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078220" y="9446894"/>
            <a:ext cx="79502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xxx@yahoo.com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xxx@aol.com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9460" y="1296669"/>
            <a:ext cx="4163060" cy="31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4840" y="1880870"/>
            <a:ext cx="1456690" cy="118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3650" y="1813560"/>
            <a:ext cx="140716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125720" y="1652315"/>
            <a:ext cx="2298700" cy="1602740"/>
            <a:chOff x="5125720" y="1652315"/>
            <a:chExt cx="2298700" cy="1602740"/>
          </a:xfrm>
        </p:grpSpPr>
        <p:sp>
          <p:nvSpPr>
            <p:cNvPr id="6" name="object 6"/>
            <p:cNvSpPr/>
            <p:nvPr/>
          </p:nvSpPr>
          <p:spPr>
            <a:xfrm>
              <a:off x="6405880" y="1652315"/>
              <a:ext cx="1018540" cy="3478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25720" y="1905000"/>
              <a:ext cx="1557020" cy="1350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3910329"/>
            <a:ext cx="5938520" cy="56134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60"/>
              </a:spcBef>
            </a:pPr>
            <a:r>
              <a:rPr dirty="0" sz="1100" spc="-5" b="1">
                <a:latin typeface="Arial"/>
                <a:cs typeface="Arial"/>
              </a:rPr>
              <a:t>UNIT- </a:t>
            </a:r>
            <a:r>
              <a:rPr dirty="0" sz="1100" b="1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Listening for Specific Information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Self Introduction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Reading Comprehension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Letter</a:t>
            </a:r>
            <a:endParaRPr sz="1100">
              <a:latin typeface="Arial"/>
              <a:cs typeface="Arial"/>
            </a:endParaRPr>
          </a:p>
          <a:p>
            <a:pPr marL="55244" marR="50800">
              <a:lnSpc>
                <a:spcPct val="109800"/>
              </a:lnSpc>
            </a:pP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Application for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job </a:t>
            </a:r>
            <a:r>
              <a:rPr dirty="0" sz="110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Resume Preparation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Letter to the Editor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Kinds of Sentences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Parts  of Speech-Tenses </a:t>
            </a:r>
            <a:r>
              <a:rPr dirty="0" sz="110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its Types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Voice-Active </a:t>
            </a:r>
            <a:r>
              <a:rPr dirty="0" sz="110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Passive Concord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Affixes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5189" y="5440679"/>
            <a:ext cx="6068060" cy="1752600"/>
          </a:xfrm>
          <a:custGeom>
            <a:avLst/>
            <a:gdLst/>
            <a:ahLst/>
            <a:cxnLst/>
            <a:rect l="l" t="t" r="r" b="b"/>
            <a:pathLst>
              <a:path w="6068059" h="1752600">
                <a:moveTo>
                  <a:pt x="292100" y="0"/>
                </a:moveTo>
                <a:lnTo>
                  <a:pt x="248431" y="4235"/>
                </a:lnTo>
                <a:lnTo>
                  <a:pt x="205638" y="16357"/>
                </a:lnTo>
                <a:lnTo>
                  <a:pt x="164598" y="35490"/>
                </a:lnTo>
                <a:lnTo>
                  <a:pt x="126187" y="60756"/>
                </a:lnTo>
                <a:lnTo>
                  <a:pt x="91281" y="91281"/>
                </a:lnTo>
                <a:lnTo>
                  <a:pt x="60756" y="126187"/>
                </a:lnTo>
                <a:lnTo>
                  <a:pt x="35490" y="164598"/>
                </a:lnTo>
                <a:lnTo>
                  <a:pt x="16357" y="205638"/>
                </a:lnTo>
                <a:lnTo>
                  <a:pt x="4235" y="248431"/>
                </a:lnTo>
                <a:lnTo>
                  <a:pt x="0" y="292100"/>
                </a:lnTo>
                <a:lnTo>
                  <a:pt x="0" y="1460500"/>
                </a:lnTo>
                <a:lnTo>
                  <a:pt x="4235" y="1504168"/>
                </a:lnTo>
                <a:lnTo>
                  <a:pt x="16357" y="1546961"/>
                </a:lnTo>
                <a:lnTo>
                  <a:pt x="35490" y="1588001"/>
                </a:lnTo>
                <a:lnTo>
                  <a:pt x="60756" y="1626412"/>
                </a:lnTo>
                <a:lnTo>
                  <a:pt x="91281" y="1661318"/>
                </a:lnTo>
                <a:lnTo>
                  <a:pt x="126187" y="1691843"/>
                </a:lnTo>
                <a:lnTo>
                  <a:pt x="164598" y="1717109"/>
                </a:lnTo>
                <a:lnTo>
                  <a:pt x="205638" y="1736242"/>
                </a:lnTo>
                <a:lnTo>
                  <a:pt x="248431" y="1748364"/>
                </a:lnTo>
                <a:lnTo>
                  <a:pt x="292100" y="1752600"/>
                </a:lnTo>
                <a:lnTo>
                  <a:pt x="5775960" y="1752600"/>
                </a:lnTo>
                <a:lnTo>
                  <a:pt x="5819628" y="1748364"/>
                </a:lnTo>
                <a:lnTo>
                  <a:pt x="5862421" y="1736242"/>
                </a:lnTo>
                <a:lnTo>
                  <a:pt x="5903461" y="1717109"/>
                </a:lnTo>
                <a:lnTo>
                  <a:pt x="5941872" y="1691843"/>
                </a:lnTo>
                <a:lnTo>
                  <a:pt x="5976778" y="1661318"/>
                </a:lnTo>
                <a:lnTo>
                  <a:pt x="6007303" y="1626412"/>
                </a:lnTo>
                <a:lnTo>
                  <a:pt x="6032569" y="1588001"/>
                </a:lnTo>
                <a:lnTo>
                  <a:pt x="6051702" y="1546961"/>
                </a:lnTo>
                <a:lnTo>
                  <a:pt x="6063824" y="1504168"/>
                </a:lnTo>
                <a:lnTo>
                  <a:pt x="6068060" y="1460500"/>
                </a:lnTo>
                <a:lnTo>
                  <a:pt x="6068060" y="292100"/>
                </a:lnTo>
                <a:lnTo>
                  <a:pt x="6063824" y="248431"/>
                </a:lnTo>
                <a:lnTo>
                  <a:pt x="6051702" y="205638"/>
                </a:lnTo>
                <a:lnTo>
                  <a:pt x="6032569" y="164598"/>
                </a:lnTo>
                <a:lnTo>
                  <a:pt x="6007303" y="126187"/>
                </a:lnTo>
                <a:lnTo>
                  <a:pt x="5976778" y="91281"/>
                </a:lnTo>
                <a:lnTo>
                  <a:pt x="5941872" y="60756"/>
                </a:lnTo>
                <a:lnTo>
                  <a:pt x="5903461" y="35490"/>
                </a:lnTo>
                <a:lnTo>
                  <a:pt x="5862421" y="16357"/>
                </a:lnTo>
                <a:lnTo>
                  <a:pt x="5819628" y="4235"/>
                </a:lnTo>
                <a:lnTo>
                  <a:pt x="5775960" y="0"/>
                </a:lnTo>
                <a:lnTo>
                  <a:pt x="292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5850" y="5838190"/>
            <a:ext cx="3797935" cy="67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Warm up: Talk about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this: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7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How do we communicate? How </a:t>
            </a:r>
            <a:r>
              <a:rPr dirty="0" sz="110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communication important?  What are the means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communication?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Arial"/>
                <a:cs typeface="Arial"/>
              </a:rPr>
              <a:t>How does the technology facilitate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communication?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969" y="435609"/>
            <a:ext cx="1882139" cy="51435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40"/>
              </a:lnSpc>
            </a:pPr>
            <a:r>
              <a:rPr dirty="0" sz="1100" spc="-5" b="1">
                <a:latin typeface="Arial"/>
                <a:cs typeface="Arial"/>
              </a:rPr>
              <a:t>RESUME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SAMPLE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1125219"/>
            <a:ext cx="1530985" cy="99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Anand</a:t>
            </a:r>
            <a:endParaRPr sz="1100">
              <a:latin typeface="Arial"/>
              <a:cs typeface="Arial"/>
            </a:endParaRPr>
          </a:p>
          <a:p>
            <a:pPr marL="12700" marR="50165">
              <a:lnSpc>
                <a:spcPct val="96000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789 </a:t>
            </a:r>
            <a:r>
              <a:rPr dirty="0" sz="1100">
                <a:latin typeface="Arial"/>
                <a:cs typeface="Arial"/>
              </a:rPr>
              <a:t>White </a:t>
            </a:r>
            <a:r>
              <a:rPr dirty="0" sz="1100" spc="-5">
                <a:latin typeface="Arial"/>
                <a:cs typeface="Arial"/>
              </a:rPr>
              <a:t>house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Road,  Gandhi Nagar,  Chennai 600 009, India  Email:</a:t>
            </a:r>
            <a:r>
              <a:rPr dirty="0" sz="1100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xxx@yahoo.com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dirty="0" sz="1100" spc="-5">
                <a:latin typeface="Arial"/>
                <a:cs typeface="Arial"/>
              </a:rPr>
              <a:t>Phone: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91-80-45679987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270760"/>
            <a:ext cx="5943600" cy="21971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latin typeface="Arial"/>
                <a:cs typeface="Arial"/>
              </a:rPr>
              <a:t>CAREER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2595880"/>
            <a:ext cx="5755640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seek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challenging and rewarding opportunity in an organization of repute that recognizes  and utilizes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potential while constantly upgrading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knowledge and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skills.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3098800"/>
            <a:ext cx="5943600" cy="21971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latin typeface="Arial"/>
                <a:cs typeface="Arial"/>
              </a:rPr>
              <a:t>EDUCATIONAL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QUALIFICATION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69" y="3432809"/>
            <a:ext cx="5697855" cy="16624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41300" marR="651510" indent="-228600">
              <a:lnSpc>
                <a:spcPts val="1280"/>
              </a:lnSpc>
              <a:spcBef>
                <a:spcPts val="175"/>
              </a:spcBef>
              <a:buFont typeface="Symbol"/>
              <a:buChar char=""/>
              <a:tabLst>
                <a:tab pos="240665" algn="l"/>
                <a:tab pos="241300" algn="l"/>
                <a:tab pos="2282825" algn="l"/>
              </a:tabLst>
            </a:pPr>
            <a:r>
              <a:rPr dirty="0" sz="1100" spc="-5">
                <a:latin typeface="Arial"/>
                <a:cs typeface="Arial"/>
              </a:rPr>
              <a:t>Completed </a:t>
            </a:r>
            <a:r>
              <a:rPr dirty="0" sz="1100" spc="-5" b="1">
                <a:latin typeface="Arial"/>
                <a:cs typeface="Arial"/>
              </a:rPr>
              <a:t>Bachelor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Engineering </a:t>
            </a:r>
            <a:r>
              <a:rPr dirty="0" sz="1100" spc="-5">
                <a:latin typeface="Arial"/>
                <a:cs typeface="Arial"/>
              </a:rPr>
              <a:t>in Computer Science from Sathyabama  University, Chennai in May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25"/>
              </a:lnSpc>
            </a:pPr>
            <a:r>
              <a:rPr dirty="0" sz="1100" spc="-5" b="1">
                <a:latin typeface="Arial"/>
                <a:cs typeface="Arial"/>
              </a:rPr>
              <a:t>CGPA: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3.20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241300" marR="83820" indent="-228600">
              <a:lnSpc>
                <a:spcPts val="1270"/>
              </a:lnSpc>
              <a:buFont typeface="Symbol"/>
              <a:buChar char=""/>
              <a:tabLst>
                <a:tab pos="240665" algn="l"/>
                <a:tab pos="241300" algn="l"/>
                <a:tab pos="660400" algn="l"/>
              </a:tabLst>
            </a:pPr>
            <a:r>
              <a:rPr dirty="0" sz="1100" spc="-5">
                <a:latin typeface="Arial"/>
                <a:cs typeface="Arial"/>
              </a:rPr>
              <a:t>Passed HSC, held by State Board of Higher Secondary Education, Bentik School, April  20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35"/>
              </a:lnSpc>
            </a:pPr>
            <a:r>
              <a:rPr dirty="0" sz="1100" spc="-5" b="1">
                <a:latin typeface="Arial"/>
                <a:cs typeface="Arial"/>
              </a:rPr>
              <a:t>Percentage</a:t>
            </a:r>
            <a:r>
              <a:rPr dirty="0" sz="1100" spc="-5">
                <a:latin typeface="Arial"/>
                <a:cs typeface="Arial"/>
              </a:rPr>
              <a:t>: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94.7%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300"/>
              </a:lnSpc>
              <a:buFont typeface="Symbol"/>
              <a:buChar char=""/>
              <a:tabLst>
                <a:tab pos="240665" algn="l"/>
                <a:tab pos="241300" algn="l"/>
                <a:tab pos="5683885" algn="l"/>
              </a:tabLst>
            </a:pPr>
            <a:r>
              <a:rPr dirty="0" sz="1100" spc="-5">
                <a:latin typeface="Arial"/>
                <a:cs typeface="Arial"/>
              </a:rPr>
              <a:t>Passed SSLC, held by State Board of Secondary Education, Bentik School, April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300"/>
              </a:lnSpc>
            </a:pPr>
            <a:r>
              <a:rPr dirty="0" sz="1100" spc="-5" b="1">
                <a:latin typeface="Arial"/>
                <a:cs typeface="Arial"/>
              </a:rPr>
              <a:t>Percentage</a:t>
            </a:r>
            <a:r>
              <a:rPr dirty="0" sz="1100" spc="-5">
                <a:latin typeface="Arial"/>
                <a:cs typeface="Arial"/>
              </a:rPr>
              <a:t>: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96.8%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245100"/>
            <a:ext cx="5943600" cy="21844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latin typeface="Arial"/>
                <a:cs typeface="Arial"/>
              </a:rPr>
              <a:t>PROJECT 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0169" y="5495290"/>
            <a:ext cx="504063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Designed Solar powered computer circuits that could work on solar </a:t>
            </a:r>
            <a:r>
              <a:rPr dirty="0" sz="1100" spc="-10">
                <a:latin typeface="Arial"/>
                <a:cs typeface="Arial"/>
              </a:rPr>
              <a:t>energy. </a:t>
            </a: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system intended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fit </a:t>
            </a:r>
            <a:r>
              <a:rPr dirty="0" sz="1100">
                <a:latin typeface="Arial"/>
                <a:cs typeface="Arial"/>
              </a:rPr>
              <a:t>every </a:t>
            </a:r>
            <a:r>
              <a:rPr dirty="0" sz="1100" spc="-5">
                <a:latin typeface="Arial"/>
                <a:cs typeface="Arial"/>
              </a:rPr>
              <a:t>common man’s energy needs and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budget.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6071870"/>
            <a:ext cx="5943600" cy="21971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latin typeface="Arial"/>
                <a:cs typeface="Arial"/>
              </a:rPr>
              <a:t>COMPUTER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0169" y="6396990"/>
            <a:ext cx="35560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Microsoft Office, AutoCAD, MathCAD, Maple, MS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6658609"/>
            <a:ext cx="5943600" cy="21971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latin typeface="Arial"/>
                <a:cs typeface="Arial"/>
              </a:rPr>
              <a:t>ACHIEVEMENTS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1569" y="6917690"/>
            <a:ext cx="5540375" cy="10172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447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>
                <a:latin typeface="Arial"/>
                <a:cs typeface="Arial"/>
              </a:rPr>
              <a:t>Worked as Secretary for Computing Club at Sathyabama University, June 20_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May  20_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>
                <a:latin typeface="Arial"/>
                <a:cs typeface="Arial"/>
              </a:rPr>
              <a:t>Won </a:t>
            </a:r>
            <a:r>
              <a:rPr dirty="0" sz="1100" spc="-5">
                <a:latin typeface="Arial"/>
                <a:cs typeface="Arial"/>
              </a:rPr>
              <a:t>Judo-Karate competitions in school, Feb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20_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>
                <a:latin typeface="Arial"/>
                <a:cs typeface="Arial"/>
              </a:rPr>
              <a:t>Won </a:t>
            </a:r>
            <a:r>
              <a:rPr dirty="0" sz="1100" spc="-5">
                <a:latin typeface="Arial"/>
                <a:cs typeface="Arial"/>
              </a:rPr>
              <a:t>best Outgoing student award during graduation, April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20_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8492490"/>
            <a:ext cx="5943600" cy="21971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latin typeface="Arial"/>
                <a:cs typeface="Arial"/>
              </a:rPr>
              <a:t>EXTRA-CURRICULAR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1569" y="8826500"/>
            <a:ext cx="54082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>
                <a:latin typeface="Arial"/>
                <a:cs typeface="Arial"/>
              </a:rPr>
              <a:t>Attended technical workshop </a:t>
            </a:r>
            <a:r>
              <a:rPr dirty="0" sz="1100" spc="-5" i="1">
                <a:latin typeface="Arial"/>
                <a:cs typeface="Arial"/>
              </a:rPr>
              <a:t>Ethical Hacking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>
                <a:latin typeface="Arial"/>
                <a:cs typeface="Arial"/>
              </a:rPr>
              <a:t>JD </a:t>
            </a:r>
            <a:r>
              <a:rPr dirty="0" sz="1100" spc="-5">
                <a:latin typeface="Arial"/>
                <a:cs typeface="Arial"/>
              </a:rPr>
              <a:t>College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Engineering,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Cochin.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969" y="435609"/>
            <a:ext cx="5967095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  <a:tabLst>
                <a:tab pos="2999105" algn="l"/>
                <a:tab pos="3818254" algn="l"/>
              </a:tabLst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	UNIT-I	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  </a:t>
            </a:r>
            <a:r>
              <a:rPr dirty="0" sz="1100" spc="-5">
                <a:latin typeface="Times New Roman"/>
                <a:cs typeface="Times New Roman"/>
              </a:rPr>
              <a:t>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693420"/>
            <a:ext cx="541591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439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>
                <a:latin typeface="Arial"/>
                <a:cs typeface="Arial"/>
              </a:rPr>
              <a:t>Participated actively in </a:t>
            </a:r>
            <a:r>
              <a:rPr dirty="0" sz="1100" spc="-5" i="1">
                <a:latin typeface="Arial"/>
                <a:cs typeface="Arial"/>
              </a:rPr>
              <a:t>Sky Observation seminar </a:t>
            </a:r>
            <a:r>
              <a:rPr dirty="0" sz="1100" spc="-5">
                <a:latin typeface="Arial"/>
                <a:cs typeface="Arial"/>
              </a:rPr>
              <a:t>held at AS College of Engineering,  Hyderabad.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Symbol"/>
              <a:buChar char=""/>
              <a:tabLst>
                <a:tab pos="240665" algn="l"/>
                <a:tab pos="241300" algn="l"/>
                <a:tab pos="2197100" algn="l"/>
              </a:tabLst>
            </a:pPr>
            <a:r>
              <a:rPr dirty="0" sz="1100" spc="-5">
                <a:latin typeface="Arial"/>
                <a:cs typeface="Arial"/>
              </a:rPr>
              <a:t>Participated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WIZKID</a:t>
            </a:r>
            <a:r>
              <a:rPr dirty="0" sz="1100" spc="-5">
                <a:latin typeface="Arial"/>
                <a:cs typeface="Arial"/>
              </a:rPr>
              <a:t>-20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at IIT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Madras.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527810"/>
            <a:ext cx="5943600" cy="21971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100" spc="-10" b="1">
                <a:latin typeface="Arial"/>
                <a:cs typeface="Arial"/>
              </a:rPr>
              <a:t>AWARDS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569" y="1780540"/>
            <a:ext cx="5213985" cy="50545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  <a:tab pos="1932939" algn="l"/>
              </a:tabLst>
            </a:pPr>
            <a:r>
              <a:rPr dirty="0" sz="1100" spc="-5">
                <a:latin typeface="Arial"/>
                <a:cs typeface="Arial"/>
              </a:rPr>
              <a:t>Best Project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Award–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>
                <a:latin typeface="Arial"/>
                <a:cs typeface="Arial"/>
              </a:rPr>
              <a:t>. </a:t>
            </a:r>
            <a:r>
              <a:rPr dirty="0" sz="1100" spc="-5">
                <a:latin typeface="Arial"/>
                <a:cs typeface="Arial"/>
              </a:rPr>
              <a:t>Dept of Computer Science, Sathyabama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University.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  <a:tab pos="5139055" algn="l"/>
              </a:tabLst>
            </a:pPr>
            <a:r>
              <a:rPr dirty="0" sz="1100" spc="-5">
                <a:latin typeface="Arial"/>
                <a:cs typeface="Arial"/>
              </a:rPr>
              <a:t>Silver Medalist at the International Mathematical Olympiad at school, Feb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355850"/>
            <a:ext cx="5715000" cy="21844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latin typeface="Arial"/>
                <a:cs typeface="Arial"/>
              </a:rPr>
              <a:t>CERTIFICATIONS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769" y="2606039"/>
            <a:ext cx="5826760" cy="147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 marR="160655" indent="-228600">
              <a:lnSpc>
                <a:spcPct val="143900"/>
              </a:lnSpc>
              <a:spcBef>
                <a:spcPts val="100"/>
              </a:spcBef>
              <a:buSzPct val="90909"/>
              <a:buFont typeface="Symbol"/>
              <a:buChar char=""/>
              <a:tabLst>
                <a:tab pos="291465" algn="l"/>
                <a:tab pos="292100" algn="l"/>
                <a:tab pos="633730" algn="l"/>
              </a:tabLst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six month course in C, C++ and Java from the </a:t>
            </a:r>
            <a:r>
              <a:rPr dirty="0" sz="1100" spc="-5" i="1">
                <a:latin typeface="Arial"/>
                <a:cs typeface="Arial"/>
              </a:rPr>
              <a:t>National Computing Agency, </a:t>
            </a:r>
            <a:r>
              <a:rPr dirty="0" sz="1100" spc="-5">
                <a:latin typeface="Arial"/>
                <a:cs typeface="Arial"/>
              </a:rPr>
              <a:t>July-Dec  20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292100" marR="68580" indent="-228600">
              <a:lnSpc>
                <a:spcPts val="1900"/>
              </a:lnSpc>
              <a:spcBef>
                <a:spcPts val="150"/>
              </a:spcBef>
              <a:buSzPct val="90909"/>
              <a:buFont typeface="Symbol"/>
              <a:buChar char=""/>
              <a:tabLst>
                <a:tab pos="291465" algn="l"/>
                <a:tab pos="292100" algn="l"/>
                <a:tab pos="633730" algn="l"/>
              </a:tabLst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two month certification in multi-media and animation from </a:t>
            </a:r>
            <a:r>
              <a:rPr dirty="0" sz="1100" spc="-5" i="1">
                <a:latin typeface="Arial"/>
                <a:cs typeface="Arial"/>
              </a:rPr>
              <a:t>Animation Tools, Feb-March  </a:t>
            </a:r>
            <a:r>
              <a:rPr dirty="0" sz="1100" spc="-5" i="1">
                <a:latin typeface="Arial"/>
                <a:cs typeface="Arial"/>
              </a:rPr>
              <a:t>20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292100" indent="-228600">
              <a:lnSpc>
                <a:spcPct val="100000"/>
              </a:lnSpc>
              <a:spcBef>
                <a:spcPts val="409"/>
              </a:spcBef>
              <a:buSzPct val="90909"/>
              <a:buFont typeface="Symbol"/>
              <a:buChar char=""/>
              <a:tabLst>
                <a:tab pos="291465" algn="l"/>
                <a:tab pos="292100" algn="l"/>
              </a:tabLst>
            </a:pPr>
            <a:r>
              <a:rPr dirty="0" sz="1100" spc="-5" i="1">
                <a:latin typeface="Arial"/>
                <a:cs typeface="Arial"/>
              </a:rPr>
              <a:t>Communication skills </a:t>
            </a:r>
            <a:r>
              <a:rPr dirty="0" sz="1100" spc="-5">
                <a:latin typeface="Arial"/>
                <a:cs typeface="Arial"/>
              </a:rPr>
              <a:t>workshops conducted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British Council, Chennai.11</a:t>
            </a:r>
            <a:r>
              <a:rPr dirty="0" baseline="34188" sz="975" spc="-7">
                <a:latin typeface="Arial"/>
                <a:cs typeface="Arial"/>
              </a:rPr>
              <a:t>th</a:t>
            </a:r>
            <a:r>
              <a:rPr dirty="0" baseline="34188" sz="975" spc="142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-18</a:t>
            </a:r>
            <a:r>
              <a:rPr dirty="0" baseline="34188" sz="975" spc="-15">
                <a:latin typeface="Arial"/>
                <a:cs typeface="Arial"/>
              </a:rPr>
              <a:t>th</a:t>
            </a:r>
            <a:endParaRPr baseline="34188" sz="975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580"/>
              </a:spcBef>
              <a:tabLst>
                <a:tab pos="1029969" algn="l"/>
              </a:tabLst>
            </a:pPr>
            <a:r>
              <a:rPr dirty="0" sz="1100" spc="-5">
                <a:latin typeface="Arial"/>
                <a:cs typeface="Arial"/>
              </a:rPr>
              <a:t>April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4145279"/>
            <a:ext cx="5715000" cy="21971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latin typeface="Arial"/>
                <a:cs typeface="Arial"/>
              </a:rPr>
              <a:t>PERSONAL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DETAILS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69" y="4479290"/>
            <a:ext cx="3233420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 i="1">
                <a:latin typeface="Arial"/>
                <a:cs typeface="Arial"/>
              </a:rPr>
              <a:t>Languages Known</a:t>
            </a:r>
            <a:r>
              <a:rPr dirty="0" sz="1100" spc="-5">
                <a:latin typeface="Arial"/>
                <a:cs typeface="Arial"/>
              </a:rPr>
              <a:t>: Hindi, Tamil,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English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b="1" i="1">
                <a:latin typeface="Arial"/>
                <a:cs typeface="Arial"/>
              </a:rPr>
              <a:t>DOB</a:t>
            </a:r>
            <a:r>
              <a:rPr dirty="0" sz="1100">
                <a:latin typeface="Arial"/>
                <a:cs typeface="Arial"/>
              </a:rPr>
              <a:t>: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MM/DD/YYYY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 i="1">
                <a:latin typeface="Arial"/>
                <a:cs typeface="Arial"/>
              </a:rPr>
              <a:t>Gender</a:t>
            </a:r>
            <a:r>
              <a:rPr dirty="0" sz="1100" spc="-5">
                <a:latin typeface="Arial"/>
                <a:cs typeface="Arial"/>
              </a:rPr>
              <a:t>: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Male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 i="1">
                <a:latin typeface="Arial"/>
                <a:cs typeface="Arial"/>
              </a:rPr>
              <a:t>Nationality</a:t>
            </a:r>
            <a:r>
              <a:rPr dirty="0" sz="1100" spc="-5">
                <a:latin typeface="Arial"/>
                <a:cs typeface="Arial"/>
              </a:rPr>
              <a:t>: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Indian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 i="1">
                <a:latin typeface="Arial"/>
                <a:cs typeface="Arial"/>
              </a:rPr>
              <a:t>Strength</a:t>
            </a:r>
            <a:r>
              <a:rPr dirty="0" sz="1100" spc="-5">
                <a:latin typeface="Arial"/>
                <a:cs typeface="Arial"/>
              </a:rPr>
              <a:t>: Ambitious, Committed and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Optimistic.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 i="1">
                <a:latin typeface="Arial"/>
                <a:cs typeface="Arial"/>
              </a:rPr>
              <a:t>Hobbies</a:t>
            </a:r>
            <a:r>
              <a:rPr dirty="0" sz="1100" spc="-5">
                <a:latin typeface="Arial"/>
                <a:cs typeface="Arial"/>
              </a:rPr>
              <a:t>: Travelling </a:t>
            </a:r>
            <a:r>
              <a:rPr dirty="0" sz="1100">
                <a:latin typeface="Arial"/>
                <a:cs typeface="Arial"/>
              </a:rPr>
              <a:t>&amp;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Photography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680709"/>
            <a:ext cx="5943600" cy="21971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latin typeface="Arial"/>
                <a:cs typeface="Arial"/>
              </a:rPr>
              <a:t>REFERENCES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6005829"/>
            <a:ext cx="2570480" cy="99568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1788795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Arial"/>
                <a:cs typeface="Arial"/>
              </a:rPr>
              <a:t>Dr. Agnes  Prof </a:t>
            </a:r>
            <a:r>
              <a:rPr dirty="0" sz="1100">
                <a:latin typeface="Arial"/>
                <a:cs typeface="Arial"/>
              </a:rPr>
              <a:t>&amp;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  <a:p>
            <a:pPr marL="12700" marR="477520">
              <a:lnSpc>
                <a:spcPts val="126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Department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Computer Science  Sathyabama University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Respond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5" b="1">
                <a:latin typeface="Arial"/>
                <a:cs typeface="Arial"/>
              </a:rPr>
              <a:t>the advertisement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8638540"/>
            <a:ext cx="5968365" cy="7035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ct val="95700"/>
              </a:lnSpc>
              <a:spcBef>
                <a:spcPts val="155"/>
              </a:spcBef>
            </a:pPr>
            <a:r>
              <a:rPr dirty="0" sz="1100" spc="-5" b="1">
                <a:latin typeface="Arial"/>
                <a:cs typeface="Arial"/>
              </a:rPr>
              <a:t>1.4.6: Pair work: </a:t>
            </a:r>
            <a:r>
              <a:rPr dirty="0" sz="1100" spc="-5">
                <a:latin typeface="Arial"/>
                <a:cs typeface="Arial"/>
              </a:rPr>
              <a:t>Remember mock interview is the best way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prepare for an interview or else  you </a:t>
            </a:r>
            <a:r>
              <a:rPr dirty="0" sz="1100">
                <a:latin typeface="Arial"/>
                <a:cs typeface="Arial"/>
              </a:rPr>
              <a:t>may </a:t>
            </a:r>
            <a:r>
              <a:rPr dirty="0" sz="1100" spc="-5" b="1">
                <a:latin typeface="Arial"/>
                <a:cs typeface="Arial"/>
              </a:rPr>
              <a:t>feel like </a:t>
            </a:r>
            <a:r>
              <a:rPr dirty="0" sz="1100" b="1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fish out </a:t>
            </a:r>
            <a:r>
              <a:rPr dirty="0" sz="1100" spc="-10" b="1">
                <a:latin typeface="Arial"/>
                <a:cs typeface="Arial"/>
              </a:rPr>
              <a:t>of </a:t>
            </a:r>
            <a:r>
              <a:rPr dirty="0" sz="1100" spc="-5" b="1">
                <a:latin typeface="Arial"/>
                <a:cs typeface="Arial"/>
              </a:rPr>
              <a:t>water. </a:t>
            </a:r>
            <a:r>
              <a:rPr dirty="0" sz="1100">
                <a:latin typeface="Arial"/>
                <a:cs typeface="Arial"/>
              </a:rPr>
              <a:t>Take </a:t>
            </a:r>
            <a:r>
              <a:rPr dirty="0" sz="1100" spc="-5">
                <a:latin typeface="Arial"/>
                <a:cs typeface="Arial"/>
              </a:rPr>
              <a:t>the opportunity and conduct mock interview </a:t>
            </a:r>
            <a:r>
              <a:rPr dirty="0" sz="1100" spc="-10">
                <a:latin typeface="Arial"/>
                <a:cs typeface="Arial"/>
              </a:rPr>
              <a:t>your  </a:t>
            </a:r>
            <a:r>
              <a:rPr dirty="0" sz="1100" spc="-5">
                <a:latin typeface="Arial"/>
                <a:cs typeface="Arial"/>
              </a:rPr>
              <a:t>friend based on the sample resume given </a:t>
            </a:r>
            <a:r>
              <a:rPr dirty="0" sz="1100" spc="-10">
                <a:latin typeface="Arial"/>
                <a:cs typeface="Arial"/>
              </a:rPr>
              <a:t>below. </a:t>
            </a:r>
            <a:r>
              <a:rPr dirty="0" sz="1200" spc="-5">
                <a:latin typeface="Times New Roman"/>
                <a:cs typeface="Times New Roman"/>
              </a:rPr>
              <a:t>Acknowledgment: Sripada, Pushpanagini  English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Engineers, unpublished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9050" y="7099300"/>
            <a:ext cx="5394960" cy="99314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327025">
              <a:lnSpc>
                <a:spcPct val="100000"/>
              </a:lnSpc>
              <a:spcBef>
                <a:spcPts val="340"/>
              </a:spcBef>
              <a:tabLst>
                <a:tab pos="3046730" algn="l"/>
              </a:tabLst>
            </a:pPr>
            <a:r>
              <a:rPr dirty="0" sz="1200" spc="-5">
                <a:latin typeface="Times New Roman"/>
                <a:cs typeface="Times New Roman"/>
              </a:rPr>
              <a:t>Wanted  an efficient Mechanical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Engineer	with </a:t>
            </a:r>
            <a:r>
              <a:rPr dirty="0" sz="1200">
                <a:latin typeface="Times New Roman"/>
                <a:cs typeface="Times New Roman"/>
              </a:rPr>
              <a:t>5 </a:t>
            </a:r>
            <a:r>
              <a:rPr dirty="0" sz="1200" spc="-5">
                <a:latin typeface="Times New Roman"/>
                <a:cs typeface="Times New Roman"/>
              </a:rPr>
              <a:t>years experience in the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 marL="327025" marR="95250">
              <a:lnSpc>
                <a:spcPct val="143700"/>
              </a:lnSpc>
            </a:pP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Automobile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post of </a:t>
            </a:r>
            <a:r>
              <a:rPr dirty="0" sz="1200" spc="-5">
                <a:latin typeface="Times New Roman"/>
                <a:cs typeface="Times New Roman"/>
              </a:rPr>
              <a:t>Senior Manager 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Apply with CV to The General  Manager, </a:t>
            </a:r>
            <a:r>
              <a:rPr dirty="0" sz="1200">
                <a:latin typeface="Times New Roman"/>
                <a:cs typeface="Times New Roman"/>
              </a:rPr>
              <a:t>“ Honda </a:t>
            </a:r>
            <a:r>
              <a:rPr dirty="0" sz="1200" spc="-5">
                <a:latin typeface="Times New Roman"/>
                <a:cs typeface="Times New Roman"/>
              </a:rPr>
              <a:t>Motors India”, </a:t>
            </a:r>
            <a:r>
              <a:rPr dirty="0" sz="1200">
                <a:latin typeface="Times New Roman"/>
                <a:cs typeface="Times New Roman"/>
              </a:rPr>
              <a:t>25, </a:t>
            </a:r>
            <a:r>
              <a:rPr dirty="0" sz="1200" spc="-5">
                <a:latin typeface="Times New Roman"/>
                <a:cs typeface="Times New Roman"/>
              </a:rPr>
              <a:t>Gandhi Nagar,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Chennai-32.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1989" y="786130"/>
            <a:ext cx="1007110" cy="855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0739" y="778509"/>
          <a:ext cx="6096635" cy="7256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3650"/>
                <a:gridCol w="2283460"/>
              </a:tblGrid>
              <a:tr h="246208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ROLE CARD 1: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INTERVIEWEE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ROLE CARD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2: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INTERVIEWER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algn="just" marL="69215" marR="3278504">
                        <a:lnSpc>
                          <a:spcPct val="95800"/>
                        </a:lnSpc>
                        <a:spcBef>
                          <a:spcPts val="60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Name: 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obile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: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email: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8580" marR="62865">
                        <a:lnSpc>
                          <a:spcPts val="1260"/>
                        </a:lnSpc>
                        <a:tabLst>
                          <a:tab pos="339090" algn="l"/>
                          <a:tab pos="716915" algn="l"/>
                          <a:tab pos="1064895" algn="l"/>
                          <a:tab pos="1863089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.	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l	me	s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hin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g	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abou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yourself?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44574">
                <a:tc>
                  <a:txBody>
                    <a:bodyPr/>
                    <a:lstStyle/>
                    <a:p>
                      <a:pPr marL="69215">
                        <a:lnSpc>
                          <a:spcPts val="1295"/>
                        </a:lnSpc>
                        <a:spcBef>
                          <a:spcPts val="54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Career Objective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186690">
                        <a:lnSpc>
                          <a:spcPct val="95700"/>
                        </a:lnSpc>
                        <a:spcBef>
                          <a:spcPts val="3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Self-motivated and hardworking fresher seeking for an  opportunity to work in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challenging environment to prove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my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skills and utilize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my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knowledge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&amp;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intelligence in the 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growth of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organization.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24790" indent="-15684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 startAt="2"/>
                        <a:tabLst>
                          <a:tab pos="22542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Where did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you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study?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AutoNum type="arabicPeriod" startAt="2"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Arial"/>
                        <a:buAutoNum type="arabicPeriod" startAt="2"/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 marR="64769">
                        <a:lnSpc>
                          <a:spcPts val="1270"/>
                        </a:lnSpc>
                        <a:buAutoNum type="arabicPeriod" startAt="2"/>
                        <a:tabLst>
                          <a:tab pos="374650" algn="l"/>
                          <a:tab pos="375285" algn="l"/>
                          <a:tab pos="888365" algn="l"/>
                          <a:tab pos="1612265" algn="l"/>
                          <a:tab pos="1987550" algn="l"/>
                        </a:tabLst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	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ct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ie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s	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u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undertake?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69215">
                        <a:lnSpc>
                          <a:spcPts val="120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Key Skills: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225425">
                        <a:lnSpc>
                          <a:spcPts val="126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Language: C, C++, Core JAVA, Adv JAVA, C# and ASP.  NET.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1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Database: MySQL, PL/SQL, Oracle</a:t>
                      </a:r>
                      <a:r>
                        <a:rPr dirty="0" sz="11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9i.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Operating Systems: MS DOS, Windows</a:t>
                      </a:r>
                      <a:r>
                        <a:rPr dirty="0" sz="11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98/2000/xp.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4. What are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your</a:t>
                      </a:r>
                      <a:r>
                        <a:rPr dirty="0" sz="11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strengths?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69215">
                        <a:lnSpc>
                          <a:spcPts val="1295"/>
                        </a:lnSpc>
                        <a:spcBef>
                          <a:spcPts val="54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Strengths: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6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Excellent communication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skill.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1440180">
                        <a:lnSpc>
                          <a:spcPts val="127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Ability to grasp the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new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skills quickly.  Hard –working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2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Excellent knowledge of Core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subjects.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4790" indent="-156845">
                        <a:lnSpc>
                          <a:spcPct val="100000"/>
                        </a:lnSpc>
                        <a:spcBef>
                          <a:spcPts val="545"/>
                        </a:spcBef>
                        <a:buAutoNum type="arabicPeriod" startAt="5"/>
                        <a:tabLst>
                          <a:tab pos="22542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What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your project in</a:t>
                      </a:r>
                      <a:r>
                        <a:rPr dirty="0" sz="11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BE?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AutoNum type="arabicPeriod" startAt="5"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AutoNum type="arabicPeriod" startAt="5"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62865">
                        <a:lnSpc>
                          <a:spcPts val="1270"/>
                        </a:lnSpc>
                        <a:spcBef>
                          <a:spcPts val="1065"/>
                        </a:spcBef>
                        <a:buAutoNum type="arabicPeriod" startAt="5"/>
                        <a:tabLst>
                          <a:tab pos="313690" algn="l"/>
                          <a:tab pos="314325" algn="l"/>
                          <a:tab pos="767080" algn="l"/>
                          <a:tab pos="1119505" algn="l"/>
                          <a:tab pos="155765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Have	you	done	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any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mini-  projects?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1965">
                <a:tc>
                  <a:txBody>
                    <a:bodyPr/>
                    <a:lstStyle/>
                    <a:p>
                      <a:pPr marL="69215">
                        <a:lnSpc>
                          <a:spcPts val="120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Academic</a:t>
                      </a:r>
                      <a:r>
                        <a:rPr dirty="0" sz="11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Qualification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476250">
                        <a:lnSpc>
                          <a:spcPts val="126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B.Tech (IT) from “XYZ University” with 79% in 20**.  HSC from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xyz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school, CBSE board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76% in</a:t>
                      </a:r>
                      <a:r>
                        <a:rPr dirty="0" sz="11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20**.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51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29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Academic Projects</a:t>
                      </a:r>
                      <a:r>
                        <a:rPr dirty="0" sz="11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Undertaken: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6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Project: Enterprise Reporting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System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Achievements: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422275">
                        <a:lnSpc>
                          <a:spcPts val="126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Secured first position in HSC Board exams at School.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Won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prizes in singing and dancing</a:t>
                      </a:r>
                      <a:r>
                        <a:rPr dirty="0" sz="11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competitions.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 marR="66675">
                        <a:lnSpc>
                          <a:spcPts val="1260"/>
                        </a:lnSpc>
                        <a:spcBef>
                          <a:spcPts val="5"/>
                        </a:spcBef>
                        <a:buAutoNum type="arabicPeriod" startAt="7"/>
                        <a:tabLst>
                          <a:tab pos="23431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Could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tell me some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your  achievements?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AutoNum type="arabicPeriod" startAt="7"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AutoNum type="arabicPeriod" startAt="7"/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 marR="62230">
                        <a:lnSpc>
                          <a:spcPts val="1260"/>
                        </a:lnSpc>
                        <a:buAutoNum type="arabicPeriod" startAt="7"/>
                        <a:tabLst>
                          <a:tab pos="26479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Have you faced any stressful  situation? How did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handle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it?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  <a:spcBef>
                          <a:spcPts val="60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Extra-Curricular Activities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1003300">
                        <a:lnSpc>
                          <a:spcPts val="127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Participated in various sports events.  Participated in Annual Sports Day at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school.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Participated in various cultural events in School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and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9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Colleges.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just" marL="68580" marR="60960">
                        <a:lnSpc>
                          <a:spcPct val="958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9.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 are given an opportunity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work in our organization how  much salary you are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expecting?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884091"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  <a:spcBef>
                          <a:spcPts val="54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Hobbies: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2881630">
                        <a:lnSpc>
                          <a:spcPts val="127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Table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Tennis.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288163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Carom.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Blog writing on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internet.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3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Web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Searching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 marR="64769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10. Which sports do you like best?  Why?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8817609"/>
            <a:ext cx="5338445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83845" indent="-271780">
              <a:lnSpc>
                <a:spcPts val="1290"/>
              </a:lnSpc>
              <a:spcBef>
                <a:spcPts val="100"/>
              </a:spcBef>
              <a:buAutoNum type="arabicPeriod" startAt="5"/>
              <a:tabLst>
                <a:tab pos="284480" algn="l"/>
              </a:tabLst>
            </a:pPr>
            <a:r>
              <a:rPr dirty="0" sz="1100" spc="-5" b="1">
                <a:latin typeface="Arial"/>
                <a:cs typeface="Arial"/>
              </a:rPr>
              <a:t>Letter to the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Editor</a:t>
            </a:r>
            <a:endParaRPr sz="1100">
              <a:latin typeface="Arial"/>
              <a:cs typeface="Arial"/>
            </a:endParaRPr>
          </a:p>
          <a:p>
            <a:pPr lvl="2" marL="324485" indent="-312420">
              <a:lnSpc>
                <a:spcPts val="1290"/>
              </a:lnSpc>
              <a:buSzPct val="90909"/>
              <a:buAutoNum type="arabicPeriod"/>
              <a:tabLst>
                <a:tab pos="325120" algn="l"/>
              </a:tabLst>
            </a:pPr>
            <a:r>
              <a:rPr dirty="0" sz="1100" spc="-5" b="1">
                <a:latin typeface="Arial"/>
                <a:cs typeface="Arial"/>
              </a:rPr>
              <a:t>Read the letter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5" b="1">
                <a:latin typeface="Arial"/>
                <a:cs typeface="Arial"/>
              </a:rPr>
              <a:t>the editor on Ecological tourism and choose the apt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verb: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50" y="0"/>
            <a:ext cx="1441450" cy="147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5609"/>
            <a:ext cx="5967095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  <a:tabLst>
                <a:tab pos="2999105" algn="l"/>
                <a:tab pos="3818254" algn="l"/>
              </a:tabLst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	UNIT-I	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  </a:t>
            </a:r>
            <a:r>
              <a:rPr dirty="0" sz="1100" spc="-5">
                <a:latin typeface="Times New Roman"/>
                <a:cs typeface="Times New Roman"/>
              </a:rPr>
              <a:t>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914" y="781684"/>
            <a:ext cx="6087110" cy="30594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2466340">
              <a:lnSpc>
                <a:spcPts val="1250"/>
              </a:lnSpc>
            </a:pPr>
            <a:r>
              <a:rPr dirty="0" sz="1100" spc="-5" b="1">
                <a:latin typeface="Arial"/>
                <a:cs typeface="Arial"/>
              </a:rPr>
              <a:t>Topic area- Ecological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tourism</a:t>
            </a:r>
            <a:endParaRPr sz="1100">
              <a:latin typeface="Arial"/>
              <a:cs typeface="Arial"/>
            </a:endParaRPr>
          </a:p>
          <a:p>
            <a:pPr algn="just" marL="1458595">
              <a:lnSpc>
                <a:spcPts val="1265"/>
              </a:lnSpc>
            </a:pPr>
            <a:r>
              <a:rPr dirty="0" sz="1100" spc="-5">
                <a:latin typeface="Arial"/>
                <a:cs typeface="Arial"/>
              </a:rPr>
              <a:t>Dear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Sir,</a:t>
            </a:r>
            <a:endParaRPr sz="1100">
              <a:latin typeface="Arial"/>
              <a:cs typeface="Arial"/>
            </a:endParaRPr>
          </a:p>
          <a:p>
            <a:pPr algn="just" marL="1458595" marR="62865">
              <a:lnSpc>
                <a:spcPct val="95800"/>
              </a:lnSpc>
              <a:spcBef>
                <a:spcPts val="25"/>
              </a:spcBef>
            </a:pPr>
            <a:r>
              <a:rPr dirty="0" sz="1100" spc="-5">
                <a:latin typeface="Arial"/>
                <a:cs typeface="Arial"/>
              </a:rPr>
              <a:t>As someone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_1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(has/have) travelled throughout Asia on business  and holiday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10">
                <a:latin typeface="Arial"/>
                <a:cs typeface="Arial"/>
              </a:rPr>
              <a:t>would </a:t>
            </a:r>
            <a:r>
              <a:rPr dirty="0" sz="1100" spc="-5">
                <a:latin typeface="Arial"/>
                <a:cs typeface="Arial"/>
              </a:rPr>
              <a:t>like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give </a:t>
            </a:r>
            <a:r>
              <a:rPr dirty="0" sz="1100" spc="-10">
                <a:latin typeface="Arial"/>
                <a:cs typeface="Arial"/>
              </a:rPr>
              <a:t>my_2_ </a:t>
            </a:r>
            <a:r>
              <a:rPr dirty="0" sz="1100" spc="-5">
                <a:latin typeface="Arial"/>
                <a:cs typeface="Arial"/>
              </a:rPr>
              <a:t>(view/views) on its environmental  impact. Having visited Indonesia, Thailand and Malaysia 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_3_</a:t>
            </a:r>
            <a:endParaRPr sz="1100">
              <a:latin typeface="Arial"/>
              <a:cs typeface="Arial"/>
            </a:endParaRPr>
          </a:p>
          <a:p>
            <a:pPr algn="just" marL="69215" marR="62865">
              <a:lnSpc>
                <a:spcPct val="958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(understand/understands) that tourism can bring money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developing countries. However, this  money often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(go/goes) into the pockets of foreign investors, and only rarely benefits local  people. Multinational hotel chains also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(has/have) little regard for the surrounding wildlife 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build new resorts. This can cause many problems. </a:t>
            </a:r>
            <a:r>
              <a:rPr dirty="0" sz="1100">
                <a:latin typeface="Arial"/>
                <a:cs typeface="Arial"/>
              </a:rPr>
              <a:t>In view </a:t>
            </a:r>
            <a:r>
              <a:rPr dirty="0" sz="1100" spc="-5">
                <a:latin typeface="Arial"/>
                <a:cs typeface="Arial"/>
              </a:rPr>
              <a:t>of these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6_ (fact/facts)  </a:t>
            </a:r>
            <a:r>
              <a:rPr dirty="0" sz="1100" spc="-10">
                <a:latin typeface="Arial"/>
                <a:cs typeface="Arial"/>
              </a:rPr>
              <a:t>we, </a:t>
            </a:r>
            <a:r>
              <a:rPr dirty="0" sz="1100" spc="-5">
                <a:latin typeface="Arial"/>
                <a:cs typeface="Arial"/>
              </a:rPr>
              <a:t>as tourists, can directly _7_( affect/affects) these countries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positive </a:t>
            </a:r>
            <a:r>
              <a:rPr dirty="0" sz="1100" spc="-10">
                <a:latin typeface="Arial"/>
                <a:cs typeface="Arial"/>
              </a:rPr>
              <a:t>way </a:t>
            </a: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are  thoughtful. </a:t>
            </a:r>
            <a:r>
              <a:rPr dirty="0" sz="1100">
                <a:latin typeface="Arial"/>
                <a:cs typeface="Arial"/>
              </a:rPr>
              <a:t>When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visit these countries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visit restaurants and hotels that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8_ (is/are)  </a:t>
            </a:r>
            <a:r>
              <a:rPr dirty="0" sz="1100" spc="-10">
                <a:latin typeface="Arial"/>
                <a:cs typeface="Arial"/>
              </a:rPr>
              <a:t>owned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local people. </a:t>
            </a: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addition,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refuse to give luxury resorts our patronage and  therefore prevent them from becoming even larger. Most importantly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should check that any  tours or excursions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take have minimal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(effect/effects) on the natural surroundings.  </a:t>
            </a:r>
            <a:r>
              <a:rPr dirty="0" sz="1100" spc="-10">
                <a:latin typeface="Arial"/>
                <a:cs typeface="Arial"/>
              </a:rPr>
              <a:t>Finally, we </a:t>
            </a:r>
            <a:r>
              <a:rPr dirty="0" sz="1100" spc="-5">
                <a:latin typeface="Arial"/>
                <a:cs typeface="Arial"/>
              </a:rPr>
              <a:t>can even attempt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change the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(behaviour/behaviours) of other tourists  by sharing our opinions. </a:t>
            </a:r>
            <a:r>
              <a:rPr dirty="0" sz="1100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follow these simple steps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be sure that our pleasure is not  causing </a:t>
            </a:r>
            <a:r>
              <a:rPr dirty="0" sz="1100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harm to people or places that </a:t>
            </a:r>
            <a:r>
              <a:rPr dirty="0" sz="1100" spc="-15">
                <a:latin typeface="Arial"/>
                <a:cs typeface="Arial"/>
              </a:rPr>
              <a:t>we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visit.</a:t>
            </a:r>
            <a:endParaRPr sz="1100">
              <a:latin typeface="Arial"/>
              <a:cs typeface="Arial"/>
            </a:endParaRPr>
          </a:p>
          <a:p>
            <a:pPr marL="69215" marR="5427980">
              <a:lnSpc>
                <a:spcPts val="126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Re</a:t>
            </a:r>
            <a:r>
              <a:rPr dirty="0" sz="1100">
                <a:latin typeface="Arial"/>
                <a:cs typeface="Arial"/>
              </a:rPr>
              <a:t>s</a:t>
            </a:r>
            <a:r>
              <a:rPr dirty="0" sz="1100" spc="-5">
                <a:latin typeface="Arial"/>
                <a:cs typeface="Arial"/>
              </a:rPr>
              <a:t>pe</a:t>
            </a:r>
            <a:r>
              <a:rPr dirty="0" sz="1100">
                <a:latin typeface="Arial"/>
                <a:cs typeface="Arial"/>
              </a:rPr>
              <a:t>cts  </a:t>
            </a:r>
            <a:r>
              <a:rPr dirty="0" sz="1100" spc="-5">
                <a:latin typeface="Arial"/>
                <a:cs typeface="Arial"/>
              </a:rPr>
              <a:t>Richard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3982720"/>
            <a:ext cx="5965825" cy="324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1.5.2 Outline of the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Letter: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100" spc="-5" b="1">
                <a:latin typeface="Arial"/>
                <a:cs typeface="Arial"/>
              </a:rPr>
              <a:t>Read the above letter and fill the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blanks: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Subject: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Introductory line refers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to: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009265" algn="l"/>
                <a:tab pos="5782310" algn="l"/>
              </a:tabLst>
            </a:pPr>
            <a:r>
              <a:rPr dirty="0" sz="1100" spc="-10" b="1">
                <a:latin typeface="Arial"/>
                <a:cs typeface="Arial"/>
              </a:rPr>
              <a:t>The </a:t>
            </a:r>
            <a:r>
              <a:rPr dirty="0" sz="1100" spc="-5" b="1">
                <a:latin typeface="Arial"/>
                <a:cs typeface="Arial"/>
              </a:rPr>
              <a:t>writer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openly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attacks: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 b="1">
                <a:latin typeface="Arial"/>
                <a:cs typeface="Arial"/>
              </a:rPr>
              <a:t>and speaks</a:t>
            </a:r>
            <a:r>
              <a:rPr dirty="0" sz="1100" spc="-7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for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dirty="0" sz="1100" spc="-5" b="1">
                <a:latin typeface="Arial"/>
                <a:cs typeface="Arial"/>
              </a:rPr>
              <a:t>Suggestions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5" b="1">
                <a:latin typeface="Arial"/>
                <a:cs typeface="Arial"/>
              </a:rPr>
              <a:t>the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tourists: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  <a:tab pos="3188970" algn="l"/>
              </a:tabLst>
            </a:pPr>
            <a:r>
              <a:rPr dirty="0" sz="1100" spc="-5" b="1">
                <a:latin typeface="Arial"/>
                <a:cs typeface="Arial"/>
              </a:rPr>
              <a:t>Patronage</a:t>
            </a:r>
            <a:r>
              <a:rPr dirty="0" sz="1100" spc="-7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only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  <a:tab pos="2776220" algn="l"/>
              </a:tabLst>
            </a:pPr>
            <a:r>
              <a:rPr dirty="0" sz="1100" spc="-5" b="1">
                <a:latin typeface="Arial"/>
                <a:cs typeface="Arial"/>
              </a:rPr>
              <a:t>Don’t</a:t>
            </a:r>
            <a:r>
              <a:rPr dirty="0" sz="1100" spc="-9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visit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168275" indent="-156210">
              <a:lnSpc>
                <a:spcPts val="1290"/>
              </a:lnSpc>
              <a:buAutoNum type="arabicPeriod"/>
              <a:tabLst>
                <a:tab pos="168910" algn="l"/>
                <a:tab pos="2272665" algn="l"/>
              </a:tabLst>
            </a:pPr>
            <a:r>
              <a:rPr dirty="0" sz="1100" spc="-10" b="1">
                <a:latin typeface="Arial"/>
                <a:cs typeface="Arial"/>
              </a:rPr>
              <a:t>Save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095750" algn="l"/>
              </a:tabLst>
            </a:pPr>
            <a:r>
              <a:rPr dirty="0" sz="1100" spc="-5" b="1">
                <a:latin typeface="Arial"/>
                <a:cs typeface="Arial"/>
              </a:rPr>
              <a:t>Conclusion: What can be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achieved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000"/>
              </a:lnSpc>
            </a:pPr>
            <a:r>
              <a:rPr dirty="0" sz="1100" spc="-5" b="1">
                <a:latin typeface="Arial"/>
                <a:cs typeface="Arial"/>
              </a:rPr>
              <a:t>1.5.3. Read the following hints and write </a:t>
            </a:r>
            <a:r>
              <a:rPr dirty="0" sz="1100" b="1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letter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5" b="1">
                <a:latin typeface="Arial"/>
                <a:cs typeface="Arial"/>
              </a:rPr>
              <a:t>the editor of </a:t>
            </a:r>
            <a:r>
              <a:rPr dirty="0" sz="1100" spc="-10" b="1">
                <a:latin typeface="Arial"/>
                <a:cs typeface="Arial"/>
              </a:rPr>
              <a:t>The </a:t>
            </a:r>
            <a:r>
              <a:rPr dirty="0" sz="1100" spc="-5" b="1">
                <a:latin typeface="Arial"/>
                <a:cs typeface="Arial"/>
              </a:rPr>
              <a:t>Hindu on  ‘Unauthorized encroachment on Roads’. Choose three problem areas and make  suggestions. </a:t>
            </a:r>
            <a:r>
              <a:rPr dirty="0" sz="1100" spc="-10" b="1">
                <a:latin typeface="Arial"/>
                <a:cs typeface="Arial"/>
              </a:rPr>
              <a:t>Follow </a:t>
            </a:r>
            <a:r>
              <a:rPr dirty="0" sz="1100" spc="-5" b="1">
                <a:latin typeface="Arial"/>
                <a:cs typeface="Arial"/>
              </a:rPr>
              <a:t>the outline of the letter and the expressions </a:t>
            </a:r>
            <a:r>
              <a:rPr dirty="0" sz="1100" spc="-10" b="1">
                <a:latin typeface="Arial"/>
                <a:cs typeface="Arial"/>
              </a:rPr>
              <a:t>given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the letter on  “Ecological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Tourism.”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144" y="7706359"/>
            <a:ext cx="999311" cy="760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86070" y="7763509"/>
            <a:ext cx="1093470" cy="817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3914" y="7703184"/>
            <a:ext cx="6087110" cy="16852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224154" indent="-154940">
              <a:lnSpc>
                <a:spcPts val="1290"/>
              </a:lnSpc>
              <a:buAutoNum type="arabicPeriod"/>
              <a:tabLst>
                <a:tab pos="224154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Shops on the service lane </a:t>
            </a:r>
            <a:r>
              <a:rPr dirty="0" sz="1100" b="1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dirty="0" sz="1100" spc="-5">
                <a:latin typeface="Arial"/>
                <a:cs typeface="Arial"/>
              </a:rPr>
              <a:t>extended premises in front of the shops </a:t>
            </a:r>
            <a:r>
              <a:rPr dirty="0" sz="1100">
                <a:latin typeface="Arial"/>
                <a:cs typeface="Arial"/>
              </a:rPr>
              <a:t>– </a:t>
            </a:r>
            <a:r>
              <a:rPr dirty="0" sz="1100" spc="-5">
                <a:latin typeface="Arial"/>
                <a:cs typeface="Arial"/>
              </a:rPr>
              <a:t>service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lanes</a:t>
            </a:r>
            <a:endParaRPr sz="1100">
              <a:latin typeface="Arial"/>
              <a:cs typeface="Arial"/>
            </a:endParaRPr>
          </a:p>
          <a:p>
            <a:pPr marL="262890" indent="-156210">
              <a:lnSpc>
                <a:spcPts val="1265"/>
              </a:lnSpc>
              <a:buAutoNum type="arabicPeriod"/>
              <a:tabLst>
                <a:tab pos="263525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Street vendors: </a:t>
            </a:r>
            <a:r>
              <a:rPr dirty="0" sz="1100">
                <a:latin typeface="Arial"/>
                <a:cs typeface="Arial"/>
              </a:rPr>
              <a:t>many </a:t>
            </a:r>
            <a:r>
              <a:rPr dirty="0" sz="1100" spc="-5">
                <a:latin typeface="Arial"/>
                <a:cs typeface="Arial"/>
              </a:rPr>
              <a:t>shopkeepers block the roads including the footpath on the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streets</a:t>
            </a:r>
            <a:endParaRPr sz="1100">
              <a:latin typeface="Arial"/>
              <a:cs typeface="Arial"/>
            </a:endParaRPr>
          </a:p>
          <a:p>
            <a:pPr marL="262890" indent="-156210">
              <a:lnSpc>
                <a:spcPts val="1265"/>
              </a:lnSpc>
              <a:buAutoNum type="arabicPeriod"/>
              <a:tabLst>
                <a:tab pos="263525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Illegal parking: </a:t>
            </a:r>
            <a:r>
              <a:rPr dirty="0" sz="1100" spc="-5">
                <a:latin typeface="Arial"/>
                <a:cs typeface="Arial"/>
              </a:rPr>
              <a:t>Private heavy trucks laden with goods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tar roads with pits and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potholes</a:t>
            </a:r>
            <a:endParaRPr sz="1100">
              <a:latin typeface="Arial"/>
              <a:cs typeface="Arial"/>
            </a:endParaRPr>
          </a:p>
          <a:p>
            <a:pPr marL="69215" marR="66675" indent="38100">
              <a:lnSpc>
                <a:spcPts val="1270"/>
              </a:lnSpc>
              <a:spcBef>
                <a:spcPts val="55"/>
              </a:spcBef>
              <a:buAutoNum type="arabicPeriod"/>
              <a:tabLst>
                <a:tab pos="285115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Dumping grounds: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roads </a:t>
            </a:r>
            <a:r>
              <a:rPr dirty="0" sz="1100" spc="-5">
                <a:latin typeface="Arial"/>
                <a:cs typeface="Arial"/>
              </a:rPr>
              <a:t>have turned into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dumping ground- heaps of dirt and litter all  around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5967095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  <a:tabLst>
                <a:tab pos="2999105" algn="l"/>
                <a:tab pos="3818254" algn="l"/>
              </a:tabLst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	UNIT-I	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  </a:t>
            </a:r>
            <a:r>
              <a:rPr dirty="0" sz="1100" spc="-5">
                <a:latin typeface="Times New Roman"/>
                <a:cs typeface="Times New Roman"/>
              </a:rPr>
              <a:t>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914" y="781684"/>
            <a:ext cx="6087110" cy="113157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69215" marR="70485" indent="38100">
              <a:lnSpc>
                <a:spcPts val="1270"/>
              </a:lnSpc>
              <a:spcBef>
                <a:spcPts val="35"/>
              </a:spcBef>
              <a:buSzPct val="90909"/>
              <a:buAutoNum type="arabicPeriod" startAt="5"/>
              <a:tabLst>
                <a:tab pos="224790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Unsafe roads- </a:t>
            </a:r>
            <a:r>
              <a:rPr dirty="0" sz="1100" spc="-5">
                <a:latin typeface="Arial"/>
                <a:cs typeface="Arial"/>
              </a:rPr>
              <a:t>pools of dirty water gather during the rainy reason- encroachment on water  bodies</a:t>
            </a:r>
            <a:endParaRPr sz="1100">
              <a:latin typeface="Arial"/>
              <a:cs typeface="Arial"/>
            </a:endParaRPr>
          </a:p>
          <a:p>
            <a:pPr marL="262890" indent="-156210">
              <a:lnSpc>
                <a:spcPts val="1200"/>
              </a:lnSpc>
              <a:buSzPct val="90909"/>
              <a:buAutoNum type="arabicPeriod" startAt="5"/>
              <a:tabLst>
                <a:tab pos="263525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Breeding ground: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in stagnant water</a:t>
            </a:r>
            <a:r>
              <a:rPr dirty="0" sz="1100" spc="-5">
                <a:latin typeface="Arial"/>
                <a:cs typeface="Arial"/>
              </a:rPr>
              <a:t>- mosquitoes breed on them- water borne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disease</a:t>
            </a:r>
            <a:endParaRPr sz="1100">
              <a:latin typeface="Arial"/>
              <a:cs typeface="Arial"/>
            </a:endParaRPr>
          </a:p>
          <a:p>
            <a:pPr marL="107314">
              <a:lnSpc>
                <a:spcPts val="1265"/>
              </a:lnSpc>
            </a:pPr>
            <a:r>
              <a:rPr dirty="0" sz="1100" spc="-5">
                <a:latin typeface="Arial"/>
                <a:cs typeface="Arial"/>
              </a:rPr>
              <a:t>and spread</a:t>
            </a:r>
            <a:endParaRPr sz="1100">
              <a:latin typeface="Arial"/>
              <a:cs typeface="Arial"/>
            </a:endParaRPr>
          </a:p>
          <a:p>
            <a:pPr marL="223520" indent="-154940">
              <a:lnSpc>
                <a:spcPts val="1265"/>
              </a:lnSpc>
              <a:buSzPct val="90909"/>
              <a:buAutoNum type="arabicPeriod" startAt="7"/>
              <a:tabLst>
                <a:tab pos="224154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Sign boards: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‘no parking’ boards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dirty="0" sz="1100" spc="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erected</a:t>
            </a:r>
            <a:endParaRPr sz="1100">
              <a:latin typeface="Arial"/>
              <a:cs typeface="Arial"/>
            </a:endParaRPr>
          </a:p>
          <a:p>
            <a:pPr marL="223520" indent="-154940">
              <a:lnSpc>
                <a:spcPts val="1295"/>
              </a:lnSpc>
              <a:buSzPct val="90909"/>
              <a:buAutoNum type="arabicPeriod" startAt="7"/>
              <a:tabLst>
                <a:tab pos="224154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Lack of policing: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illegal parking- penalized and immediately</a:t>
            </a:r>
            <a:r>
              <a:rPr dirty="0" sz="1100" spc="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removed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2072640"/>
            <a:ext cx="5926455" cy="691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1.6. Kinds of Sentences </a:t>
            </a:r>
            <a:r>
              <a:rPr dirty="0" sz="1100" b="1">
                <a:latin typeface="Arial"/>
                <a:cs typeface="Arial"/>
              </a:rPr>
              <a:t>- </a:t>
            </a:r>
            <a:r>
              <a:rPr dirty="0" sz="1100" spc="-5" b="1">
                <a:latin typeface="Arial"/>
                <a:cs typeface="Arial"/>
              </a:rPr>
              <a:t>Assertive, Imperative, Interrogative,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Exclamatory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group of words that makes complete sense is called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sentence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dirty="0" sz="1100" spc="-5" i="1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 marR="29209">
              <a:lnSpc>
                <a:spcPct val="95800"/>
              </a:lnSpc>
              <a:spcBef>
                <a:spcPts val="25"/>
              </a:spcBef>
            </a:pPr>
            <a:r>
              <a:rPr dirty="0" sz="1100" spc="-5">
                <a:latin typeface="Arial"/>
                <a:cs typeface="Arial"/>
              </a:rPr>
              <a:t>Metaphor for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computing is the Internet cloud. (makes no sense, therefore it is not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sentence)  Cloud computing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metaphor for the Internet. (makes complete sense, therefore it is </a:t>
            </a:r>
            <a:r>
              <a:rPr dirty="0" sz="110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sentence)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dirty="0" sz="1100" spc="-5" i="1">
                <a:latin typeface="Arial"/>
                <a:cs typeface="Arial"/>
              </a:rPr>
              <a:t>There are four kinds of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sentences: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Assertive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declarative sentence </a:t>
            </a:r>
            <a:r>
              <a:rPr dirty="0" sz="1100">
                <a:latin typeface="Arial"/>
                <a:cs typeface="Arial"/>
              </a:rPr>
              <a:t>(a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statement)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Imperative sentence </a:t>
            </a:r>
            <a:r>
              <a:rPr dirty="0" sz="1100">
                <a:latin typeface="Arial"/>
                <a:cs typeface="Arial"/>
              </a:rPr>
              <a:t>(a</a:t>
            </a:r>
            <a:r>
              <a:rPr dirty="0" sz="1100" spc="-5">
                <a:latin typeface="Arial"/>
                <a:cs typeface="Arial"/>
              </a:rPr>
              <a:t> command)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Interrogative sentence </a:t>
            </a:r>
            <a:r>
              <a:rPr dirty="0" sz="1100">
                <a:latin typeface="Arial"/>
                <a:cs typeface="Arial"/>
              </a:rPr>
              <a:t>(a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question)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9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Exclamatory sentence (an exclamation)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12700" marR="594995">
              <a:lnSpc>
                <a:spcPts val="1270"/>
              </a:lnSpc>
              <a:spcBef>
                <a:spcPts val="5"/>
              </a:spcBef>
              <a:buAutoNum type="arabicPeriod"/>
              <a:tabLst>
                <a:tab pos="168910" algn="l"/>
              </a:tabLst>
            </a:pPr>
            <a:r>
              <a:rPr dirty="0" sz="1100" spc="-15" b="1">
                <a:latin typeface="Arial"/>
                <a:cs typeface="Arial"/>
              </a:rPr>
              <a:t>An </a:t>
            </a:r>
            <a:r>
              <a:rPr dirty="0" sz="1100" spc="-5" b="1">
                <a:latin typeface="Arial"/>
                <a:cs typeface="Arial"/>
              </a:rPr>
              <a:t>assertive sentence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sentence that states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fact. Such sentences are simple  statements. They state, assert, or declare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something.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dirty="0" sz="1100" spc="-5" i="1">
                <a:latin typeface="Arial"/>
                <a:cs typeface="Arial"/>
              </a:rPr>
              <a:t>Examples: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100" spc="-5">
                <a:latin typeface="Arial"/>
                <a:cs typeface="Arial"/>
              </a:rPr>
              <a:t>Cloud computing uses connected hardware machines called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servers.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12700" marR="30480">
              <a:lnSpc>
                <a:spcPts val="1270"/>
              </a:lnSpc>
              <a:buAutoNum type="arabicPeriod" startAt="2"/>
              <a:tabLst>
                <a:tab pos="168910" algn="l"/>
              </a:tabLst>
            </a:pPr>
            <a:r>
              <a:rPr dirty="0" sz="1100" spc="-5" b="1">
                <a:latin typeface="Arial"/>
                <a:cs typeface="Arial"/>
              </a:rPr>
              <a:t>Imperative sentence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sentence which gives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command, makes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request, or expresses 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5">
                <a:latin typeface="Arial"/>
                <a:cs typeface="Arial"/>
              </a:rPr>
              <a:t> wish.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dirty="0" sz="1100" spc="-5" i="1">
                <a:latin typeface="Arial"/>
                <a:cs typeface="Arial"/>
              </a:rPr>
              <a:t>Examples: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dirty="0" sz="1100" spc="-5">
                <a:latin typeface="Arial"/>
                <a:cs typeface="Arial"/>
              </a:rPr>
              <a:t>Perform </a:t>
            </a:r>
            <a:r>
              <a:rPr dirty="0" sz="1100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computing task. (an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order)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dirty="0" sz="1100" spc="-5">
                <a:latin typeface="Arial"/>
                <a:cs typeface="Arial"/>
              </a:rPr>
              <a:t>Please ensure the security of the data stored on the remote machines. </a:t>
            </a:r>
            <a:r>
              <a:rPr dirty="0" sz="1100">
                <a:latin typeface="Arial"/>
                <a:cs typeface="Arial"/>
              </a:rPr>
              <a:t>(a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request)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100" spc="-5">
                <a:latin typeface="Arial"/>
                <a:cs typeface="Arial"/>
              </a:rPr>
              <a:t>Hope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cloud computing,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>
                <a:latin typeface="Arial"/>
                <a:cs typeface="Arial"/>
              </a:rPr>
              <a:t>now </a:t>
            </a:r>
            <a:r>
              <a:rPr dirty="0" sz="1100" spc="-5">
                <a:latin typeface="Arial"/>
                <a:cs typeface="Arial"/>
              </a:rPr>
              <a:t>run the application from anywhere in the world. </a:t>
            </a:r>
            <a:r>
              <a:rPr dirty="0" sz="1100">
                <a:latin typeface="Arial"/>
                <a:cs typeface="Arial"/>
              </a:rPr>
              <a:t>(a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wish)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12700" marR="189865">
              <a:lnSpc>
                <a:spcPts val="1270"/>
              </a:lnSpc>
              <a:buAutoNum type="arabicPeriod" startAt="3"/>
              <a:tabLst>
                <a:tab pos="168910" algn="l"/>
              </a:tabLst>
            </a:pPr>
            <a:r>
              <a:rPr dirty="0" sz="1100" spc="-5" b="1">
                <a:latin typeface="Arial"/>
                <a:cs typeface="Arial"/>
              </a:rPr>
              <a:t>Exclamatory sentence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sentence that expresses sudden and strong feelings, such as  surprise, wonder, </a:t>
            </a:r>
            <a:r>
              <a:rPr dirty="0" sz="1100" spc="-10">
                <a:latin typeface="Arial"/>
                <a:cs typeface="Arial"/>
              </a:rPr>
              <a:t>pity, </a:t>
            </a:r>
            <a:r>
              <a:rPr dirty="0" sz="1100" spc="-5">
                <a:latin typeface="Arial"/>
                <a:cs typeface="Arial"/>
              </a:rPr>
              <a:t>sympathy, happiness, or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gratitude.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dirty="0" sz="1100" spc="-5" i="1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 marR="2569210">
              <a:lnSpc>
                <a:spcPts val="1260"/>
              </a:lnSpc>
              <a:spcBef>
                <a:spcPts val="70"/>
              </a:spcBef>
            </a:pPr>
            <a:r>
              <a:rPr dirty="0" sz="1100">
                <a:latin typeface="Arial"/>
                <a:cs typeface="Arial"/>
              </a:rPr>
              <a:t>What a </a:t>
            </a:r>
            <a:r>
              <a:rPr dirty="0" sz="1100" spc="-5">
                <a:latin typeface="Arial"/>
                <a:cs typeface="Arial"/>
              </a:rPr>
              <a:t>transformation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entire computer industry!  Boy, am 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tired!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90"/>
              </a:lnSpc>
              <a:buAutoNum type="arabicPeriod" startAt="4"/>
              <a:tabLst>
                <a:tab pos="168910" algn="l"/>
              </a:tabLst>
            </a:pPr>
            <a:r>
              <a:rPr dirty="0" sz="1100" spc="-5" b="1">
                <a:latin typeface="Arial"/>
                <a:cs typeface="Arial"/>
              </a:rPr>
              <a:t>Interrogative sentence: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sentence that asks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question is called an interrogative</a:t>
            </a:r>
            <a:r>
              <a:rPr dirty="0" sz="1100" spc="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sentence.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dirty="0" sz="1100" spc="-5" i="1">
                <a:latin typeface="Arial"/>
                <a:cs typeface="Arial"/>
              </a:rPr>
              <a:t>Examples: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dirty="0" sz="110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it safe to store one's data on someone else's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computer?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dirty="0" sz="1100" spc="-5">
                <a:latin typeface="Arial"/>
                <a:cs typeface="Arial"/>
              </a:rPr>
              <a:t>Does cloud computing offer an economical model for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businesses?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1.6.1: Writing Different kinds of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Sentences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12700" marR="6350">
              <a:lnSpc>
                <a:spcPct val="95800"/>
              </a:lnSpc>
            </a:pPr>
            <a:r>
              <a:rPr dirty="0" sz="1100" spc="-5">
                <a:latin typeface="Arial"/>
                <a:cs typeface="Arial"/>
              </a:rPr>
              <a:t>A. Suppose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could meet one of the great inventors, such as Thomas Edison. Write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you  might say in that situation. Use at least one of each kind of sentence: declarative, interrogative,  imperative, and exclamatory. Use correct punctuation at the end of each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sentence.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3390" y="3183889"/>
            <a:ext cx="1607820" cy="1207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1189" y="2666602"/>
            <a:ext cx="2381857" cy="238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932719"/>
            <a:ext cx="5905500" cy="0"/>
          </a:xfrm>
          <a:custGeom>
            <a:avLst/>
            <a:gdLst/>
            <a:ahLst/>
            <a:cxnLst/>
            <a:rect l="l" t="t" r="r" b="b"/>
            <a:pathLst>
              <a:path w="5905500" h="0">
                <a:moveTo>
                  <a:pt x="0" y="0"/>
                </a:moveTo>
                <a:lnTo>
                  <a:pt x="590500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5669" y="1174019"/>
            <a:ext cx="5905500" cy="0"/>
          </a:xfrm>
          <a:custGeom>
            <a:avLst/>
            <a:gdLst/>
            <a:ahLst/>
            <a:cxnLst/>
            <a:rect l="l" t="t" r="r" b="b"/>
            <a:pathLst>
              <a:path w="5905500" h="0">
                <a:moveTo>
                  <a:pt x="0" y="0"/>
                </a:moveTo>
                <a:lnTo>
                  <a:pt x="590500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5669" y="1414049"/>
            <a:ext cx="1708150" cy="0"/>
          </a:xfrm>
          <a:custGeom>
            <a:avLst/>
            <a:gdLst/>
            <a:ahLst/>
            <a:cxnLst/>
            <a:rect l="l" t="t" r="r" b="b"/>
            <a:pathLst>
              <a:path w="1708150" h="0">
                <a:moveTo>
                  <a:pt x="0" y="0"/>
                </a:moveTo>
                <a:lnTo>
                  <a:pt x="1708133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969" y="1657350"/>
            <a:ext cx="5965825" cy="67437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ct val="957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B. Choose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character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book you have read or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movie you have seen. Pretend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 that  character, and write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diary entry for one day in that character’s life. Use </a:t>
            </a:r>
            <a:r>
              <a:rPr dirty="0" sz="1100" spc="-10">
                <a:latin typeface="Arial"/>
                <a:cs typeface="Arial"/>
              </a:rPr>
              <a:t>at </a:t>
            </a:r>
            <a:r>
              <a:rPr dirty="0" sz="1100" spc="-5">
                <a:latin typeface="Arial"/>
                <a:cs typeface="Arial"/>
              </a:rPr>
              <a:t>least one of each  kind of sentence: declarative, interrogative, imperative, and exclamatory. Use the correct  punctuation </a:t>
            </a:r>
            <a:r>
              <a:rPr dirty="0" sz="1100" spc="-10">
                <a:latin typeface="Arial"/>
                <a:cs typeface="Arial"/>
              </a:rPr>
              <a:t>at </a:t>
            </a:r>
            <a:r>
              <a:rPr dirty="0" sz="1100" spc="-5">
                <a:latin typeface="Arial"/>
                <a:cs typeface="Arial"/>
              </a:rPr>
              <a:t>the end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each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sentence.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5669" y="5238019"/>
            <a:ext cx="5905500" cy="0"/>
          </a:xfrm>
          <a:custGeom>
            <a:avLst/>
            <a:gdLst/>
            <a:ahLst/>
            <a:cxnLst/>
            <a:rect l="l" t="t" r="r" b="b"/>
            <a:pathLst>
              <a:path w="5905500" h="0">
                <a:moveTo>
                  <a:pt x="0" y="0"/>
                </a:moveTo>
                <a:lnTo>
                  <a:pt x="590500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5669" y="5479319"/>
            <a:ext cx="5905500" cy="0"/>
          </a:xfrm>
          <a:custGeom>
            <a:avLst/>
            <a:gdLst/>
            <a:ahLst/>
            <a:cxnLst/>
            <a:rect l="l" t="t" r="r" b="b"/>
            <a:pathLst>
              <a:path w="5905500" h="0">
                <a:moveTo>
                  <a:pt x="0" y="0"/>
                </a:moveTo>
                <a:lnTo>
                  <a:pt x="590500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5669" y="5719349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 h="0">
                <a:moveTo>
                  <a:pt x="0" y="0"/>
                </a:moveTo>
                <a:lnTo>
                  <a:pt x="341834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2969" y="5962650"/>
            <a:ext cx="27089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1.7 Elements of Writing: Parts of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Speech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40739" y="6295390"/>
          <a:ext cx="6428105" cy="313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1236980"/>
                <a:gridCol w="1276350"/>
                <a:gridCol w="1409699"/>
                <a:gridCol w="2006600"/>
              </a:tblGrid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19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Sl.No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part of</a:t>
                      </a:r>
                      <a:r>
                        <a:rPr dirty="0" sz="1100" spc="-2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speech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function or</a:t>
                      </a:r>
                      <a:r>
                        <a:rPr dirty="0" sz="1100" spc="-3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"job"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r>
                        <a:rPr dirty="0" sz="11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words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example sentences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0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Verb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action or</a:t>
                      </a:r>
                      <a:r>
                        <a:rPr dirty="0" sz="1100" spc="-1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7620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(to) be, have, do,  like, work, sing, can,  must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75184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Littwit </a:t>
                      </a:r>
                      <a:r>
                        <a:rPr dirty="0" sz="11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spc="-7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website. 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like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English</a:t>
                      </a:r>
                      <a:r>
                        <a:rPr dirty="0" sz="1100" spc="-6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Club.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9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3215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person,</a:t>
                      </a:r>
                      <a:r>
                        <a:rPr dirty="0" sz="1100" spc="-7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place,  thing, or</a:t>
                      </a:r>
                      <a:r>
                        <a:rPr dirty="0" sz="1100" spc="-4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idea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9144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Diesel, </a:t>
                      </a:r>
                      <a:r>
                        <a:rPr dirty="0" sz="11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work,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music,  town, Chennai,  teacher, John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Diesel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Costs less than</a:t>
                      </a:r>
                      <a:r>
                        <a:rPr dirty="0" sz="1100" spc="-1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Petrol.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0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Adjective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3589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modifies or  describes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spc="-6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noun  or</a:t>
                      </a:r>
                      <a:r>
                        <a:rPr dirty="0" sz="1100" spc="-1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pronoun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2446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good, big, red, </a:t>
                      </a:r>
                      <a:r>
                        <a:rPr dirty="0" sz="11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well, 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interesting,</a:t>
                      </a:r>
                      <a:r>
                        <a:rPr dirty="0" sz="1100" spc="-3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costlier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Petrol is </a:t>
                      </a: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costlier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than</a:t>
                      </a:r>
                      <a:r>
                        <a:rPr dirty="0" sz="11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Diesal.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739" y="778509"/>
          <a:ext cx="6428105" cy="5629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1236980"/>
                <a:gridCol w="1276350"/>
                <a:gridCol w="1409699"/>
                <a:gridCol w="2006600"/>
              </a:tblGrid>
              <a:tr h="1024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Adverb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3716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modifies or  describes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spc="-6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verb,  adjective or  another</a:t>
                      </a:r>
                      <a:r>
                        <a:rPr dirty="0" sz="110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adverb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3970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quickly, longer,  silently, well,</a:t>
                      </a:r>
                      <a:r>
                        <a:rPr dirty="0" sz="1100" spc="-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badly,  very,</a:t>
                      </a:r>
                      <a:r>
                        <a:rPr dirty="0" sz="1100" spc="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really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day on Mars is </a:t>
                      </a: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slightly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longer than the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day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100" spc="-4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earth.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5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Pronoun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4775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used in place </a:t>
                      </a:r>
                      <a:r>
                        <a:rPr dirty="0" sz="11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4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256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I, </a:t>
                      </a:r>
                      <a:r>
                        <a:rPr dirty="0" sz="11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you,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he, she, </a:t>
                      </a:r>
                      <a:r>
                        <a:rPr dirty="0" sz="11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we,  they,</a:t>
                      </a:r>
                      <a:r>
                        <a:rPr dirty="0" sz="1100" spc="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417195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Tara is an Indian. </a:t>
                      </a: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She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is  beautiful.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4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Preposition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9535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placed before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noun or pronoun 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form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phrase  modifying</a:t>
                      </a:r>
                      <a:r>
                        <a:rPr dirty="0" sz="1100" spc="-6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another  word in the  sentence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9906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to, at, after, on, but,  </a:t>
                      </a:r>
                      <a:r>
                        <a:rPr dirty="0" sz="11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by,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with, about,</a:t>
                      </a:r>
                      <a:r>
                        <a:rPr dirty="0" sz="1100" spc="-3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until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37795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Thinking ahead is the  privilege given </a:t>
                      </a:r>
                      <a:r>
                        <a:rPr dirty="0" sz="11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</a:t>
                      </a:r>
                      <a:r>
                        <a:rPr dirty="0" sz="1100" spc="-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alone.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3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7.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Conjunction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36854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joins clauses</a:t>
                      </a:r>
                      <a:r>
                        <a:rPr dirty="0" sz="1100" spc="-6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or  sentences or  words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2352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For, and, nor,</a:t>
                      </a:r>
                      <a:r>
                        <a:rPr dirty="0" sz="1100" spc="-6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but,  or, </a:t>
                      </a:r>
                      <a:r>
                        <a:rPr dirty="0" sz="11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yet,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so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when,  while,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because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68935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 learns from past  experience, analyses the  present </a:t>
                      </a: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plans for the  future.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4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Interjection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858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short</a:t>
                      </a:r>
                      <a:r>
                        <a:rPr dirty="0" sz="1100" spc="-6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exclamation,  sometimes  inserted into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sentence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oh!, ouch!, hi!,</a:t>
                      </a:r>
                      <a:r>
                        <a:rPr dirty="0" sz="1100" spc="4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well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05740">
                        <a:lnSpc>
                          <a:spcPct val="109800"/>
                        </a:lnSpc>
                        <a:spcBef>
                          <a:spcPts val="1025"/>
                        </a:spcBef>
                      </a:pP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Ouch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! That hurts! </a:t>
                      </a: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Hi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!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How 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are you? </a:t>
                      </a:r>
                      <a:r>
                        <a:rPr dirty="0" sz="11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Well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don't</a:t>
                      </a:r>
                      <a:r>
                        <a:rPr dirty="0" sz="1100" spc="-6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know.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969" y="6697980"/>
            <a:ext cx="5942330" cy="194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2" marL="362585" indent="-3505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220" algn="l"/>
              </a:tabLst>
            </a:pPr>
            <a:r>
              <a:rPr dirty="0" sz="1100" spc="-5" b="1">
                <a:latin typeface="Arial"/>
                <a:cs typeface="Arial"/>
              </a:rPr>
              <a:t>Identify the parts of speech of the underlined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words</a:t>
            </a:r>
            <a:endParaRPr sz="1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lvl="3" marL="241300" indent="-171450">
              <a:lnSpc>
                <a:spcPts val="1290"/>
              </a:lnSpc>
              <a:buAutoNum type="arabicPeriod"/>
              <a:tabLst>
                <a:tab pos="241300" algn="l"/>
              </a:tabLst>
            </a:pPr>
            <a:r>
              <a:rPr dirty="0" sz="1100" spc="-5">
                <a:latin typeface="Arial"/>
                <a:cs typeface="Arial"/>
              </a:rPr>
              <a:t>Chose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dirty="0" sz="1100" spc="-5">
                <a:latin typeface="Arial"/>
                <a:cs typeface="Arial"/>
              </a:rPr>
              <a:t> path carefully, if you ever expect to be successful at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something.</a:t>
            </a:r>
            <a:endParaRPr sz="1100">
              <a:latin typeface="Arial"/>
              <a:cs typeface="Arial"/>
            </a:endParaRPr>
          </a:p>
          <a:p>
            <a:pPr lvl="3" marL="241300" indent="-17145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dirty="0" sz="1100" spc="10">
                <a:latin typeface="Arial"/>
                <a:cs typeface="Arial"/>
              </a:rPr>
              <a:t>We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left</a:t>
            </a:r>
            <a:r>
              <a:rPr dirty="0" sz="1100" spc="-5">
                <a:latin typeface="Arial"/>
                <a:cs typeface="Arial"/>
              </a:rPr>
              <a:t> for the mountain just before six in 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morning.</a:t>
            </a:r>
            <a:endParaRPr sz="1100">
              <a:latin typeface="Arial"/>
              <a:cs typeface="Arial"/>
            </a:endParaRPr>
          </a:p>
          <a:p>
            <a:pPr lvl="3" marL="241300" indent="-17145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first </a:t>
            </a:r>
            <a:r>
              <a:rPr dirty="0" sz="1100" spc="-10">
                <a:latin typeface="Arial"/>
                <a:cs typeface="Arial"/>
              </a:rPr>
              <a:t>went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store </a:t>
            </a:r>
            <a:r>
              <a:rPr dirty="0" sz="1100">
                <a:latin typeface="Arial"/>
                <a:cs typeface="Arial"/>
              </a:rPr>
              <a:t>to buy a </a:t>
            </a:r>
            <a:r>
              <a:rPr dirty="0" sz="1100" spc="-5">
                <a:latin typeface="Arial"/>
                <a:cs typeface="Arial"/>
              </a:rPr>
              <a:t>few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things.</a:t>
            </a:r>
            <a:endParaRPr sz="1100">
              <a:latin typeface="Arial"/>
              <a:cs typeface="Arial"/>
            </a:endParaRPr>
          </a:p>
          <a:p>
            <a:pPr lvl="3" marL="241300" indent="-17145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had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breakfast</a:t>
            </a:r>
            <a:r>
              <a:rPr dirty="0" sz="1100" spc="-5">
                <a:latin typeface="Arial"/>
                <a:cs typeface="Arial"/>
              </a:rPr>
              <a:t> at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café near the rail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station.</a:t>
            </a:r>
            <a:endParaRPr sz="1100">
              <a:latin typeface="Arial"/>
              <a:cs typeface="Arial"/>
            </a:endParaRPr>
          </a:p>
          <a:p>
            <a:pPr lvl="3" marL="241300" indent="-17145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friend said, "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Oh</a:t>
            </a:r>
            <a:r>
              <a:rPr dirty="0" sz="1100" spc="-5">
                <a:latin typeface="Arial"/>
                <a:cs typeface="Arial"/>
              </a:rPr>
              <a:t>! Are you one of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them?"</a:t>
            </a:r>
            <a:endParaRPr sz="1100">
              <a:latin typeface="Arial"/>
              <a:cs typeface="Arial"/>
            </a:endParaRPr>
          </a:p>
          <a:p>
            <a:pPr lvl="3" marL="241300" indent="-17145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dirty="0" sz="1100" spc="-5">
                <a:latin typeface="Arial"/>
                <a:cs typeface="Arial"/>
              </a:rPr>
              <a:t>Technical Policy Statements (TPSs) are brief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announcements</a:t>
            </a:r>
            <a:r>
              <a:rPr dirty="0" sz="1100" spc="-5">
                <a:latin typeface="Arial"/>
                <a:cs typeface="Arial"/>
              </a:rPr>
              <a:t> on matters of technical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policy.</a:t>
            </a:r>
            <a:endParaRPr sz="1100">
              <a:latin typeface="Arial"/>
              <a:cs typeface="Arial"/>
            </a:endParaRPr>
          </a:p>
          <a:p>
            <a:pPr lvl="3" marL="241300" indent="-17145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 i="1">
                <a:latin typeface="Arial"/>
                <a:cs typeface="Arial"/>
              </a:rPr>
              <a:t>x</a:t>
            </a:r>
            <a:r>
              <a:rPr dirty="0" sz="1100" spc="-5">
                <a:latin typeface="Arial"/>
                <a:cs typeface="Arial"/>
              </a:rPr>
              <a:t>-axil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complex plane is the real axis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its </a:t>
            </a:r>
            <a:r>
              <a:rPr dirty="0" sz="1100" spc="-5" i="1">
                <a:latin typeface="Arial"/>
                <a:cs typeface="Arial"/>
              </a:rPr>
              <a:t>y</a:t>
            </a:r>
            <a:r>
              <a:rPr dirty="0" sz="1100" spc="-5">
                <a:latin typeface="Arial"/>
                <a:cs typeface="Arial"/>
              </a:rPr>
              <a:t>-axis is called the imaginary</a:t>
            </a:r>
            <a:r>
              <a:rPr dirty="0" sz="1100" spc="1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axis.</a:t>
            </a:r>
            <a:endParaRPr sz="1100">
              <a:latin typeface="Arial"/>
              <a:cs typeface="Arial"/>
            </a:endParaRPr>
          </a:p>
          <a:p>
            <a:pPr lvl="3" marL="241300" indent="-17145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engineering practice the unit in use is the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absolute</a:t>
            </a:r>
            <a:r>
              <a:rPr dirty="0" sz="1100" spc="-5">
                <a:latin typeface="Arial"/>
                <a:cs typeface="Arial"/>
              </a:rPr>
              <a:t> temperature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scale.</a:t>
            </a:r>
            <a:endParaRPr sz="1100">
              <a:latin typeface="Arial"/>
              <a:cs typeface="Arial"/>
            </a:endParaRPr>
          </a:p>
          <a:p>
            <a:pPr lvl="3" marL="69850" marR="1919605">
              <a:lnSpc>
                <a:spcPts val="1260"/>
              </a:lnSpc>
              <a:spcBef>
                <a:spcPts val="70"/>
              </a:spcBef>
              <a:buAutoNum type="arabicPeriod"/>
              <a:tabLst>
                <a:tab pos="24130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hatched region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reveals</a:t>
            </a:r>
            <a:r>
              <a:rPr dirty="0" sz="1100" spc="-5">
                <a:latin typeface="Arial"/>
                <a:cs typeface="Arial"/>
              </a:rPr>
              <a:t> the solid portion or the thickness.  10.Top </a:t>
            </a:r>
            <a:r>
              <a:rPr dirty="0" sz="1100">
                <a:latin typeface="Arial"/>
                <a:cs typeface="Arial"/>
              </a:rPr>
              <a:t>view </a:t>
            </a:r>
            <a:r>
              <a:rPr dirty="0" sz="1100" spc="-5">
                <a:latin typeface="Arial"/>
                <a:cs typeface="Arial"/>
              </a:rPr>
              <a:t>should be presented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below</a:t>
            </a:r>
            <a:r>
              <a:rPr dirty="0" sz="1100" spc="-5">
                <a:latin typeface="Arial"/>
                <a:cs typeface="Arial"/>
              </a:rPr>
              <a:t> the front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9237980"/>
            <a:ext cx="37115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1.7.2 </a:t>
            </a:r>
            <a:r>
              <a:rPr dirty="0" sz="1100" spc="-10" b="1">
                <a:latin typeface="Arial"/>
                <a:cs typeface="Arial"/>
              </a:rPr>
              <a:t>Fill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the blanks </a:t>
            </a:r>
            <a:r>
              <a:rPr dirty="0" sz="1100" b="1">
                <a:latin typeface="Arial"/>
                <a:cs typeface="Arial"/>
              </a:rPr>
              <a:t>with </a:t>
            </a:r>
            <a:r>
              <a:rPr dirty="0" sz="1100" spc="-5" b="1">
                <a:latin typeface="Arial"/>
                <a:cs typeface="Arial"/>
              </a:rPr>
              <a:t>appropriate parts of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speech: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9" y="1584960"/>
            <a:ext cx="2235199" cy="1488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5609"/>
            <a:ext cx="5967095" cy="190753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  <a:tabLst>
                <a:tab pos="2999105" algn="l"/>
                <a:tab pos="3818254" algn="l"/>
              </a:tabLst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	UNIT-I	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  </a:t>
            </a:r>
            <a:r>
              <a:rPr dirty="0" sz="1100" spc="-5">
                <a:latin typeface="Times New Roman"/>
                <a:cs typeface="Times New Roman"/>
              </a:rPr>
              <a:t>SHS1101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40"/>
              </a:lnSpc>
              <a:tabLst>
                <a:tab pos="2800350" algn="l"/>
                <a:tab pos="4213225" algn="l"/>
                <a:tab pos="5929630" algn="l"/>
              </a:tabLst>
            </a:pPr>
            <a:r>
              <a:rPr dirty="0" sz="1100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technology should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developed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(of/to/for)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cater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basic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needs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12700" marR="223520">
              <a:lnSpc>
                <a:spcPct val="109800"/>
              </a:lnSpc>
              <a:tabLst>
                <a:tab pos="1045844" algn="l"/>
                <a:tab pos="1433830" algn="l"/>
              </a:tabLst>
            </a:pPr>
            <a:r>
              <a:rPr dirty="0" sz="1100" spc="-5">
                <a:latin typeface="Arial"/>
                <a:cs typeface="Arial"/>
              </a:rPr>
              <a:t>people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(who/whom/whose) are poor financially.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technologies available </a:t>
            </a:r>
            <a:r>
              <a:rPr dirty="0" sz="1100">
                <a:latin typeface="Arial"/>
                <a:cs typeface="Arial"/>
              </a:rPr>
              <a:t>now </a:t>
            </a:r>
            <a:r>
              <a:rPr dirty="0" sz="1100" spc="-5">
                <a:latin typeface="Arial"/>
                <a:cs typeface="Arial"/>
              </a:rPr>
              <a:t>are  not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concerned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dirty="0" sz="1100" spc="-5">
                <a:latin typeface="Arial"/>
                <a:cs typeface="Arial"/>
              </a:rPr>
              <a:t>(with/like/in) the small-scale industries. They should lie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somewhere</a:t>
            </a:r>
            <a:endParaRPr sz="1100">
              <a:latin typeface="Arial"/>
              <a:cs typeface="Arial"/>
            </a:endParaRPr>
          </a:p>
          <a:p>
            <a:pPr marL="12700" marR="89535">
              <a:lnSpc>
                <a:spcPct val="109800"/>
              </a:lnSpc>
              <a:tabLst>
                <a:tab pos="400050" algn="l"/>
                <a:tab pos="1998980" algn="l"/>
                <a:tab pos="435356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00" spc="-5">
                <a:latin typeface="Arial"/>
                <a:cs typeface="Arial"/>
              </a:rPr>
              <a:t>(about/around/between) the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old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(and/beside/but)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the modern ones </a:t>
            </a:r>
            <a:r>
              <a:rPr dirty="0" sz="1100">
                <a:latin typeface="Arial"/>
                <a:cs typeface="Arial"/>
              </a:rPr>
              <a:t>so </a:t>
            </a:r>
            <a:r>
              <a:rPr dirty="0" sz="1100" spc="-5">
                <a:latin typeface="Arial"/>
                <a:cs typeface="Arial"/>
              </a:rPr>
              <a:t>that  </a:t>
            </a:r>
            <a:r>
              <a:rPr dirty="0" sz="1100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can be 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applied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(to/from/in)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variety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5499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00" spc="-5">
                <a:latin typeface="Arial"/>
                <a:cs typeface="Arial"/>
              </a:rPr>
              <a:t>(out/of/off) needs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village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folk.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100" spc="-5" b="1">
                <a:latin typeface="Arial"/>
                <a:cs typeface="Arial"/>
              </a:rPr>
              <a:t>1.8 </a:t>
            </a:r>
            <a:r>
              <a:rPr dirty="0" sz="1100" spc="-10" b="1">
                <a:latin typeface="Arial"/>
                <a:cs typeface="Arial"/>
              </a:rPr>
              <a:t>Tenses </a:t>
            </a:r>
            <a:r>
              <a:rPr dirty="0" sz="1100" spc="-5" b="1">
                <a:latin typeface="Arial"/>
                <a:cs typeface="Arial"/>
              </a:rPr>
              <a:t>and </a:t>
            </a:r>
            <a:r>
              <a:rPr dirty="0" sz="1100" b="1">
                <a:latin typeface="Arial"/>
                <a:cs typeface="Arial"/>
              </a:rPr>
              <a:t>its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4799" y="463521"/>
            <a:ext cx="996950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>
                <a:latin typeface="Times New Roman"/>
                <a:cs typeface="Times New Roman"/>
              </a:rPr>
              <a:t>MA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000" y="463521"/>
            <a:ext cx="10096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2709" y="463521"/>
            <a:ext cx="144335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  <a:tabLst>
                <a:tab pos="818515" algn="l"/>
              </a:tabLst>
            </a:pPr>
            <a:r>
              <a:rPr dirty="0" sz="1100" spc="-5">
                <a:latin typeface="Times New Roman"/>
                <a:cs typeface="Times New Roman"/>
              </a:rPr>
              <a:t>UNIT-I	English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383" y="463521"/>
            <a:ext cx="1477010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463521"/>
            <a:ext cx="76009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">
                <a:latin typeface="Times New Roman"/>
                <a:cs typeface="Times New Roman"/>
              </a:rPr>
              <a:t>SATH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B</a:t>
            </a:r>
            <a:r>
              <a:rPr dirty="0" sz="110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290"/>
              </a:lnSpc>
            </a:pPr>
            <a:r>
              <a:rPr dirty="0" sz="1100" spc="-5">
                <a:latin typeface="Times New Roman"/>
                <a:cs typeface="Times New Roman"/>
              </a:rPr>
              <a:t>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1370" y="5591809"/>
            <a:ext cx="6350" cy="4466590"/>
          </a:xfrm>
          <a:custGeom>
            <a:avLst/>
            <a:gdLst/>
            <a:ahLst/>
            <a:cxnLst/>
            <a:rect l="l" t="t" r="r" b="b"/>
            <a:pathLst>
              <a:path w="6350" h="4466590">
                <a:moveTo>
                  <a:pt x="6350" y="0"/>
                </a:moveTo>
                <a:lnTo>
                  <a:pt x="0" y="0"/>
                </a:lnTo>
                <a:lnTo>
                  <a:pt x="0" y="788670"/>
                </a:lnTo>
                <a:lnTo>
                  <a:pt x="0" y="1762760"/>
                </a:lnTo>
                <a:lnTo>
                  <a:pt x="0" y="2792730"/>
                </a:lnTo>
                <a:lnTo>
                  <a:pt x="0" y="3639832"/>
                </a:lnTo>
                <a:lnTo>
                  <a:pt x="0" y="4466590"/>
                </a:lnTo>
                <a:lnTo>
                  <a:pt x="6350" y="4466590"/>
                </a:lnTo>
                <a:lnTo>
                  <a:pt x="6350" y="3639832"/>
                </a:lnTo>
                <a:lnTo>
                  <a:pt x="6350" y="2792730"/>
                </a:lnTo>
                <a:lnTo>
                  <a:pt x="6350" y="1762760"/>
                </a:lnTo>
                <a:lnTo>
                  <a:pt x="6350" y="7886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62760" y="5591809"/>
            <a:ext cx="6350" cy="4466590"/>
          </a:xfrm>
          <a:custGeom>
            <a:avLst/>
            <a:gdLst/>
            <a:ahLst/>
            <a:cxnLst/>
            <a:rect l="l" t="t" r="r" b="b"/>
            <a:pathLst>
              <a:path w="6350" h="4466590">
                <a:moveTo>
                  <a:pt x="6350" y="0"/>
                </a:moveTo>
                <a:lnTo>
                  <a:pt x="0" y="0"/>
                </a:lnTo>
                <a:lnTo>
                  <a:pt x="0" y="788670"/>
                </a:lnTo>
                <a:lnTo>
                  <a:pt x="0" y="1762760"/>
                </a:lnTo>
                <a:lnTo>
                  <a:pt x="0" y="2792730"/>
                </a:lnTo>
                <a:lnTo>
                  <a:pt x="0" y="3639832"/>
                </a:lnTo>
                <a:lnTo>
                  <a:pt x="0" y="4466590"/>
                </a:lnTo>
                <a:lnTo>
                  <a:pt x="6350" y="4466590"/>
                </a:lnTo>
                <a:lnTo>
                  <a:pt x="6350" y="3639832"/>
                </a:lnTo>
                <a:lnTo>
                  <a:pt x="6350" y="2792730"/>
                </a:lnTo>
                <a:lnTo>
                  <a:pt x="6350" y="1762760"/>
                </a:lnTo>
                <a:lnTo>
                  <a:pt x="6350" y="7886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83510" y="5591809"/>
            <a:ext cx="6350" cy="4466590"/>
          </a:xfrm>
          <a:custGeom>
            <a:avLst/>
            <a:gdLst/>
            <a:ahLst/>
            <a:cxnLst/>
            <a:rect l="l" t="t" r="r" b="b"/>
            <a:pathLst>
              <a:path w="6350" h="4466590">
                <a:moveTo>
                  <a:pt x="6350" y="0"/>
                </a:moveTo>
                <a:lnTo>
                  <a:pt x="0" y="0"/>
                </a:lnTo>
                <a:lnTo>
                  <a:pt x="0" y="788670"/>
                </a:lnTo>
                <a:lnTo>
                  <a:pt x="0" y="1762760"/>
                </a:lnTo>
                <a:lnTo>
                  <a:pt x="0" y="2792730"/>
                </a:lnTo>
                <a:lnTo>
                  <a:pt x="0" y="3639832"/>
                </a:lnTo>
                <a:lnTo>
                  <a:pt x="0" y="4466590"/>
                </a:lnTo>
                <a:lnTo>
                  <a:pt x="6350" y="4466590"/>
                </a:lnTo>
                <a:lnTo>
                  <a:pt x="6350" y="3639832"/>
                </a:lnTo>
                <a:lnTo>
                  <a:pt x="6350" y="2792730"/>
                </a:lnTo>
                <a:lnTo>
                  <a:pt x="6350" y="1762760"/>
                </a:lnTo>
                <a:lnTo>
                  <a:pt x="6350" y="7886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13480" y="5591809"/>
            <a:ext cx="6350" cy="4466590"/>
          </a:xfrm>
          <a:custGeom>
            <a:avLst/>
            <a:gdLst/>
            <a:ahLst/>
            <a:cxnLst/>
            <a:rect l="l" t="t" r="r" b="b"/>
            <a:pathLst>
              <a:path w="6350" h="4466590">
                <a:moveTo>
                  <a:pt x="6350" y="0"/>
                </a:moveTo>
                <a:lnTo>
                  <a:pt x="0" y="0"/>
                </a:lnTo>
                <a:lnTo>
                  <a:pt x="0" y="788670"/>
                </a:lnTo>
                <a:lnTo>
                  <a:pt x="0" y="1762760"/>
                </a:lnTo>
                <a:lnTo>
                  <a:pt x="0" y="2792730"/>
                </a:lnTo>
                <a:lnTo>
                  <a:pt x="0" y="3639832"/>
                </a:lnTo>
                <a:lnTo>
                  <a:pt x="0" y="4466590"/>
                </a:lnTo>
                <a:lnTo>
                  <a:pt x="6350" y="4466590"/>
                </a:lnTo>
                <a:lnTo>
                  <a:pt x="6350" y="3639832"/>
                </a:lnTo>
                <a:lnTo>
                  <a:pt x="6350" y="2792730"/>
                </a:lnTo>
                <a:lnTo>
                  <a:pt x="6350" y="1762760"/>
                </a:lnTo>
                <a:lnTo>
                  <a:pt x="6350" y="7886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307340" y="0"/>
            <a:ext cx="7156450" cy="10058400"/>
            <a:chOff x="307340" y="0"/>
            <a:chExt cx="7156450" cy="10058400"/>
          </a:xfrm>
        </p:grpSpPr>
        <p:sp>
          <p:nvSpPr>
            <p:cNvPr id="12" name="object 12"/>
            <p:cNvSpPr/>
            <p:nvPr/>
          </p:nvSpPr>
          <p:spPr>
            <a:xfrm>
              <a:off x="309880" y="0"/>
              <a:ext cx="7153909" cy="789940"/>
            </a:xfrm>
            <a:custGeom>
              <a:avLst/>
              <a:gdLst/>
              <a:ahLst/>
              <a:cxnLst/>
              <a:rect l="l" t="t" r="r" b="b"/>
              <a:pathLst>
                <a:path w="7153909" h="789940">
                  <a:moveTo>
                    <a:pt x="7153910" y="0"/>
                  </a:moveTo>
                  <a:lnTo>
                    <a:pt x="7153910" y="0"/>
                  </a:lnTo>
                  <a:lnTo>
                    <a:pt x="0" y="0"/>
                  </a:lnTo>
                  <a:lnTo>
                    <a:pt x="0" y="789940"/>
                  </a:lnTo>
                  <a:lnTo>
                    <a:pt x="7153910" y="789940"/>
                  </a:lnTo>
                  <a:lnTo>
                    <a:pt x="715391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340" y="0"/>
              <a:ext cx="7155180" cy="10058400"/>
            </a:xfrm>
            <a:custGeom>
              <a:avLst/>
              <a:gdLst/>
              <a:ahLst/>
              <a:cxnLst/>
              <a:rect l="l" t="t" r="r" b="b"/>
              <a:pathLst>
                <a:path w="7155180" h="10058400">
                  <a:moveTo>
                    <a:pt x="7155167" y="0"/>
                  </a:moveTo>
                  <a:lnTo>
                    <a:pt x="7155167" y="0"/>
                  </a:lnTo>
                  <a:lnTo>
                    <a:pt x="1455420" y="0"/>
                  </a:lnTo>
                  <a:lnTo>
                    <a:pt x="1455420" y="6350"/>
                  </a:lnTo>
                  <a:lnTo>
                    <a:pt x="1455420" y="789940"/>
                  </a:lnTo>
                  <a:lnTo>
                    <a:pt x="500380" y="789940"/>
                  </a:lnTo>
                  <a:lnTo>
                    <a:pt x="500380" y="6350"/>
                  </a:lnTo>
                  <a:lnTo>
                    <a:pt x="1455420" y="6350"/>
                  </a:lnTo>
                  <a:lnTo>
                    <a:pt x="1455420" y="0"/>
                  </a:lnTo>
                  <a:lnTo>
                    <a:pt x="496570" y="0"/>
                  </a:lnTo>
                  <a:lnTo>
                    <a:pt x="494030" y="0"/>
                  </a:lnTo>
                  <a:lnTo>
                    <a:pt x="494030" y="6350"/>
                  </a:lnTo>
                  <a:lnTo>
                    <a:pt x="494030" y="5591810"/>
                  </a:lnTo>
                  <a:lnTo>
                    <a:pt x="6350" y="5591810"/>
                  </a:lnTo>
                  <a:lnTo>
                    <a:pt x="6350" y="4439920"/>
                  </a:lnTo>
                  <a:lnTo>
                    <a:pt x="494030" y="4439920"/>
                  </a:lnTo>
                  <a:lnTo>
                    <a:pt x="494030" y="4433570"/>
                  </a:lnTo>
                  <a:lnTo>
                    <a:pt x="6350" y="4433570"/>
                  </a:lnTo>
                  <a:lnTo>
                    <a:pt x="6350" y="3041650"/>
                  </a:lnTo>
                  <a:lnTo>
                    <a:pt x="494030" y="3041650"/>
                  </a:lnTo>
                  <a:lnTo>
                    <a:pt x="494030" y="3035300"/>
                  </a:lnTo>
                  <a:lnTo>
                    <a:pt x="6350" y="3035300"/>
                  </a:lnTo>
                  <a:lnTo>
                    <a:pt x="6350" y="2378710"/>
                  </a:lnTo>
                  <a:lnTo>
                    <a:pt x="494030" y="2378710"/>
                  </a:lnTo>
                  <a:lnTo>
                    <a:pt x="494030" y="2372360"/>
                  </a:lnTo>
                  <a:lnTo>
                    <a:pt x="6350" y="2372360"/>
                  </a:lnTo>
                  <a:lnTo>
                    <a:pt x="6350" y="796290"/>
                  </a:lnTo>
                  <a:lnTo>
                    <a:pt x="494030" y="796290"/>
                  </a:lnTo>
                  <a:lnTo>
                    <a:pt x="494030" y="789940"/>
                  </a:lnTo>
                  <a:lnTo>
                    <a:pt x="6350" y="789940"/>
                  </a:lnTo>
                  <a:lnTo>
                    <a:pt x="6350" y="6350"/>
                  </a:lnTo>
                  <a:lnTo>
                    <a:pt x="494030" y="6350"/>
                  </a:lnTo>
                  <a:lnTo>
                    <a:pt x="4940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231643"/>
                  </a:lnTo>
                  <a:lnTo>
                    <a:pt x="1270" y="9231643"/>
                  </a:lnTo>
                  <a:lnTo>
                    <a:pt x="1270" y="10058400"/>
                  </a:lnTo>
                  <a:lnTo>
                    <a:pt x="6350" y="10058400"/>
                  </a:lnTo>
                  <a:lnTo>
                    <a:pt x="6350" y="9237993"/>
                  </a:lnTo>
                  <a:lnTo>
                    <a:pt x="496570" y="9237993"/>
                  </a:lnTo>
                  <a:lnTo>
                    <a:pt x="1457960" y="9237993"/>
                  </a:lnTo>
                  <a:lnTo>
                    <a:pt x="2378710" y="9237993"/>
                  </a:lnTo>
                  <a:lnTo>
                    <a:pt x="3408680" y="9237993"/>
                  </a:lnTo>
                  <a:lnTo>
                    <a:pt x="5100320" y="9237993"/>
                  </a:lnTo>
                  <a:lnTo>
                    <a:pt x="5100320" y="9231643"/>
                  </a:lnTo>
                  <a:lnTo>
                    <a:pt x="6350" y="9231643"/>
                  </a:lnTo>
                  <a:lnTo>
                    <a:pt x="6350" y="8390890"/>
                  </a:lnTo>
                  <a:lnTo>
                    <a:pt x="5100320" y="8390890"/>
                  </a:lnTo>
                  <a:lnTo>
                    <a:pt x="5100320" y="8384540"/>
                  </a:lnTo>
                  <a:lnTo>
                    <a:pt x="6350" y="8384540"/>
                  </a:lnTo>
                  <a:lnTo>
                    <a:pt x="6350" y="7360920"/>
                  </a:lnTo>
                  <a:lnTo>
                    <a:pt x="5100320" y="7360920"/>
                  </a:lnTo>
                  <a:lnTo>
                    <a:pt x="5100320" y="7354570"/>
                  </a:lnTo>
                  <a:lnTo>
                    <a:pt x="6350" y="7354570"/>
                  </a:lnTo>
                  <a:lnTo>
                    <a:pt x="6350" y="6386830"/>
                  </a:lnTo>
                  <a:lnTo>
                    <a:pt x="5100320" y="6386830"/>
                  </a:lnTo>
                  <a:lnTo>
                    <a:pt x="5100320" y="6380480"/>
                  </a:lnTo>
                  <a:lnTo>
                    <a:pt x="6350" y="6380480"/>
                  </a:lnTo>
                  <a:lnTo>
                    <a:pt x="6350" y="5598160"/>
                  </a:lnTo>
                  <a:lnTo>
                    <a:pt x="5100320" y="5598160"/>
                  </a:lnTo>
                  <a:lnTo>
                    <a:pt x="5100320" y="5591810"/>
                  </a:lnTo>
                  <a:lnTo>
                    <a:pt x="3408680" y="5591810"/>
                  </a:lnTo>
                  <a:lnTo>
                    <a:pt x="2378710" y="5591810"/>
                  </a:lnTo>
                  <a:lnTo>
                    <a:pt x="1457960" y="5591810"/>
                  </a:lnTo>
                  <a:lnTo>
                    <a:pt x="500380" y="5591810"/>
                  </a:lnTo>
                  <a:lnTo>
                    <a:pt x="500380" y="4439920"/>
                  </a:lnTo>
                  <a:lnTo>
                    <a:pt x="7153910" y="4439920"/>
                  </a:lnTo>
                  <a:lnTo>
                    <a:pt x="7153910" y="4433570"/>
                  </a:lnTo>
                  <a:lnTo>
                    <a:pt x="500380" y="4433570"/>
                  </a:lnTo>
                  <a:lnTo>
                    <a:pt x="500380" y="3041650"/>
                  </a:lnTo>
                  <a:lnTo>
                    <a:pt x="7153910" y="3041650"/>
                  </a:lnTo>
                  <a:lnTo>
                    <a:pt x="7153910" y="3035300"/>
                  </a:lnTo>
                  <a:lnTo>
                    <a:pt x="500380" y="3035300"/>
                  </a:lnTo>
                  <a:lnTo>
                    <a:pt x="500380" y="2378710"/>
                  </a:lnTo>
                  <a:lnTo>
                    <a:pt x="7153910" y="2378710"/>
                  </a:lnTo>
                  <a:lnTo>
                    <a:pt x="7153910" y="2372360"/>
                  </a:lnTo>
                  <a:lnTo>
                    <a:pt x="500380" y="2372360"/>
                  </a:lnTo>
                  <a:lnTo>
                    <a:pt x="500380" y="796290"/>
                  </a:lnTo>
                  <a:lnTo>
                    <a:pt x="7153910" y="796290"/>
                  </a:lnTo>
                  <a:lnTo>
                    <a:pt x="7153910" y="789940"/>
                  </a:lnTo>
                  <a:lnTo>
                    <a:pt x="5100320" y="789940"/>
                  </a:lnTo>
                  <a:lnTo>
                    <a:pt x="3408680" y="789940"/>
                  </a:lnTo>
                  <a:lnTo>
                    <a:pt x="2378710" y="789940"/>
                  </a:lnTo>
                  <a:lnTo>
                    <a:pt x="1461770" y="789940"/>
                  </a:lnTo>
                  <a:lnTo>
                    <a:pt x="1461770" y="6350"/>
                  </a:lnTo>
                  <a:lnTo>
                    <a:pt x="2378710" y="6350"/>
                  </a:lnTo>
                  <a:lnTo>
                    <a:pt x="3408680" y="6350"/>
                  </a:lnTo>
                  <a:lnTo>
                    <a:pt x="5100320" y="6350"/>
                  </a:lnTo>
                  <a:lnTo>
                    <a:pt x="7155167" y="6350"/>
                  </a:lnTo>
                  <a:lnTo>
                    <a:pt x="7155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62760" y="0"/>
              <a:ext cx="5699760" cy="10058400"/>
            </a:xfrm>
            <a:custGeom>
              <a:avLst/>
              <a:gdLst/>
              <a:ahLst/>
              <a:cxnLst/>
              <a:rect l="l" t="t" r="r" b="b"/>
              <a:pathLst>
                <a:path w="5699759" h="10058400">
                  <a:moveTo>
                    <a:pt x="6350" y="6350"/>
                  </a:moveTo>
                  <a:lnTo>
                    <a:pt x="0" y="6350"/>
                  </a:lnTo>
                  <a:lnTo>
                    <a:pt x="0" y="789940"/>
                  </a:lnTo>
                  <a:lnTo>
                    <a:pt x="0" y="2372360"/>
                  </a:lnTo>
                  <a:lnTo>
                    <a:pt x="0" y="3035300"/>
                  </a:lnTo>
                  <a:lnTo>
                    <a:pt x="0" y="4433570"/>
                  </a:lnTo>
                  <a:lnTo>
                    <a:pt x="0" y="5591810"/>
                  </a:lnTo>
                  <a:lnTo>
                    <a:pt x="6350" y="5591810"/>
                  </a:lnTo>
                  <a:lnTo>
                    <a:pt x="6350" y="4433570"/>
                  </a:lnTo>
                  <a:lnTo>
                    <a:pt x="6350" y="3035300"/>
                  </a:lnTo>
                  <a:lnTo>
                    <a:pt x="6350" y="2372360"/>
                  </a:lnTo>
                  <a:lnTo>
                    <a:pt x="6350" y="789940"/>
                  </a:lnTo>
                  <a:lnTo>
                    <a:pt x="6350" y="6350"/>
                  </a:lnTo>
                  <a:close/>
                </a:path>
                <a:path w="5699759" h="10058400">
                  <a:moveTo>
                    <a:pt x="927100" y="6350"/>
                  </a:moveTo>
                  <a:lnTo>
                    <a:pt x="920750" y="6350"/>
                  </a:lnTo>
                  <a:lnTo>
                    <a:pt x="920750" y="789940"/>
                  </a:lnTo>
                  <a:lnTo>
                    <a:pt x="920750" y="2372360"/>
                  </a:lnTo>
                  <a:lnTo>
                    <a:pt x="920750" y="3035300"/>
                  </a:lnTo>
                  <a:lnTo>
                    <a:pt x="920750" y="4433570"/>
                  </a:lnTo>
                  <a:lnTo>
                    <a:pt x="920750" y="5591810"/>
                  </a:lnTo>
                  <a:lnTo>
                    <a:pt x="927100" y="5591810"/>
                  </a:lnTo>
                  <a:lnTo>
                    <a:pt x="927100" y="4433570"/>
                  </a:lnTo>
                  <a:lnTo>
                    <a:pt x="927100" y="3035300"/>
                  </a:lnTo>
                  <a:lnTo>
                    <a:pt x="927100" y="2372360"/>
                  </a:lnTo>
                  <a:lnTo>
                    <a:pt x="927100" y="789940"/>
                  </a:lnTo>
                  <a:lnTo>
                    <a:pt x="927100" y="6350"/>
                  </a:lnTo>
                  <a:close/>
                </a:path>
                <a:path w="5699759" h="10058400">
                  <a:moveTo>
                    <a:pt x="1957070" y="6350"/>
                  </a:moveTo>
                  <a:lnTo>
                    <a:pt x="1950720" y="6350"/>
                  </a:lnTo>
                  <a:lnTo>
                    <a:pt x="1950720" y="789940"/>
                  </a:lnTo>
                  <a:lnTo>
                    <a:pt x="1950720" y="2372360"/>
                  </a:lnTo>
                  <a:lnTo>
                    <a:pt x="1950720" y="3035300"/>
                  </a:lnTo>
                  <a:lnTo>
                    <a:pt x="1950720" y="4433570"/>
                  </a:lnTo>
                  <a:lnTo>
                    <a:pt x="1950720" y="5591810"/>
                  </a:lnTo>
                  <a:lnTo>
                    <a:pt x="1957070" y="5591810"/>
                  </a:lnTo>
                  <a:lnTo>
                    <a:pt x="1957070" y="4433570"/>
                  </a:lnTo>
                  <a:lnTo>
                    <a:pt x="1957070" y="3035300"/>
                  </a:lnTo>
                  <a:lnTo>
                    <a:pt x="1957070" y="2372360"/>
                  </a:lnTo>
                  <a:lnTo>
                    <a:pt x="1957070" y="789940"/>
                  </a:lnTo>
                  <a:lnTo>
                    <a:pt x="1957070" y="6350"/>
                  </a:lnTo>
                  <a:close/>
                </a:path>
                <a:path w="5699759" h="10058400">
                  <a:moveTo>
                    <a:pt x="5698490" y="5591810"/>
                  </a:moveTo>
                  <a:lnTo>
                    <a:pt x="3648710" y="5591810"/>
                  </a:lnTo>
                  <a:lnTo>
                    <a:pt x="3648710" y="4433570"/>
                  </a:lnTo>
                  <a:lnTo>
                    <a:pt x="3648710" y="3035300"/>
                  </a:lnTo>
                  <a:lnTo>
                    <a:pt x="3648710" y="2372360"/>
                  </a:lnTo>
                  <a:lnTo>
                    <a:pt x="3648710" y="789940"/>
                  </a:lnTo>
                  <a:lnTo>
                    <a:pt x="3648710" y="6350"/>
                  </a:lnTo>
                  <a:lnTo>
                    <a:pt x="3642360" y="6350"/>
                  </a:lnTo>
                  <a:lnTo>
                    <a:pt x="3642360" y="10058400"/>
                  </a:lnTo>
                  <a:lnTo>
                    <a:pt x="3648710" y="10058400"/>
                  </a:lnTo>
                  <a:lnTo>
                    <a:pt x="3648710" y="9237993"/>
                  </a:lnTo>
                  <a:lnTo>
                    <a:pt x="5698490" y="9237993"/>
                  </a:lnTo>
                  <a:lnTo>
                    <a:pt x="5698490" y="9231643"/>
                  </a:lnTo>
                  <a:lnTo>
                    <a:pt x="3648710" y="9231643"/>
                  </a:lnTo>
                  <a:lnTo>
                    <a:pt x="3648710" y="8390890"/>
                  </a:lnTo>
                  <a:lnTo>
                    <a:pt x="5698490" y="8390890"/>
                  </a:lnTo>
                  <a:lnTo>
                    <a:pt x="5698490" y="8384540"/>
                  </a:lnTo>
                  <a:lnTo>
                    <a:pt x="3648710" y="8384540"/>
                  </a:lnTo>
                  <a:lnTo>
                    <a:pt x="3648710" y="7360920"/>
                  </a:lnTo>
                  <a:lnTo>
                    <a:pt x="5698490" y="7360920"/>
                  </a:lnTo>
                  <a:lnTo>
                    <a:pt x="5698490" y="7354570"/>
                  </a:lnTo>
                  <a:lnTo>
                    <a:pt x="3648710" y="7354570"/>
                  </a:lnTo>
                  <a:lnTo>
                    <a:pt x="3648710" y="6386830"/>
                  </a:lnTo>
                  <a:lnTo>
                    <a:pt x="5698490" y="6386830"/>
                  </a:lnTo>
                  <a:lnTo>
                    <a:pt x="5698490" y="6380480"/>
                  </a:lnTo>
                  <a:lnTo>
                    <a:pt x="3648710" y="6380480"/>
                  </a:lnTo>
                  <a:lnTo>
                    <a:pt x="3648710" y="5598160"/>
                  </a:lnTo>
                  <a:lnTo>
                    <a:pt x="5698490" y="5598160"/>
                  </a:lnTo>
                  <a:lnTo>
                    <a:pt x="5698490" y="5591810"/>
                  </a:lnTo>
                  <a:close/>
                </a:path>
                <a:path w="5699759" h="10058400">
                  <a:moveTo>
                    <a:pt x="5699747" y="0"/>
                  </a:moveTo>
                  <a:lnTo>
                    <a:pt x="5698490" y="0"/>
                  </a:lnTo>
                  <a:lnTo>
                    <a:pt x="5698490" y="789940"/>
                  </a:lnTo>
                  <a:lnTo>
                    <a:pt x="5698490" y="2372360"/>
                  </a:lnTo>
                  <a:lnTo>
                    <a:pt x="5698490" y="3035300"/>
                  </a:lnTo>
                  <a:lnTo>
                    <a:pt x="5698490" y="4433570"/>
                  </a:lnTo>
                  <a:lnTo>
                    <a:pt x="5698490" y="5591810"/>
                  </a:lnTo>
                  <a:lnTo>
                    <a:pt x="5699747" y="5591810"/>
                  </a:lnTo>
                  <a:lnTo>
                    <a:pt x="5699747" y="4433570"/>
                  </a:lnTo>
                  <a:lnTo>
                    <a:pt x="5699747" y="3035300"/>
                  </a:lnTo>
                  <a:lnTo>
                    <a:pt x="5699747" y="2372360"/>
                  </a:lnTo>
                  <a:lnTo>
                    <a:pt x="5699747" y="789940"/>
                  </a:lnTo>
                  <a:lnTo>
                    <a:pt x="5699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7461250" y="5591809"/>
            <a:ext cx="1270" cy="4466590"/>
          </a:xfrm>
          <a:custGeom>
            <a:avLst/>
            <a:gdLst/>
            <a:ahLst/>
            <a:cxnLst/>
            <a:rect l="l" t="t" r="r" b="b"/>
            <a:pathLst>
              <a:path w="1270" h="4466590">
                <a:moveTo>
                  <a:pt x="1257" y="0"/>
                </a:moveTo>
                <a:lnTo>
                  <a:pt x="0" y="0"/>
                </a:lnTo>
                <a:lnTo>
                  <a:pt x="0" y="788670"/>
                </a:lnTo>
                <a:lnTo>
                  <a:pt x="0" y="1762760"/>
                </a:lnTo>
                <a:lnTo>
                  <a:pt x="0" y="2792730"/>
                </a:lnTo>
                <a:lnTo>
                  <a:pt x="0" y="3639832"/>
                </a:lnTo>
                <a:lnTo>
                  <a:pt x="0" y="4466590"/>
                </a:lnTo>
                <a:lnTo>
                  <a:pt x="1257" y="4466590"/>
                </a:lnTo>
                <a:lnTo>
                  <a:pt x="1257" y="3639832"/>
                </a:lnTo>
                <a:lnTo>
                  <a:pt x="1257" y="2792730"/>
                </a:lnTo>
                <a:lnTo>
                  <a:pt x="1257" y="1762760"/>
                </a:lnTo>
                <a:lnTo>
                  <a:pt x="1257" y="788670"/>
                </a:lnTo>
                <a:lnTo>
                  <a:pt x="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7029" y="295909"/>
            <a:ext cx="382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l.</a:t>
            </a:r>
            <a:r>
              <a:rPr dirty="0" sz="1100" spc="-5" b="1">
                <a:latin typeface="Arial"/>
                <a:cs typeface="Arial"/>
              </a:rPr>
              <a:t>N</a:t>
            </a:r>
            <a:r>
              <a:rPr dirty="0" sz="1100" b="1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3760" y="279399"/>
            <a:ext cx="82423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" marR="5080" indent="-217170">
              <a:lnSpc>
                <a:spcPct val="1098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Name of</a:t>
            </a:r>
            <a:r>
              <a:rPr dirty="0" sz="1100" spc="-7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the  tense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2450" y="279399"/>
            <a:ext cx="45974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Signal  </a:t>
            </a:r>
            <a:r>
              <a:rPr dirty="0" sz="1100" b="1">
                <a:latin typeface="Arial"/>
                <a:cs typeface="Arial"/>
              </a:rPr>
              <a:t>W</a:t>
            </a:r>
            <a:r>
              <a:rPr dirty="0" sz="1100" spc="-5" b="1">
                <a:latin typeface="Arial"/>
                <a:cs typeface="Arial"/>
              </a:rPr>
              <a:t>o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" b="1">
                <a:latin typeface="Arial"/>
                <a:cs typeface="Arial"/>
              </a:rPr>
              <a:t>d</a:t>
            </a:r>
            <a:r>
              <a:rPr dirty="0" sz="1100" b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4979" y="295909"/>
            <a:ext cx="374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Fo</a:t>
            </a:r>
            <a:r>
              <a:rPr dirty="0" sz="1100" b="1">
                <a:latin typeface="Arial"/>
                <a:cs typeface="Arial"/>
              </a:rPr>
              <a:t>rm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3390" y="295909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Exa</a:t>
            </a: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spc="-5" b="1">
                <a:latin typeface="Arial"/>
                <a:cs typeface="Arial"/>
              </a:rPr>
              <a:t>p</a:t>
            </a:r>
            <a:r>
              <a:rPr dirty="0" sz="1100" b="1">
                <a:latin typeface="Arial"/>
                <a:cs typeface="Arial"/>
              </a:rPr>
              <a:t>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34709" y="295909"/>
            <a:ext cx="10020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Common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Uses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029" y="1418590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1060" y="1217930"/>
            <a:ext cx="53721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Simple  P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" b="1">
                <a:latin typeface="Arial"/>
                <a:cs typeface="Arial"/>
              </a:rPr>
              <a:t>esen</a:t>
            </a:r>
            <a:r>
              <a:rPr dirty="0" sz="1100" b="1">
                <a:latin typeface="Arial"/>
                <a:cs typeface="Arial"/>
              </a:rPr>
              <a:t>t  </a:t>
            </a:r>
            <a:r>
              <a:rPr dirty="0" sz="1100" spc="-5" b="1">
                <a:latin typeface="Arial"/>
                <a:cs typeface="Arial"/>
              </a:rPr>
              <a:t>Tense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22450" y="758190"/>
            <a:ext cx="769620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Everyday,  </a:t>
            </a:r>
            <a:r>
              <a:rPr dirty="0" sz="1100" spc="-5" b="1">
                <a:latin typeface="Arial"/>
                <a:cs typeface="Arial"/>
              </a:rPr>
              <a:t>So</a:t>
            </a: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spc="-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t</a:t>
            </a:r>
            <a:r>
              <a:rPr dirty="0" sz="1100" spc="-10" b="1">
                <a:latin typeface="Arial"/>
                <a:cs typeface="Arial"/>
              </a:rPr>
              <a:t>i</a:t>
            </a: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spc="-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2700" marR="52069">
              <a:lnSpc>
                <a:spcPct val="109800"/>
              </a:lnSpc>
            </a:pPr>
            <a:r>
              <a:rPr dirty="0" sz="1100" b="1">
                <a:latin typeface="Arial"/>
                <a:cs typeface="Arial"/>
              </a:rPr>
              <a:t>, </a:t>
            </a:r>
            <a:r>
              <a:rPr dirty="0" sz="1100" spc="-5" b="1">
                <a:latin typeface="Arial"/>
                <a:cs typeface="Arial"/>
              </a:rPr>
              <a:t>Always,  often,  </a:t>
            </a:r>
            <a:r>
              <a:rPr dirty="0" sz="1100" spc="-10" b="1">
                <a:latin typeface="Arial"/>
                <a:cs typeface="Arial"/>
              </a:rPr>
              <a:t>usually,  </a:t>
            </a:r>
            <a:r>
              <a:rPr dirty="0" sz="1100" spc="-5" b="1">
                <a:latin typeface="Arial"/>
                <a:cs typeface="Arial"/>
              </a:rPr>
              <a:t>seldom,  never,  </a:t>
            </a:r>
            <a:r>
              <a:rPr dirty="0" sz="1100" spc="-10" b="1">
                <a:latin typeface="Arial"/>
                <a:cs typeface="Arial"/>
              </a:rPr>
              <a:t>f</a:t>
            </a:r>
            <a:r>
              <a:rPr dirty="0" sz="1100" b="1">
                <a:latin typeface="Arial"/>
                <a:cs typeface="Arial"/>
              </a:rPr>
              <a:t>ir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t</a:t>
            </a:r>
            <a:r>
              <a:rPr dirty="0" sz="1100" spc="-10" b="1">
                <a:latin typeface="Arial"/>
                <a:cs typeface="Arial"/>
              </a:rPr>
              <a:t>…</a:t>
            </a:r>
            <a:r>
              <a:rPr dirty="0" sz="1100" b="1">
                <a:latin typeface="Arial"/>
                <a:cs typeface="Arial"/>
              </a:rPr>
              <a:t>t</a:t>
            </a:r>
            <a:r>
              <a:rPr dirty="0" sz="1100" spc="-5" b="1">
                <a:latin typeface="Arial"/>
                <a:cs typeface="Arial"/>
              </a:rPr>
              <a:t>he</a:t>
            </a:r>
            <a:r>
              <a:rPr dirty="0" sz="1100" b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3200" y="1418590"/>
            <a:ext cx="9137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He/she/it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V+S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3170" y="758190"/>
            <a:ext cx="103378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He cooks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dinner  everyday.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3170" y="1253489"/>
            <a:ext cx="143065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bus leaves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tonight  at 10 pm.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64809" y="774700"/>
            <a:ext cx="12128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1. </a:t>
            </a:r>
            <a:r>
              <a:rPr dirty="0" sz="1100" spc="-5" i="1">
                <a:latin typeface="Arial"/>
                <a:cs typeface="Arial"/>
              </a:rPr>
              <a:t>Habitual</a:t>
            </a:r>
            <a:r>
              <a:rPr dirty="0" sz="1100" spc="-5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actions.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64809" y="1085850"/>
            <a:ext cx="9652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2. </a:t>
            </a:r>
            <a:r>
              <a:rPr dirty="0" sz="1100" spc="-5" i="1">
                <a:latin typeface="Arial"/>
                <a:cs typeface="Arial"/>
              </a:rPr>
              <a:t>Facts </a:t>
            </a:r>
            <a:r>
              <a:rPr dirty="0" sz="1100" i="1">
                <a:latin typeface="Arial"/>
                <a:cs typeface="Arial"/>
              </a:rPr>
              <a:t>/</a:t>
            </a:r>
            <a:r>
              <a:rPr dirty="0" sz="1100" spc="-6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Truth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64809" y="1397000"/>
            <a:ext cx="16878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3. </a:t>
            </a:r>
            <a:r>
              <a:rPr dirty="0" sz="1100" spc="-5" i="1">
                <a:latin typeface="Arial"/>
                <a:cs typeface="Arial"/>
              </a:rPr>
              <a:t>Scheduled future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events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7029" y="2541269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1060" y="2340609"/>
            <a:ext cx="80010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Present  Con</a:t>
            </a:r>
            <a:r>
              <a:rPr dirty="0" sz="1100" b="1">
                <a:latin typeface="Arial"/>
                <a:cs typeface="Arial"/>
              </a:rPr>
              <a:t>ti</a:t>
            </a:r>
            <a:r>
              <a:rPr dirty="0" sz="1100" spc="-5" b="1">
                <a:latin typeface="Arial"/>
                <a:cs typeface="Arial"/>
              </a:rPr>
              <a:t>nuou</a:t>
            </a:r>
            <a:r>
              <a:rPr dirty="0" sz="1100" b="1">
                <a:latin typeface="Arial"/>
                <a:cs typeface="Arial"/>
              </a:rPr>
              <a:t>s  </a:t>
            </a:r>
            <a:r>
              <a:rPr dirty="0" sz="1100" spc="-5" b="1">
                <a:latin typeface="Arial"/>
                <a:cs typeface="Arial"/>
              </a:rPr>
              <a:t>Tense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22450" y="2340609"/>
            <a:ext cx="76962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Now, </a:t>
            </a:r>
            <a:r>
              <a:rPr dirty="0" sz="1100" spc="-5" b="1">
                <a:latin typeface="Arial"/>
                <a:cs typeface="Arial"/>
              </a:rPr>
              <a:t>at</a:t>
            </a:r>
            <a:r>
              <a:rPr dirty="0" sz="1100" spc="-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the  moment,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3200" y="2433320"/>
            <a:ext cx="902335" cy="3937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 b="1">
                <a:latin typeface="Arial"/>
                <a:cs typeface="Arial"/>
              </a:rPr>
              <a:t>Be(am/are/is)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 b="1">
                <a:latin typeface="Arial"/>
                <a:cs typeface="Arial"/>
              </a:rPr>
              <a:t>+V+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73170" y="2357119"/>
            <a:ext cx="15081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He is working in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bank.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64809" y="2357119"/>
            <a:ext cx="17564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1. </a:t>
            </a:r>
            <a:r>
              <a:rPr dirty="0" sz="1100" spc="-5" i="1">
                <a:latin typeface="Arial"/>
                <a:cs typeface="Arial"/>
              </a:rPr>
              <a:t>Activities happening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now.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64809" y="2668269"/>
            <a:ext cx="18262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2. </a:t>
            </a:r>
            <a:r>
              <a:rPr dirty="0" sz="1100" spc="-5" i="1">
                <a:latin typeface="Arial"/>
                <a:cs typeface="Arial"/>
              </a:rPr>
              <a:t>Activities in the near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future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7029" y="3572509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1060" y="3463290"/>
            <a:ext cx="53721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P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" b="1">
                <a:latin typeface="Arial"/>
                <a:cs typeface="Arial"/>
              </a:rPr>
              <a:t>esen</a:t>
            </a:r>
            <a:r>
              <a:rPr dirty="0" sz="1100" b="1">
                <a:latin typeface="Arial"/>
                <a:cs typeface="Arial"/>
              </a:rPr>
              <a:t>t  </a:t>
            </a:r>
            <a:r>
              <a:rPr dirty="0" sz="1100" spc="-5" b="1">
                <a:latin typeface="Arial"/>
                <a:cs typeface="Arial"/>
              </a:rPr>
              <a:t>Perfect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22450" y="3003549"/>
            <a:ext cx="799465" cy="131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Just, yet,  never,</a:t>
            </a:r>
            <a:r>
              <a:rPr dirty="0" sz="1100" spc="-8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ever,  </a:t>
            </a:r>
            <a:r>
              <a:rPr dirty="0" sz="1100" spc="-10" b="1">
                <a:latin typeface="Arial"/>
                <a:cs typeface="Arial"/>
              </a:rPr>
              <a:t>already, </a:t>
            </a:r>
            <a:r>
              <a:rPr dirty="0" sz="1100" spc="-5" b="1">
                <a:latin typeface="Arial"/>
                <a:cs typeface="Arial"/>
              </a:rPr>
              <a:t>so  far, up to  </a:t>
            </a:r>
            <a:r>
              <a:rPr dirty="0" sz="1100" b="1">
                <a:latin typeface="Arial"/>
                <a:cs typeface="Arial"/>
              </a:rPr>
              <a:t>now, </a:t>
            </a:r>
            <a:r>
              <a:rPr dirty="0" sz="1100" spc="-5" b="1">
                <a:latin typeface="Arial"/>
                <a:cs typeface="Arial"/>
              </a:rPr>
              <a:t>since,  for </a:t>
            </a:r>
            <a:r>
              <a:rPr dirty="0" sz="1100" b="1">
                <a:latin typeface="Arial"/>
                <a:cs typeface="Arial"/>
              </a:rPr>
              <a:t>,  </a:t>
            </a:r>
            <a:r>
              <a:rPr dirty="0" sz="1100" spc="-5" b="1">
                <a:latin typeface="Arial"/>
                <a:cs typeface="Arial"/>
              </a:rPr>
              <a:t>recently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43200" y="3371850"/>
            <a:ext cx="87566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regular:  has/have </a:t>
            </a:r>
            <a:r>
              <a:rPr dirty="0" sz="1100" b="1">
                <a:latin typeface="Arial"/>
                <a:cs typeface="Arial"/>
              </a:rPr>
              <a:t>+</a:t>
            </a:r>
            <a:r>
              <a:rPr dirty="0" sz="1100" spc="-8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b="1">
                <a:latin typeface="Arial"/>
                <a:cs typeface="Arial"/>
              </a:rPr>
              <a:t>+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3170" y="3020059"/>
            <a:ext cx="13214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have lost </a:t>
            </a:r>
            <a:r>
              <a:rPr dirty="0" sz="1100">
                <a:latin typeface="Arial"/>
                <a:cs typeface="Arial"/>
              </a:rPr>
              <a:t>my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wallet.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73170" y="3314700"/>
            <a:ext cx="157797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have been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teacher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for  more than 10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years.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64809" y="3003549"/>
            <a:ext cx="188087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1.</a:t>
            </a:r>
            <a:r>
              <a:rPr dirty="0" sz="1100" spc="-5" i="1">
                <a:latin typeface="Arial"/>
                <a:cs typeface="Arial"/>
              </a:rPr>
              <a:t>Past action with result in the  </a:t>
            </a:r>
            <a:r>
              <a:rPr dirty="0" sz="1100" spc="-5" i="1">
                <a:latin typeface="Arial"/>
                <a:cs typeface="Arial"/>
              </a:rPr>
              <a:t>present.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64809" y="3498850"/>
            <a:ext cx="175704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2. </a:t>
            </a:r>
            <a:r>
              <a:rPr dirty="0" sz="1100" spc="-5" i="1">
                <a:latin typeface="Arial"/>
                <a:cs typeface="Arial"/>
              </a:rPr>
              <a:t>Action started in past and  </a:t>
            </a:r>
            <a:r>
              <a:rPr dirty="0" sz="1100" spc="-5" i="1">
                <a:latin typeface="Arial"/>
                <a:cs typeface="Arial"/>
              </a:rPr>
              <a:t>continues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64809" y="4010659"/>
            <a:ext cx="9175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the</a:t>
            </a:r>
            <a:r>
              <a:rPr dirty="0" sz="1100" spc="-8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present.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7029" y="4850129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1060" y="4649470"/>
            <a:ext cx="80010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Present  Perfect  Con</a:t>
            </a:r>
            <a:r>
              <a:rPr dirty="0" sz="1100" b="1">
                <a:latin typeface="Arial"/>
                <a:cs typeface="Arial"/>
              </a:rPr>
              <a:t>ti</a:t>
            </a:r>
            <a:r>
              <a:rPr dirty="0" sz="1100" spc="-5" b="1">
                <a:latin typeface="Arial"/>
                <a:cs typeface="Arial"/>
              </a:rPr>
              <a:t>nuou</a:t>
            </a:r>
            <a:r>
              <a:rPr dirty="0" sz="1100" b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22450" y="4401820"/>
            <a:ext cx="769620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All day,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the  whole </a:t>
            </a:r>
            <a:r>
              <a:rPr dirty="0" sz="1100" spc="-10" b="1">
                <a:latin typeface="Arial"/>
                <a:cs typeface="Arial"/>
              </a:rPr>
              <a:t>day,  how </a:t>
            </a:r>
            <a:r>
              <a:rPr dirty="0" sz="1100" spc="-5" b="1">
                <a:latin typeface="Arial"/>
                <a:cs typeface="Arial"/>
              </a:rPr>
              <a:t>long,  since,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43200" y="4805680"/>
            <a:ext cx="74485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has/have</a:t>
            </a:r>
            <a:r>
              <a:rPr dirty="0" sz="1100" spc="-7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+  </a:t>
            </a:r>
            <a:r>
              <a:rPr dirty="0" sz="1100" spc="-5" b="1">
                <a:latin typeface="Arial"/>
                <a:cs typeface="Arial"/>
              </a:rPr>
              <a:t>been </a:t>
            </a:r>
            <a:r>
              <a:rPr dirty="0" sz="1100" b="1">
                <a:latin typeface="Arial"/>
                <a:cs typeface="Arial"/>
              </a:rPr>
              <a:t>+ </a:t>
            </a:r>
            <a:r>
              <a:rPr dirty="0" sz="1100" spc="-5" b="1">
                <a:latin typeface="Arial"/>
                <a:cs typeface="Arial"/>
              </a:rPr>
              <a:t>V..  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73170" y="4401820"/>
            <a:ext cx="154813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have been waiting here  for two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hours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73170" y="4897120"/>
            <a:ext cx="134620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I’m tired because I’ve  been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running.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64809" y="4401820"/>
            <a:ext cx="175704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1. </a:t>
            </a:r>
            <a:r>
              <a:rPr dirty="0" sz="1100" spc="-5" i="1">
                <a:latin typeface="Arial"/>
                <a:cs typeface="Arial"/>
              </a:rPr>
              <a:t>Action started in past and  </a:t>
            </a:r>
            <a:r>
              <a:rPr dirty="0" sz="1100" spc="-5" i="1">
                <a:latin typeface="Arial"/>
                <a:cs typeface="Arial"/>
              </a:rPr>
              <a:t>continues </a:t>
            </a:r>
            <a:r>
              <a:rPr dirty="0" sz="1100" i="1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the  present(stress on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duration)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64809" y="5097779"/>
            <a:ext cx="169481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2. </a:t>
            </a:r>
            <a:r>
              <a:rPr dirty="0" sz="1100" spc="-5" i="1">
                <a:latin typeface="Arial"/>
                <a:cs typeface="Arial"/>
              </a:rPr>
              <a:t>Action from the past,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but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7029" y="5824220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7029" y="6705600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7029" y="7707630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7029" y="8646159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7029" y="9846309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804544" y="5307863"/>
          <a:ext cx="6657340" cy="475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390"/>
                <a:gridCol w="920749"/>
                <a:gridCol w="1029969"/>
                <a:gridCol w="1691640"/>
                <a:gridCol w="2053590"/>
              </a:tblGrid>
              <a:tr h="28712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15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recentlystopped (result seen)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Simple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Past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Last,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ago,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30"/>
                        </a:lnSpc>
                        <a:spcBef>
                          <a:spcPts val="13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2000,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Regular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She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went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Paris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last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30"/>
                        </a:lnSpc>
                        <a:spcBef>
                          <a:spcPts val="13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week.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 b="1" i="1">
                          <a:latin typeface="Arial"/>
                          <a:cs typeface="Arial"/>
                        </a:rPr>
                        <a:t>1.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Action </a:t>
                      </a:r>
                      <a:r>
                        <a:rPr dirty="0" sz="1100" spc="-10" i="1">
                          <a:latin typeface="Arial"/>
                          <a:cs typeface="Arial"/>
                        </a:rPr>
                        <a:t>at </a:t>
                      </a:r>
                      <a:r>
                        <a:rPr dirty="0" sz="1100" i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definite</a:t>
                      </a:r>
                      <a:r>
                        <a:rPr dirty="0" sz="1100" spc="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i="1">
                          <a:latin typeface="Arial"/>
                          <a:cs typeface="Arial"/>
                        </a:rPr>
                        <a:t>moment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30"/>
                        </a:lnSpc>
                        <a:spcBef>
                          <a:spcPts val="130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in past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4149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Tense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yesterday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verb+ed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76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when,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watching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TV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when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 b="1" i="1">
                          <a:latin typeface="Arial"/>
                          <a:cs typeface="Arial"/>
                        </a:rPr>
                        <a:t>1.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Interrupted action in the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497116">
                <a:tc>
                  <a:txBody>
                    <a:bodyPr/>
                    <a:lstStyle/>
                    <a:p>
                      <a:pPr marL="68580" marR="109855">
                        <a:lnSpc>
                          <a:spcPct val="109800"/>
                        </a:lnSpc>
                        <a:spcBef>
                          <a:spcPts val="37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Past  Con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ti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nuou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Past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Perfect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76835">
                        <a:lnSpc>
                          <a:spcPct val="109800"/>
                        </a:lnSpc>
                        <a:spcBef>
                          <a:spcPts val="107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Past</a:t>
                      </a:r>
                      <a:r>
                        <a:rPr dirty="0" sz="11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Perfect  Continuous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8580" marR="426084">
                        <a:lnSpc>
                          <a:spcPct val="109800"/>
                        </a:lnSpc>
                        <a:spcBef>
                          <a:spcPts val="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im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le 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Future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while,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as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long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as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8580" marR="107950">
                        <a:lnSpc>
                          <a:spcPct val="109800"/>
                        </a:lnSpc>
                        <a:spcBef>
                          <a:spcPts val="5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already, 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just,</a:t>
                      </a:r>
                      <a:r>
                        <a:rPr dirty="0" sz="110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never,  not yet,  once, until  that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8580" marR="200660">
                        <a:lnSpc>
                          <a:spcPct val="10980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in a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year,  next …, 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rr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was/were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V-ing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had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V+ed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 marR="119380">
                        <a:lnSpc>
                          <a:spcPct val="10980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had been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+ 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V-ing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1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for…  before…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969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shall/will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he called.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109220">
                        <a:lnSpc>
                          <a:spcPct val="109800"/>
                        </a:lnSpc>
                        <a:spcBef>
                          <a:spcPts val="100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studying while she 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making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dinner.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221615">
                        <a:lnSpc>
                          <a:spcPct val="109800"/>
                        </a:lnSpc>
                        <a:spcBef>
                          <a:spcPts val="869"/>
                        </a:spcBef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I'd (had) already eaten  before they</a:t>
                      </a:r>
                      <a:r>
                        <a:rPr dirty="0" sz="1100" spc="-2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came.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93675">
                        <a:lnSpc>
                          <a:spcPct val="109800"/>
                        </a:lnSpc>
                        <a:spcBef>
                          <a:spcPts val="107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They had been talking  for over an hour before  Tony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arrived.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341630">
                        <a:lnSpc>
                          <a:spcPct val="109800"/>
                        </a:lnSpc>
                        <a:spcBef>
                          <a:spcPts val="94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will meet you at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the  airport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tomorrow.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380365">
                        <a:lnSpc>
                          <a:spcPts val="1450"/>
                        </a:lnSpc>
                        <a:spcBef>
                          <a:spcPts val="107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will call you when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I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arrive.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past.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06045">
                        <a:lnSpc>
                          <a:spcPct val="109800"/>
                        </a:lnSpc>
                        <a:spcBef>
                          <a:spcPts val="1000"/>
                        </a:spcBef>
                      </a:pPr>
                      <a:r>
                        <a:rPr dirty="0" sz="1100" spc="-5" b="1" i="1">
                          <a:latin typeface="Arial"/>
                          <a:cs typeface="Arial"/>
                        </a:rPr>
                        <a:t>2.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Parallel actions at the same 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time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299085">
                        <a:lnSpc>
                          <a:spcPct val="109800"/>
                        </a:lnSpc>
                        <a:spcBef>
                          <a:spcPts val="869"/>
                        </a:spcBef>
                      </a:pPr>
                      <a:r>
                        <a:rPr dirty="0" sz="1100" spc="-5" b="1" i="1">
                          <a:latin typeface="Arial"/>
                          <a:cs typeface="Arial"/>
                        </a:rPr>
                        <a:t>1.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Completed action before 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something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82550">
                        <a:lnSpc>
                          <a:spcPct val="109800"/>
                        </a:lnSpc>
                        <a:spcBef>
                          <a:spcPts val="1070"/>
                        </a:spcBef>
                      </a:pPr>
                      <a:r>
                        <a:rPr dirty="0" sz="1100" spc="-5" b="1" i="1">
                          <a:latin typeface="Arial"/>
                          <a:cs typeface="Arial"/>
                        </a:rPr>
                        <a:t>1.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To express the duration </a:t>
                      </a:r>
                      <a:r>
                        <a:rPr dirty="0" sz="1100" spc="-10" i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i="1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continuous activity begun  before another activity in the  past.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416559">
                        <a:lnSpc>
                          <a:spcPct val="109800"/>
                        </a:lnSpc>
                        <a:spcBef>
                          <a:spcPts val="875"/>
                        </a:spcBef>
                      </a:pPr>
                      <a:r>
                        <a:rPr dirty="0" sz="1100" spc="-5" b="1" i="1">
                          <a:latin typeface="Arial"/>
                          <a:cs typeface="Arial"/>
                        </a:rPr>
                        <a:t>1.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Decisions made at the </a:t>
                      </a:r>
                      <a:r>
                        <a:rPr dirty="0" baseline="5050" sz="1650" spc="-7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5050" sz="1650" spc="-15" i="1">
                          <a:latin typeface="Arial"/>
                          <a:cs typeface="Arial"/>
                        </a:rPr>
                        <a:t>moment </a:t>
                      </a:r>
                      <a:r>
                        <a:rPr dirty="0" baseline="5050" sz="1650" spc="-367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spc="-245">
                          <a:latin typeface="Carlito"/>
                          <a:cs typeface="Carlito"/>
                        </a:rPr>
                        <a:t>P</a:t>
                      </a:r>
                      <a:r>
                        <a:rPr dirty="0" baseline="5050" sz="1650" spc="-367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100" spc="-245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baseline="5050" sz="1650" spc="-367" i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 spc="-245">
                          <a:latin typeface="Carlito"/>
                          <a:cs typeface="Carlito"/>
                        </a:rPr>
                        <a:t>g</a:t>
                      </a:r>
                      <a:r>
                        <a:rPr dirty="0" baseline="5050" sz="1650" spc="-367" i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00" spc="-245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baseline="5050" sz="1650" spc="-367" i="1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100" spc="-17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baseline="5050" sz="1650" spc="-262" i="1">
                          <a:latin typeface="Arial"/>
                          <a:cs typeface="Arial"/>
                        </a:rPr>
                        <a:t>th</a:t>
                      </a:r>
                      <a:r>
                        <a:rPr dirty="0" sz="1100" spc="-175">
                          <a:latin typeface="Carlito"/>
                          <a:cs typeface="Carlito"/>
                        </a:rPr>
                        <a:t>8</a:t>
                      </a:r>
                      <a:r>
                        <a:rPr dirty="0" baseline="5050" sz="1650" spc="-262" i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 spc="-175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baseline="5050" sz="1650" spc="-262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100" spc="-175">
                          <a:latin typeface="Carlito"/>
                          <a:cs typeface="Carlito"/>
                        </a:rPr>
                        <a:t>f</a:t>
                      </a:r>
                      <a:r>
                        <a:rPr dirty="0" baseline="5050" sz="1650" spc="-262" i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00" spc="-175">
                          <a:latin typeface="Carlito"/>
                          <a:cs typeface="Carlito"/>
                        </a:rPr>
                        <a:t>2</a:t>
                      </a:r>
                      <a:r>
                        <a:rPr dirty="0" baseline="5050" sz="1650" spc="-262" i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175">
                          <a:latin typeface="Carlito"/>
                          <a:cs typeface="Carlito"/>
                        </a:rPr>
                        <a:t>6</a:t>
                      </a:r>
                      <a:r>
                        <a:rPr dirty="0" baseline="5050" sz="1650" spc="-262" i="1">
                          <a:latin typeface="Arial"/>
                          <a:cs typeface="Arial"/>
                        </a:rPr>
                        <a:t>ure, </a:t>
                      </a:r>
                      <a:r>
                        <a:rPr dirty="0" sz="1100" spc="-17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future predictions, future  promises.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1068069"/>
            <a:ext cx="5963920" cy="2110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2" marL="324485" indent="-312420">
              <a:lnSpc>
                <a:spcPct val="100000"/>
              </a:lnSpc>
              <a:spcBef>
                <a:spcPts val="100"/>
              </a:spcBef>
              <a:buSzPct val="90909"/>
              <a:buAutoNum type="arabicPeriod"/>
              <a:tabLst>
                <a:tab pos="325120" algn="l"/>
              </a:tabLst>
            </a:pPr>
            <a:r>
              <a:rPr dirty="0" sz="1100" spc="-5" b="1">
                <a:latin typeface="Arial"/>
                <a:cs typeface="Arial"/>
              </a:rPr>
              <a:t>Fill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the blanks </a:t>
            </a:r>
            <a:r>
              <a:rPr dirty="0" sz="1100" b="1">
                <a:latin typeface="Arial"/>
                <a:cs typeface="Arial"/>
              </a:rPr>
              <a:t>with </a:t>
            </a:r>
            <a:r>
              <a:rPr dirty="0" sz="1100" spc="-5" b="1">
                <a:latin typeface="Arial"/>
                <a:cs typeface="Arial"/>
              </a:rPr>
              <a:t>correct form </a:t>
            </a:r>
            <a:r>
              <a:rPr dirty="0" sz="1100" spc="-10" b="1">
                <a:latin typeface="Arial"/>
                <a:cs typeface="Arial"/>
              </a:rPr>
              <a:t>of </a:t>
            </a:r>
            <a:r>
              <a:rPr dirty="0" sz="1100" spc="-5" b="1">
                <a:latin typeface="Arial"/>
                <a:cs typeface="Arial"/>
              </a:rPr>
              <a:t>the verb </a:t>
            </a:r>
            <a:r>
              <a:rPr dirty="0" sz="1100" spc="-10" b="1">
                <a:latin typeface="Arial"/>
                <a:cs typeface="Arial"/>
              </a:rPr>
              <a:t>given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the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brackets:</a:t>
            </a:r>
            <a:endParaRPr sz="1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1050">
              <a:latin typeface="Arial"/>
              <a:cs typeface="Arial"/>
            </a:endParaRPr>
          </a:p>
          <a:p>
            <a:pPr lvl="3" marL="469900" marR="488315" indent="-228600">
              <a:lnSpc>
                <a:spcPts val="1270"/>
              </a:lnSpc>
              <a:buFont typeface="Arial"/>
              <a:buAutoNum type="arabicParenR"/>
              <a:tabLst>
                <a:tab pos="508634" algn="l"/>
                <a:tab pos="509270" algn="l"/>
                <a:tab pos="3184525" algn="l"/>
              </a:tabLst>
            </a:pPr>
            <a:r>
              <a:rPr dirty="0"/>
              <a:t>	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progress in the field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of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chemistry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(result) in the proliferation of all kinds  of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industries.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ts val="1200"/>
              </a:lnSpc>
              <a:buAutoNum type="arabicParenR"/>
              <a:tabLst>
                <a:tab pos="469900" algn="l"/>
                <a:tab pos="353187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production  </a:t>
            </a:r>
            <a:r>
              <a:rPr dirty="0" sz="1100" spc="-10">
                <a:latin typeface="Arial"/>
                <a:cs typeface="Arial"/>
              </a:rPr>
              <a:t>of  </a:t>
            </a:r>
            <a:r>
              <a:rPr dirty="0" sz="1100" spc="-5">
                <a:latin typeface="Arial"/>
                <a:cs typeface="Arial"/>
              </a:rPr>
              <a:t>fertilizers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and</a:t>
            </a:r>
            <a:r>
              <a:rPr dirty="0" sz="1100" spc="1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pesticides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(have) the </a:t>
            </a:r>
            <a:r>
              <a:rPr dirty="0" sz="1100" spc="-10">
                <a:latin typeface="Arial"/>
                <a:cs typeface="Arial"/>
              </a:rPr>
              <a:t>way </a:t>
            </a:r>
            <a:r>
              <a:rPr dirty="0" sz="1100" spc="-5">
                <a:latin typeface="Arial"/>
                <a:cs typeface="Arial"/>
              </a:rPr>
              <a:t>for more production</a:t>
            </a:r>
            <a:r>
              <a:rPr dirty="0" sz="1100" spc="1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ts val="1265"/>
              </a:lnSpc>
            </a:pPr>
            <a:r>
              <a:rPr dirty="0" sz="1100" spc="-5">
                <a:latin typeface="Arial"/>
                <a:cs typeface="Arial"/>
              </a:rPr>
              <a:t>food items.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ts val="1265"/>
              </a:lnSpc>
              <a:buAutoNum type="arabicParenR" startAt="3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HML ---------- (possess) an integrated state-of -the art manufacturing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plant.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ts val="1265"/>
              </a:lnSpc>
              <a:buAutoNum type="arabicParenR" startAt="3"/>
              <a:tabLst>
                <a:tab pos="469900" algn="l"/>
                <a:tab pos="2178050" algn="l"/>
              </a:tabLst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VIRUS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(be) spread by an expert in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computers.</a:t>
            </a:r>
            <a:endParaRPr sz="1100">
              <a:latin typeface="Arial"/>
              <a:cs typeface="Arial"/>
            </a:endParaRPr>
          </a:p>
          <a:p>
            <a:pPr lvl="3" marL="469900" marR="859790" indent="-228600">
              <a:lnSpc>
                <a:spcPts val="1270"/>
              </a:lnSpc>
              <a:spcBef>
                <a:spcPts val="55"/>
              </a:spcBef>
              <a:buAutoNum type="arabicParenR" startAt="3"/>
              <a:tabLst>
                <a:tab pos="469900" algn="l"/>
                <a:tab pos="3031490" algn="l"/>
              </a:tabLst>
            </a:pPr>
            <a:r>
              <a:rPr dirty="0" sz="1100" spc="-5">
                <a:latin typeface="Arial"/>
                <a:cs typeface="Arial"/>
              </a:rPr>
              <a:t>Internationally the demand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silver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10">
                <a:latin typeface="Arial"/>
                <a:cs typeface="Arial"/>
              </a:rPr>
              <a:t>(grow) </a:t>
            </a:r>
            <a:r>
              <a:rPr dirty="0" sz="1100" spc="-5">
                <a:latin typeface="Arial"/>
                <a:cs typeface="Arial"/>
              </a:rPr>
              <a:t>due to increased industrial  consumption.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ts val="1200"/>
              </a:lnSpc>
              <a:buAutoNum type="arabicParenR" startAt="3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Civilization, culture and progress ----------- (depend) on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education.</a:t>
            </a:r>
            <a:endParaRPr sz="1100">
              <a:latin typeface="Arial"/>
              <a:cs typeface="Arial"/>
            </a:endParaRPr>
          </a:p>
          <a:p>
            <a:pPr lvl="3" marL="469900" marR="448945" indent="-228600">
              <a:lnSpc>
                <a:spcPts val="1260"/>
              </a:lnSpc>
              <a:spcBef>
                <a:spcPts val="65"/>
              </a:spcBef>
              <a:buAutoNum type="arabicParenR" startAt="3"/>
              <a:tabLst>
                <a:tab pos="469900" algn="l"/>
                <a:tab pos="386207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nineteenth century scientist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Michael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Faraday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(make) use of the principle  of the magnetism in the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dynamo.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21536" y="3322859"/>
            <a:ext cx="853440" cy="0"/>
          </a:xfrm>
          <a:custGeom>
            <a:avLst/>
            <a:gdLst/>
            <a:ahLst/>
            <a:cxnLst/>
            <a:rect l="l" t="t" r="r" b="b"/>
            <a:pathLst>
              <a:path w="853439" h="0">
                <a:moveTo>
                  <a:pt x="0" y="0"/>
                </a:moveTo>
                <a:lnTo>
                  <a:pt x="853029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1569" y="3147059"/>
            <a:ext cx="4156710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  <a:tabLst>
                <a:tab pos="1342390" algn="l"/>
              </a:tabLst>
            </a:pPr>
            <a:r>
              <a:rPr dirty="0" sz="1100" spc="-5">
                <a:latin typeface="Arial"/>
                <a:cs typeface="Arial"/>
              </a:rPr>
              <a:t>8) </a:t>
            </a:r>
            <a:r>
              <a:rPr dirty="0" sz="1100" spc="21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We	</a:t>
            </a:r>
            <a:r>
              <a:rPr dirty="0" sz="1100" spc="-5">
                <a:latin typeface="Arial"/>
                <a:cs typeface="Arial"/>
              </a:rPr>
              <a:t>(reach) our destination by this time </a:t>
            </a:r>
            <a:r>
              <a:rPr dirty="0" sz="1100" spc="-10">
                <a:latin typeface="Arial"/>
                <a:cs typeface="Arial"/>
              </a:rPr>
              <a:t>tomorrow.  </a:t>
            </a:r>
            <a:r>
              <a:rPr dirty="0" sz="1100" spc="-5">
                <a:latin typeface="Arial"/>
                <a:cs typeface="Arial"/>
              </a:rPr>
              <a:t>9)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3065" y="3482880"/>
            <a:ext cx="621030" cy="0"/>
          </a:xfrm>
          <a:custGeom>
            <a:avLst/>
            <a:gdLst/>
            <a:ahLst/>
            <a:cxnLst/>
            <a:rect l="l" t="t" r="r" b="b"/>
            <a:pathLst>
              <a:path w="621030" h="0">
                <a:moveTo>
                  <a:pt x="0" y="0"/>
                </a:moveTo>
                <a:lnTo>
                  <a:pt x="620429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60169" y="3307080"/>
            <a:ext cx="42227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3080" algn="l"/>
              </a:tabLst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thermometer	(measure) the temperature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body.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3468370"/>
            <a:ext cx="5808980" cy="1844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  <a:tabLst>
                <a:tab pos="1875789" algn="l"/>
                <a:tab pos="4182110" algn="l"/>
              </a:tabLst>
            </a:pPr>
            <a:r>
              <a:rPr dirty="0" sz="1100" spc="-5">
                <a:latin typeface="Arial"/>
                <a:cs typeface="Arial"/>
              </a:rPr>
              <a:t>10) Before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house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(build) secure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foundations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have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(lay).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100" spc="-5" b="1">
                <a:latin typeface="Arial"/>
                <a:cs typeface="Arial"/>
              </a:rPr>
              <a:t>1.9 ACTIVE&amp; PASSIVE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VOICE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Active Voice: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term active voice refers to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10">
                <a:latin typeface="Arial"/>
                <a:cs typeface="Arial"/>
              </a:rPr>
              <a:t>type </a:t>
            </a:r>
            <a:r>
              <a:rPr dirty="0" sz="1100" spc="-5">
                <a:latin typeface="Arial"/>
                <a:cs typeface="Arial"/>
              </a:rPr>
              <a:t>of sentence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31750" marR="5080">
              <a:lnSpc>
                <a:spcPct val="1432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which the subject performs or causes the action expressed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verb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: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Subject </a:t>
            </a:r>
            <a:r>
              <a:rPr dirty="0" sz="1100" i="1">
                <a:solidFill>
                  <a:srgbClr val="000033"/>
                </a:solidFill>
                <a:latin typeface="Arial"/>
                <a:cs typeface="Arial"/>
              </a:rPr>
              <a:t>+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first form </a:t>
            </a:r>
            <a:r>
              <a:rPr dirty="0" sz="1100" spc="-10" i="1">
                <a:solidFill>
                  <a:srgbClr val="000033"/>
                </a:solidFill>
                <a:latin typeface="Arial"/>
                <a:cs typeface="Arial"/>
              </a:rPr>
              <a:t>of 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the verb </a:t>
            </a:r>
            <a:r>
              <a:rPr dirty="0" sz="1100" i="1">
                <a:solidFill>
                  <a:srgbClr val="000033"/>
                </a:solidFill>
                <a:latin typeface="Arial"/>
                <a:cs typeface="Arial"/>
              </a:rPr>
              <a:t>+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 object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E.g.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doctor wrote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prescription.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5529579"/>
            <a:ext cx="5938520" cy="201930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60"/>
              </a:spcBef>
            </a:pPr>
            <a:r>
              <a:rPr dirty="0" sz="1100" spc="-5" b="1">
                <a:latin typeface="Arial"/>
                <a:cs typeface="Arial"/>
              </a:rPr>
              <a:t>Passive Voice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term passive voice refers </a:t>
            </a:r>
            <a:r>
              <a:rPr dirty="0" sz="1100">
                <a:latin typeface="Arial"/>
                <a:cs typeface="Arial"/>
              </a:rPr>
              <a:t>to a </a:t>
            </a:r>
            <a:r>
              <a:rPr dirty="0" sz="1100" spc="-10">
                <a:latin typeface="Arial"/>
                <a:cs typeface="Arial"/>
              </a:rPr>
              <a:t>type </a:t>
            </a:r>
            <a:r>
              <a:rPr dirty="0" sz="1100" spc="-5">
                <a:latin typeface="Arial"/>
                <a:cs typeface="Arial"/>
              </a:rPr>
              <a:t>of sentence or clause in which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55244" marR="493395">
              <a:lnSpc>
                <a:spcPct val="1432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subject receives the action of the verb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: Object of the active sentence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+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is/am/are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+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past  participle form </a:t>
            </a:r>
            <a:r>
              <a:rPr dirty="0" sz="1100" spc="-10">
                <a:solidFill>
                  <a:srgbClr val="000033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the verb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+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by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+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subject </a:t>
            </a:r>
            <a:r>
              <a:rPr dirty="0" sz="1100" spc="-10">
                <a:solidFill>
                  <a:srgbClr val="000033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the active</a:t>
            </a:r>
            <a:r>
              <a:rPr dirty="0" sz="1100" spc="75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sentence.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E.g.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prescription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written by the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doctor</a:t>
            </a:r>
            <a:r>
              <a:rPr dirty="0" sz="1100" b="1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5244" marR="353695">
              <a:lnSpc>
                <a:spcPct val="143900"/>
              </a:lnSpc>
              <a:spcBef>
                <a:spcPts val="990"/>
              </a:spcBef>
            </a:pPr>
            <a:r>
              <a:rPr dirty="0" sz="1100" spc="-5" b="1">
                <a:latin typeface="Arial"/>
                <a:cs typeface="Arial"/>
              </a:rPr>
              <a:t>Impersonal Passive</a:t>
            </a:r>
            <a:r>
              <a:rPr dirty="0" sz="1100" spc="-5">
                <a:latin typeface="Arial"/>
                <a:cs typeface="Arial"/>
              </a:rPr>
              <a:t>: is used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 doer is not focused.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phrase </a:t>
            </a:r>
            <a:r>
              <a:rPr dirty="0" sz="1100" b="1">
                <a:latin typeface="Arial"/>
                <a:cs typeface="Arial"/>
              </a:rPr>
              <a:t>It is </a:t>
            </a:r>
            <a:r>
              <a:rPr dirty="0" sz="1100" spc="-5" b="1">
                <a:latin typeface="Arial"/>
                <a:cs typeface="Arial"/>
              </a:rPr>
              <a:t>said ... </a:t>
            </a:r>
            <a:r>
              <a:rPr dirty="0" sz="1100" spc="-5">
                <a:latin typeface="Arial"/>
                <a:cs typeface="Arial"/>
              </a:rPr>
              <a:t>is an  impersonal passive construction. </a:t>
            </a: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often use it in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news.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Eg: </a:t>
            </a:r>
            <a:r>
              <a:rPr dirty="0" sz="1100" b="1">
                <a:latin typeface="Arial"/>
                <a:cs typeface="Arial"/>
              </a:rPr>
              <a:t>It is </a:t>
            </a:r>
            <a:r>
              <a:rPr dirty="0" sz="1100" spc="-5" b="1">
                <a:latin typeface="Arial"/>
                <a:cs typeface="Arial"/>
              </a:rPr>
              <a:t>said </a:t>
            </a:r>
            <a:r>
              <a:rPr dirty="0" sz="1100" spc="-5">
                <a:latin typeface="Arial"/>
                <a:cs typeface="Arial"/>
              </a:rPr>
              <a:t>that children are afraid of ghosts.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Children are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 afraid of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ghosts.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9269" y="7758430"/>
          <a:ext cx="6759575" cy="156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2527300"/>
                <a:gridCol w="2851150"/>
              </a:tblGrid>
              <a:tr h="26923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Tense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Active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Passive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Simple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Present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636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540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China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produces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thousands of electronic  devices every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589280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Thousands of electronic devices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are  produced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by china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every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1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Present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Continuous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65405">
                        <a:lnSpc>
                          <a:spcPct val="95800"/>
                        </a:lnSpc>
                        <a:spcBef>
                          <a:spcPts val="42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Life-science companies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are employing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various methods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control the global  bio-industrial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markets.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290"/>
                        </a:lnSpc>
                        <a:spcBef>
                          <a:spcPts val="36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Various methods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are being employed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life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525" marR="38735">
                        <a:lnSpc>
                          <a:spcPts val="127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–science companies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control the global bio-  industrial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markets.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Simple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Past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 crew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found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meteorological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meteorological information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was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found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914400" y="3202939"/>
            <a:ext cx="6485890" cy="2117090"/>
            <a:chOff x="914400" y="3202939"/>
            <a:chExt cx="6485890" cy="2117090"/>
          </a:xfrm>
        </p:grpSpPr>
        <p:sp>
          <p:nvSpPr>
            <p:cNvPr id="14" name="object 14"/>
            <p:cNvSpPr/>
            <p:nvPr/>
          </p:nvSpPr>
          <p:spPr>
            <a:xfrm>
              <a:off x="914400" y="4272279"/>
              <a:ext cx="5943600" cy="1047750"/>
            </a:xfrm>
            <a:custGeom>
              <a:avLst/>
              <a:gdLst/>
              <a:ahLst/>
              <a:cxnLst/>
              <a:rect l="l" t="t" r="r" b="b"/>
              <a:pathLst>
                <a:path w="5943600" h="1047750">
                  <a:moveTo>
                    <a:pt x="5943600" y="187960"/>
                  </a:moveTo>
                  <a:lnTo>
                    <a:pt x="5938520" y="187960"/>
                  </a:lnTo>
                  <a:lnTo>
                    <a:pt x="5938520" y="1042670"/>
                  </a:lnTo>
                  <a:lnTo>
                    <a:pt x="5080" y="1042670"/>
                  </a:lnTo>
                  <a:lnTo>
                    <a:pt x="5080" y="5080"/>
                  </a:lnTo>
                  <a:lnTo>
                    <a:pt x="5099050" y="5080"/>
                  </a:lnTo>
                  <a:lnTo>
                    <a:pt x="5099050" y="12"/>
                  </a:lnTo>
                  <a:lnTo>
                    <a:pt x="5080" y="12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42670"/>
                  </a:lnTo>
                  <a:lnTo>
                    <a:pt x="0" y="1047750"/>
                  </a:lnTo>
                  <a:lnTo>
                    <a:pt x="5080" y="1047750"/>
                  </a:lnTo>
                  <a:lnTo>
                    <a:pt x="5938520" y="1047750"/>
                  </a:lnTo>
                  <a:lnTo>
                    <a:pt x="5943600" y="1047750"/>
                  </a:lnTo>
                  <a:lnTo>
                    <a:pt x="5943600" y="1042670"/>
                  </a:lnTo>
                  <a:lnTo>
                    <a:pt x="5943600" y="187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13450" y="3202939"/>
              <a:ext cx="1386840" cy="1256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5967095" cy="67564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  <a:tabLst>
                <a:tab pos="2999105" algn="l"/>
                <a:tab pos="3818254" algn="l"/>
              </a:tabLst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	UNIT-I	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  </a:t>
            </a:r>
            <a:r>
              <a:rPr dirty="0" sz="1100" spc="-5">
                <a:latin typeface="Times New Roman"/>
                <a:cs typeface="Times New Roman"/>
              </a:rPr>
              <a:t>SHS1101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tabLst>
                <a:tab pos="450215" algn="l"/>
                <a:tab pos="2940685" algn="l"/>
                <a:tab pos="4591685" algn="l"/>
              </a:tabLst>
            </a:pPr>
            <a:r>
              <a:rPr dirty="0" sz="1100" spc="-5" b="1">
                <a:latin typeface="Arial"/>
                <a:cs typeface="Arial"/>
              </a:rPr>
              <a:t>1.1.	Listening  for</a:t>
            </a:r>
            <a:r>
              <a:rPr dirty="0" sz="1100" spc="1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Specific</a:t>
            </a:r>
            <a:r>
              <a:rPr dirty="0" sz="1100" spc="24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Information</a:t>
            </a:r>
            <a:r>
              <a:rPr dirty="0" sz="1100" spc="-5">
                <a:latin typeface="Arial"/>
                <a:cs typeface="Arial"/>
              </a:rPr>
              <a:t>:	Listen 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citation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	</a:t>
            </a:r>
            <a:r>
              <a:rPr dirty="0" sz="1100" spc="-5" b="1">
                <a:latin typeface="Arial"/>
                <a:cs typeface="Arial"/>
              </a:rPr>
              <a:t>Sundar Pichai</a:t>
            </a:r>
            <a:r>
              <a:rPr dirty="0" sz="1100" spc="-5">
                <a:latin typeface="Arial"/>
                <a:cs typeface="Arial"/>
              </a:rPr>
              <a:t>, chief  executive officer (CEO) of Google Inc and complete the information in the following</a:t>
            </a:r>
            <a:r>
              <a:rPr dirty="0" sz="1100" spc="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table: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0739" y="1261110"/>
            <a:ext cx="5946140" cy="6859270"/>
            <a:chOff x="840739" y="1261110"/>
            <a:chExt cx="5946140" cy="6859270"/>
          </a:xfrm>
        </p:grpSpPr>
        <p:sp>
          <p:nvSpPr>
            <p:cNvPr id="4" name="object 4"/>
            <p:cNvSpPr/>
            <p:nvPr/>
          </p:nvSpPr>
          <p:spPr>
            <a:xfrm>
              <a:off x="840740" y="1261109"/>
              <a:ext cx="5946140" cy="6859270"/>
            </a:xfrm>
            <a:custGeom>
              <a:avLst/>
              <a:gdLst/>
              <a:ahLst/>
              <a:cxnLst/>
              <a:rect l="l" t="t" r="r" b="b"/>
              <a:pathLst>
                <a:path w="5946140" h="6859270">
                  <a:moveTo>
                    <a:pt x="5946140" y="0"/>
                  </a:moveTo>
                  <a:lnTo>
                    <a:pt x="5939790" y="0"/>
                  </a:lnTo>
                  <a:lnTo>
                    <a:pt x="5939790" y="6350"/>
                  </a:lnTo>
                  <a:lnTo>
                    <a:pt x="5939790" y="1004570"/>
                  </a:lnTo>
                  <a:lnTo>
                    <a:pt x="5939790" y="1010920"/>
                  </a:lnTo>
                  <a:lnTo>
                    <a:pt x="5939790" y="6852920"/>
                  </a:lnTo>
                  <a:lnTo>
                    <a:pt x="6350" y="6852920"/>
                  </a:lnTo>
                  <a:lnTo>
                    <a:pt x="6350" y="1010920"/>
                  </a:lnTo>
                  <a:lnTo>
                    <a:pt x="5939790" y="1010920"/>
                  </a:lnTo>
                  <a:lnTo>
                    <a:pt x="5939790" y="1004570"/>
                  </a:lnTo>
                  <a:lnTo>
                    <a:pt x="6350" y="1004570"/>
                  </a:lnTo>
                  <a:lnTo>
                    <a:pt x="6350" y="6350"/>
                  </a:lnTo>
                  <a:lnTo>
                    <a:pt x="5939790" y="6350"/>
                  </a:lnTo>
                  <a:lnTo>
                    <a:pt x="593979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04570"/>
                  </a:lnTo>
                  <a:lnTo>
                    <a:pt x="0" y="6852920"/>
                  </a:lnTo>
                  <a:lnTo>
                    <a:pt x="0" y="6859270"/>
                  </a:lnTo>
                  <a:lnTo>
                    <a:pt x="6350" y="6859270"/>
                  </a:lnTo>
                  <a:lnTo>
                    <a:pt x="5939790" y="6859270"/>
                  </a:lnTo>
                  <a:lnTo>
                    <a:pt x="5946140" y="6859270"/>
                  </a:lnTo>
                  <a:lnTo>
                    <a:pt x="5946140" y="6852920"/>
                  </a:lnTo>
                  <a:lnTo>
                    <a:pt x="5946140" y="1004570"/>
                  </a:lnTo>
                  <a:lnTo>
                    <a:pt x="5946140" y="6350"/>
                  </a:lnTo>
                  <a:lnTo>
                    <a:pt x="59461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85569" y="451103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 h="0">
                  <a:moveTo>
                    <a:pt x="1905" y="-3810"/>
                  </a:moveTo>
                  <a:lnTo>
                    <a:pt x="1905" y="3810"/>
                  </a:lnTo>
                </a:path>
              </a:pathLst>
            </a:custGeom>
            <a:ln w="380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71930" y="1567180"/>
            <a:ext cx="30359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Citation of Sundar Pichai, CEO of Google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Inc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9319" y="2589529"/>
            <a:ext cx="5669280" cy="5078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3600"/>
              </a:lnSpc>
              <a:spcBef>
                <a:spcPts val="95"/>
              </a:spcBef>
            </a:pP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Pichai Sundararajan,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commonly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known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to us as, 1.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was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born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Madurai,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state </a:t>
            </a:r>
            <a:r>
              <a:rPr dirty="0" sz="1100" spc="5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Tamil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Nadu,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on 2. </a:t>
            </a:r>
            <a:r>
              <a:rPr dirty="0" u="sng" sz="1100" spc="2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25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father </a:t>
            </a:r>
            <a:r>
              <a:rPr dirty="0" sz="1100" spc="15">
                <a:latin typeface="Arial"/>
                <a:cs typeface="Arial"/>
              </a:rPr>
              <a:t>worked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as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manager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an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Electrical Engineer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General Electric that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made components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for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electrical objects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Chennai.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father’s anecdotes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work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challenges greatly  inspired Pitchai.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school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he was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not only good with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numbers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but also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was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captain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his high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school cricket team. Pichai graduated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3.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from  IIT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Kharagpur 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and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completed 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his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MS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(Masters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Science)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 </a:t>
            </a:r>
            <a:r>
              <a:rPr dirty="0" sz="1100" spc="5">
                <a:solidFill>
                  <a:srgbClr val="333333"/>
                </a:solidFill>
                <a:latin typeface="Arial"/>
                <a:cs typeface="Arial"/>
              </a:rPr>
              <a:t>4.  </a:t>
            </a:r>
            <a:r>
              <a:rPr dirty="0" sz="1100" spc="1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endParaRPr sz="1100">
              <a:latin typeface="Arial"/>
              <a:cs typeface="Arial"/>
            </a:endParaRPr>
          </a:p>
          <a:p>
            <a:pPr algn="just" marL="12700" marR="8255">
              <a:lnSpc>
                <a:spcPts val="1900"/>
              </a:lnSpc>
              <a:spcBef>
                <a:spcPts val="150"/>
              </a:spcBef>
            </a:pP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Stanford University.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He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went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complete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MBA from 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Wharton  School    </a:t>
            </a:r>
            <a:r>
              <a:rPr dirty="0" sz="1100" spc="5">
                <a:solidFill>
                  <a:srgbClr val="333333"/>
                </a:solidFill>
                <a:latin typeface="Arial"/>
                <a:cs typeface="Arial"/>
              </a:rPr>
              <a:t>at   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 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University  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of  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Pennsylvania.    Sundar    Pichai   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worked    for </a:t>
            </a:r>
            <a:r>
              <a:rPr dirty="0" sz="1100" spc="1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5.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409"/>
              </a:spcBef>
            </a:pP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 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dirty="0" sz="1100" spc="3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management  consulting  during 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his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pre-Google 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days.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He </a:t>
            </a:r>
            <a:r>
              <a:rPr dirty="0" sz="1100" spc="24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also</a:t>
            </a:r>
            <a:endParaRPr sz="1100">
              <a:latin typeface="Arial"/>
              <a:cs typeface="Arial"/>
            </a:endParaRPr>
          </a:p>
          <a:p>
            <a:pPr algn="just" marL="12700" marR="10160">
              <a:lnSpc>
                <a:spcPct val="143600"/>
              </a:lnSpc>
            </a:pP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contributed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his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talents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engineering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product management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Applied Materials.  Pichai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joined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Google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6.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known to have worked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popular  products  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like </a:t>
            </a:r>
            <a:r>
              <a:rPr dirty="0" sz="1100" spc="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7.   </a:t>
            </a:r>
            <a:r>
              <a:rPr dirty="0" u="sng" sz="1100" spc="2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25">
                <a:solidFill>
                  <a:srgbClr val="333333"/>
                </a:solidFill>
                <a:latin typeface="Arial"/>
                <a:cs typeface="Arial"/>
              </a:rPr>
              <a:t>. 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He  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also   has   worked 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on 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other   products 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8.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570"/>
              </a:spcBef>
            </a:pP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9.  </a:t>
            </a:r>
            <a:r>
              <a:rPr dirty="0" u="sng" sz="1100" spc="2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2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before Chrome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was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launched.  However,</a:t>
            </a:r>
            <a:r>
              <a:rPr dirty="0" sz="1100" spc="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algn="just" marL="12700" marR="7620">
              <a:lnSpc>
                <a:spcPct val="143500"/>
              </a:lnSpc>
              <a:spcBef>
                <a:spcPts val="10"/>
              </a:spcBef>
            </a:pP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success </a:t>
            </a:r>
            <a:r>
              <a:rPr dirty="0" sz="1100" spc="5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Toolbar helped Pichai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pace his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career. Google noticed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that 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toolbar  increased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10. </a:t>
            </a:r>
            <a:r>
              <a:rPr dirty="0" u="sng" sz="1100" spc="2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25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This eventually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led to 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start </a:t>
            </a:r>
            <a:r>
              <a:rPr dirty="0" sz="1100" spc="5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Google Chrome;  Google’s very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own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browser. The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man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responsible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for 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smooth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ties with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partners 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like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Samsung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believed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Sundar Pichai.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11.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was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added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by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Sundar Pichai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Google products. Sundar Pichai serves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Member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Board </a:t>
            </a:r>
            <a:r>
              <a:rPr dirty="0" sz="1100" spc="5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3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Advisors  </a:t>
            </a:r>
            <a:r>
              <a:rPr dirty="0" sz="1100" spc="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at  </a:t>
            </a:r>
            <a:r>
              <a:rPr dirty="0" sz="1100" spc="10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Ruba,  </a:t>
            </a:r>
            <a:r>
              <a:rPr dirty="0" sz="1100" spc="1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Inc.  </a:t>
            </a:r>
            <a:r>
              <a:rPr dirty="0" sz="1100" spc="1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In  </a:t>
            </a:r>
            <a:r>
              <a:rPr dirty="0" sz="11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2015,  </a:t>
            </a:r>
            <a:r>
              <a:rPr dirty="0" sz="11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Sundar  </a:t>
            </a:r>
            <a:r>
              <a:rPr dirty="0" sz="1100" spc="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was  </a:t>
            </a:r>
            <a:r>
              <a:rPr dirty="0" sz="1100" spc="1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announced  </a:t>
            </a:r>
            <a:r>
              <a:rPr dirty="0" sz="1100" spc="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as  </a:t>
            </a:r>
            <a:r>
              <a:rPr dirty="0" sz="1100" spc="1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dirty="0" sz="11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new  </a:t>
            </a:r>
            <a:r>
              <a:rPr dirty="0" sz="1100" spc="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12.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580"/>
              </a:spcBef>
            </a:pP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_____________</a:t>
            </a:r>
            <a:r>
              <a:rPr dirty="0" sz="1100" spc="1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100" spc="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Google</a:t>
            </a:r>
            <a:r>
              <a:rPr dirty="0" sz="1100" spc="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after</a:t>
            </a:r>
            <a:r>
              <a:rPr dirty="0" sz="1100" spc="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his</a:t>
            </a:r>
            <a:r>
              <a:rPr dirty="0" sz="1100" spc="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brief</a:t>
            </a:r>
            <a:r>
              <a:rPr dirty="0" sz="1100" spc="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responsibility</a:t>
            </a:r>
            <a:r>
              <a:rPr dirty="0" sz="1100" spc="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dirty="0" sz="1100" spc="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100" spc="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Google</a:t>
            </a:r>
            <a:r>
              <a:rPr dirty="0" sz="11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Product</a:t>
            </a:r>
            <a:r>
              <a:rPr dirty="0" sz="1100" spc="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Chief.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0329" y="1313180"/>
            <a:ext cx="1426210" cy="951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269" y="778509"/>
          <a:ext cx="6759575" cy="388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2527300"/>
                <a:gridCol w="2851150"/>
              </a:tblGrid>
              <a:tr h="270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information very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useful.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very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useful by the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crew.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Past Continuous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49225">
                        <a:lnSpc>
                          <a:spcPct val="95800"/>
                        </a:lnSpc>
                        <a:spcBef>
                          <a:spcPts val="40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salesman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helping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the  customer when the thief came into the  store.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62865">
                        <a:lnSpc>
                          <a:spcPts val="1270"/>
                        </a:lnSpc>
                        <a:spcBef>
                          <a:spcPts val="43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customer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being helped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by the  salesman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the thief came into the</a:t>
                      </a:r>
                      <a:r>
                        <a:rPr dirty="0" sz="11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store.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Present Perfect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63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0014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Artificial intelligence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has made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today’s  computers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very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efficient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24154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Today’s computers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been made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very  efficient by artificial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intelligence.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50800" marR="350520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Present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Perfect  Continuous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89560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Recently, John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has been doing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the  work.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69215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Recently, the work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has been being done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by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John.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Past Perfect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63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8895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George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had repaired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many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cars before  he received his mechanic's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license.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14629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Many cars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had been repaired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George  before he received his mechanic's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license.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50800" marR="552450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Past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Perfect  Continuous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0160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NASA had been using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robot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explore  oil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spurts.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4460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robot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had been being used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explore oil  spurts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NASA.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50800">
                        <a:lnSpc>
                          <a:spcPts val="1290"/>
                        </a:lnSpc>
                        <a:spcBef>
                          <a:spcPts val="36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Simple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Future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0800">
                        <a:lnSpc>
                          <a:spcPts val="129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will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72085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Someone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finish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the work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5:00  PM.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work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be finished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5:00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PM.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50800">
                        <a:lnSpc>
                          <a:spcPts val="1290"/>
                        </a:lnSpc>
                        <a:spcBef>
                          <a:spcPts val="36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Future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Continuous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0800">
                        <a:lnSpc>
                          <a:spcPts val="129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will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81635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Everyone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be using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internet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communicate in future.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86055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Everyone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be being used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internet to  communicate in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future.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50800">
                        <a:lnSpc>
                          <a:spcPts val="1290"/>
                        </a:lnSpc>
                        <a:spcBef>
                          <a:spcPts val="36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Future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Perfect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0800">
                        <a:lnSpc>
                          <a:spcPts val="129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will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49860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They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completed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the project  before the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deadline.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862965">
                        <a:lnSpc>
                          <a:spcPts val="1260"/>
                        </a:lnSpc>
                        <a:spcBef>
                          <a:spcPts val="45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project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been  completed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before the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deadline.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969" y="4879340"/>
            <a:ext cx="5848985" cy="288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romanLcParenBoth"/>
              <a:tabLst>
                <a:tab pos="184150" algn="l"/>
              </a:tabLst>
            </a:pPr>
            <a:r>
              <a:rPr dirty="0" sz="1100" spc="-5" b="1">
                <a:latin typeface="Arial"/>
                <a:cs typeface="Arial"/>
              </a:rPr>
              <a:t>Changing an assertive sentence into the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passive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romanLcParenBoth"/>
            </a:pPr>
            <a:endParaRPr sz="13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2755265" algn="l"/>
              </a:tabLst>
            </a:pP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Active: </a:t>
            </a:r>
            <a:r>
              <a:rPr dirty="0" sz="1100" spc="5">
                <a:solidFill>
                  <a:srgbClr val="000033"/>
                </a:solidFill>
                <a:latin typeface="Arial"/>
                <a:cs typeface="Arial"/>
              </a:rPr>
              <a:t>We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love</a:t>
            </a:r>
            <a:r>
              <a:rPr dirty="0" sz="1100" spc="15" i="1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our</a:t>
            </a:r>
            <a:r>
              <a:rPr dirty="0" sz="1100" spc="5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country.	Passive: Our country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is loved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by</a:t>
            </a:r>
            <a:r>
              <a:rPr dirty="0" sz="1100" spc="25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us.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221615" indent="-209550">
              <a:lnSpc>
                <a:spcPct val="100000"/>
              </a:lnSpc>
              <a:buAutoNum type="romanLcParenBoth" startAt="2"/>
              <a:tabLst>
                <a:tab pos="222250" algn="l"/>
              </a:tabLst>
            </a:pPr>
            <a:r>
              <a:rPr dirty="0" sz="1100" spc="-5" b="1">
                <a:latin typeface="Arial"/>
                <a:cs typeface="Arial"/>
              </a:rPr>
              <a:t>Changing </a:t>
            </a:r>
            <a:r>
              <a:rPr dirty="0" sz="1100" b="1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negative sentence into the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passive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romanLcParenBoth" startAt="2"/>
            </a:pPr>
            <a:endParaRPr sz="13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3212465" algn="l"/>
              </a:tabLst>
            </a:pP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Active: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I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did not write</a:t>
            </a:r>
            <a:r>
              <a:rPr dirty="0" sz="1100" spc="55" i="1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that</a:t>
            </a:r>
            <a:r>
              <a:rPr dirty="0" sz="1100" spc="15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letter.	Passive: That letter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was not written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by</a:t>
            </a:r>
            <a:r>
              <a:rPr dirty="0" sz="1100" spc="5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me.</a:t>
            </a:r>
            <a:endParaRPr sz="1100">
              <a:latin typeface="Arial"/>
              <a:cs typeface="Arial"/>
            </a:endParaRPr>
          </a:p>
          <a:p>
            <a:pPr marL="469900" marR="110489">
              <a:lnSpc>
                <a:spcPct val="143200"/>
              </a:lnSpc>
              <a:spcBef>
                <a:spcPts val="1010"/>
              </a:spcBef>
              <a:tabLst>
                <a:tab pos="3212465" algn="l"/>
              </a:tabLst>
            </a:pP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Active: She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does not abuse</a:t>
            </a:r>
            <a:r>
              <a:rPr dirty="0" sz="1100" spc="70" i="1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her</a:t>
            </a:r>
            <a:r>
              <a:rPr dirty="0" sz="1100" spc="15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servants.	Passive: Her servants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are not abused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by 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her.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260985" indent="-248920">
              <a:lnSpc>
                <a:spcPct val="100000"/>
              </a:lnSpc>
              <a:buAutoNum type="romanLcParenBoth" startAt="3"/>
              <a:tabLst>
                <a:tab pos="261620" algn="l"/>
              </a:tabLst>
            </a:pPr>
            <a:r>
              <a:rPr dirty="0" sz="1100" spc="-5" b="1">
                <a:latin typeface="Arial"/>
                <a:cs typeface="Arial"/>
              </a:rPr>
              <a:t>Changing an interrogative sentence into the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passive</a:t>
            </a:r>
            <a:endParaRPr sz="1100">
              <a:latin typeface="Arial"/>
              <a:cs typeface="Arial"/>
            </a:endParaRPr>
          </a:p>
          <a:p>
            <a:pPr marL="12700" marR="230504" indent="271145">
              <a:lnSpc>
                <a:spcPct val="143900"/>
              </a:lnSpc>
              <a:spcBef>
                <a:spcPts val="990"/>
              </a:spcBef>
            </a:pP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Structure: Is/are/am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+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object of the active verb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+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past participle form of the verb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+ by + 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subject of the passive</a:t>
            </a:r>
            <a:r>
              <a:rPr dirty="0" sz="1100" spc="30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verb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169" y="7860030"/>
            <a:ext cx="2447290" cy="748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105"/>
              </a:spcBef>
            </a:pP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Active: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Who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does not obey you?  Active: Which newspaper do you read?  Active: Does she do her</a:t>
            </a:r>
            <a:r>
              <a:rPr dirty="0" sz="1100" spc="20">
                <a:solidFill>
                  <a:srgbClr val="000033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00033"/>
                </a:solidFill>
                <a:latin typeface="Arial"/>
                <a:cs typeface="Arial"/>
              </a:rPr>
              <a:t>duty?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3370" y="7860030"/>
            <a:ext cx="2687955" cy="748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105"/>
              </a:spcBef>
            </a:pP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Passive: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By whom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are you not obeyed?  Passive: Which newspaper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is read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by you?  Passive: </a:t>
            </a:r>
            <a:r>
              <a:rPr dirty="0" sz="1100" i="1">
                <a:solidFill>
                  <a:srgbClr val="000033"/>
                </a:solidFill>
                <a:latin typeface="Arial"/>
                <a:cs typeface="Arial"/>
              </a:rPr>
              <a:t>Is 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her duty </a:t>
            </a:r>
            <a:r>
              <a:rPr dirty="0" sz="1100" spc="-5" i="1">
                <a:solidFill>
                  <a:srgbClr val="000033"/>
                </a:solidFill>
                <a:latin typeface="Arial"/>
                <a:cs typeface="Arial"/>
              </a:rPr>
              <a:t>done </a:t>
            </a:r>
            <a:r>
              <a:rPr dirty="0" sz="1100">
                <a:solidFill>
                  <a:srgbClr val="000033"/>
                </a:solidFill>
                <a:latin typeface="Arial"/>
                <a:cs typeface="Arial"/>
              </a:rPr>
              <a:t>by</a:t>
            </a:r>
            <a:r>
              <a:rPr dirty="0" sz="1100" spc="-5">
                <a:solidFill>
                  <a:srgbClr val="000033"/>
                </a:solidFill>
                <a:latin typeface="Arial"/>
                <a:cs typeface="Arial"/>
              </a:rPr>
              <a:t> her?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8710930"/>
            <a:ext cx="4079240" cy="50545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5" b="1">
                <a:latin typeface="Arial"/>
                <a:cs typeface="Arial"/>
              </a:rPr>
              <a:t>(iv) Changing an imperative sentence into the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passive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2582545" algn="l"/>
              </a:tabLst>
            </a:pPr>
            <a:r>
              <a:rPr dirty="0" sz="1100" spc="-5">
                <a:latin typeface="Arial"/>
                <a:cs typeface="Arial"/>
              </a:rPr>
              <a:t>Open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door.	</a:t>
            </a:r>
            <a:r>
              <a:rPr dirty="0" sz="1100" spc="-5" i="1">
                <a:latin typeface="Arial"/>
                <a:cs typeface="Arial"/>
              </a:rPr>
              <a:t>Let </a:t>
            </a:r>
            <a:r>
              <a:rPr dirty="0" sz="1100" spc="-5">
                <a:latin typeface="Arial"/>
                <a:cs typeface="Arial"/>
              </a:rPr>
              <a:t>the door </a:t>
            </a:r>
            <a:r>
              <a:rPr dirty="0" sz="1100" spc="-5" i="1">
                <a:latin typeface="Arial"/>
                <a:cs typeface="Arial"/>
              </a:rPr>
              <a:t>be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opened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7520940"/>
            <a:ext cx="1577340" cy="155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5609"/>
            <a:ext cx="1882139" cy="99568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240"/>
              </a:lnSpc>
            </a:pPr>
            <a:r>
              <a:rPr dirty="0" sz="1100" spc="-5">
                <a:latin typeface="Arial"/>
                <a:cs typeface="Arial"/>
              </a:rPr>
              <a:t>Complete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Arial"/>
                <a:cs typeface="Arial"/>
              </a:rPr>
              <a:t>Turn </a:t>
            </a:r>
            <a:r>
              <a:rPr dirty="0" sz="1100" spc="-5">
                <a:latin typeface="Arial"/>
                <a:cs typeface="Arial"/>
              </a:rPr>
              <a:t>off the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television.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100" spc="-5" b="1">
                <a:latin typeface="Arial"/>
                <a:cs typeface="Arial"/>
              </a:rPr>
              <a:t>(v) No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Passive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3450" y="435609"/>
            <a:ext cx="3396615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100"/>
              </a:spcBef>
              <a:tabLst>
                <a:tab pos="1247775" algn="l"/>
              </a:tabLst>
            </a:pPr>
            <a:r>
              <a:rPr dirty="0" sz="1100" spc="-5">
                <a:latin typeface="Times New Roman"/>
                <a:cs typeface="Times New Roman"/>
              </a:rPr>
              <a:t>UNIT-I	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  <a:p>
            <a:pPr marL="12700" marR="1511935">
              <a:lnSpc>
                <a:spcPct val="143900"/>
              </a:lnSpc>
              <a:spcBef>
                <a:spcPts val="630"/>
              </a:spcBef>
            </a:pPr>
            <a:r>
              <a:rPr dirty="0" sz="1100" spc="-5" i="1">
                <a:latin typeface="Arial"/>
                <a:cs typeface="Arial"/>
              </a:rPr>
              <a:t>Let </a:t>
            </a:r>
            <a:r>
              <a:rPr dirty="0" sz="1100" spc="-5">
                <a:latin typeface="Arial"/>
                <a:cs typeface="Arial"/>
              </a:rPr>
              <a:t>the worked </a:t>
            </a:r>
            <a:r>
              <a:rPr dirty="0" sz="1100" spc="-5" i="1">
                <a:latin typeface="Arial"/>
                <a:cs typeface="Arial"/>
              </a:rPr>
              <a:t>be completed</a:t>
            </a:r>
            <a:r>
              <a:rPr dirty="0" sz="1100" spc="-5">
                <a:latin typeface="Arial"/>
                <a:cs typeface="Arial"/>
              </a:rPr>
              <a:t>.  </a:t>
            </a:r>
            <a:r>
              <a:rPr dirty="0" sz="1100" spc="-5" i="1">
                <a:latin typeface="Arial"/>
                <a:cs typeface="Arial"/>
              </a:rPr>
              <a:t>Let </a:t>
            </a:r>
            <a:r>
              <a:rPr dirty="0" sz="1100" spc="-5">
                <a:latin typeface="Arial"/>
                <a:cs typeface="Arial"/>
              </a:rPr>
              <a:t>the television </a:t>
            </a:r>
            <a:r>
              <a:rPr dirty="0" sz="1100" spc="-5" i="1">
                <a:latin typeface="Arial"/>
                <a:cs typeface="Arial"/>
              </a:rPr>
              <a:t>be tuned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off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169" y="1407159"/>
            <a:ext cx="5415915" cy="1709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Intransitive verbs cannot be changed to passive.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object of the active verb becomes  the subject of the passive verb. Therefore, sentences which do not have an object  cannot be changed into the passive. For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instance,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57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old man sat in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corner.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child sleeps.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57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He laughed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aloud.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Arial"/>
                <a:cs typeface="Arial"/>
              </a:rPr>
              <a:t>Sentences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following tenses cannot be changed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passive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7370" y="3089909"/>
            <a:ext cx="206756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Present perfect continuous tense  Future continuous tense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3370" y="3089909"/>
            <a:ext cx="199072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Past perfect continuous tense  Future perfect continuous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tense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3886200"/>
            <a:ext cx="3973829" cy="483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1.9.1.Transform the following sentences into passive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voice: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buAutoNum type="alphaLcParenR"/>
              <a:tabLst>
                <a:tab pos="176530" algn="l"/>
              </a:tabLst>
            </a:pPr>
            <a:r>
              <a:rPr dirty="0" sz="1100" spc="-5">
                <a:latin typeface="Arial"/>
                <a:cs typeface="Arial"/>
              </a:rPr>
              <a:t>China produces thousands of electronic devices </a:t>
            </a:r>
            <a:r>
              <a:rPr dirty="0" sz="1100">
                <a:latin typeface="Arial"/>
                <a:cs typeface="Arial"/>
              </a:rPr>
              <a:t>every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year.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70"/>
              </a:spcBef>
              <a:buAutoNum type="alphaLcParenR"/>
              <a:tabLst>
                <a:tab pos="176530" algn="l"/>
              </a:tabLst>
            </a:pPr>
            <a:r>
              <a:rPr dirty="0" sz="1100" spc="-5">
                <a:latin typeface="Arial"/>
                <a:cs typeface="Arial"/>
              </a:rPr>
              <a:t>NASA has used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robot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explore oil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spurts.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16891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auditors are checking 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accounts.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70"/>
              </a:spcBef>
              <a:buAutoNum type="alphaLcParenR"/>
              <a:tabLst>
                <a:tab pos="17653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crew found the meteorological information very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useful.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176530" algn="l"/>
              </a:tabLst>
            </a:pPr>
            <a:r>
              <a:rPr dirty="0" sz="1100" spc="-5">
                <a:latin typeface="Arial"/>
                <a:cs typeface="Arial"/>
              </a:rPr>
              <a:t>Plastic engine components consume less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power.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1.9.2. Transform the following sentences into active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voice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70"/>
              </a:spcBef>
              <a:buAutoNum type="alphaLcParenR"/>
              <a:tabLst>
                <a:tab pos="17653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art of coin making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developing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Greeks.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176530" algn="l"/>
              </a:tabLst>
            </a:pPr>
            <a:r>
              <a:rPr dirty="0" sz="1100" spc="-5">
                <a:latin typeface="Arial"/>
                <a:cs typeface="Arial"/>
              </a:rPr>
              <a:t>Many faults have been ascribed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dams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people.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spcBef>
                <a:spcPts val="570"/>
              </a:spcBef>
              <a:buAutoNum type="alphaLcParenR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This pump can be maintained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users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themselves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17653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laboratory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being cleaned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workers.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70"/>
              </a:spcBef>
              <a:buAutoNum type="alphaLcParenR"/>
              <a:tabLst>
                <a:tab pos="17653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blueprint has been prepared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engineers.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1.9.3. Transform the following into impersonal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passive</a:t>
            </a:r>
            <a:r>
              <a:rPr dirty="0" sz="1100" spc="-5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176530" algn="l"/>
              </a:tabLst>
            </a:pPr>
            <a:r>
              <a:rPr dirty="0" sz="1100" spc="-5">
                <a:latin typeface="Arial"/>
                <a:cs typeface="Arial"/>
              </a:rPr>
              <a:t>Avoid cell phone while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driving.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70"/>
              </a:spcBef>
              <a:buAutoNum type="alphaLcParenR"/>
              <a:tabLst>
                <a:tab pos="176530" algn="l"/>
              </a:tabLst>
            </a:pPr>
            <a:r>
              <a:rPr dirty="0" sz="1100" spc="-5">
                <a:latin typeface="Arial"/>
                <a:cs typeface="Arial"/>
              </a:rPr>
              <a:t>Save enough money for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future.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Place the beaker on the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desk.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70"/>
              </a:spcBef>
              <a:buAutoNum type="alphaLcParenR"/>
              <a:tabLst>
                <a:tab pos="176530" algn="l"/>
              </a:tabLst>
            </a:pPr>
            <a:r>
              <a:rPr dirty="0" sz="1100" spc="-5">
                <a:latin typeface="Arial"/>
                <a:cs typeface="Arial"/>
              </a:rPr>
              <a:t>Apply science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solve human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problems.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176530" algn="l"/>
              </a:tabLst>
            </a:pPr>
            <a:r>
              <a:rPr dirty="0" sz="1100" spc="-5">
                <a:latin typeface="Arial"/>
                <a:cs typeface="Arial"/>
              </a:rPr>
              <a:t>Treat water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chemically.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1238250"/>
            <a:ext cx="36728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1.10 CONCORD </a:t>
            </a:r>
            <a:r>
              <a:rPr dirty="0" sz="1100" spc="-5" i="1">
                <a:latin typeface="Arial"/>
                <a:cs typeface="Arial"/>
              </a:rPr>
              <a:t>Focus on Form: Subject Verb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Agreement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2261869"/>
            <a:ext cx="5956935" cy="35433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dirty="0" sz="1100" spc="-5" b="1">
                <a:solidFill>
                  <a:srgbClr val="0E233D"/>
                </a:solidFill>
                <a:latin typeface="Arial"/>
                <a:cs typeface="Arial"/>
              </a:rPr>
              <a:t>Follow the clues given for Subject verb Agreement to choose the right option </a:t>
            </a:r>
            <a:r>
              <a:rPr dirty="0" sz="1100" b="1">
                <a:solidFill>
                  <a:srgbClr val="0E233D"/>
                </a:solidFill>
                <a:latin typeface="Arial"/>
                <a:cs typeface="Arial"/>
              </a:rPr>
              <a:t>in </a:t>
            </a:r>
            <a:r>
              <a:rPr dirty="0" sz="1100" spc="-5" b="1">
                <a:solidFill>
                  <a:srgbClr val="0E233D"/>
                </a:solidFill>
                <a:latin typeface="Arial"/>
                <a:cs typeface="Arial"/>
              </a:rPr>
              <a:t>column  ‘C’: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9150" y="2604770"/>
          <a:ext cx="6221095" cy="6811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4550"/>
                <a:gridCol w="890269"/>
                <a:gridCol w="3206750"/>
              </a:tblGrid>
              <a:tr h="167639">
                <a:tc>
                  <a:txBody>
                    <a:bodyPr/>
                    <a:lstStyle/>
                    <a:p>
                      <a:pPr marL="626110">
                        <a:lnSpc>
                          <a:spcPts val="1220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r>
                        <a:rPr dirty="0" sz="1100" spc="1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(A)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VERB(B)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dirty="0" sz="1100" spc="-1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(C)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Singular-</a:t>
                      </a:r>
                      <a:r>
                        <a:rPr dirty="0" sz="1100" spc="-6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Noun/Pronoun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tabLst>
                          <a:tab pos="666115" algn="l"/>
                        </a:tabLst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Plural</a:t>
                      </a:r>
                      <a:r>
                        <a:rPr dirty="0" sz="1100" spc="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Noun/Pronoun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275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Singular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Plural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 marR="76835" indent="-228600">
                        <a:lnSpc>
                          <a:spcPts val="1260"/>
                        </a:lnSpc>
                        <a:spcBef>
                          <a:spcPts val="45"/>
                        </a:spcBef>
                        <a:buAutoNum type="arabicPeriod"/>
                        <a:tabLst>
                          <a:tab pos="295275" algn="l"/>
                        </a:tabLst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practice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of using pigeons and birds to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carry mail </a:t>
                      </a:r>
                      <a:r>
                        <a:rPr dirty="0" sz="1100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ancient.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95275" indent="-228600">
                        <a:lnSpc>
                          <a:spcPts val="1210"/>
                        </a:lnSpc>
                        <a:buAutoNum type="arabicPeriod"/>
                        <a:tabLst>
                          <a:tab pos="295275" algn="l"/>
                        </a:tabLst>
                      </a:pP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2900 B.C., in Egypt,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pigeons</a:t>
                      </a:r>
                      <a:r>
                        <a:rPr dirty="0" sz="1100" spc="130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was/ were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95275" marR="77470">
                        <a:lnSpc>
                          <a:spcPts val="1270"/>
                        </a:lnSpc>
                        <a:spcBef>
                          <a:spcPts val="55"/>
                        </a:spcBef>
                        <a:tabLst>
                          <a:tab pos="1022350" algn="l"/>
                          <a:tab pos="1360805" algn="l"/>
                          <a:tab pos="2110105" algn="l"/>
                          <a:tab pos="2628265" algn="l"/>
                          <a:tab pos="2965450" algn="l"/>
                        </a:tabLst>
                      </a:pP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elea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y	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 spc="-1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g	s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hip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	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	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n 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announcement </a:t>
                      </a:r>
                      <a:r>
                        <a:rPr dirty="0" sz="1100" spc="-1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dirty="0" sz="1100" spc="3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visitors.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1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63500">
                        <a:lnSpc>
                          <a:spcPts val="1260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Plural in form but are singular in  meaning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62230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Singular in form but are Plural  in meaning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Singular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Plural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just" marL="223520" indent="-155575">
                        <a:lnSpc>
                          <a:spcPts val="1290"/>
                        </a:lnSpc>
                        <a:buAutoNum type="arabicPeriod" startAt="3"/>
                        <a:tabLst>
                          <a:tab pos="224154" algn="l"/>
                        </a:tabLst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 news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looks/ look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good</a:t>
                      </a:r>
                      <a:r>
                        <a:rPr dirty="0" sz="1100" spc="1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today.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just" marL="68580" marR="74930">
                        <a:lnSpc>
                          <a:spcPct val="96000"/>
                        </a:lnSpc>
                        <a:spcBef>
                          <a:spcPts val="25"/>
                        </a:spcBef>
                        <a:buAutoNum type="arabicPeriod" startAt="3"/>
                        <a:tabLst>
                          <a:tab pos="295275" algn="l"/>
                        </a:tabLst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phenomena/ phenomenon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of using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pigeons 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carry messages in military service and  in financial industry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generally called "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pigeon 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post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".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8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64135">
                        <a:lnSpc>
                          <a:spcPct val="96000"/>
                        </a:lnSpc>
                        <a:tabLst>
                          <a:tab pos="800100" algn="l"/>
                          <a:tab pos="1514475" algn="l"/>
                          <a:tab pos="1826260" algn="l"/>
                        </a:tabLst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Two or more subjects refer to  the same person 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thing  Subje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cts	r</a:t>
                      </a:r>
                      <a:r>
                        <a:rPr dirty="0" sz="1100" spc="-1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g	to	</a:t>
                      </a:r>
                      <a:r>
                        <a:rPr dirty="0" sz="1100" spc="1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2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 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different people/</a:t>
                      </a:r>
                      <a:r>
                        <a:rPr dirty="0" sz="1100" spc="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things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 marR="182245" indent="-77470">
                        <a:lnSpc>
                          <a:spcPct val="1917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Singula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Plural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186055">
                        <a:lnSpc>
                          <a:spcPts val="1245"/>
                        </a:lnSpc>
                        <a:buAutoNum type="arabicPeriod" startAt="5"/>
                        <a:tabLst>
                          <a:tab pos="254635" algn="l"/>
                        </a:tabLst>
                      </a:pP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carrier pigeon or messenger pigeon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is/</a:t>
                      </a:r>
                      <a:r>
                        <a:rPr dirty="0" sz="1100" spc="140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are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homing pigeon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that is used to carry</a:t>
                      </a:r>
                      <a:r>
                        <a:rPr dirty="0" sz="1100" spc="2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messages.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73660">
                        <a:lnSpc>
                          <a:spcPts val="1270"/>
                        </a:lnSpc>
                        <a:spcBef>
                          <a:spcPts val="5"/>
                        </a:spcBef>
                        <a:buAutoNum type="arabicPeriod" startAt="6"/>
                        <a:tabLst>
                          <a:tab pos="225425" algn="l"/>
                        </a:tabLst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 birds that served in the war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were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carrier pigeons and the racing</a:t>
                      </a:r>
                      <a:r>
                        <a:rPr dirty="0" sz="1100" spc="3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pigeons.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969">
                <a:tc>
                  <a:txBody>
                    <a:bodyPr/>
                    <a:lstStyle/>
                    <a:p>
                      <a:pPr marL="69215">
                        <a:lnSpc>
                          <a:spcPts val="1250"/>
                        </a:lnSpc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each, 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ach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one,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ither,</a:t>
                      </a:r>
                      <a:r>
                        <a:rPr dirty="0" sz="1100" spc="-3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neither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857250">
                        <a:lnSpc>
                          <a:spcPct val="95800"/>
                        </a:lnSpc>
                        <a:spcBef>
                          <a:spcPts val="30"/>
                        </a:spcBef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verybody,</a:t>
                      </a:r>
                      <a:r>
                        <a:rPr dirty="0" sz="1100" spc="-5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nobody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veryone, no one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verything,</a:t>
                      </a:r>
                      <a:r>
                        <a:rPr dirty="0" sz="1100" spc="-6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nothing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Singular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76835">
                        <a:lnSpc>
                          <a:spcPts val="1260"/>
                        </a:lnSpc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9.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Everyone know/ knows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 usage </a:t>
                      </a:r>
                      <a:r>
                        <a:rPr dirty="0" sz="1100" spc="-1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pigeons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as postal messengers in ancient India and</a:t>
                      </a:r>
                      <a:r>
                        <a:rPr dirty="0" sz="1100" spc="2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Egypt.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0260">
                <a:tc>
                  <a:txBody>
                    <a:bodyPr/>
                    <a:lstStyle/>
                    <a:p>
                      <a:pPr marL="107314" marR="1643380" indent="-38100">
                        <a:lnSpc>
                          <a:spcPct val="958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Who 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that  </a:t>
                      </a:r>
                      <a:r>
                        <a:rPr dirty="0" sz="1100" spc="-1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ich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3670" marR="146050" indent="-1270">
                        <a:lnSpc>
                          <a:spcPct val="958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Singular/  Plural  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depend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on the  noun)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8580" marR="73660">
                        <a:lnSpc>
                          <a:spcPct val="95800"/>
                        </a:lnSpc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10. During the Dark Ages the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Arabs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established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regular airmail pigeon courier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service/services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could fetch one thousand gold</a:t>
                      </a:r>
                      <a:r>
                        <a:rPr dirty="0" sz="1100" spc="3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pieces.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7314" marR="1208405" indent="-38100">
                        <a:lnSpc>
                          <a:spcPts val="127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Either…or  Nei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he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r…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25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Not only…but</a:t>
                      </a:r>
                      <a:r>
                        <a:rPr dirty="0" sz="1100" spc="1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also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735" marR="156845" indent="-1905">
                        <a:lnSpc>
                          <a:spcPct val="958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r/ 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Plural  (subject  nearer</a:t>
                      </a:r>
                      <a:r>
                        <a:rPr dirty="0" sz="1100" spc="-8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7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verb)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8580" marR="76835">
                        <a:lnSpc>
                          <a:spcPct val="95800"/>
                        </a:lnSpc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11.The Pigeons were not only used in all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important European countries but they also 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was/were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used by the</a:t>
                      </a:r>
                      <a:r>
                        <a:rPr dirty="0" sz="1100" spc="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Mughals.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0279">
                <a:tc>
                  <a:txBody>
                    <a:bodyPr/>
                    <a:lstStyle/>
                    <a:p>
                      <a:pPr marL="69215">
                        <a:lnSpc>
                          <a:spcPts val="1250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1100" spc="-1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well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as, as much</a:t>
                      </a:r>
                      <a:r>
                        <a:rPr dirty="0" sz="1100" spc="2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62230">
                        <a:lnSpc>
                          <a:spcPct val="95800"/>
                        </a:lnSpc>
                        <a:spcBef>
                          <a:spcPts val="30"/>
                        </a:spcBef>
                        <a:tabLst>
                          <a:tab pos="610235" algn="l"/>
                          <a:tab pos="1144905" algn="l"/>
                          <a:tab pos="1733550" algn="l"/>
                        </a:tabLst>
                      </a:pP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100" spc="-1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re	t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han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,	r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he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	t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han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besides, together with  accompanied </a:t>
                      </a:r>
                      <a:r>
                        <a:rPr dirty="0" sz="1100" spc="-1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by,</a:t>
                      </a:r>
                      <a:r>
                        <a:rPr dirty="0" sz="1100" spc="2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with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314" marR="100330">
                        <a:lnSpc>
                          <a:spcPts val="1270"/>
                        </a:lnSpc>
                        <a:spcBef>
                          <a:spcPts val="35"/>
                        </a:spcBef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r/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l 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ural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ts val="1200"/>
                        </a:lnSpc>
                      </a:pP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100" spc="-9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agrees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 marL="180340" marR="196215" indent="24130">
                        <a:lnSpc>
                          <a:spcPts val="1260"/>
                        </a:lnSpc>
                        <a:spcBef>
                          <a:spcPts val="70"/>
                        </a:spcBef>
                      </a:pPr>
                      <a:r>
                        <a:rPr dirty="0" sz="1100" spc="-1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100" spc="-6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ubje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ct)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8580" marR="77470">
                        <a:lnSpc>
                          <a:spcPct val="95800"/>
                        </a:lnSpc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12.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Pigeon post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is used 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refer 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physical items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of mail besides referring 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 system that 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use/uses 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transport</a:t>
                      </a:r>
                      <a:r>
                        <a:rPr dirty="0" sz="1100" spc="-1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them.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970">
                <a:tc>
                  <a:txBody>
                    <a:bodyPr/>
                    <a:lstStyle/>
                    <a:p>
                      <a:pPr marL="69215" marR="1270000">
                        <a:lnSpc>
                          <a:spcPct val="958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Fifty</a:t>
                      </a:r>
                      <a:r>
                        <a:rPr dirty="0" sz="1100" spc="-7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rupees,  </a:t>
                      </a:r>
                      <a:r>
                        <a:rPr dirty="0" sz="1100" spc="-1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two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weeks,  three</a:t>
                      </a:r>
                      <a:r>
                        <a:rPr dirty="0" sz="1100" spc="-3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miles,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05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two-thirds(fractions)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8610" marR="182245" indent="-119380">
                        <a:lnSpc>
                          <a:spcPts val="127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Singula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verb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8580" marR="74930">
                        <a:lnSpc>
                          <a:spcPct val="95800"/>
                        </a:lnSpc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13.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The success rate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of the Pigeons in the in  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WW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II missions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is/are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calculated as ninety-eight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percentage.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195570" y="1022350"/>
            <a:ext cx="1855470" cy="1090930"/>
          </a:xfrm>
          <a:custGeom>
            <a:avLst/>
            <a:gdLst/>
            <a:ahLst/>
            <a:cxnLst/>
            <a:rect l="l" t="t" r="r" b="b"/>
            <a:pathLst>
              <a:path w="1855470" h="1090930">
                <a:moveTo>
                  <a:pt x="181609" y="0"/>
                </a:moveTo>
                <a:lnTo>
                  <a:pt x="136407" y="7102"/>
                </a:lnTo>
                <a:lnTo>
                  <a:pt x="93885" y="26764"/>
                </a:lnTo>
                <a:lnTo>
                  <a:pt x="56514" y="56515"/>
                </a:lnTo>
                <a:lnTo>
                  <a:pt x="26764" y="93885"/>
                </a:lnTo>
                <a:lnTo>
                  <a:pt x="7102" y="136407"/>
                </a:lnTo>
                <a:lnTo>
                  <a:pt x="0" y="181609"/>
                </a:lnTo>
                <a:lnTo>
                  <a:pt x="0" y="909320"/>
                </a:lnTo>
                <a:lnTo>
                  <a:pt x="7102" y="954081"/>
                </a:lnTo>
                <a:lnTo>
                  <a:pt x="26764" y="996479"/>
                </a:lnTo>
                <a:lnTo>
                  <a:pt x="56514" y="1033938"/>
                </a:lnTo>
                <a:lnTo>
                  <a:pt x="93885" y="1063883"/>
                </a:lnTo>
                <a:lnTo>
                  <a:pt x="136407" y="1083739"/>
                </a:lnTo>
                <a:lnTo>
                  <a:pt x="181609" y="1090929"/>
                </a:lnTo>
                <a:lnTo>
                  <a:pt x="1673859" y="1090929"/>
                </a:lnTo>
                <a:lnTo>
                  <a:pt x="1719062" y="1083739"/>
                </a:lnTo>
                <a:lnTo>
                  <a:pt x="1761584" y="1063883"/>
                </a:lnTo>
                <a:lnTo>
                  <a:pt x="1798955" y="1033938"/>
                </a:lnTo>
                <a:lnTo>
                  <a:pt x="1828705" y="996479"/>
                </a:lnTo>
                <a:lnTo>
                  <a:pt x="1848367" y="954081"/>
                </a:lnTo>
                <a:lnTo>
                  <a:pt x="1855470" y="909320"/>
                </a:lnTo>
                <a:lnTo>
                  <a:pt x="1855470" y="181609"/>
                </a:lnTo>
                <a:lnTo>
                  <a:pt x="1848367" y="136407"/>
                </a:lnTo>
                <a:lnTo>
                  <a:pt x="1828705" y="93885"/>
                </a:lnTo>
                <a:lnTo>
                  <a:pt x="1798954" y="56515"/>
                </a:lnTo>
                <a:lnTo>
                  <a:pt x="1761584" y="26764"/>
                </a:lnTo>
                <a:lnTo>
                  <a:pt x="1719062" y="7102"/>
                </a:lnTo>
                <a:lnTo>
                  <a:pt x="1673859" y="0"/>
                </a:lnTo>
                <a:lnTo>
                  <a:pt x="1816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26379" y="1082039"/>
            <a:ext cx="1586230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Subject-verb agreement  </a:t>
            </a:r>
            <a:r>
              <a:rPr dirty="0" sz="1100">
                <a:latin typeface="Arial"/>
                <a:cs typeface="Arial"/>
              </a:rPr>
              <a:t>is a </a:t>
            </a:r>
            <a:r>
              <a:rPr dirty="0" sz="1100" spc="-5">
                <a:latin typeface="Arial"/>
                <a:cs typeface="Arial"/>
              </a:rPr>
              <a:t>grammatical rule that  states that the verb must  agree </a:t>
            </a: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number with its  subj</a:t>
            </a:r>
            <a:r>
              <a:rPr dirty="0" sz="1100" spc="-5" b="1">
                <a:latin typeface="Arial"/>
                <a:cs typeface="Arial"/>
              </a:rPr>
              <a:t>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3050" y="2659628"/>
            <a:ext cx="1007487" cy="1278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9150" y="778509"/>
          <a:ext cx="6221095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4550"/>
                <a:gridCol w="890269"/>
                <a:gridCol w="3206750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970">
                <a:tc>
                  <a:txBody>
                    <a:bodyPr/>
                    <a:lstStyle/>
                    <a:p>
                      <a:pPr marL="69215" marR="1238250">
                        <a:lnSpc>
                          <a:spcPct val="958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here ,there  this, that,  these 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100" spc="-7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those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8930" marR="100330" indent="-222250">
                        <a:lnSpc>
                          <a:spcPts val="127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r/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l 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ural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8580" marR="74930">
                        <a:lnSpc>
                          <a:spcPct val="9580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14.Those governments </a:t>
                      </a:r>
                      <a:r>
                        <a:rPr dirty="0" sz="1100" spc="-5" b="1" i="1">
                          <a:latin typeface="Arial"/>
                          <a:cs typeface="Arial"/>
                        </a:rPr>
                        <a:t>was/were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of the view 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that destruction </a:t>
                      </a:r>
                      <a:r>
                        <a:rPr dirty="0" sz="1100" spc="-10" i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those pigeons </a:t>
                      </a:r>
                      <a:r>
                        <a:rPr dirty="0" sz="1100" spc="-5" b="1" i="1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100" i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serious 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offense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pair of shoes, pants,</a:t>
                      </a:r>
                      <a:r>
                        <a:rPr dirty="0" sz="1100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trousers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275"/>
                        </a:lnSpc>
                      </a:pPr>
                      <a:r>
                        <a:rPr dirty="0" sz="1100" spc="-5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Singular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74930">
                        <a:lnSpc>
                          <a:spcPts val="1260"/>
                        </a:lnSpc>
                        <a:spcBef>
                          <a:spcPts val="45"/>
                        </a:spcBef>
                      </a:pP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15.A pair scissors </a:t>
                      </a:r>
                      <a:r>
                        <a:rPr dirty="0" sz="1100" spc="-5" b="1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was/were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dirty="0" sz="1100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cut the  </a:t>
                      </a:r>
                      <a:r>
                        <a:rPr dirty="0" sz="1100" spc="-5" i="1">
                          <a:solidFill>
                            <a:srgbClr val="0E233D"/>
                          </a:solidFill>
                          <a:latin typeface="Arial"/>
                          <a:cs typeface="Arial"/>
                        </a:rPr>
                        <a:t>feathers of birds.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83919" y="2228850"/>
            <a:ext cx="6060440" cy="5229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1.10.1 Choose the right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option: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12700" marR="1205230">
              <a:lnSpc>
                <a:spcPts val="1270"/>
              </a:lnSpc>
              <a:buAutoNum type="arabicPeriod"/>
              <a:tabLst>
                <a:tab pos="186690" algn="l"/>
                <a:tab pos="1989455" algn="l"/>
              </a:tabLst>
            </a:pPr>
            <a:r>
              <a:rPr dirty="0" sz="1100" spc="-5">
                <a:latin typeface="Arial"/>
                <a:cs typeface="Arial"/>
              </a:rPr>
              <a:t>Communication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(is/are) defined as the sending and receiving  of information or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messages.</a:t>
            </a:r>
            <a:endParaRPr sz="1100">
              <a:latin typeface="Arial"/>
              <a:cs typeface="Arial"/>
            </a:endParaRPr>
          </a:p>
          <a:p>
            <a:pPr marL="180975" indent="-168910">
              <a:lnSpc>
                <a:spcPts val="1200"/>
              </a:lnSpc>
              <a:buAutoNum type="arabicPeriod"/>
              <a:tabLst>
                <a:tab pos="181610" algn="l"/>
                <a:tab pos="4074160" algn="l"/>
              </a:tabLst>
            </a:pPr>
            <a:r>
              <a:rPr dirty="0" sz="1100" spc="-5">
                <a:latin typeface="Arial"/>
                <a:cs typeface="Arial"/>
              </a:rPr>
              <a:t>Communication takes place when </a:t>
            </a:r>
            <a:r>
              <a:rPr dirty="0" sz="1100" spc="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information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(is/are)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dirty="0" sz="1100" spc="-5">
                <a:latin typeface="Arial"/>
                <a:cs typeface="Arial"/>
              </a:rPr>
              <a:t>and received by the intended audience in such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way that it is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understood.</a:t>
            </a:r>
            <a:endParaRPr sz="1100">
              <a:latin typeface="Arial"/>
              <a:cs typeface="Arial"/>
            </a:endParaRPr>
          </a:p>
          <a:p>
            <a:pPr marL="12700" marR="1205865">
              <a:lnSpc>
                <a:spcPts val="1270"/>
              </a:lnSpc>
              <a:spcBef>
                <a:spcPts val="55"/>
              </a:spcBef>
              <a:buAutoNum type="arabicPeriod" startAt="3"/>
              <a:tabLst>
                <a:tab pos="193040" algn="l"/>
                <a:tab pos="2593340" algn="l"/>
              </a:tabLst>
            </a:pPr>
            <a:r>
              <a:rPr dirty="0" sz="1100" spc="-5">
                <a:latin typeface="Arial"/>
                <a:cs typeface="Arial"/>
              </a:rPr>
              <a:t>Prehistoric</a:t>
            </a:r>
            <a:r>
              <a:rPr dirty="0" sz="1100" spc="2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cave</a:t>
            </a:r>
            <a:r>
              <a:rPr dirty="0" sz="1100" spc="2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drawings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(is/are) considered the first form of  human communication.</a:t>
            </a:r>
            <a:endParaRPr sz="1100">
              <a:latin typeface="Arial"/>
              <a:cs typeface="Arial"/>
            </a:endParaRPr>
          </a:p>
          <a:p>
            <a:pPr marL="180975" indent="-168910">
              <a:lnSpc>
                <a:spcPts val="1200"/>
              </a:lnSpc>
              <a:buAutoNum type="arabicPeriod" startAt="3"/>
              <a:tabLst>
                <a:tab pos="181610" algn="l"/>
                <a:tab pos="4006850" algn="l"/>
              </a:tabLst>
            </a:pP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ancient  times, Cave dwellers  in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their</a:t>
            </a:r>
            <a:r>
              <a:rPr dirty="0" sz="1100" spc="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homes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(drew/drawn)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dirty="0" sz="1100" spc="-5">
                <a:latin typeface="Arial"/>
                <a:cs typeface="Arial"/>
              </a:rPr>
              <a:t>pictures on the walls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convey rituals or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ideas.</a:t>
            </a:r>
            <a:endParaRPr sz="1100">
              <a:latin typeface="Arial"/>
              <a:cs typeface="Arial"/>
            </a:endParaRPr>
          </a:p>
          <a:p>
            <a:pPr marL="380365" indent="-368300">
              <a:lnSpc>
                <a:spcPts val="1265"/>
              </a:lnSpc>
              <a:buAutoNum type="arabicPeriod" startAt="5"/>
              <a:tabLst>
                <a:tab pos="380365" algn="l"/>
                <a:tab pos="381000" algn="l"/>
                <a:tab pos="1104900" algn="l"/>
                <a:tab pos="1783080" algn="l"/>
                <a:tab pos="2228215" algn="l"/>
                <a:tab pos="3069590" algn="l"/>
                <a:tab pos="3818890" algn="l"/>
                <a:tab pos="4302125" algn="l"/>
              </a:tabLst>
            </a:pPr>
            <a:r>
              <a:rPr dirty="0" sz="1100" spc="-5">
                <a:latin typeface="Arial"/>
                <a:cs typeface="Arial"/>
              </a:rPr>
              <a:t>Samuel	Morse,	the	American	inventor	and	scientist,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60"/>
              </a:lnSpc>
              <a:spcBef>
                <a:spcPts val="65"/>
              </a:spcBef>
              <a:tabLst>
                <a:tab pos="78740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00" spc="-5">
                <a:latin typeface="Arial"/>
                <a:cs typeface="Arial"/>
              </a:rPr>
              <a:t>(has/have) transformed speech into electric signals and then into written words,  known as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Telegraph.</a:t>
            </a:r>
            <a:endParaRPr sz="1100">
              <a:latin typeface="Arial"/>
              <a:cs typeface="Arial"/>
            </a:endParaRPr>
          </a:p>
          <a:p>
            <a:pPr marL="22860" marR="57150">
              <a:lnSpc>
                <a:spcPts val="1270"/>
              </a:lnSpc>
              <a:spcBef>
                <a:spcPts val="75"/>
              </a:spcBef>
              <a:buAutoNum type="arabicPeriod" startAt="6"/>
              <a:tabLst>
                <a:tab pos="218440" algn="l"/>
                <a:tab pos="5206365" algn="l"/>
              </a:tabLst>
            </a:pPr>
            <a:r>
              <a:rPr dirty="0" sz="1100" spc="-5">
                <a:latin typeface="Arial"/>
                <a:cs typeface="Arial"/>
              </a:rPr>
              <a:t>One of  the  most  widely  used  forms 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graphical 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communication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>
                <a:latin typeface="Arial"/>
                <a:cs typeface="Arial"/>
              </a:rPr>
              <a:t>( </a:t>
            </a:r>
            <a:r>
              <a:rPr dirty="0" sz="1100" spc="-5">
                <a:latin typeface="Arial"/>
                <a:cs typeface="Arial"/>
              </a:rPr>
              <a:t>is/are) the  drawing.</a:t>
            </a:r>
            <a:endParaRPr sz="1100">
              <a:latin typeface="Arial"/>
              <a:cs typeface="Arial"/>
            </a:endParaRPr>
          </a:p>
          <a:p>
            <a:pPr marL="177165" indent="-154940">
              <a:lnSpc>
                <a:spcPts val="1295"/>
              </a:lnSpc>
              <a:spcBef>
                <a:spcPts val="55"/>
              </a:spcBef>
              <a:buAutoNum type="arabicPeriod" startAt="6"/>
              <a:tabLst>
                <a:tab pos="177800" algn="l"/>
                <a:tab pos="3545840" algn="l"/>
              </a:tabLst>
            </a:pPr>
            <a:r>
              <a:rPr dirty="0" sz="1100" spc="-5">
                <a:latin typeface="Arial"/>
                <a:cs typeface="Arial"/>
              </a:rPr>
              <a:t>Smart Meter and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wireless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communications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(is/are) neither smart nor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safe.</a:t>
            </a:r>
            <a:endParaRPr sz="1100">
              <a:latin typeface="Arial"/>
              <a:cs typeface="Arial"/>
            </a:endParaRPr>
          </a:p>
          <a:p>
            <a:pPr marL="22860" marR="53975">
              <a:lnSpc>
                <a:spcPts val="1260"/>
              </a:lnSpc>
              <a:spcBef>
                <a:spcPts val="65"/>
              </a:spcBef>
              <a:buAutoNum type="arabicPeriod" startAt="6"/>
              <a:tabLst>
                <a:tab pos="266065" algn="l"/>
                <a:tab pos="266700" algn="l"/>
                <a:tab pos="1336675" algn="l"/>
                <a:tab pos="1581150" algn="l"/>
                <a:tab pos="2628900" algn="l"/>
                <a:tab pos="3004185" algn="l"/>
                <a:tab pos="3248025" algn="l"/>
                <a:tab pos="3794760" algn="l"/>
                <a:tab pos="4279265" algn="l"/>
                <a:tab pos="4977130" algn="l"/>
                <a:tab pos="5540375" algn="l"/>
              </a:tabLst>
            </a:pPr>
            <a:r>
              <a:rPr dirty="0" sz="1100" spc="15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h</a:t>
            </a:r>
            <a:r>
              <a:rPr dirty="0" sz="1100">
                <a:latin typeface="Arial"/>
                <a:cs typeface="Arial"/>
              </a:rPr>
              <a:t>e  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languag</a:t>
            </a:r>
            <a:r>
              <a:rPr dirty="0" sz="1100">
                <a:latin typeface="Arial"/>
                <a:cs typeface="Arial"/>
              </a:rPr>
              <a:t>e	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f	</a:t>
            </a:r>
            <a:r>
              <a:rPr dirty="0" sz="1100" spc="-5">
                <a:latin typeface="Arial"/>
                <a:cs typeface="Arial"/>
              </a:rPr>
              <a:t>pi</a:t>
            </a:r>
            <a:r>
              <a:rPr dirty="0" sz="1100">
                <a:latin typeface="Arial"/>
                <a:cs typeface="Arial"/>
              </a:rPr>
              <a:t>ct</a:t>
            </a:r>
            <a:r>
              <a:rPr dirty="0" sz="1100" spc="-5">
                <a:latin typeface="Arial"/>
                <a:cs typeface="Arial"/>
              </a:rPr>
              <a:t>u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s  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ga</a:t>
            </a:r>
            <a:r>
              <a:rPr dirty="0" sz="1100">
                <a:latin typeface="Arial"/>
                <a:cs typeface="Arial"/>
              </a:rPr>
              <a:t>ve	</a:t>
            </a:r>
            <a:r>
              <a:rPr dirty="0" sz="1100" spc="-25">
                <a:latin typeface="Arial"/>
                <a:cs typeface="Arial"/>
              </a:rPr>
              <a:t>w</a:t>
            </a:r>
            <a:r>
              <a:rPr dirty="0" sz="1100" spc="5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y	</a:t>
            </a:r>
            <a:r>
              <a:rPr dirty="0" sz="1100" spc="-10">
                <a:latin typeface="Arial"/>
                <a:cs typeface="Arial"/>
              </a:rPr>
              <a:t>t</a:t>
            </a:r>
            <a:r>
              <a:rPr dirty="0" sz="1100">
                <a:latin typeface="Arial"/>
                <a:cs typeface="Arial"/>
              </a:rPr>
              <a:t>o	</a:t>
            </a:r>
            <a:r>
              <a:rPr dirty="0" sz="1100" spc="-5">
                <a:latin typeface="Arial"/>
                <a:cs typeface="Arial"/>
              </a:rPr>
              <a:t>le</a:t>
            </a:r>
            <a:r>
              <a:rPr dirty="0" sz="1100">
                <a:latin typeface="Arial"/>
                <a:cs typeface="Arial"/>
              </a:rPr>
              <a:t>tt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,	</a:t>
            </a:r>
            <a:r>
              <a:rPr dirty="0" sz="1100" spc="-25">
                <a:latin typeface="Arial"/>
                <a:cs typeface="Arial"/>
              </a:rPr>
              <a:t>w</a:t>
            </a:r>
            <a:r>
              <a:rPr dirty="0" sz="1100" spc="5">
                <a:latin typeface="Arial"/>
                <a:cs typeface="Arial"/>
              </a:rPr>
              <a:t>h</a:t>
            </a:r>
            <a:r>
              <a:rPr dirty="0" sz="1100" spc="-5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ch	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00">
                <a:latin typeface="Arial"/>
                <a:cs typeface="Arial"/>
              </a:rPr>
              <a:t>(</a:t>
            </a:r>
            <a:r>
              <a:rPr dirty="0" sz="1100" spc="-5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s/</a:t>
            </a:r>
            <a:r>
              <a:rPr dirty="0" sz="1100" spc="-5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)	</a:t>
            </a:r>
            <a:r>
              <a:rPr dirty="0" sz="1100" spc="-5">
                <a:latin typeface="Arial"/>
                <a:cs typeface="Arial"/>
              </a:rPr>
              <a:t>g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5">
                <a:latin typeface="Arial"/>
                <a:cs typeface="Arial"/>
              </a:rPr>
              <a:t>aphi</a:t>
            </a:r>
            <a:r>
              <a:rPr dirty="0" sz="1100">
                <a:latin typeface="Arial"/>
                <a:cs typeface="Arial"/>
              </a:rPr>
              <a:t>c  </a:t>
            </a:r>
            <a:r>
              <a:rPr dirty="0" sz="1100" spc="-5">
                <a:latin typeface="Arial"/>
                <a:cs typeface="Arial"/>
              </a:rPr>
              <a:t>representations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particular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sounds.</a:t>
            </a:r>
            <a:endParaRPr sz="1100">
              <a:latin typeface="Arial"/>
              <a:cs typeface="Arial"/>
            </a:endParaRPr>
          </a:p>
          <a:p>
            <a:pPr marL="177165" indent="-154940">
              <a:lnSpc>
                <a:spcPts val="1210"/>
              </a:lnSpc>
              <a:buAutoNum type="arabicPeriod" startAt="6"/>
              <a:tabLst>
                <a:tab pos="177800" algn="l"/>
                <a:tab pos="2343150" algn="l"/>
              </a:tabLst>
            </a:pPr>
            <a:r>
              <a:rPr dirty="0" sz="1100" spc="-5">
                <a:latin typeface="Arial"/>
                <a:cs typeface="Arial"/>
              </a:rPr>
              <a:t>Technological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(come/comes)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 necessity arrives for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22860" marR="52705">
              <a:lnSpc>
                <a:spcPts val="1270"/>
              </a:lnSpc>
              <a:spcBef>
                <a:spcPts val="55"/>
              </a:spcBef>
              <a:buAutoNum type="arabicPeriod" startAt="6"/>
              <a:tabLst>
                <a:tab pos="285750" algn="l"/>
                <a:tab pos="4364355" algn="l"/>
              </a:tabLst>
            </a:pPr>
            <a:r>
              <a:rPr dirty="0" sz="1100">
                <a:latin typeface="Arial"/>
                <a:cs typeface="Arial"/>
              </a:rPr>
              <a:t>The  </a:t>
            </a:r>
            <a:r>
              <a:rPr dirty="0" sz="1100" spc="-5">
                <a:latin typeface="Arial"/>
                <a:cs typeface="Arial"/>
              </a:rPr>
              <a:t>invention  </a:t>
            </a:r>
            <a:r>
              <a:rPr dirty="0" sz="1100" spc="-10">
                <a:latin typeface="Arial"/>
                <a:cs typeface="Arial"/>
              </a:rPr>
              <a:t>of  </a:t>
            </a:r>
            <a:r>
              <a:rPr dirty="0" sz="1100" spc="-5">
                <a:latin typeface="Arial"/>
                <a:cs typeface="Arial"/>
              </a:rPr>
              <a:t>the  telegraph,  as  well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as,</a:t>
            </a:r>
            <a:r>
              <a:rPr dirty="0" sz="1100" spc="2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telephone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(is/are) the inspiration for  further advances in communication technology that has taken place </a:t>
            </a:r>
            <a:r>
              <a:rPr dirty="0" sz="1100">
                <a:latin typeface="Arial"/>
                <a:cs typeface="Arial"/>
              </a:rPr>
              <a:t>so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far.</a:t>
            </a:r>
            <a:endParaRPr sz="1100">
              <a:latin typeface="Arial"/>
              <a:cs typeface="Arial"/>
            </a:endParaRPr>
          </a:p>
          <a:p>
            <a:pPr marL="255270" indent="-233045">
              <a:lnSpc>
                <a:spcPts val="1200"/>
              </a:lnSpc>
              <a:buAutoNum type="arabicPeriod" startAt="6"/>
              <a:tabLst>
                <a:tab pos="255904" algn="l"/>
                <a:tab pos="2521585" algn="l"/>
              </a:tabLst>
            </a:pPr>
            <a:r>
              <a:rPr dirty="0" sz="1100" spc="-5">
                <a:latin typeface="Arial"/>
                <a:cs typeface="Arial"/>
              </a:rPr>
              <a:t>Internet use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continues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(grow/grows) steadily, </a:t>
            </a:r>
            <a:r>
              <a:rPr dirty="0" sz="1100" spc="-10">
                <a:latin typeface="Arial"/>
                <a:cs typeface="Arial"/>
              </a:rPr>
              <a:t>at </a:t>
            </a:r>
            <a:r>
              <a:rPr dirty="0" sz="1100" spc="-5">
                <a:latin typeface="Arial"/>
                <a:cs typeface="Arial"/>
              </a:rPr>
              <a:t>6.6% globally in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2014.</a:t>
            </a:r>
            <a:endParaRPr sz="1100">
              <a:latin typeface="Arial"/>
              <a:cs typeface="Arial"/>
            </a:endParaRPr>
          </a:p>
          <a:p>
            <a:pPr marL="22860" marR="51435">
              <a:lnSpc>
                <a:spcPts val="1260"/>
              </a:lnSpc>
              <a:spcBef>
                <a:spcPts val="65"/>
              </a:spcBef>
              <a:buAutoNum type="arabicPeriod" startAt="6"/>
              <a:tabLst>
                <a:tab pos="317500" algn="l"/>
                <a:tab pos="4331335" algn="l"/>
              </a:tabLst>
            </a:pPr>
            <a:r>
              <a:rPr dirty="0" sz="1100">
                <a:latin typeface="Arial"/>
                <a:cs typeface="Arial"/>
              </a:rPr>
              <a:t>A   </a:t>
            </a:r>
            <a:r>
              <a:rPr dirty="0" sz="1100" spc="-5">
                <a:latin typeface="Arial"/>
                <a:cs typeface="Arial"/>
              </a:rPr>
              <a:t>pair   of   active   noise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cancelling </a:t>
            </a:r>
            <a:r>
              <a:rPr dirty="0" sz="1100" spc="2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headphones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(work/works)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eliminate  background noise especially in hazardous, high noise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environments.</a:t>
            </a:r>
            <a:endParaRPr sz="1100">
              <a:latin typeface="Arial"/>
              <a:cs typeface="Arial"/>
            </a:endParaRPr>
          </a:p>
          <a:p>
            <a:pPr marL="22860" marR="48895">
              <a:lnSpc>
                <a:spcPts val="1260"/>
              </a:lnSpc>
              <a:spcBef>
                <a:spcPts val="10"/>
              </a:spcBef>
              <a:buAutoNum type="arabicPeriod" startAt="6"/>
              <a:tabLst>
                <a:tab pos="275590" algn="l"/>
                <a:tab pos="4147820" algn="l"/>
              </a:tabLst>
            </a:pPr>
            <a:r>
              <a:rPr dirty="0" sz="1100" spc="-5">
                <a:latin typeface="Arial"/>
                <a:cs typeface="Arial"/>
              </a:rPr>
              <a:t>Among 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few  technological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advancements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which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(has/have) changed our lives  comprises the introduction of smart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phones.</a:t>
            </a:r>
            <a:endParaRPr sz="1100">
              <a:latin typeface="Arial"/>
              <a:cs typeface="Arial"/>
            </a:endParaRPr>
          </a:p>
          <a:p>
            <a:pPr marL="22860" marR="48895">
              <a:lnSpc>
                <a:spcPts val="1260"/>
              </a:lnSpc>
              <a:spcBef>
                <a:spcPts val="10"/>
              </a:spcBef>
              <a:buAutoNum type="arabicPeriod" startAt="6"/>
              <a:tabLst>
                <a:tab pos="303530" algn="l"/>
                <a:tab pos="4916170" algn="l"/>
              </a:tabLst>
            </a:pPr>
            <a:r>
              <a:rPr dirty="0" sz="1100" spc="-5">
                <a:latin typeface="Arial"/>
                <a:cs typeface="Arial"/>
              </a:rPr>
              <a:t>So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f 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</a:t>
            </a:r>
            <a:r>
              <a:rPr dirty="0" sz="1100" spc="-5">
                <a:latin typeface="Arial"/>
                <a:cs typeface="Arial"/>
              </a:rPr>
              <a:t>h</a:t>
            </a:r>
            <a:r>
              <a:rPr dirty="0" sz="1100">
                <a:latin typeface="Arial"/>
                <a:cs typeface="Arial"/>
              </a:rPr>
              <a:t>e 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</a:t>
            </a:r>
            <a:r>
              <a:rPr dirty="0" sz="1100" spc="-5">
                <a:latin typeface="Arial"/>
                <a:cs typeface="Arial"/>
              </a:rPr>
              <a:t>ajo</a:t>
            </a:r>
            <a:r>
              <a:rPr dirty="0" sz="1100">
                <a:latin typeface="Arial"/>
                <a:cs typeface="Arial"/>
              </a:rPr>
              <a:t>r 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</a:t>
            </a:r>
            <a:r>
              <a:rPr dirty="0" sz="1100" spc="-5">
                <a:latin typeface="Arial"/>
                <a:cs typeface="Arial"/>
              </a:rPr>
              <a:t>h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5">
                <a:latin typeface="Arial"/>
                <a:cs typeface="Arial"/>
              </a:rPr>
              <a:t>ea</a:t>
            </a:r>
            <a:r>
              <a:rPr dirty="0" sz="1100">
                <a:latin typeface="Arial"/>
                <a:cs typeface="Arial"/>
              </a:rPr>
              <a:t>ts 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n 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</a:t>
            </a:r>
            <a:r>
              <a:rPr dirty="0" sz="1100" spc="-5">
                <a:latin typeface="Arial"/>
                <a:cs typeface="Arial"/>
              </a:rPr>
              <a:t>ele</a:t>
            </a:r>
            <a:r>
              <a:rPr dirty="0" sz="1100">
                <a:latin typeface="Arial"/>
                <a:cs typeface="Arial"/>
              </a:rPr>
              <a:t>c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mm</a:t>
            </a:r>
            <a:r>
              <a:rPr dirty="0" sz="1100" spc="-5">
                <a:latin typeface="Arial"/>
                <a:cs typeface="Arial"/>
              </a:rPr>
              <a:t>uni</a:t>
            </a:r>
            <a:r>
              <a:rPr dirty="0" sz="1100">
                <a:latin typeface="Arial"/>
                <a:cs typeface="Arial"/>
              </a:rPr>
              <a:t>c</a:t>
            </a:r>
            <a:r>
              <a:rPr dirty="0" sz="1100" spc="-5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t</a:t>
            </a:r>
            <a:r>
              <a:rPr dirty="0" sz="1100" spc="-5">
                <a:latin typeface="Arial"/>
                <a:cs typeface="Arial"/>
              </a:rPr>
              <a:t>io</a:t>
            </a:r>
            <a:r>
              <a:rPr dirty="0" sz="1100">
                <a:latin typeface="Arial"/>
                <a:cs typeface="Arial"/>
              </a:rPr>
              <a:t>n 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indu</a:t>
            </a:r>
            <a:r>
              <a:rPr dirty="0" sz="1100">
                <a:latin typeface="Arial"/>
                <a:cs typeface="Arial"/>
              </a:rPr>
              <a:t>st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sz="1100">
                <a:latin typeface="Arial"/>
                <a:cs typeface="Arial"/>
              </a:rPr>
              <a:t>y </a:t>
            </a:r>
            <a:r>
              <a:rPr dirty="0" sz="1100" spc="114"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00">
                <a:latin typeface="Arial"/>
                <a:cs typeface="Arial"/>
              </a:rPr>
              <a:t>(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>
                <a:latin typeface="Arial"/>
                <a:cs typeface="Arial"/>
              </a:rPr>
              <a:t>cl</a:t>
            </a:r>
            <a:r>
              <a:rPr dirty="0" sz="1100" spc="-5">
                <a:latin typeface="Arial"/>
                <a:cs typeface="Arial"/>
              </a:rPr>
              <a:t>ude</a:t>
            </a:r>
            <a:r>
              <a:rPr dirty="0" sz="1100">
                <a:latin typeface="Arial"/>
                <a:cs typeface="Arial"/>
              </a:rPr>
              <a:t>/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5">
                <a:latin typeface="Arial"/>
                <a:cs typeface="Arial"/>
              </a:rPr>
              <a:t>c</a:t>
            </a:r>
            <a:r>
              <a:rPr dirty="0" sz="1100" spc="-5">
                <a:latin typeface="Arial"/>
                <a:cs typeface="Arial"/>
              </a:rPr>
              <a:t>lude</a:t>
            </a:r>
            <a:r>
              <a:rPr dirty="0" sz="1100">
                <a:latin typeface="Arial"/>
                <a:cs typeface="Arial"/>
              </a:rPr>
              <a:t>s)  </a:t>
            </a:r>
            <a:r>
              <a:rPr dirty="0" sz="1100" spc="-5">
                <a:latin typeface="Arial"/>
                <a:cs typeface="Arial"/>
              </a:rPr>
              <a:t>network security and digital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ecosystem.</a:t>
            </a:r>
            <a:endParaRPr sz="1100">
              <a:latin typeface="Arial"/>
              <a:cs typeface="Arial"/>
            </a:endParaRPr>
          </a:p>
          <a:p>
            <a:pPr marL="217170" indent="-194945">
              <a:lnSpc>
                <a:spcPts val="1240"/>
              </a:lnSpc>
              <a:buAutoNum type="arabicPeriod" startAt="6"/>
              <a:tabLst>
                <a:tab pos="217804" algn="l"/>
                <a:tab pos="1730375" algn="l"/>
              </a:tabLst>
            </a:pPr>
            <a:r>
              <a:rPr dirty="0" sz="1100" spc="-5">
                <a:latin typeface="Arial"/>
                <a:cs typeface="Arial"/>
              </a:rPr>
              <a:t>Chinese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(has/have) about 30,000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characters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1.11 Affixes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7561580"/>
            <a:ext cx="330136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2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Prefix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prefix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word part added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beginning 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root word. It changes the meaning of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4490" y="7633969"/>
            <a:ext cx="142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8169909"/>
            <a:ext cx="3395979" cy="746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dirty="0" sz="1100" spc="-5" b="1">
                <a:latin typeface="Arial"/>
                <a:cs typeface="Arial"/>
              </a:rPr>
              <a:t>Suffix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suffix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word part added to the end of </a:t>
            </a:r>
            <a:r>
              <a:rPr dirty="0" sz="110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root word </a:t>
            </a: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changes the Parts of Speech and also the  meaning of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28490" y="7529830"/>
            <a:ext cx="2180590" cy="1637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4829810"/>
            <a:ext cx="5909310" cy="2571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9900" marR="20955" indent="-228600">
              <a:lnSpc>
                <a:spcPct val="1436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Nouns </a:t>
            </a:r>
            <a:r>
              <a:rPr dirty="0" sz="1100" spc="-5">
                <a:latin typeface="Arial"/>
                <a:cs typeface="Arial"/>
              </a:rPr>
              <a:t>are formed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addition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suffixes such as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5" b="1">
                <a:latin typeface="Arial"/>
                <a:cs typeface="Arial"/>
              </a:rPr>
              <a:t>ion –tion –sion –ation –ition </a:t>
            </a:r>
            <a:r>
              <a:rPr dirty="0" sz="1100" b="1">
                <a:latin typeface="Arial"/>
                <a:cs typeface="Arial"/>
              </a:rPr>
              <a:t>–  </a:t>
            </a:r>
            <a:r>
              <a:rPr dirty="0" sz="1100" spc="-5" b="1">
                <a:latin typeface="Arial"/>
                <a:cs typeface="Arial"/>
              </a:rPr>
              <a:t>ment –ance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5" b="1">
                <a:latin typeface="Arial"/>
                <a:cs typeface="Arial"/>
              </a:rPr>
              <a:t>ence –or –er –ity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5" b="1">
                <a:latin typeface="Arial"/>
                <a:cs typeface="Arial"/>
              </a:rPr>
              <a:t>logy –meter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5" b="1">
                <a:latin typeface="Arial"/>
                <a:cs typeface="Arial"/>
              </a:rPr>
              <a:t>metry </a:t>
            </a:r>
            <a:r>
              <a:rPr dirty="0" sz="1100" spc="-5">
                <a:latin typeface="Arial"/>
                <a:cs typeface="Arial"/>
              </a:rPr>
              <a:t>Ex: Calculation, omission,  clearance</a:t>
            </a:r>
            <a:endParaRPr sz="1100">
              <a:latin typeface="Arial"/>
              <a:cs typeface="Arial"/>
            </a:endParaRPr>
          </a:p>
          <a:p>
            <a:pPr marL="469900" marR="680085" indent="-228600">
              <a:lnSpc>
                <a:spcPct val="143900"/>
              </a:lnSpc>
              <a:spcBef>
                <a:spcPts val="99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Verbs </a:t>
            </a:r>
            <a:r>
              <a:rPr dirty="0" sz="1100" spc="-5">
                <a:latin typeface="Arial"/>
                <a:cs typeface="Arial"/>
              </a:rPr>
              <a:t>are formed by the addition of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5" b="1">
                <a:latin typeface="Arial"/>
                <a:cs typeface="Arial"/>
              </a:rPr>
              <a:t>ize,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5" b="1">
                <a:latin typeface="Arial"/>
                <a:cs typeface="Arial"/>
              </a:rPr>
              <a:t>ate,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10" b="1">
                <a:latin typeface="Arial"/>
                <a:cs typeface="Arial"/>
              </a:rPr>
              <a:t>ify. </a:t>
            </a:r>
            <a:r>
              <a:rPr dirty="0" sz="1100" spc="-5">
                <a:latin typeface="Arial"/>
                <a:cs typeface="Arial"/>
              </a:rPr>
              <a:t>All these verb endings  approximately have the same meaning. Ex: Specialize, activate,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beautify</a:t>
            </a:r>
            <a:endParaRPr sz="1100">
              <a:latin typeface="Arial"/>
              <a:cs typeface="Arial"/>
            </a:endParaRPr>
          </a:p>
          <a:p>
            <a:pPr marL="469900" marR="64769" indent="-228600">
              <a:lnSpc>
                <a:spcPct val="143900"/>
              </a:lnSpc>
              <a:spcBef>
                <a:spcPts val="99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Adjectives </a:t>
            </a:r>
            <a:r>
              <a:rPr dirty="0" sz="1100" spc="-5">
                <a:latin typeface="Arial"/>
                <a:cs typeface="Arial"/>
              </a:rPr>
              <a:t>are formed by the addition of suffixes such as </a:t>
            </a:r>
            <a:r>
              <a:rPr dirty="0" sz="1100" spc="-5" b="1">
                <a:latin typeface="Arial"/>
                <a:cs typeface="Arial"/>
              </a:rPr>
              <a:t>–al,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5" b="1">
                <a:latin typeface="Arial"/>
                <a:cs typeface="Arial"/>
              </a:rPr>
              <a:t>ic,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5" b="1">
                <a:latin typeface="Arial"/>
                <a:cs typeface="Arial"/>
              </a:rPr>
              <a:t>ical, –ar,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5" b="1">
                <a:latin typeface="Arial"/>
                <a:cs typeface="Arial"/>
              </a:rPr>
              <a:t>ary, </a:t>
            </a:r>
            <a:r>
              <a:rPr dirty="0" sz="1100" b="1">
                <a:latin typeface="Arial"/>
                <a:cs typeface="Arial"/>
              </a:rPr>
              <a:t>–  </a:t>
            </a:r>
            <a:r>
              <a:rPr dirty="0" sz="1100" spc="-5" b="1">
                <a:latin typeface="Arial"/>
                <a:cs typeface="Arial"/>
              </a:rPr>
              <a:t>ory, –ing, </a:t>
            </a:r>
            <a:r>
              <a:rPr dirty="0" sz="1100" b="1">
                <a:latin typeface="Arial"/>
                <a:cs typeface="Arial"/>
              </a:rPr>
              <a:t>– </a:t>
            </a:r>
            <a:r>
              <a:rPr dirty="0" sz="1100" spc="-5" b="1">
                <a:latin typeface="Arial"/>
                <a:cs typeface="Arial"/>
              </a:rPr>
              <a:t>ive, –ful, etc. </a:t>
            </a:r>
            <a:r>
              <a:rPr dirty="0" sz="1100" spc="-5">
                <a:latin typeface="Arial"/>
                <a:cs typeface="Arial"/>
              </a:rPr>
              <a:t>Ex: Refusal, historic,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youthful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43900"/>
              </a:lnSpc>
              <a:spcBef>
                <a:spcPts val="990"/>
              </a:spcBef>
              <a:tabLst>
                <a:tab pos="1440180" algn="l"/>
              </a:tabLst>
            </a:pPr>
            <a:r>
              <a:rPr dirty="0" sz="1100" spc="-5" b="1">
                <a:latin typeface="Arial"/>
                <a:cs typeface="Arial"/>
              </a:rPr>
              <a:t>1.11.1)Use suitable affixes and write </a:t>
            </a:r>
            <a:r>
              <a:rPr dirty="0" sz="1100" spc="-10" b="1">
                <a:latin typeface="Arial"/>
                <a:cs typeface="Arial"/>
              </a:rPr>
              <a:t>new </a:t>
            </a:r>
            <a:r>
              <a:rPr dirty="0" sz="1100" spc="-5" b="1">
                <a:latin typeface="Arial"/>
                <a:cs typeface="Arial"/>
              </a:rPr>
              <a:t>words </a:t>
            </a:r>
            <a:r>
              <a:rPr dirty="0" sz="1100" b="1">
                <a:latin typeface="Arial"/>
                <a:cs typeface="Arial"/>
              </a:rPr>
              <a:t>:- </a:t>
            </a:r>
            <a:r>
              <a:rPr dirty="0" sz="1100" spc="-5">
                <a:latin typeface="Arial"/>
                <a:cs typeface="Arial"/>
              </a:rPr>
              <a:t>ment… hood… ion…ed…ly…ness…ful…  ce…able…	non…un…in…mis…ir…dis…ed…ity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…ing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79830" y="7597140"/>
          <a:ext cx="4096385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720"/>
                <a:gridCol w="760730"/>
                <a:gridCol w="810260"/>
                <a:gridCol w="626110"/>
                <a:gridCol w="572770"/>
                <a:gridCol w="636270"/>
              </a:tblGrid>
              <a:tr h="29464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measure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instruct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child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develop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equal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polite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success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different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knowledge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kind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lucky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ability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stop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cooperate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interest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equal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regular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fortune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9199880"/>
            <a:ext cx="46951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1.11.2) Give the nouns of the following by adding tion, </a:t>
            </a:r>
            <a:r>
              <a:rPr dirty="0" sz="1100" spc="-10" b="1">
                <a:latin typeface="Arial"/>
                <a:cs typeface="Arial"/>
              </a:rPr>
              <a:t>cy, ity, </a:t>
            </a:r>
            <a:r>
              <a:rPr dirty="0" sz="1100" spc="-5" b="1">
                <a:latin typeface="Arial"/>
                <a:cs typeface="Arial"/>
              </a:rPr>
              <a:t>or,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ness.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300" y="1261110"/>
            <a:ext cx="6096000" cy="3445510"/>
          </a:xfrm>
          <a:custGeom>
            <a:avLst/>
            <a:gdLst/>
            <a:ahLst/>
            <a:cxnLst/>
            <a:rect l="l" t="t" r="r" b="b"/>
            <a:pathLst>
              <a:path w="6096000" h="3445510">
                <a:moveTo>
                  <a:pt x="311150" y="0"/>
                </a:moveTo>
                <a:lnTo>
                  <a:pt x="264478" y="4528"/>
                </a:lnTo>
                <a:lnTo>
                  <a:pt x="218805" y="17485"/>
                </a:lnTo>
                <a:lnTo>
                  <a:pt x="175052" y="37924"/>
                </a:lnTo>
                <a:lnTo>
                  <a:pt x="134142" y="64902"/>
                </a:lnTo>
                <a:lnTo>
                  <a:pt x="96996" y="97472"/>
                </a:lnTo>
                <a:lnTo>
                  <a:pt x="64536" y="134691"/>
                </a:lnTo>
                <a:lnTo>
                  <a:pt x="37684" y="175613"/>
                </a:lnTo>
                <a:lnTo>
                  <a:pt x="17363" y="219293"/>
                </a:lnTo>
                <a:lnTo>
                  <a:pt x="4494" y="264787"/>
                </a:lnTo>
                <a:lnTo>
                  <a:pt x="0" y="311150"/>
                </a:lnTo>
                <a:lnTo>
                  <a:pt x="0" y="1555750"/>
                </a:lnTo>
                <a:lnTo>
                  <a:pt x="4494" y="1602421"/>
                </a:lnTo>
                <a:lnTo>
                  <a:pt x="17363" y="1648094"/>
                </a:lnTo>
                <a:lnTo>
                  <a:pt x="37684" y="1691847"/>
                </a:lnTo>
                <a:lnTo>
                  <a:pt x="64536" y="1732757"/>
                </a:lnTo>
                <a:lnTo>
                  <a:pt x="96996" y="1769903"/>
                </a:lnTo>
                <a:lnTo>
                  <a:pt x="134142" y="1802363"/>
                </a:lnTo>
                <a:lnTo>
                  <a:pt x="175052" y="1829215"/>
                </a:lnTo>
                <a:lnTo>
                  <a:pt x="218805" y="1849536"/>
                </a:lnTo>
                <a:lnTo>
                  <a:pt x="264478" y="1862405"/>
                </a:lnTo>
                <a:lnTo>
                  <a:pt x="311150" y="1866900"/>
                </a:lnTo>
                <a:lnTo>
                  <a:pt x="5774690" y="1866900"/>
                </a:lnTo>
                <a:lnTo>
                  <a:pt x="5821396" y="1862405"/>
                </a:lnTo>
                <a:lnTo>
                  <a:pt x="5867166" y="1849536"/>
                </a:lnTo>
                <a:lnTo>
                  <a:pt x="5911061" y="1829215"/>
                </a:lnTo>
                <a:lnTo>
                  <a:pt x="5952144" y="1802363"/>
                </a:lnTo>
                <a:lnTo>
                  <a:pt x="5989478" y="1769903"/>
                </a:lnTo>
                <a:lnTo>
                  <a:pt x="6022126" y="1732757"/>
                </a:lnTo>
                <a:lnTo>
                  <a:pt x="6049150" y="1691847"/>
                </a:lnTo>
                <a:lnTo>
                  <a:pt x="6069614" y="1648094"/>
                </a:lnTo>
                <a:lnTo>
                  <a:pt x="6082579" y="1602421"/>
                </a:lnTo>
                <a:lnTo>
                  <a:pt x="6087109" y="1555750"/>
                </a:lnTo>
                <a:lnTo>
                  <a:pt x="6087109" y="311150"/>
                </a:lnTo>
                <a:lnTo>
                  <a:pt x="6082579" y="264787"/>
                </a:lnTo>
                <a:lnTo>
                  <a:pt x="6069614" y="219293"/>
                </a:lnTo>
                <a:lnTo>
                  <a:pt x="6049150" y="175613"/>
                </a:lnTo>
                <a:lnTo>
                  <a:pt x="6022126" y="134691"/>
                </a:lnTo>
                <a:lnTo>
                  <a:pt x="5989478" y="97472"/>
                </a:lnTo>
                <a:lnTo>
                  <a:pt x="5952144" y="64902"/>
                </a:lnTo>
                <a:lnTo>
                  <a:pt x="5911061" y="37924"/>
                </a:lnTo>
                <a:lnTo>
                  <a:pt x="5867166" y="17485"/>
                </a:lnTo>
                <a:lnTo>
                  <a:pt x="5821396" y="4528"/>
                </a:lnTo>
                <a:lnTo>
                  <a:pt x="5774690" y="0"/>
                </a:lnTo>
                <a:lnTo>
                  <a:pt x="311150" y="0"/>
                </a:lnTo>
                <a:close/>
              </a:path>
              <a:path w="6096000" h="3445510">
                <a:moveTo>
                  <a:pt x="264159" y="1911350"/>
                </a:moveTo>
                <a:lnTo>
                  <a:pt x="221957" y="1915881"/>
                </a:lnTo>
                <a:lnTo>
                  <a:pt x="180726" y="1928785"/>
                </a:lnTo>
                <a:lnTo>
                  <a:pt x="141534" y="1949026"/>
                </a:lnTo>
                <a:lnTo>
                  <a:pt x="105446" y="1975571"/>
                </a:lnTo>
                <a:lnTo>
                  <a:pt x="73529" y="2007383"/>
                </a:lnTo>
                <a:lnTo>
                  <a:pt x="46848" y="2043429"/>
                </a:lnTo>
                <a:lnTo>
                  <a:pt x="26471" y="2082674"/>
                </a:lnTo>
                <a:lnTo>
                  <a:pt x="13463" y="2124082"/>
                </a:lnTo>
                <a:lnTo>
                  <a:pt x="8890" y="2166620"/>
                </a:lnTo>
                <a:lnTo>
                  <a:pt x="8890" y="3188970"/>
                </a:lnTo>
                <a:lnTo>
                  <a:pt x="13463" y="3231550"/>
                </a:lnTo>
                <a:lnTo>
                  <a:pt x="26471" y="3273075"/>
                </a:lnTo>
                <a:lnTo>
                  <a:pt x="46848" y="3312489"/>
                </a:lnTo>
                <a:lnTo>
                  <a:pt x="73529" y="3348735"/>
                </a:lnTo>
                <a:lnTo>
                  <a:pt x="105446" y="3380759"/>
                </a:lnTo>
                <a:lnTo>
                  <a:pt x="141534" y="3407504"/>
                </a:lnTo>
                <a:lnTo>
                  <a:pt x="180726" y="3427914"/>
                </a:lnTo>
                <a:lnTo>
                  <a:pt x="221957" y="3440935"/>
                </a:lnTo>
                <a:lnTo>
                  <a:pt x="264159" y="3445510"/>
                </a:lnTo>
                <a:lnTo>
                  <a:pt x="5840730" y="3445510"/>
                </a:lnTo>
                <a:lnTo>
                  <a:pt x="5882932" y="3440935"/>
                </a:lnTo>
                <a:lnTo>
                  <a:pt x="5924163" y="3427914"/>
                </a:lnTo>
                <a:lnTo>
                  <a:pt x="5963355" y="3407504"/>
                </a:lnTo>
                <a:lnTo>
                  <a:pt x="5999443" y="3380759"/>
                </a:lnTo>
                <a:lnTo>
                  <a:pt x="6031360" y="3348735"/>
                </a:lnTo>
                <a:lnTo>
                  <a:pt x="6058041" y="3312489"/>
                </a:lnTo>
                <a:lnTo>
                  <a:pt x="6078418" y="3273075"/>
                </a:lnTo>
                <a:lnTo>
                  <a:pt x="6091426" y="3231550"/>
                </a:lnTo>
                <a:lnTo>
                  <a:pt x="6096000" y="3188970"/>
                </a:lnTo>
                <a:lnTo>
                  <a:pt x="6096000" y="2166620"/>
                </a:lnTo>
                <a:lnTo>
                  <a:pt x="6091426" y="2124082"/>
                </a:lnTo>
                <a:lnTo>
                  <a:pt x="6078418" y="2082674"/>
                </a:lnTo>
                <a:lnTo>
                  <a:pt x="6058041" y="2043429"/>
                </a:lnTo>
                <a:lnTo>
                  <a:pt x="6031360" y="2007383"/>
                </a:lnTo>
                <a:lnTo>
                  <a:pt x="5999443" y="1975571"/>
                </a:lnTo>
                <a:lnTo>
                  <a:pt x="5963355" y="1949026"/>
                </a:lnTo>
                <a:lnTo>
                  <a:pt x="5924163" y="1928785"/>
                </a:lnTo>
                <a:lnTo>
                  <a:pt x="5882932" y="1915881"/>
                </a:lnTo>
                <a:lnTo>
                  <a:pt x="5840730" y="1911350"/>
                </a:lnTo>
                <a:lnTo>
                  <a:pt x="264159" y="1911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38860" y="1295399"/>
            <a:ext cx="5737225" cy="2970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 marR="5080">
              <a:lnSpc>
                <a:spcPct val="1437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Common </a:t>
            </a:r>
            <a:r>
              <a:rPr dirty="0" sz="1200" spc="-5" b="1">
                <a:latin typeface="Times New Roman"/>
                <a:cs typeface="Times New Roman"/>
              </a:rPr>
              <a:t>Prefixes</a:t>
            </a:r>
            <a:r>
              <a:rPr dirty="0" sz="1200" spc="-5">
                <a:latin typeface="Times New Roman"/>
                <a:cs typeface="Times New Roman"/>
              </a:rPr>
              <a:t>: Pre… Multi… Inter… Post… </a:t>
            </a:r>
            <a:r>
              <a:rPr dirty="0" sz="1200">
                <a:latin typeface="Times New Roman"/>
                <a:cs typeface="Times New Roman"/>
              </a:rPr>
              <a:t>sub… </a:t>
            </a:r>
            <a:r>
              <a:rPr dirty="0" sz="1200" spc="-5">
                <a:latin typeface="Times New Roman"/>
                <a:cs typeface="Times New Roman"/>
              </a:rPr>
              <a:t>super… ante… Kilo… Maxi…  Mega… </a:t>
            </a:r>
            <a:r>
              <a:rPr dirty="0" sz="1200">
                <a:latin typeface="Times New Roman"/>
                <a:cs typeface="Times New Roman"/>
              </a:rPr>
              <a:t>Micro… </a:t>
            </a:r>
            <a:r>
              <a:rPr dirty="0" sz="1200" spc="-5">
                <a:latin typeface="Times New Roman"/>
                <a:cs typeface="Times New Roman"/>
              </a:rPr>
              <a:t>mid… milli… mini… mis… </a:t>
            </a:r>
            <a:r>
              <a:rPr dirty="0" sz="1200">
                <a:latin typeface="Times New Roman"/>
                <a:cs typeface="Times New Roman"/>
              </a:rPr>
              <a:t>mono… </a:t>
            </a:r>
            <a:r>
              <a:rPr dirty="0" sz="1200" spc="-5">
                <a:latin typeface="Times New Roman"/>
                <a:cs typeface="Times New Roman"/>
              </a:rPr>
              <a:t>multi… </a:t>
            </a:r>
            <a:r>
              <a:rPr dirty="0" sz="1200">
                <a:latin typeface="Times New Roman"/>
                <a:cs typeface="Times New Roman"/>
              </a:rPr>
              <a:t>non… </a:t>
            </a:r>
            <a:r>
              <a:rPr dirty="0" sz="1200" spc="-5">
                <a:latin typeface="Times New Roman"/>
                <a:cs typeface="Times New Roman"/>
              </a:rPr>
              <a:t>out… </a:t>
            </a:r>
            <a:r>
              <a:rPr dirty="0" sz="1200">
                <a:latin typeface="Times New Roman"/>
                <a:cs typeface="Times New Roman"/>
              </a:rPr>
              <a:t>over … </a:t>
            </a:r>
            <a:r>
              <a:rPr dirty="0" sz="1200" spc="-5">
                <a:latin typeface="Times New Roman"/>
                <a:cs typeface="Times New Roman"/>
              </a:rPr>
              <a:t>post…  </a:t>
            </a:r>
            <a:r>
              <a:rPr dirty="0" sz="1200">
                <a:latin typeface="Times New Roman"/>
                <a:cs typeface="Times New Roman"/>
              </a:rPr>
              <a:t>pre… pro… </a:t>
            </a:r>
            <a:r>
              <a:rPr dirty="0" sz="1200" spc="-5">
                <a:latin typeface="Times New Roman"/>
                <a:cs typeface="Times New Roman"/>
              </a:rPr>
              <a:t>quad… re… </a:t>
            </a:r>
            <a:r>
              <a:rPr dirty="0" sz="1200">
                <a:latin typeface="Times New Roman"/>
                <a:cs typeface="Times New Roman"/>
              </a:rPr>
              <a:t>sub… </a:t>
            </a:r>
            <a:r>
              <a:rPr dirty="0" sz="1200" spc="-5">
                <a:latin typeface="Times New Roman"/>
                <a:cs typeface="Times New Roman"/>
              </a:rPr>
              <a:t>Super… tele… trans… </a:t>
            </a:r>
            <a:r>
              <a:rPr dirty="0" sz="1200">
                <a:latin typeface="Times New Roman"/>
                <a:cs typeface="Times New Roman"/>
              </a:rPr>
              <a:t>tri… </a:t>
            </a:r>
            <a:r>
              <a:rPr dirty="0" sz="1200" spc="-5">
                <a:latin typeface="Times New Roman"/>
                <a:cs typeface="Times New Roman"/>
              </a:rPr>
              <a:t>ultra… </a:t>
            </a:r>
            <a:r>
              <a:rPr dirty="0" sz="1200">
                <a:latin typeface="Times New Roman"/>
                <a:cs typeface="Times New Roman"/>
              </a:rPr>
              <a:t>un… </a:t>
            </a:r>
            <a:r>
              <a:rPr dirty="0" sz="1200" spc="-5">
                <a:latin typeface="Times New Roman"/>
                <a:cs typeface="Times New Roman"/>
              </a:rPr>
              <a:t>uni… a…  Anglo… ante… anti… </a:t>
            </a:r>
            <a:r>
              <a:rPr dirty="0" sz="1200">
                <a:latin typeface="Times New Roman"/>
                <a:cs typeface="Times New Roman"/>
              </a:rPr>
              <a:t>auto… </a:t>
            </a:r>
            <a:r>
              <a:rPr dirty="0" sz="1200" spc="-5">
                <a:latin typeface="Times New Roman"/>
                <a:cs typeface="Times New Roman"/>
              </a:rPr>
              <a:t>bi… cent… centi… circum… co… </a:t>
            </a:r>
            <a:r>
              <a:rPr dirty="0" sz="1200">
                <a:latin typeface="Times New Roman"/>
                <a:cs typeface="Times New Roman"/>
              </a:rPr>
              <a:t>con… </a:t>
            </a:r>
            <a:r>
              <a:rPr dirty="0" sz="1200" spc="-5">
                <a:latin typeface="Times New Roman"/>
                <a:cs typeface="Times New Roman"/>
              </a:rPr>
              <a:t>contra… counter…  </a:t>
            </a:r>
            <a:r>
              <a:rPr dirty="0" sz="1200">
                <a:latin typeface="Times New Roman"/>
                <a:cs typeface="Times New Roman"/>
              </a:rPr>
              <a:t>de… </a:t>
            </a:r>
            <a:r>
              <a:rPr dirty="0" sz="1200" spc="-5">
                <a:latin typeface="Times New Roman"/>
                <a:cs typeface="Times New Roman"/>
              </a:rPr>
              <a:t>deci… dis… </a:t>
            </a:r>
            <a:r>
              <a:rPr dirty="0" sz="1200">
                <a:latin typeface="Times New Roman"/>
                <a:cs typeface="Times New Roman"/>
              </a:rPr>
              <a:t>ex… </a:t>
            </a:r>
            <a:r>
              <a:rPr dirty="0" sz="1200" spc="-5">
                <a:latin typeface="Times New Roman"/>
                <a:cs typeface="Times New Roman"/>
              </a:rPr>
              <a:t>extra… </a:t>
            </a:r>
            <a:r>
              <a:rPr dirty="0" sz="1200">
                <a:latin typeface="Times New Roman"/>
                <a:cs typeface="Times New Roman"/>
              </a:rPr>
              <a:t>fore… </a:t>
            </a:r>
            <a:r>
              <a:rPr dirty="0" sz="1200" spc="-5">
                <a:latin typeface="Times New Roman"/>
                <a:cs typeface="Times New Roman"/>
              </a:rPr>
              <a:t>in… </a:t>
            </a:r>
            <a:r>
              <a:rPr dirty="0" sz="1200">
                <a:latin typeface="Times New Roman"/>
                <a:cs typeface="Times New Roman"/>
              </a:rPr>
              <a:t>il… </a:t>
            </a:r>
            <a:r>
              <a:rPr dirty="0" sz="1200" spc="-5">
                <a:latin typeface="Times New Roman"/>
                <a:cs typeface="Times New Roman"/>
              </a:rPr>
              <a:t>im… </a:t>
            </a:r>
            <a:r>
              <a:rPr dirty="0" sz="1200">
                <a:latin typeface="Times New Roman"/>
                <a:cs typeface="Times New Roman"/>
              </a:rPr>
              <a:t>ir…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inter…</a:t>
            </a:r>
            <a:endParaRPr sz="12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630"/>
              </a:spcBef>
              <a:tabLst>
                <a:tab pos="1428115" algn="l"/>
              </a:tabLst>
            </a:pPr>
            <a:r>
              <a:rPr dirty="0" sz="1200" b="1">
                <a:latin typeface="Times New Roman"/>
                <a:cs typeface="Times New Roman"/>
              </a:rPr>
              <a:t>Negative </a:t>
            </a:r>
            <a:r>
              <a:rPr dirty="0" sz="1200" spc="-5" b="1">
                <a:latin typeface="Times New Roman"/>
                <a:cs typeface="Times New Roman"/>
              </a:rPr>
              <a:t>Prefixes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	</a:t>
            </a:r>
            <a:r>
              <a:rPr dirty="0" sz="1200" spc="-5">
                <a:latin typeface="Times New Roman"/>
                <a:cs typeface="Times New Roman"/>
              </a:rPr>
              <a:t>mis… dis… </a:t>
            </a:r>
            <a:r>
              <a:rPr dirty="0" sz="1200">
                <a:latin typeface="Times New Roman"/>
                <a:cs typeface="Times New Roman"/>
              </a:rPr>
              <a:t>il… </a:t>
            </a:r>
            <a:r>
              <a:rPr dirty="0" sz="1200" spc="-5">
                <a:latin typeface="Times New Roman"/>
                <a:cs typeface="Times New Roman"/>
              </a:rPr>
              <a:t>ir… </a:t>
            </a:r>
            <a:r>
              <a:rPr dirty="0" sz="1200">
                <a:latin typeface="Times New Roman"/>
                <a:cs typeface="Times New Roman"/>
              </a:rPr>
              <a:t>un… im…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ex…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00" marR="10160" indent="-457200">
              <a:lnSpc>
                <a:spcPct val="143700"/>
              </a:lnSpc>
              <a:spcBef>
                <a:spcPts val="994"/>
              </a:spcBef>
            </a:pPr>
            <a:r>
              <a:rPr dirty="0" sz="1200" spc="-5" b="1">
                <a:latin typeface="Times New Roman"/>
                <a:cs typeface="Times New Roman"/>
              </a:rPr>
              <a:t>Common Suffixes: </a:t>
            </a:r>
            <a:r>
              <a:rPr dirty="0" sz="1200">
                <a:latin typeface="Times New Roman"/>
                <a:cs typeface="Times New Roman"/>
              </a:rPr>
              <a:t>… </a:t>
            </a:r>
            <a:r>
              <a:rPr dirty="0" sz="1200" spc="-5">
                <a:latin typeface="Times New Roman"/>
                <a:cs typeface="Times New Roman"/>
              </a:rPr>
              <a:t>ment </a:t>
            </a:r>
            <a:r>
              <a:rPr dirty="0" sz="1200">
                <a:latin typeface="Times New Roman"/>
                <a:cs typeface="Times New Roman"/>
              </a:rPr>
              <a:t>… </a:t>
            </a:r>
            <a:r>
              <a:rPr dirty="0" sz="1200" spc="-5">
                <a:latin typeface="Times New Roman"/>
                <a:cs typeface="Times New Roman"/>
              </a:rPr>
              <a:t>tion… </a:t>
            </a:r>
            <a:r>
              <a:rPr dirty="0" sz="1200">
                <a:latin typeface="Times New Roman"/>
                <a:cs typeface="Times New Roman"/>
              </a:rPr>
              <a:t>ion… </a:t>
            </a:r>
            <a:r>
              <a:rPr dirty="0" sz="1200" spc="-5">
                <a:latin typeface="Times New Roman"/>
                <a:cs typeface="Times New Roman"/>
              </a:rPr>
              <a:t>sion </a:t>
            </a:r>
            <a:r>
              <a:rPr dirty="0" sz="1200">
                <a:latin typeface="Times New Roman"/>
                <a:cs typeface="Times New Roman"/>
              </a:rPr>
              <a:t>… </a:t>
            </a:r>
            <a:r>
              <a:rPr dirty="0" sz="1200" spc="-5">
                <a:latin typeface="Times New Roman"/>
                <a:cs typeface="Times New Roman"/>
              </a:rPr>
              <a:t>ness </a:t>
            </a:r>
            <a:r>
              <a:rPr dirty="0" sz="1200">
                <a:latin typeface="Times New Roman"/>
                <a:cs typeface="Times New Roman"/>
              </a:rPr>
              <a:t>… hood … ty … </a:t>
            </a:r>
            <a:r>
              <a:rPr dirty="0" sz="1200" spc="-5">
                <a:latin typeface="Times New Roman"/>
                <a:cs typeface="Times New Roman"/>
              </a:rPr>
              <a:t>ity </a:t>
            </a:r>
            <a:r>
              <a:rPr dirty="0" sz="1200">
                <a:latin typeface="Times New Roman"/>
                <a:cs typeface="Times New Roman"/>
              </a:rPr>
              <a:t>… ence …  </a:t>
            </a:r>
            <a:r>
              <a:rPr dirty="0" sz="1200" spc="-5">
                <a:latin typeface="Times New Roman"/>
                <a:cs typeface="Times New Roman"/>
              </a:rPr>
              <a:t>ance… ism </a:t>
            </a:r>
            <a:r>
              <a:rPr dirty="0" sz="1200">
                <a:latin typeface="Times New Roman"/>
                <a:cs typeface="Times New Roman"/>
              </a:rPr>
              <a:t>… </a:t>
            </a:r>
            <a:r>
              <a:rPr dirty="0" sz="1200" spc="-5">
                <a:latin typeface="Times New Roman"/>
                <a:cs typeface="Times New Roman"/>
              </a:rPr>
              <a:t>age </a:t>
            </a:r>
            <a:r>
              <a:rPr dirty="0" sz="1200">
                <a:latin typeface="Times New Roman"/>
                <a:cs typeface="Times New Roman"/>
              </a:rPr>
              <a:t>… </a:t>
            </a:r>
            <a:r>
              <a:rPr dirty="0" sz="1200" spc="-5">
                <a:latin typeface="Times New Roman"/>
                <a:cs typeface="Times New Roman"/>
              </a:rPr>
              <a:t>ship… </a:t>
            </a:r>
            <a:r>
              <a:rPr dirty="0" sz="1200">
                <a:latin typeface="Times New Roman"/>
                <a:cs typeface="Times New Roman"/>
              </a:rPr>
              <a:t>er… or… </a:t>
            </a:r>
            <a:r>
              <a:rPr dirty="0" sz="1200" spc="-5">
                <a:latin typeface="Times New Roman"/>
                <a:cs typeface="Times New Roman"/>
              </a:rPr>
              <a:t>ee </a:t>
            </a:r>
            <a:r>
              <a:rPr dirty="0" sz="1200">
                <a:latin typeface="Times New Roman"/>
                <a:cs typeface="Times New Roman"/>
              </a:rPr>
              <a:t>… </a:t>
            </a:r>
            <a:r>
              <a:rPr dirty="0" sz="1200" spc="-5">
                <a:latin typeface="Times New Roman"/>
                <a:cs typeface="Times New Roman"/>
              </a:rPr>
              <a:t>ist </a:t>
            </a:r>
            <a:r>
              <a:rPr dirty="0" sz="1200">
                <a:latin typeface="Times New Roman"/>
                <a:cs typeface="Times New Roman"/>
              </a:rPr>
              <a:t>… ant… </a:t>
            </a:r>
            <a:r>
              <a:rPr dirty="0" sz="1200" spc="-5">
                <a:latin typeface="Times New Roman"/>
                <a:cs typeface="Times New Roman"/>
              </a:rPr>
              <a:t>an… ian…at </a:t>
            </a:r>
            <a:r>
              <a:rPr dirty="0" sz="1200">
                <a:latin typeface="Times New Roman"/>
                <a:cs typeface="Times New Roman"/>
              </a:rPr>
              <a:t>…fy…ise…  </a:t>
            </a:r>
            <a:r>
              <a:rPr dirty="0" sz="1200" spc="-5">
                <a:latin typeface="Times New Roman"/>
                <a:cs typeface="Times New Roman"/>
              </a:rPr>
              <a:t>ize …ate </a:t>
            </a:r>
            <a:r>
              <a:rPr dirty="0" sz="1200">
                <a:latin typeface="Times New Roman"/>
                <a:cs typeface="Times New Roman"/>
              </a:rPr>
              <a:t>…ing </a:t>
            </a:r>
            <a:r>
              <a:rPr dirty="0" sz="1200" spc="-5">
                <a:latin typeface="Times New Roman"/>
                <a:cs typeface="Times New Roman"/>
              </a:rPr>
              <a:t>…en…ed…ly…ily </a:t>
            </a:r>
            <a:r>
              <a:rPr dirty="0" sz="1200">
                <a:latin typeface="Times New Roman"/>
                <a:cs typeface="Times New Roman"/>
              </a:rPr>
              <a:t>…lly </a:t>
            </a:r>
            <a:r>
              <a:rPr dirty="0" sz="1200" spc="-5">
                <a:latin typeface="Times New Roman"/>
                <a:cs typeface="Times New Roman"/>
              </a:rPr>
              <a:t>…al…ical …ible …ive…tive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…tive…able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dirty="0" sz="1200" spc="-5">
                <a:latin typeface="Times New Roman"/>
                <a:cs typeface="Times New Roman"/>
              </a:rPr>
              <a:t>…less…ous…ate…ish…ent…ful…ious…ic…y…ory…ern…ky…ly…tic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1882139" cy="51435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24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Calculate	Thick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8970" y="756919"/>
            <a:ext cx="32727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2755265" algn="l"/>
              </a:tabLst>
            </a:pPr>
            <a:r>
              <a:rPr dirty="0" sz="1100" spc="-5">
                <a:latin typeface="Arial"/>
                <a:cs typeface="Arial"/>
              </a:rPr>
              <a:t>Sin</a:t>
            </a:r>
            <a:r>
              <a:rPr dirty="0" sz="1100">
                <a:latin typeface="Arial"/>
                <a:cs typeface="Arial"/>
              </a:rPr>
              <a:t>c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re	</a:t>
            </a:r>
            <a:r>
              <a:rPr dirty="0" sz="1100" spc="-5">
                <a:latin typeface="Arial"/>
                <a:cs typeface="Arial"/>
              </a:rPr>
              <a:t>Deli</a:t>
            </a:r>
            <a:r>
              <a:rPr dirty="0" sz="1100">
                <a:latin typeface="Arial"/>
                <a:cs typeface="Arial"/>
              </a:rPr>
              <a:t>c</a:t>
            </a:r>
            <a:r>
              <a:rPr dirty="0" sz="1100" spc="-5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te	</a:t>
            </a:r>
            <a:r>
              <a:rPr dirty="0" sz="1100" spc="-5">
                <a:latin typeface="Arial"/>
                <a:cs typeface="Arial"/>
              </a:rPr>
              <a:t>Ele</a:t>
            </a:r>
            <a:r>
              <a:rPr dirty="0" sz="1100">
                <a:latin typeface="Arial"/>
                <a:cs typeface="Arial"/>
              </a:rPr>
              <a:t>v</a:t>
            </a:r>
            <a:r>
              <a:rPr dirty="0" sz="1100" spc="-5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t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1989" y="1450339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 h="0">
                <a:moveTo>
                  <a:pt x="0" y="0"/>
                </a:moveTo>
                <a:lnTo>
                  <a:pt x="6756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7629" y="1611630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 h="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125219"/>
            <a:ext cx="5620385" cy="310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1.11.3) Write the opposite of the underlined words using proper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prefixes: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proposal for the new bridge is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acceptable.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discussion ended up with most people in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agreement.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You have </a:t>
            </a:r>
            <a:r>
              <a:rPr dirty="0" u="sng" sz="11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spelt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many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words.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phone company will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connect</a:t>
            </a:r>
            <a:r>
              <a:rPr dirty="0" sz="1100" spc="-5">
                <a:latin typeface="Arial"/>
                <a:cs typeface="Arial"/>
              </a:rPr>
              <a:t> your telephone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soon.</a:t>
            </a:r>
            <a:endParaRPr sz="1100">
              <a:latin typeface="Arial"/>
              <a:cs typeface="Arial"/>
            </a:endParaRPr>
          </a:p>
          <a:p>
            <a:pPr marL="168910" marR="360045" indent="-168910">
              <a:lnSpc>
                <a:spcPts val="1270"/>
              </a:lnSpc>
              <a:spcBef>
                <a:spcPts val="50"/>
              </a:spcBef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Due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deaths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several patients,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lawyer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sent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investigate the doctor’s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practice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dirty="0" sz="1100" spc="-5" b="1">
                <a:latin typeface="Arial"/>
                <a:cs typeface="Arial"/>
              </a:rPr>
              <a:t>1.11.4) Put the word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brackets into the correct form using suitable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suffix: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ts val="1265"/>
              </a:lnSpc>
              <a:buAutoNum type="arabicParenR"/>
              <a:tabLst>
                <a:tab pos="176530" algn="l"/>
                <a:tab pos="460121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team that he supported were able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win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>
                <a:latin typeface="Arial"/>
                <a:cs typeface="Arial"/>
              </a:rPr>
              <a:t>.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(champion)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ts val="1265"/>
              </a:lnSpc>
              <a:buAutoNum type="arabicParenR"/>
              <a:tabLst>
                <a:tab pos="176530" algn="l"/>
                <a:tab pos="2691130" algn="l"/>
              </a:tabLst>
            </a:pPr>
            <a:r>
              <a:rPr dirty="0" sz="1100" spc="-5">
                <a:latin typeface="Arial"/>
                <a:cs typeface="Arial"/>
              </a:rPr>
              <a:t>He wants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when he grows up.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(mathematics)</a:t>
            </a:r>
            <a:endParaRPr sz="1100">
              <a:latin typeface="Arial"/>
              <a:cs typeface="Arial"/>
            </a:endParaRPr>
          </a:p>
          <a:p>
            <a:pPr marL="176530" marR="473075" indent="-176530">
              <a:lnSpc>
                <a:spcPts val="1270"/>
              </a:lnSpc>
              <a:spcBef>
                <a:spcPts val="55"/>
              </a:spcBef>
              <a:buAutoNum type="arabicParenR"/>
              <a:tabLst>
                <a:tab pos="176530" algn="l"/>
                <a:tab pos="3577590" algn="l"/>
              </a:tabLst>
            </a:pPr>
            <a:r>
              <a:rPr dirty="0" sz="1100" spc="-5">
                <a:latin typeface="Arial"/>
                <a:cs typeface="Arial"/>
              </a:rPr>
              <a:t>You need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highly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trained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to understand this report.  (economy)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ts val="1200"/>
              </a:lnSpc>
              <a:buAutoNum type="arabicParenR"/>
              <a:tabLst>
                <a:tab pos="176530" algn="l"/>
                <a:tab pos="2760980" algn="l"/>
              </a:tabLst>
            </a:pPr>
            <a:r>
              <a:rPr dirty="0" sz="1100" spc="-5">
                <a:latin typeface="Arial"/>
                <a:cs typeface="Arial"/>
              </a:rPr>
              <a:t>There were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only</a:t>
            </a:r>
            <a:r>
              <a:rPr dirty="0" sz="1100">
                <a:latin typeface="Arial"/>
                <a:cs typeface="Arial"/>
              </a:rPr>
              <a:t> a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of people at the symposium.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(hand)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ts val="1295"/>
              </a:lnSpc>
              <a:buAutoNum type="arabicParenR"/>
              <a:tabLst>
                <a:tab pos="176530" algn="l"/>
                <a:tab pos="2731135" algn="l"/>
              </a:tabLst>
            </a:pPr>
            <a:r>
              <a:rPr dirty="0" sz="1100" spc="-5">
                <a:latin typeface="Arial"/>
                <a:cs typeface="Arial"/>
              </a:rPr>
              <a:t>Rithish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needed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the temperature (regular)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930"/>
              </a:spcBef>
            </a:pPr>
            <a:r>
              <a:rPr dirty="0" sz="1100" spc="-5" b="1">
                <a:latin typeface="Arial"/>
                <a:cs typeface="Arial"/>
              </a:rPr>
              <a:t>1.11.5) Fill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the blank spaces given below </a:t>
            </a:r>
            <a:r>
              <a:rPr dirty="0" sz="1100" b="1">
                <a:latin typeface="Arial"/>
                <a:cs typeface="Arial"/>
              </a:rPr>
              <a:t>with </a:t>
            </a:r>
            <a:r>
              <a:rPr dirty="0" sz="1100" spc="-5" b="1">
                <a:latin typeface="Arial"/>
                <a:cs typeface="Arial"/>
              </a:rPr>
              <a:t>the appropriate form of the word </a:t>
            </a:r>
            <a:r>
              <a:rPr dirty="0" sz="1100" b="1">
                <a:latin typeface="Arial"/>
                <a:cs typeface="Arial"/>
              </a:rPr>
              <a:t>by  </a:t>
            </a:r>
            <a:r>
              <a:rPr dirty="0" sz="1100" spc="-5" b="1">
                <a:latin typeface="Arial"/>
                <a:cs typeface="Arial"/>
              </a:rPr>
              <a:t>adding suffixes: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4770" y="6595650"/>
            <a:ext cx="1087120" cy="0"/>
          </a:xfrm>
          <a:custGeom>
            <a:avLst/>
            <a:gdLst/>
            <a:ahLst/>
            <a:cxnLst/>
            <a:rect l="l" t="t" r="r" b="b"/>
            <a:pathLst>
              <a:path w="1087120" h="0">
                <a:moveTo>
                  <a:pt x="0" y="0"/>
                </a:moveTo>
                <a:lnTo>
                  <a:pt x="1086747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12519" y="4360443"/>
          <a:ext cx="5457190" cy="250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590"/>
                <a:gridCol w="1343024"/>
                <a:gridCol w="1465580"/>
                <a:gridCol w="1229995"/>
              </a:tblGrid>
              <a:tr h="196145">
                <a:tc>
                  <a:txBody>
                    <a:bodyPr/>
                    <a:lstStyle/>
                    <a:p>
                      <a:pPr marL="31750">
                        <a:lnSpc>
                          <a:spcPts val="121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1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Adjective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21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Verb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21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Adverb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3716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22745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191895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admire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19761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</a:tr>
              <a:tr h="2368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2.advertisement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191895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26873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19761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</a:tr>
              <a:tr h="2368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26682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3.</a:t>
                      </a:r>
                      <a:r>
                        <a:rPr dirty="0" u="sng" sz="11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Alternative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26873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19761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/>
                </a:tc>
              </a:tr>
              <a:tr h="2368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26682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4.</a:t>
                      </a:r>
                      <a:r>
                        <a:rPr dirty="0" u="sng" sz="11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191895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26873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reflectively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670"/>
                </a:tc>
              </a:tr>
              <a:tr h="2546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5.calculation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191895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26873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19761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/>
                </a:tc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6. Generation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1191895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126873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119761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</a:tr>
              <a:tr h="2222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26682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7.  </a:t>
                      </a:r>
                      <a:r>
                        <a:rPr dirty="0" u="sng" sz="11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191895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26873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Verbally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0"/>
                </a:tc>
              </a:tr>
              <a:tr h="2222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30492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8.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Stagnant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26873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19761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</a:tr>
              <a:tr h="203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30492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9.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38557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Fractionally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9050"/>
                </a:tc>
              </a:tr>
              <a:tr h="208517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  <a:spcBef>
                          <a:spcPts val="300"/>
                        </a:spcBef>
                        <a:tabLst>
                          <a:tab pos="1344295" algn="l"/>
                        </a:tabLst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10.</a:t>
                      </a:r>
                      <a:r>
                        <a:rPr dirty="0" u="sng" sz="11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deviation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tabLst>
                          <a:tab pos="126873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tabLst>
                          <a:tab pos="119761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225" y="7115809"/>
            <a:ext cx="4854575" cy="160909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830"/>
              </a:spcBef>
            </a:pPr>
            <a:r>
              <a:rPr dirty="0" sz="1100" spc="-5" b="1">
                <a:latin typeface="Arial"/>
                <a:cs typeface="Arial"/>
              </a:rPr>
              <a:t>1.11.6) Write noun forms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5" b="1">
                <a:latin typeface="Arial"/>
                <a:cs typeface="Arial"/>
              </a:rPr>
              <a:t>the following words:</a:t>
            </a:r>
            <a:endParaRPr sz="1100">
              <a:latin typeface="Arial"/>
              <a:cs typeface="Arial"/>
            </a:endParaRPr>
          </a:p>
          <a:p>
            <a:pPr marL="201930">
              <a:lnSpc>
                <a:spcPct val="100000"/>
              </a:lnSpc>
              <a:spcBef>
                <a:spcPts val="730"/>
              </a:spcBef>
            </a:pPr>
            <a:r>
              <a:rPr dirty="0" sz="1100" spc="-5">
                <a:latin typeface="Arial"/>
                <a:cs typeface="Arial"/>
              </a:rPr>
              <a:t>(i)suburban (ii) continue (iii) retract (iv) vigourously (v)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manage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  <a:spcBef>
                <a:spcPts val="730"/>
              </a:spcBef>
            </a:pPr>
            <a:r>
              <a:rPr dirty="0" sz="1100" spc="-5" b="1">
                <a:latin typeface="Arial"/>
                <a:cs typeface="Arial"/>
              </a:rPr>
              <a:t>1.11.7) </a:t>
            </a:r>
            <a:r>
              <a:rPr dirty="0" sz="1100" spc="-10" b="1">
                <a:latin typeface="Arial"/>
                <a:cs typeface="Arial"/>
              </a:rPr>
              <a:t>Add </a:t>
            </a:r>
            <a:r>
              <a:rPr dirty="0" sz="1100" spc="-5" b="1">
                <a:latin typeface="Arial"/>
                <a:cs typeface="Arial"/>
              </a:rPr>
              <a:t>suitable prefixes/suffixes according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5" b="1">
                <a:latin typeface="Arial"/>
                <a:cs typeface="Arial"/>
              </a:rPr>
              <a:t>the given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meanings:</a:t>
            </a:r>
            <a:endParaRPr sz="1100">
              <a:latin typeface="Arial"/>
              <a:cs typeface="Arial"/>
            </a:endParaRPr>
          </a:p>
          <a:p>
            <a:pPr marL="430530" indent="-229235">
              <a:lnSpc>
                <a:spcPts val="1265"/>
              </a:lnSpc>
              <a:buFont typeface="Arial"/>
              <a:buAutoNum type="alphaLcParenBoth"/>
              <a:tabLst>
                <a:tab pos="431165" algn="l"/>
              </a:tabLst>
            </a:pPr>
            <a:r>
              <a:rPr dirty="0" sz="1100" spc="-5">
                <a:latin typeface="Arial"/>
                <a:cs typeface="Arial"/>
              </a:rPr>
              <a:t>..................conductivity </a:t>
            </a:r>
            <a:r>
              <a:rPr dirty="0" sz="1100">
                <a:latin typeface="Arial"/>
                <a:cs typeface="Arial"/>
              </a:rPr>
              <a:t>= </a:t>
            </a:r>
            <a:r>
              <a:rPr dirty="0" sz="1100" spc="-5">
                <a:latin typeface="Arial"/>
                <a:cs typeface="Arial"/>
              </a:rPr>
              <a:t>property of having zero electrical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conductivity.</a:t>
            </a:r>
            <a:endParaRPr sz="1100">
              <a:latin typeface="Arial"/>
              <a:cs typeface="Arial"/>
            </a:endParaRPr>
          </a:p>
          <a:p>
            <a:pPr marL="430530" indent="-229235">
              <a:lnSpc>
                <a:spcPts val="1265"/>
              </a:lnSpc>
              <a:buFont typeface="Arial"/>
              <a:buAutoNum type="alphaLcParenBoth"/>
              <a:tabLst>
                <a:tab pos="431165" algn="l"/>
              </a:tabLst>
            </a:pPr>
            <a:r>
              <a:rPr dirty="0" sz="1100" spc="-5">
                <a:latin typeface="Arial"/>
                <a:cs typeface="Arial"/>
              </a:rPr>
              <a:t>..................tension </a:t>
            </a:r>
            <a:r>
              <a:rPr dirty="0" sz="1100">
                <a:latin typeface="Arial"/>
                <a:cs typeface="Arial"/>
              </a:rPr>
              <a:t>= </a:t>
            </a:r>
            <a:r>
              <a:rPr dirty="0" sz="1100" spc="-5">
                <a:latin typeface="Arial"/>
                <a:cs typeface="Arial"/>
              </a:rPr>
              <a:t>abnormal blood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pressure.</a:t>
            </a:r>
            <a:endParaRPr sz="1100">
              <a:latin typeface="Arial"/>
              <a:cs typeface="Arial"/>
            </a:endParaRPr>
          </a:p>
          <a:p>
            <a:pPr marL="430530" indent="-229235">
              <a:lnSpc>
                <a:spcPts val="1265"/>
              </a:lnSpc>
              <a:buFont typeface="Arial"/>
              <a:buAutoNum type="alphaLcParenBoth"/>
              <a:tabLst>
                <a:tab pos="431165" algn="l"/>
              </a:tabLst>
            </a:pPr>
            <a:r>
              <a:rPr dirty="0" sz="1100" spc="-5">
                <a:latin typeface="Arial"/>
                <a:cs typeface="Arial"/>
              </a:rPr>
              <a:t>conserve.................= process of preserving.</a:t>
            </a:r>
            <a:endParaRPr sz="1100">
              <a:latin typeface="Arial"/>
              <a:cs typeface="Arial"/>
            </a:endParaRPr>
          </a:p>
          <a:p>
            <a:pPr marL="430530" indent="-229235">
              <a:lnSpc>
                <a:spcPts val="1265"/>
              </a:lnSpc>
              <a:buFont typeface="Arial"/>
              <a:buAutoNum type="alphaLcParenBoth"/>
              <a:tabLst>
                <a:tab pos="431165" algn="l"/>
              </a:tabLst>
            </a:pPr>
            <a:r>
              <a:rPr dirty="0" sz="1100" spc="-5">
                <a:latin typeface="Arial"/>
                <a:cs typeface="Arial"/>
              </a:rPr>
              <a:t>industry.................= of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industries.</a:t>
            </a:r>
            <a:endParaRPr sz="1100">
              <a:latin typeface="Arial"/>
              <a:cs typeface="Arial"/>
            </a:endParaRPr>
          </a:p>
          <a:p>
            <a:pPr marL="430530" indent="-229235">
              <a:lnSpc>
                <a:spcPts val="1290"/>
              </a:lnSpc>
              <a:buFont typeface="Arial"/>
              <a:buAutoNum type="alphaLcParenBoth"/>
              <a:tabLst>
                <a:tab pos="431165" algn="l"/>
              </a:tabLst>
            </a:pPr>
            <a:r>
              <a:rPr dirty="0" sz="1100" spc="-5">
                <a:latin typeface="Arial"/>
                <a:cs typeface="Arial"/>
              </a:rPr>
              <a:t>techno ................. =fear of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technology.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9164319"/>
            <a:ext cx="2389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Transcript </a:t>
            </a:r>
            <a:r>
              <a:rPr dirty="0" sz="1100" spc="-5">
                <a:latin typeface="Arial"/>
                <a:cs typeface="Arial"/>
              </a:rPr>
              <a:t>on 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Pichai</a:t>
            </a:r>
            <a:r>
              <a:rPr dirty="0" sz="1100" spc="6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Sundararajan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6259" y="3185160"/>
            <a:ext cx="3810" cy="161290"/>
          </a:xfrm>
          <a:custGeom>
            <a:avLst/>
            <a:gdLst/>
            <a:ahLst/>
            <a:cxnLst/>
            <a:rect l="l" t="t" r="r" b="b"/>
            <a:pathLst>
              <a:path w="3810" h="161289">
                <a:moveTo>
                  <a:pt x="3810" y="0"/>
                </a:moveTo>
                <a:lnTo>
                  <a:pt x="0" y="0"/>
                </a:lnTo>
                <a:lnTo>
                  <a:pt x="0" y="161290"/>
                </a:lnTo>
                <a:lnTo>
                  <a:pt x="3810" y="161290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05150" y="5833109"/>
            <a:ext cx="3810" cy="160020"/>
          </a:xfrm>
          <a:custGeom>
            <a:avLst/>
            <a:gdLst/>
            <a:ahLst/>
            <a:cxnLst/>
            <a:rect l="l" t="t" r="r" b="b"/>
            <a:pathLst>
              <a:path w="3810" h="160020">
                <a:moveTo>
                  <a:pt x="3810" y="0"/>
                </a:moveTo>
                <a:lnTo>
                  <a:pt x="0" y="0"/>
                </a:lnTo>
                <a:lnTo>
                  <a:pt x="0" y="160020"/>
                </a:lnTo>
                <a:lnTo>
                  <a:pt x="3810" y="160020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969" y="435609"/>
            <a:ext cx="5968365" cy="580898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6350">
              <a:lnSpc>
                <a:spcPts val="1260"/>
              </a:lnSpc>
              <a:spcBef>
                <a:spcPts val="190"/>
              </a:spcBef>
              <a:tabLst>
                <a:tab pos="2999105" algn="l"/>
                <a:tab pos="3818254" algn="l"/>
              </a:tabLst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	UNIT-I	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  </a:t>
            </a:r>
            <a:r>
              <a:rPr dirty="0" sz="1100" spc="-5">
                <a:latin typeface="Times New Roman"/>
                <a:cs typeface="Times New Roman"/>
              </a:rPr>
              <a:t>SHS1101</a:t>
            </a: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240"/>
              </a:lnSpc>
            </a:pP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Pichai Sundararajan,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commonly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known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to us as, 1.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Sundar Pichai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was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born</a:t>
            </a:r>
            <a:r>
              <a:rPr dirty="0" sz="1100" spc="2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algn="just" marL="12700" marR="5715">
              <a:lnSpc>
                <a:spcPct val="143500"/>
              </a:lnSpc>
              <a:spcBef>
                <a:spcPts val="5"/>
              </a:spcBef>
            </a:pP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Madurai,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state </a:t>
            </a:r>
            <a:r>
              <a:rPr dirty="0" sz="1100" spc="5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Tamil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Nadu,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on 2.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July </a:t>
            </a:r>
            <a:r>
              <a:rPr dirty="0" u="sng" sz="1100" spc="1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12, </a:t>
            </a:r>
            <a:r>
              <a:rPr dirty="0" u="sng" sz="1100" spc="2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1972</a:t>
            </a:r>
            <a:r>
              <a:rPr dirty="0" sz="1100" spc="25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father </a:t>
            </a:r>
            <a:r>
              <a:rPr dirty="0" sz="1100" spc="15">
                <a:latin typeface="Arial"/>
                <a:cs typeface="Arial"/>
              </a:rPr>
              <a:t>worked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manager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 an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Electrical Engineer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General Electric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that made components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electrical objects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Chennai.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father’s anecdotes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work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challenges greatly inspired Pitchai.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school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he  was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not only good with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numbers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but also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was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captain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his high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school cricket team.  Pichai graduated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3.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Metallurgical Engineering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from IIT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Kharagpur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completed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his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MS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(Masters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Science)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4.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Material sciences </a:t>
            </a:r>
            <a:r>
              <a:rPr dirty="0" u="sng" sz="1100" spc="1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and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Engineering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Stanford  University.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He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went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complete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MBA from 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Wharton School </a:t>
            </a:r>
            <a:r>
              <a:rPr dirty="0" sz="1100" spc="5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University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of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Pennsylvania.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43600"/>
              </a:lnSpc>
            </a:pP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Sundar Pichai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worked for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5.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McKinsey </a:t>
            </a:r>
            <a:r>
              <a:rPr dirty="0" u="sng" sz="11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&amp;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Company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management consulting during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his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pre-Google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days.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He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also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contributed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his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talents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engineering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product management 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Applied Materials. Pichai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joined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Google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100" spc="5">
                <a:solidFill>
                  <a:srgbClr val="333333"/>
                </a:solidFill>
                <a:latin typeface="Arial"/>
                <a:cs typeface="Arial"/>
              </a:rPr>
              <a:t>6. </a:t>
            </a:r>
            <a:r>
              <a:rPr dirty="0" u="sng" sz="1100" spc="1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2004</a:t>
            </a:r>
            <a:r>
              <a:rPr dirty="0" sz="1100" spc="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known to have worked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on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popular products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like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7. </a:t>
            </a:r>
            <a:r>
              <a:rPr dirty="0" u="sng" sz="1100" spc="2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Toolbar</a:t>
            </a:r>
            <a:r>
              <a:rPr dirty="0" sz="1100" spc="25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He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also has worked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other products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8.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Google Gears 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9.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Google </a:t>
            </a:r>
            <a:r>
              <a:rPr dirty="0" u="sng" sz="1100" spc="2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Pack</a:t>
            </a:r>
            <a:r>
              <a:rPr dirty="0" sz="1100" spc="2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before Chrome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was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launched. However,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success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Toolbar  helped Pichai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pace his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career.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Google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noticed that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toolbar increased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10. </a:t>
            </a:r>
            <a:r>
              <a:rPr dirty="0" u="sng" sz="1100" spc="1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user </a:t>
            </a:r>
            <a:r>
              <a:rPr dirty="0" sz="1100" spc="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u="sng" sz="1100" spc="2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searches</a:t>
            </a:r>
            <a:r>
              <a:rPr dirty="0" sz="1100" spc="25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dirty="0" sz="1100" spc="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dirty="0" sz="1100" spc="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eventually</a:t>
            </a:r>
            <a:r>
              <a:rPr dirty="0" sz="1100" spc="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led</a:t>
            </a:r>
            <a:r>
              <a:rPr dirty="0" sz="1100" spc="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dirty="0" sz="1100" spc="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100" spc="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start</a:t>
            </a:r>
            <a:r>
              <a:rPr dirty="0" sz="1100" spc="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100" spc="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Google</a:t>
            </a:r>
            <a:r>
              <a:rPr dirty="0" sz="1100" spc="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Chrome;</a:t>
            </a:r>
            <a:r>
              <a:rPr dirty="0" sz="1100" spc="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Google’s</a:t>
            </a:r>
            <a:r>
              <a:rPr dirty="0" sz="11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very</a:t>
            </a:r>
            <a:r>
              <a:rPr dirty="0" sz="1100" spc="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own</a:t>
            </a:r>
            <a:r>
              <a:rPr dirty="0" sz="11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browser.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Arial"/>
              <a:cs typeface="Arial"/>
            </a:endParaRPr>
          </a:p>
          <a:p>
            <a:pPr algn="just" marL="12700" marR="8890">
              <a:lnSpc>
                <a:spcPct val="143600"/>
              </a:lnSpc>
            </a:pP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man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responsible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for 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smooth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ties with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partners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like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Samsung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believed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to be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Sundar Pichai.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11. </a:t>
            </a:r>
            <a:r>
              <a:rPr dirty="0" u="sng" sz="1100" spc="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Android</a:t>
            </a:r>
            <a:r>
              <a:rPr dirty="0" sz="1100" spc="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was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added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Sundar Pichai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to 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Google products. Sundar  Pichai serves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Member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Board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Advisors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Ruba, Inc. In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2015, Sundar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was 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announced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new </a:t>
            </a:r>
            <a:r>
              <a:rPr dirty="0" sz="1100" spc="25">
                <a:solidFill>
                  <a:srgbClr val="333333"/>
                </a:solidFill>
                <a:latin typeface="Arial"/>
                <a:cs typeface="Arial"/>
              </a:rPr>
              <a:t>12.</a:t>
            </a:r>
            <a:r>
              <a:rPr dirty="0" u="sng" sz="1100" spc="25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CEO</a:t>
            </a:r>
            <a:r>
              <a:rPr dirty="0" sz="1100" spc="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Google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his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brief responsibility </a:t>
            </a:r>
            <a:r>
              <a:rPr dirty="0" sz="1100" spc="1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dirty="0" sz="1100" spc="15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Google  Product</a:t>
            </a:r>
            <a:r>
              <a:rPr dirty="0" sz="1100" spc="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Chief.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779780"/>
            <a:ext cx="2028189" cy="1678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969" y="3211830"/>
            <a:ext cx="5883275" cy="315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424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introduce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myself?	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Thank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for giving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this opportunity for introducing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myself.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57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name 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Georgekutty.</a:t>
            </a:r>
            <a:endParaRPr sz="1100">
              <a:latin typeface="Arial"/>
              <a:cs typeface="Arial"/>
            </a:endParaRPr>
          </a:p>
          <a:p>
            <a:pPr marL="508634" indent="-26797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508634" algn="l"/>
                <a:tab pos="509270" algn="l"/>
              </a:tabLst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am from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Ernakulam.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57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completed HSC and SSLC completed from GEM school </a:t>
            </a:r>
            <a:r>
              <a:rPr dirty="0" sz="1100" spc="-10">
                <a:latin typeface="Arial"/>
                <a:cs typeface="Arial"/>
              </a:rPr>
              <a:t>at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Ernakulam.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Iam pursuing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B.E in the stream of computer science from Sathyabama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University.</a:t>
            </a:r>
            <a:endParaRPr sz="1100">
              <a:latin typeface="Arial"/>
              <a:cs typeface="Arial"/>
            </a:endParaRPr>
          </a:p>
          <a:p>
            <a:pPr marL="469900" marR="5080" indent="-228600">
              <a:lnSpc>
                <a:spcPts val="1900"/>
              </a:lnSpc>
              <a:spcBef>
                <a:spcPts val="15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are five in </a:t>
            </a:r>
            <a:r>
              <a:rPr dirty="0" sz="1100" spc="5">
                <a:latin typeface="Arial"/>
                <a:cs typeface="Arial"/>
              </a:rPr>
              <a:t>my </a:t>
            </a:r>
            <a:r>
              <a:rPr dirty="0" sz="1100" spc="-10">
                <a:latin typeface="Arial"/>
                <a:cs typeface="Arial"/>
              </a:rPr>
              <a:t>family.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father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farmer,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mother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housewife and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have elder  brothers.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 b="1">
                <a:latin typeface="Arial"/>
                <a:cs typeface="Arial"/>
              </a:rPr>
              <a:t>hobbies </a:t>
            </a:r>
            <a:r>
              <a:rPr dirty="0" sz="1100" spc="-5">
                <a:latin typeface="Arial"/>
                <a:cs typeface="Arial"/>
              </a:rPr>
              <a:t>are in playing cricket and chess besides watching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movies.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am </a:t>
            </a:r>
            <a:r>
              <a:rPr dirty="0" sz="1100" spc="-5" b="1">
                <a:latin typeface="Arial"/>
                <a:cs typeface="Arial"/>
              </a:rPr>
              <a:t>interested </a:t>
            </a:r>
            <a:r>
              <a:rPr dirty="0" sz="1100" spc="-5">
                <a:latin typeface="Arial"/>
                <a:cs typeface="Arial"/>
              </a:rPr>
              <a:t>in participating in various social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activities.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57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 b="1">
                <a:latin typeface="Arial"/>
                <a:cs typeface="Arial"/>
              </a:rPr>
              <a:t>strength </a:t>
            </a:r>
            <a:r>
              <a:rPr dirty="0" sz="1100" spc="-5">
                <a:latin typeface="Arial"/>
                <a:cs typeface="Arial"/>
              </a:rPr>
              <a:t>is positive thinking and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adaptability.</a:t>
            </a:r>
            <a:endParaRPr sz="1100">
              <a:latin typeface="Arial"/>
              <a:cs typeface="Arial"/>
            </a:endParaRPr>
          </a:p>
          <a:p>
            <a:pPr marL="469900" marR="8890" indent="-228600">
              <a:lnSpc>
                <a:spcPct val="143200"/>
              </a:lnSpc>
              <a:spcBef>
                <a:spcPts val="1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 b="1">
                <a:latin typeface="Arial"/>
                <a:cs typeface="Arial"/>
              </a:rPr>
              <a:t>weakness </a:t>
            </a:r>
            <a:r>
              <a:rPr dirty="0" sz="1100" spc="-5">
                <a:latin typeface="Arial"/>
                <a:cs typeface="Arial"/>
              </a:rPr>
              <a:t>is over thinking about updating myself. And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follow one quotation, that is  “If you think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 do it, that’s Confidence; If you do it, that’s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Competence.”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8263890"/>
            <a:ext cx="5560695" cy="74676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5" b="1">
                <a:latin typeface="Arial"/>
                <a:cs typeface="Arial"/>
              </a:rPr>
              <a:t>1.2.1 Peer-Assessment of </a:t>
            </a:r>
            <a:r>
              <a:rPr dirty="0" sz="1100" spc="-10" b="1">
                <a:latin typeface="Arial"/>
                <a:cs typeface="Arial"/>
              </a:rPr>
              <a:t>your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Students interact with one another probing into skill set they require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confront the ethical  dilemmas and record their response to the given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situation: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4400" y="852169"/>
            <a:ext cx="2353310" cy="1755139"/>
          </a:xfrm>
          <a:custGeom>
            <a:avLst/>
            <a:gdLst/>
            <a:ahLst/>
            <a:cxnLst/>
            <a:rect l="l" t="t" r="r" b="b"/>
            <a:pathLst>
              <a:path w="2353309" h="1755139">
                <a:moveTo>
                  <a:pt x="292100" y="0"/>
                </a:moveTo>
                <a:lnTo>
                  <a:pt x="248431" y="4235"/>
                </a:lnTo>
                <a:lnTo>
                  <a:pt x="205638" y="16357"/>
                </a:lnTo>
                <a:lnTo>
                  <a:pt x="164598" y="35490"/>
                </a:lnTo>
                <a:lnTo>
                  <a:pt x="126187" y="60756"/>
                </a:lnTo>
                <a:lnTo>
                  <a:pt x="91281" y="91281"/>
                </a:lnTo>
                <a:lnTo>
                  <a:pt x="60756" y="126187"/>
                </a:lnTo>
                <a:lnTo>
                  <a:pt x="35490" y="164598"/>
                </a:lnTo>
                <a:lnTo>
                  <a:pt x="16357" y="205638"/>
                </a:lnTo>
                <a:lnTo>
                  <a:pt x="4235" y="248431"/>
                </a:lnTo>
                <a:lnTo>
                  <a:pt x="0" y="292100"/>
                </a:lnTo>
                <a:lnTo>
                  <a:pt x="0" y="1461770"/>
                </a:lnTo>
                <a:lnTo>
                  <a:pt x="4235" y="1505474"/>
                </a:lnTo>
                <a:lnTo>
                  <a:pt x="16357" y="1548363"/>
                </a:lnTo>
                <a:lnTo>
                  <a:pt x="35490" y="1589545"/>
                </a:lnTo>
                <a:lnTo>
                  <a:pt x="60756" y="1628129"/>
                </a:lnTo>
                <a:lnTo>
                  <a:pt x="91281" y="1663223"/>
                </a:lnTo>
                <a:lnTo>
                  <a:pt x="126187" y="1693936"/>
                </a:lnTo>
                <a:lnTo>
                  <a:pt x="164598" y="1719375"/>
                </a:lnTo>
                <a:lnTo>
                  <a:pt x="205638" y="1738650"/>
                </a:lnTo>
                <a:lnTo>
                  <a:pt x="248431" y="1750868"/>
                </a:lnTo>
                <a:lnTo>
                  <a:pt x="292100" y="1755139"/>
                </a:lnTo>
                <a:lnTo>
                  <a:pt x="2059940" y="1755139"/>
                </a:lnTo>
                <a:lnTo>
                  <a:pt x="2103644" y="1750868"/>
                </a:lnTo>
                <a:lnTo>
                  <a:pt x="2146533" y="1738650"/>
                </a:lnTo>
                <a:lnTo>
                  <a:pt x="2187715" y="1719375"/>
                </a:lnTo>
                <a:lnTo>
                  <a:pt x="2226299" y="1693936"/>
                </a:lnTo>
                <a:lnTo>
                  <a:pt x="2261393" y="1663223"/>
                </a:lnTo>
                <a:lnTo>
                  <a:pt x="2292106" y="1628129"/>
                </a:lnTo>
                <a:lnTo>
                  <a:pt x="2317545" y="1589545"/>
                </a:lnTo>
                <a:lnTo>
                  <a:pt x="2336820" y="1548363"/>
                </a:lnTo>
                <a:lnTo>
                  <a:pt x="2349038" y="1505474"/>
                </a:lnTo>
                <a:lnTo>
                  <a:pt x="2353309" y="1461770"/>
                </a:lnTo>
                <a:lnTo>
                  <a:pt x="2353309" y="292100"/>
                </a:lnTo>
                <a:lnTo>
                  <a:pt x="2349038" y="248431"/>
                </a:lnTo>
                <a:lnTo>
                  <a:pt x="2336820" y="205638"/>
                </a:lnTo>
                <a:lnTo>
                  <a:pt x="2317545" y="164598"/>
                </a:lnTo>
                <a:lnTo>
                  <a:pt x="2292106" y="126187"/>
                </a:lnTo>
                <a:lnTo>
                  <a:pt x="2261393" y="91281"/>
                </a:lnTo>
                <a:lnTo>
                  <a:pt x="2226299" y="60756"/>
                </a:lnTo>
                <a:lnTo>
                  <a:pt x="2187715" y="35490"/>
                </a:lnTo>
                <a:lnTo>
                  <a:pt x="2146533" y="16357"/>
                </a:lnTo>
                <a:lnTo>
                  <a:pt x="2103644" y="4235"/>
                </a:lnTo>
                <a:lnTo>
                  <a:pt x="2059940" y="0"/>
                </a:lnTo>
                <a:lnTo>
                  <a:pt x="292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6720" y="961390"/>
            <a:ext cx="3839845" cy="18211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933575" marR="5080">
              <a:lnSpc>
                <a:spcPct val="95800"/>
              </a:lnSpc>
              <a:spcBef>
                <a:spcPts val="155"/>
              </a:spcBef>
            </a:pP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Hobbies- Free time activities 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Reading, painting, drawing  Surfing 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internet</a:t>
            </a:r>
            <a:endParaRPr sz="1100">
              <a:latin typeface="Arial"/>
              <a:cs typeface="Arial"/>
            </a:endParaRPr>
          </a:p>
          <a:p>
            <a:pPr marL="1933575" marR="430530">
              <a:lnSpc>
                <a:spcPts val="126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Collecting stamps/coins  Listening 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music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Arial"/>
              <a:cs typeface="Arial"/>
            </a:endParaRPr>
          </a:p>
          <a:p>
            <a:pPr marL="1933575" marR="864869">
              <a:lnSpc>
                <a:spcPct val="96000"/>
              </a:lnSpc>
            </a:pPr>
            <a:r>
              <a:rPr dirty="0" sz="1100" spc="-5">
                <a:latin typeface="Arial"/>
                <a:cs typeface="Arial"/>
              </a:rPr>
              <a:t>Shopping  Travelling  Singing,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dancing  Camping,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hiking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latin typeface="Arial"/>
                <a:cs typeface="Arial"/>
              </a:rPr>
              <a:t>1.2 SELF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0100" y="6506209"/>
            <a:ext cx="1951989" cy="1544320"/>
          </a:xfrm>
          <a:custGeom>
            <a:avLst/>
            <a:gdLst/>
            <a:ahLst/>
            <a:cxnLst/>
            <a:rect l="l" t="t" r="r" b="b"/>
            <a:pathLst>
              <a:path w="1951989" h="1544320">
                <a:moveTo>
                  <a:pt x="256540" y="0"/>
                </a:moveTo>
                <a:lnTo>
                  <a:pt x="213959" y="4576"/>
                </a:lnTo>
                <a:lnTo>
                  <a:pt x="172434" y="17609"/>
                </a:lnTo>
                <a:lnTo>
                  <a:pt x="133020" y="38052"/>
                </a:lnTo>
                <a:lnTo>
                  <a:pt x="96774" y="64862"/>
                </a:lnTo>
                <a:lnTo>
                  <a:pt x="64750" y="96992"/>
                </a:lnTo>
                <a:lnTo>
                  <a:pt x="38005" y="133397"/>
                </a:lnTo>
                <a:lnTo>
                  <a:pt x="17595" y="173031"/>
                </a:lnTo>
                <a:lnTo>
                  <a:pt x="4574" y="214851"/>
                </a:lnTo>
                <a:lnTo>
                  <a:pt x="0" y="257810"/>
                </a:lnTo>
                <a:lnTo>
                  <a:pt x="0" y="1286510"/>
                </a:lnTo>
                <a:lnTo>
                  <a:pt x="4574" y="1329134"/>
                </a:lnTo>
                <a:lnTo>
                  <a:pt x="17595" y="1370775"/>
                </a:lnTo>
                <a:lnTo>
                  <a:pt x="38005" y="1410358"/>
                </a:lnTo>
                <a:lnTo>
                  <a:pt x="64750" y="1446805"/>
                </a:lnTo>
                <a:lnTo>
                  <a:pt x="96774" y="1479039"/>
                </a:lnTo>
                <a:lnTo>
                  <a:pt x="133020" y="1505984"/>
                </a:lnTo>
                <a:lnTo>
                  <a:pt x="172434" y="1526564"/>
                </a:lnTo>
                <a:lnTo>
                  <a:pt x="213959" y="1539701"/>
                </a:lnTo>
                <a:lnTo>
                  <a:pt x="256540" y="1544320"/>
                </a:lnTo>
                <a:lnTo>
                  <a:pt x="1695450" y="1544320"/>
                </a:lnTo>
                <a:lnTo>
                  <a:pt x="1738030" y="1539701"/>
                </a:lnTo>
                <a:lnTo>
                  <a:pt x="1779555" y="1526564"/>
                </a:lnTo>
                <a:lnTo>
                  <a:pt x="1818969" y="1505984"/>
                </a:lnTo>
                <a:lnTo>
                  <a:pt x="1855215" y="1479039"/>
                </a:lnTo>
                <a:lnTo>
                  <a:pt x="1887239" y="1446805"/>
                </a:lnTo>
                <a:lnTo>
                  <a:pt x="1913984" y="1410358"/>
                </a:lnTo>
                <a:lnTo>
                  <a:pt x="1934394" y="1370775"/>
                </a:lnTo>
                <a:lnTo>
                  <a:pt x="1947415" y="1329134"/>
                </a:lnTo>
                <a:lnTo>
                  <a:pt x="1951989" y="1286510"/>
                </a:lnTo>
                <a:lnTo>
                  <a:pt x="1951989" y="257810"/>
                </a:lnTo>
                <a:lnTo>
                  <a:pt x="1947415" y="214851"/>
                </a:lnTo>
                <a:lnTo>
                  <a:pt x="1934394" y="173031"/>
                </a:lnTo>
                <a:lnTo>
                  <a:pt x="1913984" y="133397"/>
                </a:lnTo>
                <a:lnTo>
                  <a:pt x="1887239" y="96992"/>
                </a:lnTo>
                <a:lnTo>
                  <a:pt x="1855215" y="64862"/>
                </a:lnTo>
                <a:lnTo>
                  <a:pt x="1818969" y="38052"/>
                </a:lnTo>
                <a:lnTo>
                  <a:pt x="1779555" y="17609"/>
                </a:lnTo>
                <a:lnTo>
                  <a:pt x="1738030" y="4576"/>
                </a:lnTo>
                <a:lnTo>
                  <a:pt x="1695450" y="0"/>
                </a:lnTo>
                <a:lnTo>
                  <a:pt x="25654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53769" y="6605269"/>
            <a:ext cx="4902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erest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769" y="6892290"/>
            <a:ext cx="936625" cy="83566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55"/>
              </a:spcBef>
            </a:pPr>
            <a:r>
              <a:rPr dirty="0" sz="1100" spc="-5">
                <a:latin typeface="Times New Roman"/>
                <a:cs typeface="Times New Roman"/>
              </a:rPr>
              <a:t>Individual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Sport  Team Sport  Tech Hobbies  Social Hobbies  Puzzles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3769" y="7856219"/>
            <a:ext cx="4121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G</a:t>
            </a:r>
            <a:r>
              <a:rPr dirty="0" sz="1100">
                <a:latin typeface="Times New Roman"/>
                <a:cs typeface="Times New Roman"/>
              </a:rPr>
              <a:t>am</a:t>
            </a:r>
            <a:r>
              <a:rPr dirty="0" sz="1100" spc="-1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95290" y="6506209"/>
            <a:ext cx="1953260" cy="1648460"/>
          </a:xfrm>
          <a:custGeom>
            <a:avLst/>
            <a:gdLst/>
            <a:ahLst/>
            <a:cxnLst/>
            <a:rect l="l" t="t" r="r" b="b"/>
            <a:pathLst>
              <a:path w="1953259" h="1648459">
                <a:moveTo>
                  <a:pt x="274320" y="0"/>
                </a:moveTo>
                <a:lnTo>
                  <a:pt x="228788" y="4891"/>
                </a:lnTo>
                <a:lnTo>
                  <a:pt x="184385" y="18814"/>
                </a:lnTo>
                <a:lnTo>
                  <a:pt x="142239" y="40640"/>
                </a:lnTo>
                <a:lnTo>
                  <a:pt x="103481" y="69238"/>
                </a:lnTo>
                <a:lnTo>
                  <a:pt x="69238" y="103481"/>
                </a:lnTo>
                <a:lnTo>
                  <a:pt x="40639" y="142240"/>
                </a:lnTo>
                <a:lnTo>
                  <a:pt x="18814" y="184385"/>
                </a:lnTo>
                <a:lnTo>
                  <a:pt x="4891" y="228788"/>
                </a:lnTo>
                <a:lnTo>
                  <a:pt x="0" y="274320"/>
                </a:lnTo>
                <a:lnTo>
                  <a:pt x="0" y="1372870"/>
                </a:lnTo>
                <a:lnTo>
                  <a:pt x="4891" y="1418445"/>
                </a:lnTo>
                <a:lnTo>
                  <a:pt x="18814" y="1462965"/>
                </a:lnTo>
                <a:lnTo>
                  <a:pt x="40640" y="1505279"/>
                </a:lnTo>
                <a:lnTo>
                  <a:pt x="69238" y="1544238"/>
                </a:lnTo>
                <a:lnTo>
                  <a:pt x="103481" y="1578691"/>
                </a:lnTo>
                <a:lnTo>
                  <a:pt x="142240" y="1607490"/>
                </a:lnTo>
                <a:lnTo>
                  <a:pt x="184385" y="1629484"/>
                </a:lnTo>
                <a:lnTo>
                  <a:pt x="228788" y="1643524"/>
                </a:lnTo>
                <a:lnTo>
                  <a:pt x="274320" y="1648460"/>
                </a:lnTo>
                <a:lnTo>
                  <a:pt x="1678939" y="1648460"/>
                </a:lnTo>
                <a:lnTo>
                  <a:pt x="1724471" y="1643524"/>
                </a:lnTo>
                <a:lnTo>
                  <a:pt x="1768874" y="1629484"/>
                </a:lnTo>
                <a:lnTo>
                  <a:pt x="1811020" y="1607490"/>
                </a:lnTo>
                <a:lnTo>
                  <a:pt x="1849778" y="1578691"/>
                </a:lnTo>
                <a:lnTo>
                  <a:pt x="1884021" y="1544238"/>
                </a:lnTo>
                <a:lnTo>
                  <a:pt x="1912620" y="1505279"/>
                </a:lnTo>
                <a:lnTo>
                  <a:pt x="1934445" y="1462965"/>
                </a:lnTo>
                <a:lnTo>
                  <a:pt x="1948368" y="1418445"/>
                </a:lnTo>
                <a:lnTo>
                  <a:pt x="1953260" y="1372870"/>
                </a:lnTo>
                <a:lnTo>
                  <a:pt x="1953260" y="274320"/>
                </a:lnTo>
                <a:lnTo>
                  <a:pt x="1948368" y="228788"/>
                </a:lnTo>
                <a:lnTo>
                  <a:pt x="1934445" y="184385"/>
                </a:lnTo>
                <a:lnTo>
                  <a:pt x="1912620" y="142240"/>
                </a:lnTo>
                <a:lnTo>
                  <a:pt x="1884021" y="103481"/>
                </a:lnTo>
                <a:lnTo>
                  <a:pt x="1849778" y="69238"/>
                </a:lnTo>
                <a:lnTo>
                  <a:pt x="1811020" y="40640"/>
                </a:lnTo>
                <a:lnTo>
                  <a:pt x="1768874" y="18814"/>
                </a:lnTo>
                <a:lnTo>
                  <a:pt x="1724471" y="4891"/>
                </a:lnTo>
                <a:lnTo>
                  <a:pt x="1678939" y="0"/>
                </a:lnTo>
                <a:lnTo>
                  <a:pt x="2743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54040" y="6609080"/>
            <a:ext cx="1383030" cy="131826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388620">
              <a:lnSpc>
                <a:spcPct val="95900"/>
              </a:lnSpc>
              <a:spcBef>
                <a:spcPts val="155"/>
              </a:spcBef>
            </a:pP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Strengths 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Creative,  Enthusiastic  Dedicated,  Disciplined  Patience,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Honest,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20"/>
              </a:spcBef>
            </a:pPr>
            <a:r>
              <a:rPr dirty="0" sz="1100" spc="-5">
                <a:latin typeface="Times New Roman"/>
                <a:cs typeface="Times New Roman"/>
              </a:rPr>
              <a:t>Respectful, Trustworthy  Determination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76550" y="6446520"/>
            <a:ext cx="2485390" cy="1752600"/>
          </a:xfrm>
          <a:custGeom>
            <a:avLst/>
            <a:gdLst/>
            <a:ahLst/>
            <a:cxnLst/>
            <a:rect l="l" t="t" r="r" b="b"/>
            <a:pathLst>
              <a:path w="2485390" h="1752600">
                <a:moveTo>
                  <a:pt x="292100" y="0"/>
                </a:moveTo>
                <a:lnTo>
                  <a:pt x="248431" y="4235"/>
                </a:lnTo>
                <a:lnTo>
                  <a:pt x="205638" y="16357"/>
                </a:lnTo>
                <a:lnTo>
                  <a:pt x="164598" y="35490"/>
                </a:lnTo>
                <a:lnTo>
                  <a:pt x="126187" y="60756"/>
                </a:lnTo>
                <a:lnTo>
                  <a:pt x="91281" y="91281"/>
                </a:lnTo>
                <a:lnTo>
                  <a:pt x="60756" y="126187"/>
                </a:lnTo>
                <a:lnTo>
                  <a:pt x="35490" y="164598"/>
                </a:lnTo>
                <a:lnTo>
                  <a:pt x="16357" y="205638"/>
                </a:lnTo>
                <a:lnTo>
                  <a:pt x="4235" y="248431"/>
                </a:lnTo>
                <a:lnTo>
                  <a:pt x="0" y="292100"/>
                </a:lnTo>
                <a:lnTo>
                  <a:pt x="0" y="1460499"/>
                </a:lnTo>
                <a:lnTo>
                  <a:pt x="4235" y="1504168"/>
                </a:lnTo>
                <a:lnTo>
                  <a:pt x="16357" y="1546961"/>
                </a:lnTo>
                <a:lnTo>
                  <a:pt x="35490" y="1588001"/>
                </a:lnTo>
                <a:lnTo>
                  <a:pt x="60756" y="1626412"/>
                </a:lnTo>
                <a:lnTo>
                  <a:pt x="91281" y="1661318"/>
                </a:lnTo>
                <a:lnTo>
                  <a:pt x="126187" y="1691843"/>
                </a:lnTo>
                <a:lnTo>
                  <a:pt x="164598" y="1717109"/>
                </a:lnTo>
                <a:lnTo>
                  <a:pt x="205638" y="1736242"/>
                </a:lnTo>
                <a:lnTo>
                  <a:pt x="248431" y="1748364"/>
                </a:lnTo>
                <a:lnTo>
                  <a:pt x="292100" y="1752599"/>
                </a:lnTo>
                <a:lnTo>
                  <a:pt x="2193290" y="1752599"/>
                </a:lnTo>
                <a:lnTo>
                  <a:pt x="2236958" y="1748364"/>
                </a:lnTo>
                <a:lnTo>
                  <a:pt x="2279751" y="1736242"/>
                </a:lnTo>
                <a:lnTo>
                  <a:pt x="2320791" y="1717109"/>
                </a:lnTo>
                <a:lnTo>
                  <a:pt x="2359202" y="1691843"/>
                </a:lnTo>
                <a:lnTo>
                  <a:pt x="2394108" y="1661318"/>
                </a:lnTo>
                <a:lnTo>
                  <a:pt x="2424633" y="1626412"/>
                </a:lnTo>
                <a:lnTo>
                  <a:pt x="2449899" y="1588001"/>
                </a:lnTo>
                <a:lnTo>
                  <a:pt x="2469032" y="1546961"/>
                </a:lnTo>
                <a:lnTo>
                  <a:pt x="2481154" y="1504168"/>
                </a:lnTo>
                <a:lnTo>
                  <a:pt x="2485390" y="1460499"/>
                </a:lnTo>
                <a:lnTo>
                  <a:pt x="2485390" y="292100"/>
                </a:lnTo>
                <a:lnTo>
                  <a:pt x="2481154" y="248431"/>
                </a:lnTo>
                <a:lnTo>
                  <a:pt x="2469032" y="205638"/>
                </a:lnTo>
                <a:lnTo>
                  <a:pt x="2449899" y="164598"/>
                </a:lnTo>
                <a:lnTo>
                  <a:pt x="2424633" y="126187"/>
                </a:lnTo>
                <a:lnTo>
                  <a:pt x="2394108" y="91281"/>
                </a:lnTo>
                <a:lnTo>
                  <a:pt x="2359202" y="60756"/>
                </a:lnTo>
                <a:lnTo>
                  <a:pt x="2320791" y="35490"/>
                </a:lnTo>
                <a:lnTo>
                  <a:pt x="2279751" y="16357"/>
                </a:lnTo>
                <a:lnTo>
                  <a:pt x="2236958" y="4235"/>
                </a:lnTo>
                <a:lnTo>
                  <a:pt x="2193290" y="0"/>
                </a:lnTo>
                <a:lnTo>
                  <a:pt x="292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40379" y="6554469"/>
            <a:ext cx="6235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Weakness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60420" y="6842759"/>
            <a:ext cx="1575435" cy="115697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20320">
              <a:lnSpc>
                <a:spcPct val="95800"/>
              </a:lnSpc>
              <a:spcBef>
                <a:spcPts val="155"/>
              </a:spcBef>
            </a:pPr>
            <a:r>
              <a:rPr dirty="0" sz="1100" spc="-5">
                <a:latin typeface="Times New Roman"/>
                <a:cs typeface="Times New Roman"/>
              </a:rPr>
              <a:t>Being </a:t>
            </a:r>
            <a:r>
              <a:rPr dirty="0" sz="1100">
                <a:latin typeface="Times New Roman"/>
                <a:cs typeface="Times New Roman"/>
              </a:rPr>
              <a:t>too </a:t>
            </a:r>
            <a:r>
              <a:rPr dirty="0" sz="1100" spc="-5">
                <a:latin typeface="Times New Roman"/>
                <a:cs typeface="Times New Roman"/>
              </a:rPr>
              <a:t>critical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myself  Attempting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please  everyone</a:t>
            </a:r>
            <a:endParaRPr sz="1100">
              <a:latin typeface="Times New Roman"/>
              <a:cs typeface="Times New Roman"/>
            </a:endParaRPr>
          </a:p>
          <a:p>
            <a:pPr marL="12700" marR="140335">
              <a:lnSpc>
                <a:spcPts val="1270"/>
              </a:lnSpc>
              <a:spcBef>
                <a:spcPts val="25"/>
              </a:spcBef>
            </a:pPr>
            <a:r>
              <a:rPr dirty="0" sz="1100" spc="-5">
                <a:latin typeface="Times New Roman"/>
                <a:cs typeface="Times New Roman"/>
              </a:rPr>
              <a:t>Over </a:t>
            </a:r>
            <a:r>
              <a:rPr dirty="0" sz="1100">
                <a:latin typeface="Times New Roman"/>
                <a:cs typeface="Times New Roman"/>
              </a:rPr>
              <a:t>thought on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constant  updation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</a:pPr>
            <a:r>
              <a:rPr dirty="0" sz="1100" spc="-5">
                <a:latin typeface="Times New Roman"/>
                <a:cs typeface="Times New Roman"/>
              </a:rPr>
              <a:t>Too </a:t>
            </a:r>
            <a:r>
              <a:rPr dirty="0" sz="1100">
                <a:latin typeface="Times New Roman"/>
                <a:cs typeface="Times New Roman"/>
              </a:rPr>
              <a:t>much of a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perfectionist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dirty="0" sz="1100" spc="-5">
                <a:latin typeface="Times New Roman"/>
                <a:cs typeface="Times New Roman"/>
              </a:rPr>
              <a:t>Multitasking,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Impulsive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1720" y="8580119"/>
            <a:ext cx="1602739" cy="1388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3569" y="778509"/>
          <a:ext cx="6873875" cy="513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1485900"/>
                <a:gridCol w="2914650"/>
                <a:gridCol w="2063750"/>
              </a:tblGrid>
              <a:tr h="422910">
                <a:tc>
                  <a:txBody>
                    <a:bodyPr/>
                    <a:lstStyle/>
                    <a:p>
                      <a:pPr marL="114300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Sl.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Skills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Questions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130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Responses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Decision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Making/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65"/>
                        </a:lnSpc>
                        <a:spcBef>
                          <a:spcPts val="57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Problem Solving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Tell me about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 had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make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65"/>
                        </a:lnSpc>
                        <a:spcBef>
                          <a:spcPts val="57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quick decision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Leadership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Give me an example of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 had</a:t>
                      </a:r>
                      <a:r>
                        <a:rPr dirty="0" sz="11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lead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group that didn’t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want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cooperate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99060">
                        <a:lnSpc>
                          <a:spcPct val="143200"/>
                        </a:lnSpc>
                        <a:spcBef>
                          <a:spcPts val="1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you.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How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did you deal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the situation  and were you successful in</a:t>
                      </a:r>
                      <a:r>
                        <a:rPr dirty="0" sz="11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leading?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Adaptability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Tell me about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your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schedule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299720">
                        <a:lnSpc>
                          <a:spcPts val="1900"/>
                        </a:lnSpc>
                        <a:spcBef>
                          <a:spcPts val="1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interrupted,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how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did you get back on  track?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Problem Solving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Give me an example of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 had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use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logic to solve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problem?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97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Integrity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Tell me about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your</a:t>
                      </a:r>
                      <a:r>
                        <a:rPr dirty="0" sz="11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classmates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182245">
                        <a:lnSpc>
                          <a:spcPct val="1432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were gossiping about you in the class,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how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did you handle</a:t>
                      </a:r>
                      <a:r>
                        <a:rPr dirty="0" sz="11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that?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Interpersonal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Skills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Give me an example of making</a:t>
                      </a:r>
                      <a:r>
                        <a:rPr dirty="0" sz="11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74930">
                        <a:lnSpc>
                          <a:spcPts val="19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unpopular decision,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what was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it, how did you  manage it, and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what was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result?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97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7.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Communication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Describe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 had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191770">
                        <a:lnSpc>
                          <a:spcPct val="1432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communicate with someone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didn’t like  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Motivation/Initiative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Tell me about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went</a:t>
                      </a:r>
                      <a:r>
                        <a:rPr dirty="0" sz="11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further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65"/>
                        </a:lnSpc>
                        <a:spcBef>
                          <a:spcPts val="57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than the assigned role of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responsibility?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6051550"/>
            <a:ext cx="5962015" cy="336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45745" indent="-233679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3"/>
              <a:tabLst>
                <a:tab pos="246379" algn="l"/>
              </a:tabLst>
            </a:pPr>
            <a:r>
              <a:rPr dirty="0" sz="1100" spc="-5" b="1">
                <a:latin typeface="Arial"/>
                <a:cs typeface="Arial"/>
              </a:rPr>
              <a:t>Focus on Reading: Reading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styles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rabicPeriod" startAt="3"/>
            </a:pPr>
            <a:endParaRPr sz="1050">
              <a:latin typeface="Arial"/>
              <a:cs typeface="Arial"/>
            </a:endParaRPr>
          </a:p>
          <a:p>
            <a:pPr lvl="2" marL="469900" indent="-228600">
              <a:lnSpc>
                <a:spcPts val="1295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Skimming- </a:t>
            </a:r>
            <a:r>
              <a:rPr dirty="0" sz="1100" spc="-5">
                <a:latin typeface="Arial"/>
                <a:cs typeface="Arial"/>
              </a:rPr>
              <a:t>Reading rapidly for the main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points</a:t>
            </a:r>
            <a:endParaRPr sz="1100">
              <a:latin typeface="Arial"/>
              <a:cs typeface="Arial"/>
            </a:endParaRPr>
          </a:p>
          <a:p>
            <a:pPr lvl="2" marL="469900" indent="-228600">
              <a:lnSpc>
                <a:spcPts val="1265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Scanning</a:t>
            </a:r>
            <a:r>
              <a:rPr dirty="0" sz="1100" spc="-5">
                <a:latin typeface="Arial"/>
                <a:cs typeface="Arial"/>
              </a:rPr>
              <a:t>- Reading rapidly through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text to find specific information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required</a:t>
            </a:r>
            <a:endParaRPr sz="1100">
              <a:latin typeface="Arial"/>
              <a:cs typeface="Arial"/>
            </a:endParaRPr>
          </a:p>
          <a:p>
            <a:pPr lvl="2" marL="469900" indent="-228600">
              <a:lnSpc>
                <a:spcPts val="1265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Extensive</a:t>
            </a:r>
            <a:r>
              <a:rPr dirty="0" sz="1100" spc="-5">
                <a:latin typeface="Arial"/>
                <a:cs typeface="Arial"/>
              </a:rPr>
              <a:t>- Reading longer texts often for pleasure and for an overall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understanding</a:t>
            </a:r>
            <a:endParaRPr sz="1100">
              <a:latin typeface="Arial"/>
              <a:cs typeface="Arial"/>
            </a:endParaRPr>
          </a:p>
          <a:p>
            <a:pPr lvl="2" marL="469900" marR="5080" indent="-228600">
              <a:lnSpc>
                <a:spcPts val="1260"/>
              </a:lnSpc>
              <a:spcBef>
                <a:spcPts val="7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Intensive</a:t>
            </a:r>
            <a:r>
              <a:rPr dirty="0" sz="1100" spc="-5">
                <a:latin typeface="Arial"/>
                <a:cs typeface="Arial"/>
              </a:rPr>
              <a:t>- Reading shorter texts for detailed information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an emphasis on precise  understanding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lvl="2" marL="362585" indent="-350520">
              <a:lnSpc>
                <a:spcPct val="100000"/>
              </a:lnSpc>
              <a:buAutoNum type="arabicPeriod"/>
              <a:tabLst>
                <a:tab pos="363220" algn="l"/>
              </a:tabLst>
            </a:pPr>
            <a:r>
              <a:rPr dirty="0" sz="1100" spc="-5" b="1">
                <a:latin typeface="Arial"/>
                <a:cs typeface="Arial"/>
              </a:rPr>
              <a:t>Identify the reading skills required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the following reading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situations: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5">
                <a:latin typeface="Arial"/>
                <a:cs typeface="Arial"/>
              </a:rPr>
              <a:t>TV </a:t>
            </a:r>
            <a:r>
              <a:rPr dirty="0" sz="1100" spc="-5">
                <a:latin typeface="Arial"/>
                <a:cs typeface="Arial"/>
              </a:rPr>
              <a:t>guide for Friday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evening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An English grammar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An article in Science digest about Telecommunication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networking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friend’s blog on 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Internet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opinion page in your local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newspaper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novel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poem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bus timetable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fax from 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parent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An advertising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email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An email or letter from your best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friend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225" y="767080"/>
            <a:ext cx="3570604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053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30530" algn="l"/>
                <a:tab pos="431165" algn="l"/>
              </a:tabLst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5">
                <a:latin typeface="Arial"/>
                <a:cs typeface="Arial"/>
              </a:rPr>
              <a:t> recipe</a:t>
            </a:r>
            <a:endParaRPr sz="1100">
              <a:latin typeface="Arial"/>
              <a:cs typeface="Arial"/>
            </a:endParaRPr>
          </a:p>
          <a:p>
            <a:pPr marL="430530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30530" algn="l"/>
                <a:tab pos="431165" algn="l"/>
              </a:tabLst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short story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your favourite author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1.3.2 Pre reading: Match their definition </a:t>
            </a:r>
            <a:r>
              <a:rPr dirty="0" sz="1100" b="1">
                <a:latin typeface="Arial"/>
                <a:cs typeface="Arial"/>
              </a:rPr>
              <a:t>with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meaning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0739" y="1604010"/>
          <a:ext cx="6096635" cy="206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630"/>
                <a:gridCol w="2628900"/>
                <a:gridCol w="2989580"/>
              </a:tblGrid>
              <a:tr h="327660">
                <a:tc>
                  <a:txBody>
                    <a:bodyPr/>
                    <a:lstStyle/>
                    <a:p>
                      <a:pPr marL="69215" marR="205740">
                        <a:lnSpc>
                          <a:spcPts val="1260"/>
                        </a:lnSpc>
                        <a:spcBef>
                          <a:spcPts val="4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. 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6445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Definitions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5925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Meaning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Modulation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2865">
                        <a:lnSpc>
                          <a:spcPts val="1260"/>
                        </a:lnSpc>
                        <a:spcBef>
                          <a:spcPts val="4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recovering the original message signal from  the modulated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signal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Demodulation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21945">
                        <a:lnSpc>
                          <a:spcPts val="1260"/>
                        </a:lnSpc>
                        <a:spcBef>
                          <a:spcPts val="4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characteristics of carrier signal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varied  message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Amplitude modulation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Modulation in the form of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digital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Pulse modulation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4135">
                        <a:lnSpc>
                          <a:spcPts val="1270"/>
                        </a:lnSpc>
                        <a:spcBef>
                          <a:spcPts val="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amplitude of the carrier signal varied with  message signal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Digital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modulation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carrier signal is in the form of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pulse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3808729"/>
            <a:ext cx="3674110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  <a:tabLst>
                <a:tab pos="511175" algn="l"/>
                <a:tab pos="1062990" algn="l"/>
                <a:tab pos="1374140" algn="l"/>
                <a:tab pos="2112645" algn="l"/>
                <a:tab pos="2595245" algn="l"/>
                <a:tab pos="2945130" algn="l"/>
              </a:tabLst>
            </a:pPr>
            <a:r>
              <a:rPr dirty="0" sz="1100" spc="-5" b="1">
                <a:latin typeface="Arial"/>
                <a:cs typeface="Arial"/>
              </a:rPr>
              <a:t>1.3.3:	Focus	on	Reading:	Read	the	following  Communicative Systems” and do the tasks that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follow: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7976" y="3808729"/>
            <a:ext cx="22790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3105" algn="l"/>
                <a:tab pos="1024255" algn="l"/>
                <a:tab pos="2018030" algn="l"/>
              </a:tabLst>
            </a:pPr>
            <a:r>
              <a:rPr dirty="0" sz="1100" spc="-5" b="1">
                <a:latin typeface="Arial"/>
                <a:cs typeface="Arial"/>
              </a:rPr>
              <a:t>passag</a:t>
            </a:r>
            <a:r>
              <a:rPr dirty="0" sz="1100" b="1">
                <a:latin typeface="Arial"/>
                <a:cs typeface="Arial"/>
              </a:rPr>
              <a:t>e	</a:t>
            </a:r>
            <a:r>
              <a:rPr dirty="0" sz="1100" spc="-5" b="1">
                <a:latin typeface="Arial"/>
                <a:cs typeface="Arial"/>
              </a:rPr>
              <a:t>o</a:t>
            </a:r>
            <a:r>
              <a:rPr dirty="0" sz="1100" b="1">
                <a:latin typeface="Arial"/>
                <a:cs typeface="Arial"/>
              </a:rPr>
              <a:t>n	“</a:t>
            </a:r>
            <a:r>
              <a:rPr dirty="0" sz="1100" spc="-15" b="1">
                <a:latin typeface="Arial"/>
                <a:cs typeface="Arial"/>
              </a:rPr>
              <a:t>T</a:t>
            </a:r>
            <a:r>
              <a:rPr dirty="0" sz="1100" spc="-5" b="1">
                <a:latin typeface="Arial"/>
                <a:cs typeface="Arial"/>
              </a:rPr>
              <a:t>ech</a:t>
            </a:r>
            <a:r>
              <a:rPr dirty="0" sz="1100" spc="5" b="1">
                <a:latin typeface="Arial"/>
                <a:cs typeface="Arial"/>
              </a:rPr>
              <a:t>n</a:t>
            </a:r>
            <a:r>
              <a:rPr dirty="0" sz="1100" spc="-5" b="1">
                <a:latin typeface="Arial"/>
                <a:cs typeface="Arial"/>
              </a:rPr>
              <a:t>o</a:t>
            </a:r>
            <a:r>
              <a:rPr dirty="0" sz="1100" b="1">
                <a:latin typeface="Arial"/>
                <a:cs typeface="Arial"/>
              </a:rPr>
              <a:t>l</a:t>
            </a:r>
            <a:r>
              <a:rPr dirty="0" sz="1100" spc="-5" b="1">
                <a:latin typeface="Arial"/>
                <a:cs typeface="Arial"/>
              </a:rPr>
              <a:t>og</a:t>
            </a:r>
            <a:r>
              <a:rPr dirty="0" sz="1100" b="1">
                <a:latin typeface="Arial"/>
                <a:cs typeface="Arial"/>
              </a:rPr>
              <a:t>y	</a:t>
            </a:r>
            <a:r>
              <a:rPr dirty="0" sz="1100" spc="-5" b="1">
                <a:latin typeface="Arial"/>
                <a:cs typeface="Arial"/>
              </a:rPr>
              <a:t>an</a:t>
            </a:r>
            <a:r>
              <a:rPr dirty="0" sz="1100" b="1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4290059"/>
            <a:ext cx="5966460" cy="50126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 indent="457200">
              <a:lnSpc>
                <a:spcPct val="958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Communication means sharing one’s thoughts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others. It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bidirectional process.  Electronic communication deals with transmission, reception and processing of information </a:t>
            </a:r>
            <a:r>
              <a:rPr dirty="0" sz="1100">
                <a:latin typeface="Arial"/>
                <a:cs typeface="Arial"/>
              </a:rPr>
              <a:t>by  </a:t>
            </a:r>
            <a:r>
              <a:rPr dirty="0" sz="1100" spc="-5">
                <a:latin typeface="Arial"/>
                <a:cs typeface="Arial"/>
              </a:rPr>
              <a:t>means of electrical signals. Telephone, telex/telegraph systems provide communication of voice  and written message from one place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another where it could be stored, processed or  retransmitted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other places.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systems that </a:t>
            </a:r>
            <a:r>
              <a:rPr dirty="0" sz="110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be thought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as one way communication  systems include, analog signals, telephones signals, </a:t>
            </a:r>
            <a:r>
              <a:rPr dirty="0" sz="1100">
                <a:latin typeface="Arial"/>
                <a:cs typeface="Arial"/>
              </a:rPr>
              <a:t>TV </a:t>
            </a:r>
            <a:r>
              <a:rPr dirty="0" sz="1100" spc="-5">
                <a:latin typeface="Arial"/>
                <a:cs typeface="Arial"/>
              </a:rPr>
              <a:t>picture signals, radio broadcast signals,  telegraph signals, radar signals and data signals, etc.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transmission medium </a:t>
            </a:r>
            <a:r>
              <a:rPr dirty="0" sz="110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be </a:t>
            </a:r>
            <a:r>
              <a:rPr dirty="0" sz="110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twisted pair of wires, coaxial cable or an optical fibre. If the communication is through air  medium, it is called wireless communication.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interaction between communication and  computer technology and the application of satellites and fibre optics in communication systems  has brought rapid growth in the communication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Modulation: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algn="just" marL="12700" marR="6985" indent="603885">
              <a:lnSpc>
                <a:spcPct val="95800"/>
              </a:lnSpc>
            </a:pPr>
            <a:r>
              <a:rPr dirty="0" sz="1100" spc="-5">
                <a:latin typeface="Arial"/>
                <a:cs typeface="Arial"/>
              </a:rPr>
              <a:t>Modulation is the process whereby some characteristic of one wave is varied in  accordance with some characteristic of another wave. Modulation is the process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converting  the low frequency information signal into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high frequency signal. This is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enable the  information bearing signal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 transmitted over the long distance. </a:t>
            </a: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this process the </a:t>
            </a:r>
            <a:r>
              <a:rPr dirty="0" sz="1100">
                <a:latin typeface="Arial"/>
                <a:cs typeface="Arial"/>
              </a:rPr>
              <a:t>low  </a:t>
            </a:r>
            <a:r>
              <a:rPr dirty="0" sz="1100" spc="-5">
                <a:latin typeface="Arial"/>
                <a:cs typeface="Arial"/>
              </a:rPr>
              <a:t>frequency information signal (modulating signal) modulates the parameters of the high  frequency signal (carrier signal) such as amplitude, frequency and phase angle.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resultant  signal is called modulated signal. Modulation reduces the size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antenna. It also enables  multiplexing i.e. it enables the transmission of different modulated signals at different carrier  frequencies through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common channel. Demodulation is the reverse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modulation  process. It is the process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recovering the signal from the modulated carrier wave.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basic  types of modulation are analogue modulation, pulse modulation and digital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modulation.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100" spc="-5" b="1">
                <a:latin typeface="Arial"/>
                <a:cs typeface="Arial"/>
              </a:rPr>
              <a:t>Answer the following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questions: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Mention some one way communication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systems.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What do you understand about wireless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communication?</a:t>
            </a:r>
            <a:endParaRPr sz="1100">
              <a:latin typeface="Arial"/>
              <a:cs typeface="Arial"/>
            </a:endParaRPr>
          </a:p>
          <a:p>
            <a:pPr marL="12700" marR="7620">
              <a:lnSpc>
                <a:spcPts val="1260"/>
              </a:lnSpc>
              <a:spcBef>
                <a:spcPts val="65"/>
              </a:spcBef>
              <a:buAutoNum type="arabicPeriod"/>
              <a:tabLst>
                <a:tab pos="173990" algn="l"/>
              </a:tabLst>
            </a:pPr>
            <a:r>
              <a:rPr dirty="0" sz="1100" spc="-5">
                <a:latin typeface="Arial"/>
                <a:cs typeface="Arial"/>
              </a:rPr>
              <a:t>Do you think that the rapid growth in the communication system brings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lot of change in the  future? Mention some changes that might occur by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2050.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5969000" cy="726185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6350">
              <a:lnSpc>
                <a:spcPts val="1260"/>
              </a:lnSpc>
              <a:spcBef>
                <a:spcPts val="190"/>
              </a:spcBef>
              <a:tabLst>
                <a:tab pos="2999105" algn="l"/>
                <a:tab pos="3818254" algn="l"/>
              </a:tabLst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	UNIT-I	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  </a:t>
            </a:r>
            <a:r>
              <a:rPr dirty="0" sz="1100" spc="-5">
                <a:latin typeface="Times New Roman"/>
                <a:cs typeface="Times New Roman"/>
              </a:rPr>
              <a:t>SHS1101</a:t>
            </a:r>
            <a:endParaRPr sz="1100">
              <a:latin typeface="Times New Roman"/>
              <a:cs typeface="Times New Roman"/>
            </a:endParaRPr>
          </a:p>
          <a:p>
            <a:pPr marL="168910" indent="-156210">
              <a:lnSpc>
                <a:spcPts val="1215"/>
              </a:lnSpc>
              <a:buAutoNum type="arabicPeriod" startAt="4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What is your opinion about the systems available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send transmission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long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distances?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 startAt="4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Define modulation.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 startAt="4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What is the difference between modulation and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demodulation?</a:t>
            </a:r>
            <a:endParaRPr sz="1100">
              <a:latin typeface="Arial"/>
              <a:cs typeface="Arial"/>
            </a:endParaRPr>
          </a:p>
          <a:p>
            <a:pPr marL="12700" marR="8255">
              <a:lnSpc>
                <a:spcPts val="1260"/>
              </a:lnSpc>
              <a:spcBef>
                <a:spcPts val="65"/>
              </a:spcBef>
              <a:buAutoNum type="arabicPeriod" startAt="4"/>
              <a:tabLst>
                <a:tab pos="191770" algn="l"/>
              </a:tabLst>
            </a:pPr>
            <a:r>
              <a:rPr dirty="0" sz="110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are the difficulties in transmission of communication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long distances? What is the  solution?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10"/>
              </a:lnSpc>
              <a:buAutoNum type="arabicPeriod" startAt="4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What are the basic types of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modulation?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 startAt="4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Mention the users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wireless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communication.</a:t>
            </a:r>
            <a:endParaRPr sz="1100">
              <a:latin typeface="Arial"/>
              <a:cs typeface="Arial"/>
            </a:endParaRPr>
          </a:p>
          <a:p>
            <a:pPr marL="12700" marR="10160">
              <a:lnSpc>
                <a:spcPts val="1260"/>
              </a:lnSpc>
              <a:spcBef>
                <a:spcPts val="70"/>
              </a:spcBef>
              <a:buAutoNum type="arabicPeriod" startAt="4"/>
              <a:tabLst>
                <a:tab pos="275590" algn="l"/>
              </a:tabLst>
            </a:pPr>
            <a:r>
              <a:rPr dirty="0" sz="1100" spc="-5">
                <a:latin typeface="Arial"/>
                <a:cs typeface="Arial"/>
              </a:rPr>
              <a:t>What is the difference between one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one communication and communication through  systems?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1.3.4 Read the following passage and answer the questions given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below: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algn="just" marL="2223770" marR="5080">
              <a:lnSpc>
                <a:spcPct val="95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invention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electric telegraph gave birth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 communications industry. Although Samuel B. Morse  succeeded in making the invention useful in 1837, it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not  until 1843 that the first important telegraph line </a:t>
            </a:r>
            <a:r>
              <a:rPr dirty="0" sz="1100" spc="-10">
                <a:latin typeface="Arial"/>
                <a:cs typeface="Arial"/>
              </a:rPr>
              <a:t>was  </a:t>
            </a:r>
            <a:r>
              <a:rPr dirty="0" sz="1100" spc="-5">
                <a:latin typeface="Arial"/>
                <a:cs typeface="Arial"/>
              </a:rPr>
              <a:t>constructed.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year </a:t>
            </a:r>
            <a:r>
              <a:rPr dirty="0" sz="1100" spc="-5">
                <a:latin typeface="Arial"/>
                <a:cs typeface="Arial"/>
              </a:rPr>
              <a:t>1860 more than 50,000 miles </a:t>
            </a:r>
            <a:r>
              <a:rPr dirty="0" sz="1100" spc="-10">
                <a:latin typeface="Arial"/>
                <a:cs typeface="Arial"/>
              </a:rPr>
              <a:t>of  </a:t>
            </a:r>
            <a:r>
              <a:rPr dirty="0" sz="1100" spc="-5">
                <a:latin typeface="Arial"/>
                <a:cs typeface="Arial"/>
              </a:rPr>
              <a:t>lines connected people east of the Rockies.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following  year, San Francisco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added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network.</a:t>
            </a:r>
            <a:endParaRPr sz="1100">
              <a:latin typeface="Arial"/>
              <a:cs typeface="Arial"/>
            </a:endParaRPr>
          </a:p>
          <a:p>
            <a:pPr algn="just" marL="2223770" indent="174625">
              <a:lnSpc>
                <a:spcPts val="1235"/>
              </a:lnSpc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national 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telegraph 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network 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strengthened 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ties</a:t>
            </a:r>
            <a:endParaRPr sz="1100">
              <a:latin typeface="Arial"/>
              <a:cs typeface="Arial"/>
            </a:endParaRPr>
          </a:p>
          <a:p>
            <a:pPr algn="just" marL="2223770" marR="5080">
              <a:lnSpc>
                <a:spcPct val="95800"/>
              </a:lnSpc>
              <a:spcBef>
                <a:spcPts val="30"/>
              </a:spcBef>
            </a:pPr>
            <a:r>
              <a:rPr dirty="0" sz="1100" spc="-5">
                <a:latin typeface="Arial"/>
                <a:cs typeface="Arial"/>
              </a:rPr>
              <a:t>between East and West and contributed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rapid  expansion of the railroads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providing an efficient means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5">
                <a:latin typeface="Arial"/>
                <a:cs typeface="Arial"/>
              </a:rPr>
              <a:t>monitor schedules and routes. Furthermore, the extension  of the telegraph, combined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invention of the steam-  driven rotary printing press by Richard M. Hoe in 1846,  revolutionized the world of journalism. Where the business  of </a:t>
            </a:r>
            <a:r>
              <a:rPr dirty="0" sz="1100" spc="-10">
                <a:latin typeface="Arial"/>
                <a:cs typeface="Arial"/>
              </a:rPr>
              <a:t>news </a:t>
            </a:r>
            <a:r>
              <a:rPr dirty="0" sz="1100" spc="-5">
                <a:latin typeface="Arial"/>
                <a:cs typeface="Arial"/>
              </a:rPr>
              <a:t>gathering had been dependent upon the mail and  on hand-operated presses, the telegraph expanded the  amount   of   information   </a:t>
            </a:r>
            <a:r>
              <a:rPr dirty="0" sz="1100">
                <a:latin typeface="Arial"/>
                <a:cs typeface="Arial"/>
              </a:rPr>
              <a:t>a   </a:t>
            </a:r>
            <a:r>
              <a:rPr dirty="0" sz="1100" spc="-5">
                <a:latin typeface="Arial"/>
                <a:cs typeface="Arial"/>
              </a:rPr>
              <a:t>newspaper   could   supply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ts val="1270"/>
              </a:lnSpc>
              <a:spcBef>
                <a:spcPts val="25"/>
              </a:spcBef>
            </a:pPr>
            <a:r>
              <a:rPr dirty="0" sz="1100" spc="-5">
                <a:latin typeface="Arial"/>
                <a:cs typeface="Arial"/>
              </a:rPr>
              <a:t>allowed for timelier reporting.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establishment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Associated Press 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central wire  service in 1846 marked the arrival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new era in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journalism.</a:t>
            </a:r>
            <a:endParaRPr sz="1100">
              <a:latin typeface="Arial"/>
              <a:cs typeface="Arial"/>
            </a:endParaRPr>
          </a:p>
          <a:p>
            <a:pPr marL="128905" indent="-116839">
              <a:lnSpc>
                <a:spcPts val="1200"/>
              </a:lnSpc>
              <a:buAutoNum type="romanUcPeriod"/>
              <a:tabLst>
                <a:tab pos="129539" algn="l"/>
              </a:tabLst>
            </a:pPr>
            <a:r>
              <a:rPr dirty="0" sz="1100" spc="-5" b="1">
                <a:latin typeface="Arial"/>
                <a:cs typeface="Arial"/>
              </a:rPr>
              <a:t>Answer the following </a:t>
            </a:r>
            <a:r>
              <a:rPr dirty="0" sz="1100" b="1">
                <a:latin typeface="Arial"/>
                <a:cs typeface="Arial"/>
              </a:rPr>
              <a:t>in a </a:t>
            </a:r>
            <a:r>
              <a:rPr dirty="0" sz="1100" spc="-5" b="1">
                <a:latin typeface="Arial"/>
                <a:cs typeface="Arial"/>
              </a:rPr>
              <a:t>sentence or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two:</a:t>
            </a:r>
            <a:endParaRPr sz="1100">
              <a:latin typeface="Arial"/>
              <a:cs typeface="Arial"/>
            </a:endParaRPr>
          </a:p>
          <a:p>
            <a:pPr lvl="1"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What is the main topic of the passage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lvl="1"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How did the telegraph enhance the business of </a:t>
            </a:r>
            <a:r>
              <a:rPr dirty="0" sz="1100" spc="-10">
                <a:latin typeface="Arial"/>
                <a:cs typeface="Arial"/>
              </a:rPr>
              <a:t>news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gathering?</a:t>
            </a:r>
            <a:endParaRPr sz="1100">
              <a:latin typeface="Arial"/>
              <a:cs typeface="Arial"/>
            </a:endParaRPr>
          </a:p>
          <a:p>
            <a:pPr lvl="1"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What is the author’s main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purpose?</a:t>
            </a:r>
            <a:endParaRPr sz="1100">
              <a:latin typeface="Arial"/>
              <a:cs typeface="Arial"/>
            </a:endParaRPr>
          </a:p>
          <a:p>
            <a:pPr lvl="1"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What is the role of Morse in the communication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revolution?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dirty="0" sz="1100" spc="-5" b="1">
                <a:latin typeface="Arial"/>
                <a:cs typeface="Arial"/>
              </a:rPr>
              <a:t>II. State whether the following statements are True or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False:</a:t>
            </a:r>
            <a:endParaRPr sz="1100">
              <a:latin typeface="Arial"/>
              <a:cs typeface="Arial"/>
            </a:endParaRPr>
          </a:p>
          <a:p>
            <a:pPr marL="206375" indent="-194310">
              <a:lnSpc>
                <a:spcPts val="1265"/>
              </a:lnSpc>
              <a:buAutoNum type="arabicPeriod" startAt="5"/>
              <a:tabLst>
                <a:tab pos="207010" algn="l"/>
              </a:tabLst>
            </a:pPr>
            <a:r>
              <a:rPr dirty="0" sz="1100" spc="-5">
                <a:latin typeface="Arial"/>
                <a:cs typeface="Arial"/>
              </a:rPr>
              <a:t>Morse invented the telegraph in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1837.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 startAt="5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People could use the telegraph in San Francisco in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1861.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 startAt="5"/>
              <a:tabLst>
                <a:tab pos="16891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telegraph led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invention of the rotary painting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press.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 startAt="5"/>
              <a:tabLst>
                <a:tab pos="16891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telegraph helped connect the entire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nation.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dirty="0" sz="1100" spc="-5" b="1">
                <a:latin typeface="Arial"/>
                <a:cs typeface="Arial"/>
              </a:rPr>
              <a:t>III. Choose the right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option: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7665719"/>
            <a:ext cx="29368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9.The word “gathering” in the passage refers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7825740"/>
            <a:ext cx="22212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3980" algn="l"/>
              </a:tabLst>
            </a:pPr>
            <a:r>
              <a:rPr dirty="0" sz="1100" spc="-5">
                <a:latin typeface="Arial"/>
                <a:cs typeface="Arial"/>
              </a:rPr>
              <a:t>a.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people	</a:t>
            </a:r>
            <a:r>
              <a:rPr dirty="0" sz="1100" spc="-10">
                <a:latin typeface="Arial"/>
                <a:cs typeface="Arial"/>
              </a:rPr>
              <a:t>b.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210" y="7825740"/>
            <a:ext cx="88709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d.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substances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7987030"/>
            <a:ext cx="26968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10. It can be inferred from the passage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6251" y="7665719"/>
            <a:ext cx="61531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990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dirty="0" sz="1100">
                <a:latin typeface="Arial"/>
                <a:cs typeface="Arial"/>
              </a:rPr>
              <a:t>c.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objects</a:t>
            </a:r>
            <a:endParaRPr sz="1100">
              <a:latin typeface="Arial"/>
              <a:cs typeface="Arial"/>
            </a:endParaRPr>
          </a:p>
          <a:p>
            <a:pPr marL="138430">
              <a:lnSpc>
                <a:spcPts val="1295"/>
              </a:lnSpc>
            </a:pP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8147050"/>
            <a:ext cx="5748020" cy="116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8275" indent="-156210">
              <a:lnSpc>
                <a:spcPts val="1295"/>
              </a:lnSpc>
              <a:spcBef>
                <a:spcPts val="100"/>
              </a:spcBef>
              <a:buAutoNum type="alphaL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Samuel Morse did not make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significant contribution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communications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industry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lphaL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Morse's invention did not immediately achieve its full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potential</a:t>
            </a:r>
            <a:endParaRPr sz="1100">
              <a:latin typeface="Arial"/>
              <a:cs typeface="Arial"/>
            </a:endParaRPr>
          </a:p>
          <a:p>
            <a:pPr marL="160020" indent="-147955">
              <a:lnSpc>
                <a:spcPts val="1265"/>
              </a:lnSpc>
              <a:buAutoNum type="alphaLcPeriod"/>
              <a:tabLst>
                <a:tab pos="160655" algn="l"/>
              </a:tabLst>
            </a:pPr>
            <a:r>
              <a:rPr dirty="0" sz="1100" spc="-5">
                <a:latin typeface="Arial"/>
                <a:cs typeface="Arial"/>
              </a:rPr>
              <a:t>the extension of the telegraph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more important than its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invention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95"/>
              </a:lnSpc>
              <a:buAutoNum type="alphaL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journalists have the Associated Press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thank for the birth of the communications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industry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1.4 Focus on Writing: Letter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Writing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547620"/>
            <a:ext cx="2095500" cy="3017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6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3074670"/>
            <a:ext cx="1253490" cy="114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928369"/>
            <a:ext cx="595312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1.4.1 Editing: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7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Do </a:t>
            </a:r>
            <a:r>
              <a:rPr dirty="0" sz="1100" spc="-10" b="1">
                <a:latin typeface="Arial"/>
                <a:cs typeface="Arial"/>
              </a:rPr>
              <a:t>you </a:t>
            </a:r>
            <a:r>
              <a:rPr dirty="0" sz="1100" spc="-5" b="1">
                <a:latin typeface="Arial"/>
                <a:cs typeface="Arial"/>
              </a:rPr>
              <a:t>like getting letters from </a:t>
            </a:r>
            <a:r>
              <a:rPr dirty="0" sz="1100" spc="-10" b="1">
                <a:latin typeface="Arial"/>
                <a:cs typeface="Arial"/>
              </a:rPr>
              <a:t>your </a:t>
            </a:r>
            <a:r>
              <a:rPr dirty="0" sz="1100" spc="-5" b="1">
                <a:latin typeface="Arial"/>
                <a:cs typeface="Arial"/>
              </a:rPr>
              <a:t>friends? How </a:t>
            </a:r>
            <a:r>
              <a:rPr dirty="0" sz="1100" b="1">
                <a:latin typeface="Arial"/>
                <a:cs typeface="Arial"/>
              </a:rPr>
              <a:t>many </a:t>
            </a:r>
            <a:r>
              <a:rPr dirty="0" sz="1100" spc="-5" b="1">
                <a:latin typeface="Arial"/>
                <a:cs typeface="Arial"/>
              </a:rPr>
              <a:t>of </a:t>
            </a:r>
            <a:r>
              <a:rPr dirty="0" sz="1100" spc="-10" b="1">
                <a:latin typeface="Arial"/>
                <a:cs typeface="Arial"/>
              </a:rPr>
              <a:t>you </a:t>
            </a:r>
            <a:r>
              <a:rPr dirty="0" sz="1100" spc="-5" b="1">
                <a:latin typeface="Arial"/>
                <a:cs typeface="Arial"/>
              </a:rPr>
              <a:t>still get letters? Read the  following notes on letter writing and correct the mistakes of the passage in the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box: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914" y="1776095"/>
            <a:ext cx="6087110" cy="64897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algn="just" marL="69215" marR="71755">
              <a:lnSpc>
                <a:spcPct val="960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Letters is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tow types. There are For mail letters and informal letters. Both </a:t>
            </a:r>
            <a:r>
              <a:rPr dirty="0" sz="1100">
                <a:latin typeface="Arial"/>
                <a:cs typeface="Arial"/>
              </a:rPr>
              <a:t>r </a:t>
            </a:r>
            <a:r>
              <a:rPr dirty="0" sz="1100" spc="-5">
                <a:latin typeface="Arial"/>
                <a:cs typeface="Arial"/>
              </a:rPr>
              <a:t>usefool for  communicating information. Informal latter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rite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our fried, famous members like parents,  sisters etc. Formal latter </a:t>
            </a:r>
            <a:r>
              <a:rPr dirty="0" sz="1100" spc="-10">
                <a:latin typeface="Arial"/>
                <a:cs typeface="Arial"/>
              </a:rPr>
              <a:t>wi </a:t>
            </a:r>
            <a:r>
              <a:rPr dirty="0" sz="1100" spc="-5">
                <a:latin typeface="Arial"/>
                <a:cs typeface="Arial"/>
              </a:rPr>
              <a:t>rite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superiors, employiis and never knwon offices etc. Under  stand the same by redding 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following: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2567940"/>
            <a:ext cx="1089025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23215" marR="5080" indent="-31115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Arial"/>
                <a:cs typeface="Arial"/>
              </a:rPr>
              <a:t>1. Writing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Formal  Letters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6029" y="2567940"/>
            <a:ext cx="2493645" cy="131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Letters for various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functions</a:t>
            </a:r>
            <a:endParaRPr sz="1100">
              <a:latin typeface="Arial"/>
              <a:cs typeface="Arial"/>
            </a:endParaRPr>
          </a:p>
          <a:p>
            <a:pPr marL="400050" indent="-209550">
              <a:lnSpc>
                <a:spcPts val="1265"/>
              </a:lnSpc>
              <a:buAutoNum type="alphaLcParenBoth"/>
              <a:tabLst>
                <a:tab pos="400685" algn="l"/>
              </a:tabLst>
            </a:pPr>
            <a:r>
              <a:rPr dirty="0" sz="1100" spc="-5">
                <a:latin typeface="Arial"/>
                <a:cs typeface="Arial"/>
              </a:rPr>
              <a:t>Applying for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job</a:t>
            </a:r>
            <a:endParaRPr sz="1100">
              <a:latin typeface="Arial"/>
              <a:cs typeface="Arial"/>
            </a:endParaRPr>
          </a:p>
          <a:p>
            <a:pPr marL="399415" indent="-209550">
              <a:lnSpc>
                <a:spcPts val="1265"/>
              </a:lnSpc>
              <a:buAutoNum type="alphaLcParenBoth"/>
              <a:tabLst>
                <a:tab pos="400050" algn="l"/>
              </a:tabLst>
            </a:pPr>
            <a:r>
              <a:rPr dirty="0" sz="1100" spc="-5">
                <a:latin typeface="Arial"/>
                <a:cs typeface="Arial"/>
              </a:rPr>
              <a:t>Inviting</a:t>
            </a:r>
            <a:endParaRPr sz="1100">
              <a:latin typeface="Arial"/>
              <a:cs typeface="Arial"/>
            </a:endParaRPr>
          </a:p>
          <a:p>
            <a:pPr marL="391795" indent="-201930">
              <a:lnSpc>
                <a:spcPts val="1265"/>
              </a:lnSpc>
              <a:buAutoNum type="alphaLcParenBoth"/>
              <a:tabLst>
                <a:tab pos="392430" algn="l"/>
              </a:tabLst>
            </a:pPr>
            <a:r>
              <a:rPr dirty="0" sz="1100" spc="-5">
                <a:latin typeface="Arial"/>
                <a:cs typeface="Arial"/>
              </a:rPr>
              <a:t>accepting/declining an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invitation</a:t>
            </a:r>
            <a:endParaRPr sz="1100">
              <a:latin typeface="Arial"/>
              <a:cs typeface="Arial"/>
            </a:endParaRPr>
          </a:p>
          <a:p>
            <a:pPr marL="399415" indent="-209550">
              <a:lnSpc>
                <a:spcPts val="1265"/>
              </a:lnSpc>
              <a:buAutoNum type="alphaLcParenBoth"/>
              <a:tabLst>
                <a:tab pos="400050" algn="l"/>
              </a:tabLst>
            </a:pPr>
            <a:r>
              <a:rPr dirty="0" sz="1100" spc="-5">
                <a:latin typeface="Arial"/>
                <a:cs typeface="Arial"/>
              </a:rPr>
              <a:t>asking permission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visit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industry</a:t>
            </a:r>
            <a:endParaRPr sz="1100">
              <a:latin typeface="Arial"/>
              <a:cs typeface="Arial"/>
            </a:endParaRPr>
          </a:p>
          <a:p>
            <a:pPr marL="330835" indent="-210820">
              <a:lnSpc>
                <a:spcPts val="1265"/>
              </a:lnSpc>
              <a:buAutoNum type="alphaLcParenBoth"/>
              <a:tabLst>
                <a:tab pos="331470" algn="l"/>
              </a:tabLst>
            </a:pPr>
            <a:r>
              <a:rPr dirty="0" sz="1100" spc="-5">
                <a:latin typeface="Arial"/>
                <a:cs typeface="Arial"/>
              </a:rPr>
              <a:t>congratulating</a:t>
            </a:r>
            <a:endParaRPr sz="1100">
              <a:latin typeface="Arial"/>
              <a:cs typeface="Arial"/>
            </a:endParaRPr>
          </a:p>
          <a:p>
            <a:pPr marL="337820" indent="-209550">
              <a:lnSpc>
                <a:spcPts val="1265"/>
              </a:lnSpc>
              <a:buAutoNum type="alphaLcParenBoth"/>
              <a:tabLst>
                <a:tab pos="338455" algn="l"/>
              </a:tabLst>
            </a:pPr>
            <a:r>
              <a:rPr dirty="0" sz="1100" spc="-5">
                <a:latin typeface="Arial"/>
                <a:cs typeface="Arial"/>
              </a:rPr>
              <a:t>criticizing</a:t>
            </a:r>
            <a:endParaRPr sz="1100">
              <a:latin typeface="Arial"/>
              <a:cs typeface="Arial"/>
            </a:endParaRPr>
          </a:p>
          <a:p>
            <a:pPr marL="353060" indent="-202565">
              <a:lnSpc>
                <a:spcPts val="1290"/>
              </a:lnSpc>
              <a:buAutoNum type="alphaLcParenBoth"/>
              <a:tabLst>
                <a:tab pos="353695" algn="l"/>
              </a:tabLst>
            </a:pPr>
            <a:r>
              <a:rPr dirty="0" sz="1100" spc="-5">
                <a:latin typeface="Arial"/>
                <a:cs typeface="Arial"/>
              </a:rPr>
              <a:t>discussing social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problems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3370580"/>
            <a:ext cx="1236980" cy="35433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06375" marR="5080" indent="-194310">
              <a:lnSpc>
                <a:spcPts val="1270"/>
              </a:lnSpc>
              <a:spcBef>
                <a:spcPts val="185"/>
              </a:spcBef>
            </a:pPr>
            <a:r>
              <a:rPr dirty="0" sz="1100" spc="-5">
                <a:latin typeface="Arial"/>
                <a:cs typeface="Arial"/>
              </a:rPr>
              <a:t>2. Writing Letters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Editor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4023359"/>
            <a:ext cx="5953760" cy="213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Please notice that formal letters contain the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following: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95"/>
              </a:lnSpc>
              <a:buAutoNum type="arabicPeriod"/>
              <a:tabLst>
                <a:tab pos="168910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Sender’s Address: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writer's typed name and</a:t>
            </a:r>
            <a:r>
              <a:rPr dirty="0" sz="1100" spc="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address.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Date Line: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month, day and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year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Recipient’s Address: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name and address of the person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1100" spc="-10">
                <a:solidFill>
                  <a:srgbClr val="333333"/>
                </a:solidFill>
                <a:latin typeface="Arial"/>
                <a:cs typeface="Arial"/>
              </a:rPr>
              <a:t>whom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the letter is being</a:t>
            </a:r>
            <a:r>
              <a:rPr dirty="0" sz="1100" spc="10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sent.</a:t>
            </a:r>
            <a:endParaRPr sz="1100">
              <a:latin typeface="Arial"/>
              <a:cs typeface="Arial"/>
            </a:endParaRPr>
          </a:p>
          <a:p>
            <a:pPr marL="168910" indent="-156210">
              <a:lnSpc>
                <a:spcPts val="1265"/>
              </a:lnSpc>
              <a:buFont typeface="Arial"/>
              <a:buAutoNum type="arabicPeriod"/>
              <a:tabLst>
                <a:tab pos="168910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Salutation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: An opening greeting such as </a:t>
            </a:r>
            <a:r>
              <a:rPr dirty="0" sz="1100" spc="-5" i="1">
                <a:solidFill>
                  <a:srgbClr val="333333"/>
                </a:solidFill>
                <a:latin typeface="Arial"/>
                <a:cs typeface="Arial"/>
              </a:rPr>
              <a:t>Dear Ms.</a:t>
            </a:r>
            <a:r>
              <a:rPr dirty="0" sz="1100" spc="6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-5" i="1">
                <a:solidFill>
                  <a:srgbClr val="333333"/>
                </a:solidFill>
                <a:latin typeface="Arial"/>
                <a:cs typeface="Arial"/>
              </a:rPr>
              <a:t>Jones.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10" b="1">
                <a:solidFill>
                  <a:srgbClr val="333333"/>
                </a:solidFill>
                <a:latin typeface="Arial"/>
                <a:cs typeface="Arial"/>
              </a:rPr>
              <a:t>Body: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text of the</a:t>
            </a:r>
            <a:r>
              <a:rPr dirty="0" sz="1100" spc="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letter.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65"/>
              </a:lnSpc>
              <a:buAutoNum type="arabicPeriod"/>
              <a:tabLst>
                <a:tab pos="168910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Complimentary Closing: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closing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the letter such as </a:t>
            </a:r>
            <a:r>
              <a:rPr dirty="0" sz="1100" spc="-5" i="1">
                <a:solidFill>
                  <a:srgbClr val="333333"/>
                </a:solidFill>
                <a:latin typeface="Arial"/>
                <a:cs typeface="Arial"/>
              </a:rPr>
              <a:t>sincerely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dirty="0" sz="1100" spc="-5" i="1">
                <a:solidFill>
                  <a:srgbClr val="333333"/>
                </a:solidFill>
                <a:latin typeface="Arial"/>
                <a:cs typeface="Arial"/>
              </a:rPr>
              <a:t>Yours</a:t>
            </a:r>
            <a:r>
              <a:rPr dirty="0" sz="1100" spc="7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-5" i="1">
                <a:solidFill>
                  <a:srgbClr val="333333"/>
                </a:solidFill>
                <a:latin typeface="Arial"/>
                <a:cs typeface="Arial"/>
              </a:rPr>
              <a:t>truly.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ts val="1290"/>
              </a:lnSpc>
              <a:buAutoNum type="arabicPeriod"/>
              <a:tabLst>
                <a:tab pos="168910" algn="l"/>
              </a:tabLst>
            </a:pPr>
            <a:r>
              <a:rPr dirty="0" sz="1100" spc="-5" b="1">
                <a:solidFill>
                  <a:srgbClr val="333333"/>
                </a:solidFill>
                <a:latin typeface="Arial"/>
                <a:cs typeface="Arial"/>
              </a:rPr>
              <a:t>Signature: 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writer's</a:t>
            </a:r>
            <a:r>
              <a:rPr dirty="0" sz="11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Arial"/>
                <a:cs typeface="Arial"/>
              </a:rPr>
              <a:t>signature.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100" spc="-5" b="1">
                <a:latin typeface="Arial"/>
                <a:cs typeface="Arial"/>
              </a:rPr>
              <a:t>1.4.2: Focus on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language: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60"/>
              </a:lnSpc>
              <a:spcBef>
                <a:spcPts val="70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following are some the words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come across in letter writing: Could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add more words 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list given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below?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3450" y="6593840"/>
            <a:ext cx="5896610" cy="1203960"/>
          </a:xfrm>
          <a:custGeom>
            <a:avLst/>
            <a:gdLst/>
            <a:ahLst/>
            <a:cxnLst/>
            <a:rect l="l" t="t" r="r" b="b"/>
            <a:pathLst>
              <a:path w="5896609" h="1203959">
                <a:moveTo>
                  <a:pt x="200659" y="0"/>
                </a:moveTo>
                <a:lnTo>
                  <a:pt x="157953" y="5850"/>
                </a:lnTo>
                <a:lnTo>
                  <a:pt x="117002" y="22230"/>
                </a:lnTo>
                <a:lnTo>
                  <a:pt x="79561" y="47386"/>
                </a:lnTo>
                <a:lnTo>
                  <a:pt x="47386" y="79561"/>
                </a:lnTo>
                <a:lnTo>
                  <a:pt x="22230" y="117002"/>
                </a:lnTo>
                <a:lnTo>
                  <a:pt x="5850" y="157953"/>
                </a:lnTo>
                <a:lnTo>
                  <a:pt x="0" y="200659"/>
                </a:lnTo>
                <a:lnTo>
                  <a:pt x="0" y="1003299"/>
                </a:lnTo>
                <a:lnTo>
                  <a:pt x="5850" y="1046006"/>
                </a:lnTo>
                <a:lnTo>
                  <a:pt x="22230" y="1086957"/>
                </a:lnTo>
                <a:lnTo>
                  <a:pt x="47386" y="1124398"/>
                </a:lnTo>
                <a:lnTo>
                  <a:pt x="79561" y="1156573"/>
                </a:lnTo>
                <a:lnTo>
                  <a:pt x="117002" y="1181729"/>
                </a:lnTo>
                <a:lnTo>
                  <a:pt x="157953" y="1198109"/>
                </a:lnTo>
                <a:lnTo>
                  <a:pt x="200659" y="1203959"/>
                </a:lnTo>
                <a:lnTo>
                  <a:pt x="5695950" y="1203959"/>
                </a:lnTo>
                <a:lnTo>
                  <a:pt x="5738656" y="1198109"/>
                </a:lnTo>
                <a:lnTo>
                  <a:pt x="5779607" y="1181729"/>
                </a:lnTo>
                <a:lnTo>
                  <a:pt x="5817048" y="1156573"/>
                </a:lnTo>
                <a:lnTo>
                  <a:pt x="5849223" y="1124398"/>
                </a:lnTo>
                <a:lnTo>
                  <a:pt x="5874379" y="1086957"/>
                </a:lnTo>
                <a:lnTo>
                  <a:pt x="5890759" y="1046006"/>
                </a:lnTo>
                <a:lnTo>
                  <a:pt x="5896609" y="1003299"/>
                </a:lnTo>
                <a:lnTo>
                  <a:pt x="5896609" y="200659"/>
                </a:lnTo>
                <a:lnTo>
                  <a:pt x="5890759" y="157953"/>
                </a:lnTo>
                <a:lnTo>
                  <a:pt x="5874379" y="117002"/>
                </a:lnTo>
                <a:lnTo>
                  <a:pt x="5849223" y="79561"/>
                </a:lnTo>
                <a:lnTo>
                  <a:pt x="5817048" y="47386"/>
                </a:lnTo>
                <a:lnTo>
                  <a:pt x="5779607" y="22230"/>
                </a:lnTo>
                <a:lnTo>
                  <a:pt x="5738656" y="5850"/>
                </a:lnTo>
                <a:lnTo>
                  <a:pt x="5695950" y="0"/>
                </a:lnTo>
                <a:lnTo>
                  <a:pt x="2006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375659" y="6676390"/>
            <a:ext cx="101091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VOCABULARY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6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89287" y="6913880"/>
            <a:ext cx="14541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d) unique selling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points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0610" y="6845300"/>
            <a:ext cx="3656965" cy="4978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781175" algn="l"/>
                <a:tab pos="3240405" algn="l"/>
              </a:tabLst>
            </a:pPr>
            <a:r>
              <a:rPr dirty="0" sz="1100" spc="-5">
                <a:latin typeface="Arial"/>
                <a:cs typeface="Arial"/>
              </a:rPr>
              <a:t>a)  </a:t>
            </a:r>
            <a:r>
              <a:rPr dirty="0" sz="1100">
                <a:latin typeface="Arial"/>
                <a:cs typeface="Arial"/>
              </a:rPr>
              <a:t>C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/Resume	b)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Covering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letter	</a:t>
            </a:r>
            <a:r>
              <a:rPr dirty="0" sz="1100">
                <a:latin typeface="Arial"/>
                <a:cs typeface="Arial"/>
              </a:rPr>
              <a:t>c)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vital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00" spc="-5">
                <a:latin typeface="Arial"/>
                <a:cs typeface="Arial"/>
              </a:rPr>
              <a:t>e) Human Resources (HR) </a:t>
            </a:r>
            <a:r>
              <a:rPr dirty="0" sz="1100">
                <a:latin typeface="Arial"/>
                <a:cs typeface="Arial"/>
              </a:rPr>
              <a:t>f) </a:t>
            </a:r>
            <a:r>
              <a:rPr dirty="0" sz="1100" spc="-5">
                <a:latin typeface="Arial"/>
                <a:cs typeface="Arial"/>
              </a:rPr>
              <a:t>Speculative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letter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6007" y="7150100"/>
            <a:ext cx="84899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g)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convincing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0610" y="7387590"/>
            <a:ext cx="27654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3555" algn="l"/>
              </a:tabLst>
            </a:pPr>
            <a:r>
              <a:rPr dirty="0" sz="1100" spc="-5">
                <a:latin typeface="Arial"/>
                <a:cs typeface="Arial"/>
              </a:rPr>
              <a:t>h)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vacancy	i) targeted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letter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0070" y="791209"/>
            <a:ext cx="1085850" cy="99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5609"/>
            <a:ext cx="5967095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  <a:tabLst>
                <a:tab pos="2999105" algn="l"/>
                <a:tab pos="3818254" algn="l"/>
              </a:tabLst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	UNIT-I	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  </a:t>
            </a:r>
            <a:r>
              <a:rPr dirty="0" sz="1100" spc="-5">
                <a:latin typeface="Times New Roman"/>
                <a:cs typeface="Times New Roman"/>
              </a:rPr>
              <a:t>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000" y="2064289"/>
            <a:ext cx="1087120" cy="0"/>
          </a:xfrm>
          <a:custGeom>
            <a:avLst/>
            <a:gdLst/>
            <a:ahLst/>
            <a:cxnLst/>
            <a:rect l="l" t="t" r="r" b="b"/>
            <a:pathLst>
              <a:path w="1087120" h="0">
                <a:moveTo>
                  <a:pt x="0" y="0"/>
                </a:moveTo>
                <a:lnTo>
                  <a:pt x="1086747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6785" y="781684"/>
            <a:ext cx="5875020" cy="193421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215">
              <a:lnSpc>
                <a:spcPts val="1250"/>
              </a:lnSpc>
            </a:pPr>
            <a:r>
              <a:rPr dirty="0" sz="1100" spc="-5" b="1">
                <a:latin typeface="Arial"/>
                <a:cs typeface="Arial"/>
              </a:rPr>
              <a:t>1.4.3: Fill in the blanks with words </a:t>
            </a:r>
            <a:r>
              <a:rPr dirty="0" sz="1100" spc="-10" b="1">
                <a:latin typeface="Arial"/>
                <a:cs typeface="Arial"/>
              </a:rPr>
              <a:t>given </a:t>
            </a:r>
            <a:r>
              <a:rPr dirty="0" sz="1100" spc="-5" b="1">
                <a:latin typeface="Arial"/>
                <a:cs typeface="Arial"/>
              </a:rPr>
              <a:t>in the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box:</a:t>
            </a:r>
            <a:endParaRPr sz="1100">
              <a:latin typeface="Arial"/>
              <a:cs typeface="Arial"/>
            </a:endParaRPr>
          </a:p>
          <a:p>
            <a:pPr marL="224790" indent="-156210">
              <a:lnSpc>
                <a:spcPts val="1265"/>
              </a:lnSpc>
              <a:buAutoNum type="arabicPeriod"/>
              <a:tabLst>
                <a:tab pos="225425" algn="l"/>
                <a:tab pos="3726815" algn="l"/>
              </a:tabLst>
            </a:pPr>
            <a:r>
              <a:rPr dirty="0" sz="1100" spc="-5">
                <a:latin typeface="Arial"/>
                <a:cs typeface="Arial"/>
              </a:rPr>
              <a:t>An available position in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company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224790" indent="-156210">
              <a:lnSpc>
                <a:spcPts val="1265"/>
              </a:lnSpc>
              <a:buAutoNum type="arabicPeriod"/>
              <a:tabLst>
                <a:tab pos="225425" algn="l"/>
                <a:tab pos="458724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skills and abilities that only you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possess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224790" indent="-156210">
              <a:lnSpc>
                <a:spcPts val="1265"/>
              </a:lnSpc>
              <a:buAutoNum type="arabicPeriod"/>
              <a:tabLst>
                <a:tab pos="225425" algn="l"/>
              </a:tabLst>
            </a:pPr>
            <a:r>
              <a:rPr dirty="0" sz="1100" spc="-5">
                <a:latin typeface="Arial"/>
                <a:cs typeface="Arial"/>
              </a:rPr>
              <a:t>Something you write in addition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your CV </a:t>
            </a:r>
            <a:r>
              <a:rPr dirty="0" sz="1100" spc="-10">
                <a:latin typeface="Arial"/>
                <a:cs typeface="Arial"/>
              </a:rPr>
              <a:t>when you </a:t>
            </a:r>
            <a:r>
              <a:rPr dirty="0" sz="1100" spc="-5">
                <a:latin typeface="Arial"/>
                <a:cs typeface="Arial"/>
              </a:rPr>
              <a:t>apply for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job</a:t>
            </a:r>
            <a:endParaRPr sz="1100">
              <a:latin typeface="Arial"/>
              <a:cs typeface="Arial"/>
            </a:endParaRPr>
          </a:p>
          <a:p>
            <a:pPr marL="224790" indent="-156210">
              <a:lnSpc>
                <a:spcPts val="1265"/>
              </a:lnSpc>
              <a:buAutoNum type="arabicPeriod"/>
              <a:tabLst>
                <a:tab pos="225425" algn="l"/>
                <a:tab pos="2515235" algn="l"/>
              </a:tabLst>
            </a:pPr>
            <a:r>
              <a:rPr dirty="0" sz="1100" spc="-5">
                <a:latin typeface="Arial"/>
                <a:cs typeface="Arial"/>
              </a:rPr>
              <a:t>Essential or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necessary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224790" indent="-156210">
              <a:lnSpc>
                <a:spcPts val="1265"/>
              </a:lnSpc>
              <a:buAutoNum type="arabicPeriod"/>
              <a:tabLst>
                <a:tab pos="225425" algn="l"/>
                <a:tab pos="4556125" algn="l"/>
              </a:tabLst>
            </a:pPr>
            <a:r>
              <a:rPr dirty="0" sz="1100" spc="-5">
                <a:latin typeface="Arial"/>
                <a:cs typeface="Arial"/>
              </a:rPr>
              <a:t>Able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make you believe that something is true </a:t>
            </a:r>
            <a:r>
              <a:rPr dirty="0" sz="1100" spc="-10">
                <a:latin typeface="Arial"/>
                <a:cs typeface="Arial"/>
              </a:rPr>
              <a:t>or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right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300990" indent="-232410">
              <a:lnSpc>
                <a:spcPts val="1290"/>
              </a:lnSpc>
              <a:buAutoNum type="arabicPeriod"/>
              <a:tabLst>
                <a:tab pos="301625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section of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company that deals with hiring </a:t>
            </a:r>
            <a:r>
              <a:rPr dirty="0" sz="1100">
                <a:latin typeface="Arial"/>
                <a:cs typeface="Arial"/>
              </a:rPr>
              <a:t>new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staff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050">
              <a:latin typeface="Arial"/>
              <a:cs typeface="Arial"/>
            </a:endParaRPr>
          </a:p>
          <a:p>
            <a:pPr marL="224790" indent="-156210">
              <a:lnSpc>
                <a:spcPts val="1295"/>
              </a:lnSpc>
              <a:buAutoNum type="arabicPeriod"/>
              <a:tabLst>
                <a:tab pos="225425" algn="l"/>
                <a:tab pos="5222875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piece of paper listing your qualifications, work history and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skills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69215" marR="67945">
              <a:lnSpc>
                <a:spcPts val="1260"/>
              </a:lnSpc>
              <a:spcBef>
                <a:spcPts val="70"/>
              </a:spcBef>
              <a:buAutoNum type="arabicPeriod"/>
              <a:tabLst>
                <a:tab pos="263525" algn="l"/>
                <a:tab pos="2211705" algn="l"/>
                <a:tab pos="2376170" algn="l"/>
              </a:tabLst>
            </a:pPr>
            <a:r>
              <a:rPr dirty="0" sz="1100" spc="-5">
                <a:latin typeface="Arial"/>
                <a:cs typeface="Arial"/>
              </a:rPr>
              <a:t>Something you may send </a:t>
            </a:r>
            <a:r>
              <a:rPr dirty="0" sz="1100">
                <a:latin typeface="Arial"/>
                <a:cs typeface="Arial"/>
              </a:rPr>
              <a:t>t a </a:t>
            </a:r>
            <a:r>
              <a:rPr dirty="0" sz="1100" spc="-5">
                <a:latin typeface="Arial"/>
                <a:cs typeface="Arial"/>
              </a:rPr>
              <a:t>company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find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5">
                <a:latin typeface="Arial"/>
                <a:cs typeface="Arial"/>
              </a:rPr>
              <a:t>if they have </a:t>
            </a:r>
            <a:r>
              <a:rPr dirty="0" sz="1100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available jobs,  especially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when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	job is not been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advertised</a:t>
            </a:r>
            <a:endParaRPr sz="1100">
              <a:latin typeface="Arial"/>
              <a:cs typeface="Arial"/>
            </a:endParaRPr>
          </a:p>
          <a:p>
            <a:pPr marL="224790" indent="-156210">
              <a:lnSpc>
                <a:spcPts val="1240"/>
              </a:lnSpc>
              <a:buAutoNum type="arabicPeriod"/>
              <a:tabLst>
                <a:tab pos="225425" algn="l"/>
              </a:tabLst>
            </a:pPr>
            <a:r>
              <a:rPr dirty="0" sz="1100" spc="-5">
                <a:latin typeface="Arial"/>
                <a:cs typeface="Arial"/>
              </a:rPr>
              <a:t>something you send in response </a:t>
            </a:r>
            <a:r>
              <a:rPr dirty="0" sz="1100">
                <a:latin typeface="Arial"/>
                <a:cs typeface="Arial"/>
              </a:rPr>
              <a:t>to a </a:t>
            </a:r>
            <a:r>
              <a:rPr dirty="0" sz="1100" spc="-5">
                <a:latin typeface="Arial"/>
                <a:cs typeface="Arial"/>
              </a:rPr>
              <a:t>particular job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advertisement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6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969" y="2858769"/>
            <a:ext cx="5968365" cy="1959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29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1.4.4: Use the words given in the box to fill the spaces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the following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passage: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95900"/>
              </a:lnSpc>
              <a:spcBef>
                <a:spcPts val="25"/>
              </a:spcBef>
              <a:tabLst>
                <a:tab pos="756920" algn="l"/>
                <a:tab pos="1162050" algn="l"/>
                <a:tab pos="1410335" algn="l"/>
                <a:tab pos="1471930" algn="l"/>
                <a:tab pos="1534795" algn="l"/>
                <a:tab pos="2126615" algn="l"/>
                <a:tab pos="2320925" algn="l"/>
                <a:tab pos="2344420" algn="l"/>
                <a:tab pos="2404745" algn="l"/>
                <a:tab pos="3253104" algn="l"/>
                <a:tab pos="3996054" algn="l"/>
                <a:tab pos="4882515" algn="l"/>
              </a:tabLst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dirty="0" sz="1100" spc="-5">
                <a:latin typeface="Arial"/>
                <a:cs typeface="Arial"/>
              </a:rPr>
              <a:t>1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		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always </a:t>
            </a:r>
            <a:r>
              <a:rPr dirty="0" sz="1100" spc="-5">
                <a:latin typeface="Arial"/>
                <a:cs typeface="Arial"/>
              </a:rPr>
              <a:t>be included when you send out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CV  </a:t>
            </a:r>
            <a:r>
              <a:rPr dirty="0" sz="1100">
                <a:latin typeface="Arial"/>
                <a:cs typeface="Arial"/>
              </a:rPr>
              <a:t>(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2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dirty="0" sz="1100" spc="-5">
                <a:latin typeface="Arial"/>
                <a:cs typeface="Arial"/>
              </a:rPr>
              <a:t>in American English)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an application form. It should create interest and  motivate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		</a:t>
            </a:r>
            <a:r>
              <a:rPr dirty="0" sz="1100" spc="-5">
                <a:latin typeface="Arial"/>
                <a:cs typeface="Arial"/>
              </a:rPr>
              <a:t>3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		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get </a:t>
            </a:r>
            <a:r>
              <a:rPr dirty="0" sz="1100">
                <a:latin typeface="Arial"/>
                <a:cs typeface="Arial"/>
              </a:rPr>
              <a:t>to know </a:t>
            </a:r>
            <a:r>
              <a:rPr dirty="0" sz="1100" spc="-5">
                <a:latin typeface="Arial"/>
                <a:cs typeface="Arial"/>
              </a:rPr>
              <a:t>more about </a:t>
            </a:r>
            <a:r>
              <a:rPr dirty="0" sz="1100" spc="-10">
                <a:latin typeface="Arial"/>
                <a:cs typeface="Arial"/>
              </a:rPr>
              <a:t>you. </a:t>
            </a:r>
            <a:r>
              <a:rPr dirty="0" sz="1100" spc="-5">
                <a:latin typeface="Arial"/>
                <a:cs typeface="Arial"/>
              </a:rPr>
              <a:t>There are </a:t>
            </a:r>
            <a:r>
              <a:rPr dirty="0" sz="1100" spc="-10">
                <a:latin typeface="Arial"/>
                <a:cs typeface="Arial"/>
              </a:rPr>
              <a:t>two </a:t>
            </a:r>
            <a:r>
              <a:rPr dirty="0" sz="1100" spc="-5">
                <a:latin typeface="Arial"/>
                <a:cs typeface="Arial"/>
              </a:rPr>
              <a:t>types of  covering   letter. 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1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			</a:t>
            </a:r>
            <a:r>
              <a:rPr dirty="0" sz="1100" spc="-5">
                <a:latin typeface="Arial"/>
                <a:cs typeface="Arial"/>
              </a:rPr>
              <a:t>4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>
                <a:latin typeface="Arial"/>
                <a:cs typeface="Arial"/>
              </a:rPr>
              <a:t>, </a:t>
            </a:r>
            <a:r>
              <a:rPr dirty="0" sz="1100" spc="-5">
                <a:latin typeface="Arial"/>
                <a:cs typeface="Arial"/>
              </a:rPr>
              <a:t>the writer is responding </a:t>
            </a:r>
            <a:r>
              <a:rPr dirty="0" sz="1100">
                <a:latin typeface="Arial"/>
                <a:cs typeface="Arial"/>
              </a:rPr>
              <a:t>to a </a:t>
            </a:r>
            <a:r>
              <a:rPr dirty="0" sz="1100" spc="-5">
                <a:latin typeface="Arial"/>
                <a:cs typeface="Arial"/>
              </a:rPr>
              <a:t>specific  advertised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		</a:t>
            </a:r>
            <a:r>
              <a:rPr dirty="0" sz="1100" spc="-5">
                <a:latin typeface="Arial"/>
                <a:cs typeface="Arial"/>
              </a:rPr>
              <a:t>5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		</a:t>
            </a:r>
            <a:r>
              <a:rPr dirty="0" sz="1100">
                <a:latin typeface="Arial"/>
                <a:cs typeface="Arial"/>
              </a:rPr>
              <a:t>. </a:t>
            </a:r>
            <a:r>
              <a:rPr dirty="0" sz="1100" spc="-5">
                <a:latin typeface="Arial"/>
                <a:cs typeface="Arial"/>
              </a:rPr>
              <a:t>However,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6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the writer aims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5">
                <a:latin typeface="Arial"/>
                <a:cs typeface="Arial"/>
              </a:rPr>
              <a:t>find   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out   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if   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   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company   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has   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any   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available   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work.   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   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good   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covering   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letter   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ts val="1235"/>
              </a:lnSpc>
              <a:tabLst>
                <a:tab pos="709930" algn="l"/>
                <a:tab pos="167449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00" spc="5">
                <a:latin typeface="Arial"/>
                <a:cs typeface="Arial"/>
              </a:rPr>
              <a:t>7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if your  application  is speculative  because  your  employer  will 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only</a:t>
            </a:r>
            <a:endParaRPr sz="1100">
              <a:latin typeface="Arial"/>
              <a:cs typeface="Arial"/>
            </a:endParaRPr>
          </a:p>
          <a:p>
            <a:pPr algn="just" marL="12700" marR="10160">
              <a:lnSpc>
                <a:spcPts val="1260"/>
              </a:lnSpc>
              <a:spcBef>
                <a:spcPts val="65"/>
              </a:spcBef>
              <a:tabLst>
                <a:tab pos="2595880" algn="l"/>
                <a:tab pos="2867660" algn="l"/>
                <a:tab pos="3800475" algn="l"/>
                <a:tab pos="3917315" algn="l"/>
              </a:tabLst>
            </a:pPr>
            <a:r>
              <a:rPr dirty="0" sz="1100" spc="-5">
                <a:latin typeface="Arial"/>
                <a:cs typeface="Arial"/>
              </a:rPr>
              <a:t>look  </a:t>
            </a:r>
            <a:r>
              <a:rPr dirty="0" sz="1100" spc="-10">
                <a:latin typeface="Arial"/>
                <a:cs typeface="Arial"/>
              </a:rPr>
              <a:t>at  </a:t>
            </a:r>
            <a:r>
              <a:rPr dirty="0" sz="1100" spc="-5">
                <a:latin typeface="Arial"/>
                <a:cs typeface="Arial"/>
              </a:rPr>
              <a:t>your  CV  if  your </a:t>
            </a:r>
            <a:r>
              <a:rPr dirty="0" sz="1100" spc="2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letter 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dirty="0" sz="1100" spc="-5">
                <a:latin typeface="Arial"/>
                <a:cs typeface="Arial"/>
              </a:rPr>
              <a:t>8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>
                <a:latin typeface="Arial"/>
                <a:cs typeface="Arial"/>
              </a:rPr>
              <a:t>. </a:t>
            </a:r>
            <a:r>
              <a:rPr dirty="0" sz="1100" spc="-5">
                <a:latin typeface="Arial"/>
                <a:cs typeface="Arial"/>
              </a:rPr>
              <a:t>It should also </a:t>
            </a:r>
            <a:r>
              <a:rPr dirty="0" sz="1100">
                <a:latin typeface="Arial"/>
                <a:cs typeface="Arial"/>
              </a:rPr>
              <a:t>try to </a:t>
            </a:r>
            <a:r>
              <a:rPr dirty="0" sz="1100" spc="-5">
                <a:latin typeface="Arial"/>
                <a:cs typeface="Arial"/>
              </a:rPr>
              <a:t>catch the  employer’s eye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with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your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9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	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1.4. </a:t>
            </a:r>
            <a:r>
              <a:rPr dirty="0" sz="1100" b="1">
                <a:latin typeface="Arial"/>
                <a:cs typeface="Arial"/>
              </a:rPr>
              <a:t>5 </a:t>
            </a:r>
            <a:r>
              <a:rPr dirty="0" sz="1100" spc="-5" b="1">
                <a:latin typeface="Arial"/>
                <a:cs typeface="Arial"/>
              </a:rPr>
              <a:t>Focus on Writing: Application for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Job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4786629"/>
            <a:ext cx="2943225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290"/>
              </a:lnSpc>
              <a:spcBef>
                <a:spcPts val="100"/>
              </a:spcBef>
              <a:tabLst>
                <a:tab pos="2802255" algn="l"/>
              </a:tabLst>
            </a:pPr>
            <a:r>
              <a:rPr dirty="0" sz="1100">
                <a:latin typeface="Arial"/>
                <a:cs typeface="Arial"/>
              </a:rPr>
              <a:t>M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st</a:t>
            </a:r>
            <a:r>
              <a:rPr dirty="0" sz="1100" spc="-5">
                <a:latin typeface="Arial"/>
                <a:cs typeface="Arial"/>
              </a:rPr>
              <a:t> le</a:t>
            </a:r>
            <a:r>
              <a:rPr dirty="0" sz="1100">
                <a:latin typeface="Arial"/>
                <a:cs typeface="Arial"/>
              </a:rPr>
              <a:t>tt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f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app</a:t>
            </a:r>
            <a:r>
              <a:rPr dirty="0" sz="1100">
                <a:latin typeface="Arial"/>
                <a:cs typeface="Arial"/>
              </a:rPr>
              <a:t>l</a:t>
            </a:r>
            <a:r>
              <a:rPr dirty="0" sz="1100" spc="-5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c</a:t>
            </a:r>
            <a:r>
              <a:rPr dirty="0" sz="1100" spc="-5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t</a:t>
            </a:r>
            <a:r>
              <a:rPr dirty="0" sz="1100" spc="-5">
                <a:latin typeface="Arial"/>
                <a:cs typeface="Arial"/>
              </a:rPr>
              <a:t>io</a:t>
            </a:r>
            <a:r>
              <a:rPr dirty="0" sz="1100">
                <a:latin typeface="Arial"/>
                <a:cs typeface="Arial"/>
              </a:rPr>
              <a:t>n </a:t>
            </a:r>
            <a:r>
              <a:rPr dirty="0" sz="1100" spc="-5">
                <a:latin typeface="Arial"/>
                <a:cs typeface="Arial"/>
              </a:rPr>
              <a:t>ha</a:t>
            </a:r>
            <a:r>
              <a:rPr dirty="0" sz="1100">
                <a:latin typeface="Arial"/>
                <a:cs typeface="Arial"/>
              </a:rPr>
              <a:t>ve </a:t>
            </a:r>
            <a:r>
              <a:rPr dirty="0" sz="1100" spc="10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w</a:t>
            </a:r>
            <a:r>
              <a:rPr dirty="0" sz="1100">
                <a:latin typeface="Arial"/>
                <a:cs typeface="Arial"/>
              </a:rPr>
              <a:t>o </a:t>
            </a:r>
            <a:r>
              <a:rPr dirty="0" sz="1100" spc="-5">
                <a:latin typeface="Arial"/>
                <a:cs typeface="Arial"/>
              </a:rPr>
              <a:t>pa</a:t>
            </a:r>
            <a:r>
              <a:rPr dirty="0" sz="1100">
                <a:latin typeface="Arial"/>
                <a:cs typeface="Arial"/>
              </a:rPr>
              <a:t>rt</a:t>
            </a:r>
            <a:r>
              <a:rPr dirty="0" sz="1100" spc="-10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:	</a:t>
            </a:r>
            <a:r>
              <a:rPr dirty="0" sz="1100" spc="-15">
                <a:latin typeface="Arial"/>
                <a:cs typeface="Arial"/>
              </a:rPr>
              <a:t>1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algn="r" marR="23495">
              <a:lnSpc>
                <a:spcPts val="1290"/>
              </a:lnSpc>
            </a:pPr>
            <a:r>
              <a:rPr dirty="0" sz="1100" spc="-5">
                <a:latin typeface="Arial"/>
                <a:cs typeface="Arial"/>
              </a:rPr>
              <a:t>2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3370" y="4786629"/>
            <a:ext cx="170180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Covering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Letter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Curriculum Vitae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(CV).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5107940"/>
            <a:ext cx="13442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The </a:t>
            </a:r>
            <a:r>
              <a:rPr dirty="0" sz="1100" spc="-5" b="1">
                <a:latin typeface="Arial"/>
                <a:cs typeface="Arial"/>
              </a:rPr>
              <a:t>Covering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Letter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453379"/>
            <a:ext cx="5938520" cy="83566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algn="just" marL="55244" marR="51435">
              <a:lnSpc>
                <a:spcPct val="95800"/>
              </a:lnSpc>
              <a:spcBef>
                <a:spcPts val="114"/>
              </a:spcBef>
            </a:pPr>
            <a:r>
              <a:rPr dirty="0" sz="1100" spc="-5">
                <a:latin typeface="Arial"/>
                <a:cs typeface="Arial"/>
              </a:rPr>
              <a:t>Covering letter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brief letter written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applicant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introduce himself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hiring  organization or to the prospective employer. It basically highlights the applicant’s positive  personal traits and achievements and shows how the applicant’s special talents will benefit  the organization. </a:t>
            </a: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is preferable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draft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short letter applying for the post and stating that the  CV is enclosed. Care should be taken not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duplicate the information from the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CV.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6431279"/>
            <a:ext cx="175513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The </a:t>
            </a:r>
            <a:r>
              <a:rPr dirty="0" sz="1100" spc="-5" b="1">
                <a:latin typeface="Arial"/>
                <a:cs typeface="Arial"/>
              </a:rPr>
              <a:t>Curriculum Vitae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(CV)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6776719"/>
            <a:ext cx="5938520" cy="99695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algn="just" marL="55244" marR="45085">
              <a:lnSpc>
                <a:spcPct val="95800"/>
              </a:lnSpc>
              <a:spcBef>
                <a:spcPts val="114"/>
              </a:spcBef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good CV can land you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good job and similarly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bad CV can </a:t>
            </a:r>
            <a:r>
              <a:rPr dirty="0" sz="1100" spc="-5" b="1">
                <a:latin typeface="Arial"/>
                <a:cs typeface="Arial"/>
              </a:rPr>
              <a:t>get </a:t>
            </a:r>
            <a:r>
              <a:rPr dirty="0" sz="1100" spc="-10" b="1">
                <a:latin typeface="Arial"/>
                <a:cs typeface="Arial"/>
              </a:rPr>
              <a:t>you </a:t>
            </a:r>
            <a:r>
              <a:rPr dirty="0" sz="1100" spc="-5" b="1">
                <a:latin typeface="Arial"/>
                <a:cs typeface="Arial"/>
              </a:rPr>
              <a:t>into deep </a:t>
            </a:r>
            <a:r>
              <a:rPr dirty="0" sz="1100" b="1">
                <a:latin typeface="Arial"/>
                <a:cs typeface="Arial"/>
              </a:rPr>
              <a:t>water</a:t>
            </a:r>
            <a:r>
              <a:rPr dirty="0" sz="1100">
                <a:latin typeface="Arial"/>
                <a:cs typeface="Arial"/>
              </a:rPr>
              <a:t>. A  </a:t>
            </a:r>
            <a:r>
              <a:rPr dirty="0" sz="1100" spc="-5">
                <a:latin typeface="Arial"/>
                <a:cs typeface="Arial"/>
              </a:rPr>
              <a:t>CV is the first impression of ones achievements. Hence it becomes compulsory to display all  the details clearly.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CV should give full details of the applicant’s personal background,  education, qualification, training experience, if any, references, skills etc., and it should not  extend to more than </a:t>
            </a:r>
            <a:r>
              <a:rPr dirty="0" sz="1100">
                <a:latin typeface="Arial"/>
                <a:cs typeface="Arial"/>
              </a:rPr>
              <a:t>2 </a:t>
            </a:r>
            <a:r>
              <a:rPr dirty="0" sz="1100" spc="-5">
                <a:latin typeface="Arial"/>
                <a:cs typeface="Arial"/>
              </a:rPr>
              <a:t>pages. Wherever possible, the information should be categorized under  headings and columns. Following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list of sample letters based on different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occasions.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69" y="7914640"/>
            <a:ext cx="24701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The </a:t>
            </a:r>
            <a:r>
              <a:rPr dirty="0" sz="1100" spc="-5" b="1">
                <a:latin typeface="Arial"/>
                <a:cs typeface="Arial"/>
              </a:rPr>
              <a:t>Letter comprises of </a:t>
            </a:r>
            <a:r>
              <a:rPr dirty="0" sz="1100" spc="-10" b="1">
                <a:latin typeface="Arial"/>
                <a:cs typeface="Arial"/>
              </a:rPr>
              <a:t>seven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parts: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1569" y="8075930"/>
            <a:ext cx="16383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i)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7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ii)  iii</a:t>
            </a:r>
            <a:r>
              <a:rPr dirty="0" sz="110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1569" y="8075930"/>
            <a:ext cx="4887595" cy="131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ts val="129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Essential Personal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details</a:t>
            </a:r>
            <a:endParaRPr sz="1100">
              <a:latin typeface="Arial"/>
              <a:cs typeface="Arial"/>
            </a:endParaRPr>
          </a:p>
          <a:p>
            <a:pPr marL="469900" marR="5080">
              <a:lnSpc>
                <a:spcPct val="95800"/>
              </a:lnSpc>
              <a:spcBef>
                <a:spcPts val="25"/>
              </a:spcBef>
            </a:pPr>
            <a:r>
              <a:rPr dirty="0" sz="1100" spc="-5">
                <a:latin typeface="Arial"/>
                <a:cs typeface="Arial"/>
              </a:rPr>
              <a:t>Academic qualification of the candidate(from highest degree to SSLC)  Profession experience(begin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present employment and move  employment)</a:t>
            </a:r>
            <a:endParaRPr sz="1100">
              <a:latin typeface="Arial"/>
              <a:cs typeface="Arial"/>
            </a:endParaRPr>
          </a:p>
          <a:p>
            <a:pPr marL="469900" indent="-457200">
              <a:lnSpc>
                <a:spcPts val="1240"/>
              </a:lnSpc>
              <a:buAutoNum type="romanLcParenR" startAt="4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Achievements in earlier jobs and projects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done</a:t>
            </a:r>
            <a:endParaRPr sz="1100">
              <a:latin typeface="Arial"/>
              <a:cs typeface="Arial"/>
            </a:endParaRPr>
          </a:p>
          <a:p>
            <a:pPr marL="469900" indent="-457200">
              <a:lnSpc>
                <a:spcPts val="1265"/>
              </a:lnSpc>
              <a:buAutoNum type="romanLcParenR" startAt="4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Co-curricular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  <a:p>
            <a:pPr marL="469900" indent="-457200">
              <a:lnSpc>
                <a:spcPts val="1265"/>
              </a:lnSpc>
              <a:buAutoNum type="romanLcParenR" startAt="4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Extra-curricular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  <a:p>
            <a:pPr marL="469900" indent="-457200">
              <a:lnSpc>
                <a:spcPts val="1290"/>
              </a:lnSpc>
              <a:buAutoNum type="romanLcParenR" startAt="4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Candidates’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declaration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8212" y="8397240"/>
            <a:ext cx="7683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to the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first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977" y="1298257"/>
            <a:ext cx="6572884" cy="7903845"/>
            <a:chOff x="327977" y="1298257"/>
            <a:chExt cx="6572884" cy="7903845"/>
          </a:xfrm>
        </p:grpSpPr>
        <p:sp>
          <p:nvSpPr>
            <p:cNvPr id="3" name="object 3"/>
            <p:cNvSpPr/>
            <p:nvPr/>
          </p:nvSpPr>
          <p:spPr>
            <a:xfrm>
              <a:off x="332740" y="1303019"/>
              <a:ext cx="6487160" cy="7818120"/>
            </a:xfrm>
            <a:custGeom>
              <a:avLst/>
              <a:gdLst/>
              <a:ahLst/>
              <a:cxnLst/>
              <a:rect l="l" t="t" r="r" b="b"/>
              <a:pathLst>
                <a:path w="6487159" h="7818120">
                  <a:moveTo>
                    <a:pt x="5406390" y="0"/>
                  </a:moveTo>
                  <a:lnTo>
                    <a:pt x="1080770" y="0"/>
                  </a:lnTo>
                  <a:lnTo>
                    <a:pt x="1035799" y="1240"/>
                  </a:lnTo>
                  <a:lnTo>
                    <a:pt x="990892" y="4916"/>
                  </a:lnTo>
                  <a:lnTo>
                    <a:pt x="946119" y="10957"/>
                  </a:lnTo>
                  <a:lnTo>
                    <a:pt x="901550" y="19293"/>
                  </a:lnTo>
                  <a:lnTo>
                    <a:pt x="857253" y="29856"/>
                  </a:lnTo>
                  <a:lnTo>
                    <a:pt x="813299" y="42574"/>
                  </a:lnTo>
                  <a:lnTo>
                    <a:pt x="769758" y="57378"/>
                  </a:lnTo>
                  <a:lnTo>
                    <a:pt x="726699" y="74200"/>
                  </a:lnTo>
                  <a:lnTo>
                    <a:pt x="684192" y="92967"/>
                  </a:lnTo>
                  <a:lnTo>
                    <a:pt x="642307" y="113612"/>
                  </a:lnTo>
                  <a:lnTo>
                    <a:pt x="601113" y="136065"/>
                  </a:lnTo>
                  <a:lnTo>
                    <a:pt x="560681" y="160255"/>
                  </a:lnTo>
                  <a:lnTo>
                    <a:pt x="521080" y="186112"/>
                  </a:lnTo>
                  <a:lnTo>
                    <a:pt x="482379" y="213568"/>
                  </a:lnTo>
                  <a:lnTo>
                    <a:pt x="444649" y="242553"/>
                  </a:lnTo>
                  <a:lnTo>
                    <a:pt x="407959" y="272995"/>
                  </a:lnTo>
                  <a:lnTo>
                    <a:pt x="372379" y="304827"/>
                  </a:lnTo>
                  <a:lnTo>
                    <a:pt x="337978" y="337978"/>
                  </a:lnTo>
                  <a:lnTo>
                    <a:pt x="304827" y="372379"/>
                  </a:lnTo>
                  <a:lnTo>
                    <a:pt x="272995" y="407959"/>
                  </a:lnTo>
                  <a:lnTo>
                    <a:pt x="242553" y="444649"/>
                  </a:lnTo>
                  <a:lnTo>
                    <a:pt x="213568" y="482379"/>
                  </a:lnTo>
                  <a:lnTo>
                    <a:pt x="186112" y="521080"/>
                  </a:lnTo>
                  <a:lnTo>
                    <a:pt x="160255" y="560681"/>
                  </a:lnTo>
                  <a:lnTo>
                    <a:pt x="136065" y="601113"/>
                  </a:lnTo>
                  <a:lnTo>
                    <a:pt x="113612" y="642307"/>
                  </a:lnTo>
                  <a:lnTo>
                    <a:pt x="92967" y="684192"/>
                  </a:lnTo>
                  <a:lnTo>
                    <a:pt x="74200" y="726699"/>
                  </a:lnTo>
                  <a:lnTo>
                    <a:pt x="57378" y="769758"/>
                  </a:lnTo>
                  <a:lnTo>
                    <a:pt x="42574" y="813299"/>
                  </a:lnTo>
                  <a:lnTo>
                    <a:pt x="29856" y="857253"/>
                  </a:lnTo>
                  <a:lnTo>
                    <a:pt x="19293" y="901550"/>
                  </a:lnTo>
                  <a:lnTo>
                    <a:pt x="10957" y="946119"/>
                  </a:lnTo>
                  <a:lnTo>
                    <a:pt x="4916" y="990892"/>
                  </a:lnTo>
                  <a:lnTo>
                    <a:pt x="1240" y="1035799"/>
                  </a:lnTo>
                  <a:lnTo>
                    <a:pt x="0" y="1080770"/>
                  </a:lnTo>
                  <a:lnTo>
                    <a:pt x="0" y="6736080"/>
                  </a:lnTo>
                  <a:lnTo>
                    <a:pt x="1240" y="6781153"/>
                  </a:lnTo>
                  <a:lnTo>
                    <a:pt x="4916" y="6826157"/>
                  </a:lnTo>
                  <a:lnTo>
                    <a:pt x="10957" y="6871021"/>
                  </a:lnTo>
                  <a:lnTo>
                    <a:pt x="19293" y="6915677"/>
                  </a:lnTo>
                  <a:lnTo>
                    <a:pt x="29856" y="6960055"/>
                  </a:lnTo>
                  <a:lnTo>
                    <a:pt x="42574" y="7004085"/>
                  </a:lnTo>
                  <a:lnTo>
                    <a:pt x="57378" y="7047697"/>
                  </a:lnTo>
                  <a:lnTo>
                    <a:pt x="74200" y="7090822"/>
                  </a:lnTo>
                  <a:lnTo>
                    <a:pt x="92967" y="7133391"/>
                  </a:lnTo>
                  <a:lnTo>
                    <a:pt x="113612" y="7175334"/>
                  </a:lnTo>
                  <a:lnTo>
                    <a:pt x="136065" y="7216580"/>
                  </a:lnTo>
                  <a:lnTo>
                    <a:pt x="160255" y="7257062"/>
                  </a:lnTo>
                  <a:lnTo>
                    <a:pt x="186112" y="7296708"/>
                  </a:lnTo>
                  <a:lnTo>
                    <a:pt x="213568" y="7335450"/>
                  </a:lnTo>
                  <a:lnTo>
                    <a:pt x="242553" y="7373218"/>
                  </a:lnTo>
                  <a:lnTo>
                    <a:pt x="272995" y="7409943"/>
                  </a:lnTo>
                  <a:lnTo>
                    <a:pt x="304827" y="7445554"/>
                  </a:lnTo>
                  <a:lnTo>
                    <a:pt x="337978" y="7479982"/>
                  </a:lnTo>
                  <a:lnTo>
                    <a:pt x="372379" y="7513158"/>
                  </a:lnTo>
                  <a:lnTo>
                    <a:pt x="407959" y="7545012"/>
                  </a:lnTo>
                  <a:lnTo>
                    <a:pt x="444649" y="7575475"/>
                  </a:lnTo>
                  <a:lnTo>
                    <a:pt x="482379" y="7604476"/>
                  </a:lnTo>
                  <a:lnTo>
                    <a:pt x="521080" y="7631947"/>
                  </a:lnTo>
                  <a:lnTo>
                    <a:pt x="560681" y="7657817"/>
                  </a:lnTo>
                  <a:lnTo>
                    <a:pt x="601113" y="7682018"/>
                  </a:lnTo>
                  <a:lnTo>
                    <a:pt x="642307" y="7704479"/>
                  </a:lnTo>
                  <a:lnTo>
                    <a:pt x="684192" y="7725132"/>
                  </a:lnTo>
                  <a:lnTo>
                    <a:pt x="726699" y="7743906"/>
                  </a:lnTo>
                  <a:lnTo>
                    <a:pt x="769758" y="7760731"/>
                  </a:lnTo>
                  <a:lnTo>
                    <a:pt x="813299" y="7775539"/>
                  </a:lnTo>
                  <a:lnTo>
                    <a:pt x="857253" y="7788260"/>
                  </a:lnTo>
                  <a:lnTo>
                    <a:pt x="901550" y="7798824"/>
                  </a:lnTo>
                  <a:lnTo>
                    <a:pt x="946119" y="7807161"/>
                  </a:lnTo>
                  <a:lnTo>
                    <a:pt x="990892" y="7813203"/>
                  </a:lnTo>
                  <a:lnTo>
                    <a:pt x="1035799" y="7816879"/>
                  </a:lnTo>
                  <a:lnTo>
                    <a:pt x="1080770" y="7818120"/>
                  </a:lnTo>
                  <a:lnTo>
                    <a:pt x="5406390" y="7818120"/>
                  </a:lnTo>
                  <a:lnTo>
                    <a:pt x="5451360" y="7816879"/>
                  </a:lnTo>
                  <a:lnTo>
                    <a:pt x="5496267" y="7813203"/>
                  </a:lnTo>
                  <a:lnTo>
                    <a:pt x="5541040" y="7807161"/>
                  </a:lnTo>
                  <a:lnTo>
                    <a:pt x="5585609" y="7798824"/>
                  </a:lnTo>
                  <a:lnTo>
                    <a:pt x="5629906" y="7788260"/>
                  </a:lnTo>
                  <a:lnTo>
                    <a:pt x="5673860" y="7775539"/>
                  </a:lnTo>
                  <a:lnTo>
                    <a:pt x="5717401" y="7760731"/>
                  </a:lnTo>
                  <a:lnTo>
                    <a:pt x="5760460" y="7743906"/>
                  </a:lnTo>
                  <a:lnTo>
                    <a:pt x="5802967" y="7725132"/>
                  </a:lnTo>
                  <a:lnTo>
                    <a:pt x="5844852" y="7704479"/>
                  </a:lnTo>
                  <a:lnTo>
                    <a:pt x="5886046" y="7682018"/>
                  </a:lnTo>
                  <a:lnTo>
                    <a:pt x="5926478" y="7657817"/>
                  </a:lnTo>
                  <a:lnTo>
                    <a:pt x="5966079" y="7631947"/>
                  </a:lnTo>
                  <a:lnTo>
                    <a:pt x="6004780" y="7604476"/>
                  </a:lnTo>
                  <a:lnTo>
                    <a:pt x="6042510" y="7575475"/>
                  </a:lnTo>
                  <a:lnTo>
                    <a:pt x="6079200" y="7545012"/>
                  </a:lnTo>
                  <a:lnTo>
                    <a:pt x="6114780" y="7513158"/>
                  </a:lnTo>
                  <a:lnTo>
                    <a:pt x="6149181" y="7479982"/>
                  </a:lnTo>
                  <a:lnTo>
                    <a:pt x="6182332" y="7445554"/>
                  </a:lnTo>
                  <a:lnTo>
                    <a:pt x="6214164" y="7409943"/>
                  </a:lnTo>
                  <a:lnTo>
                    <a:pt x="6244606" y="7373218"/>
                  </a:lnTo>
                  <a:lnTo>
                    <a:pt x="6273591" y="7335450"/>
                  </a:lnTo>
                  <a:lnTo>
                    <a:pt x="6301047" y="7296708"/>
                  </a:lnTo>
                  <a:lnTo>
                    <a:pt x="6326904" y="7257062"/>
                  </a:lnTo>
                  <a:lnTo>
                    <a:pt x="6351094" y="7216580"/>
                  </a:lnTo>
                  <a:lnTo>
                    <a:pt x="6373547" y="7175334"/>
                  </a:lnTo>
                  <a:lnTo>
                    <a:pt x="6394192" y="7133391"/>
                  </a:lnTo>
                  <a:lnTo>
                    <a:pt x="6412959" y="7090822"/>
                  </a:lnTo>
                  <a:lnTo>
                    <a:pt x="6429781" y="7047697"/>
                  </a:lnTo>
                  <a:lnTo>
                    <a:pt x="6444585" y="7004085"/>
                  </a:lnTo>
                  <a:lnTo>
                    <a:pt x="6457303" y="6960055"/>
                  </a:lnTo>
                  <a:lnTo>
                    <a:pt x="6467866" y="6915677"/>
                  </a:lnTo>
                  <a:lnTo>
                    <a:pt x="6476202" y="6871021"/>
                  </a:lnTo>
                  <a:lnTo>
                    <a:pt x="6482243" y="6826157"/>
                  </a:lnTo>
                  <a:lnTo>
                    <a:pt x="6485919" y="6781153"/>
                  </a:lnTo>
                  <a:lnTo>
                    <a:pt x="6487160" y="6736080"/>
                  </a:lnTo>
                  <a:lnTo>
                    <a:pt x="6487160" y="1080770"/>
                  </a:lnTo>
                  <a:lnTo>
                    <a:pt x="6485919" y="1035799"/>
                  </a:lnTo>
                  <a:lnTo>
                    <a:pt x="6482243" y="990892"/>
                  </a:lnTo>
                  <a:lnTo>
                    <a:pt x="6476202" y="946119"/>
                  </a:lnTo>
                  <a:lnTo>
                    <a:pt x="6467866" y="901550"/>
                  </a:lnTo>
                  <a:lnTo>
                    <a:pt x="6457303" y="857253"/>
                  </a:lnTo>
                  <a:lnTo>
                    <a:pt x="6444585" y="813299"/>
                  </a:lnTo>
                  <a:lnTo>
                    <a:pt x="6429781" y="769758"/>
                  </a:lnTo>
                  <a:lnTo>
                    <a:pt x="6412959" y="726699"/>
                  </a:lnTo>
                  <a:lnTo>
                    <a:pt x="6394192" y="684192"/>
                  </a:lnTo>
                  <a:lnTo>
                    <a:pt x="6373547" y="642307"/>
                  </a:lnTo>
                  <a:lnTo>
                    <a:pt x="6351094" y="601113"/>
                  </a:lnTo>
                  <a:lnTo>
                    <a:pt x="6326904" y="560681"/>
                  </a:lnTo>
                  <a:lnTo>
                    <a:pt x="6301047" y="521080"/>
                  </a:lnTo>
                  <a:lnTo>
                    <a:pt x="6273591" y="482379"/>
                  </a:lnTo>
                  <a:lnTo>
                    <a:pt x="6244606" y="444649"/>
                  </a:lnTo>
                  <a:lnTo>
                    <a:pt x="6214164" y="407959"/>
                  </a:lnTo>
                  <a:lnTo>
                    <a:pt x="6182332" y="372379"/>
                  </a:lnTo>
                  <a:lnTo>
                    <a:pt x="6149181" y="337978"/>
                  </a:lnTo>
                  <a:lnTo>
                    <a:pt x="6114780" y="304827"/>
                  </a:lnTo>
                  <a:lnTo>
                    <a:pt x="6079200" y="272995"/>
                  </a:lnTo>
                  <a:lnTo>
                    <a:pt x="6042510" y="242553"/>
                  </a:lnTo>
                  <a:lnTo>
                    <a:pt x="6004780" y="213568"/>
                  </a:lnTo>
                  <a:lnTo>
                    <a:pt x="5966079" y="186112"/>
                  </a:lnTo>
                  <a:lnTo>
                    <a:pt x="5926478" y="160255"/>
                  </a:lnTo>
                  <a:lnTo>
                    <a:pt x="5886046" y="136065"/>
                  </a:lnTo>
                  <a:lnTo>
                    <a:pt x="5844852" y="113612"/>
                  </a:lnTo>
                  <a:lnTo>
                    <a:pt x="5802967" y="92967"/>
                  </a:lnTo>
                  <a:lnTo>
                    <a:pt x="5760460" y="74200"/>
                  </a:lnTo>
                  <a:lnTo>
                    <a:pt x="5717401" y="57378"/>
                  </a:lnTo>
                  <a:lnTo>
                    <a:pt x="5673860" y="42574"/>
                  </a:lnTo>
                  <a:lnTo>
                    <a:pt x="5629906" y="29856"/>
                  </a:lnTo>
                  <a:lnTo>
                    <a:pt x="5585609" y="19293"/>
                  </a:lnTo>
                  <a:lnTo>
                    <a:pt x="5541040" y="10957"/>
                  </a:lnTo>
                  <a:lnTo>
                    <a:pt x="5496267" y="4916"/>
                  </a:lnTo>
                  <a:lnTo>
                    <a:pt x="5451360" y="1240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2740" y="1303019"/>
              <a:ext cx="6487160" cy="7818120"/>
            </a:xfrm>
            <a:custGeom>
              <a:avLst/>
              <a:gdLst/>
              <a:ahLst/>
              <a:cxnLst/>
              <a:rect l="l" t="t" r="r" b="b"/>
              <a:pathLst>
                <a:path w="6487159" h="7818120">
                  <a:moveTo>
                    <a:pt x="1080770" y="0"/>
                  </a:moveTo>
                  <a:lnTo>
                    <a:pt x="1035799" y="1240"/>
                  </a:lnTo>
                  <a:lnTo>
                    <a:pt x="990892" y="4916"/>
                  </a:lnTo>
                  <a:lnTo>
                    <a:pt x="946119" y="10957"/>
                  </a:lnTo>
                  <a:lnTo>
                    <a:pt x="901550" y="19293"/>
                  </a:lnTo>
                  <a:lnTo>
                    <a:pt x="857253" y="29856"/>
                  </a:lnTo>
                  <a:lnTo>
                    <a:pt x="813299" y="42574"/>
                  </a:lnTo>
                  <a:lnTo>
                    <a:pt x="769758" y="57378"/>
                  </a:lnTo>
                  <a:lnTo>
                    <a:pt x="726699" y="74200"/>
                  </a:lnTo>
                  <a:lnTo>
                    <a:pt x="684192" y="92967"/>
                  </a:lnTo>
                  <a:lnTo>
                    <a:pt x="642307" y="113612"/>
                  </a:lnTo>
                  <a:lnTo>
                    <a:pt x="601113" y="136065"/>
                  </a:lnTo>
                  <a:lnTo>
                    <a:pt x="560681" y="160255"/>
                  </a:lnTo>
                  <a:lnTo>
                    <a:pt x="521080" y="186112"/>
                  </a:lnTo>
                  <a:lnTo>
                    <a:pt x="482379" y="213568"/>
                  </a:lnTo>
                  <a:lnTo>
                    <a:pt x="444649" y="242553"/>
                  </a:lnTo>
                  <a:lnTo>
                    <a:pt x="407959" y="272995"/>
                  </a:lnTo>
                  <a:lnTo>
                    <a:pt x="372379" y="304827"/>
                  </a:lnTo>
                  <a:lnTo>
                    <a:pt x="337978" y="337978"/>
                  </a:lnTo>
                  <a:lnTo>
                    <a:pt x="304827" y="372379"/>
                  </a:lnTo>
                  <a:lnTo>
                    <a:pt x="272995" y="407959"/>
                  </a:lnTo>
                  <a:lnTo>
                    <a:pt x="242553" y="444649"/>
                  </a:lnTo>
                  <a:lnTo>
                    <a:pt x="213568" y="482379"/>
                  </a:lnTo>
                  <a:lnTo>
                    <a:pt x="186112" y="521080"/>
                  </a:lnTo>
                  <a:lnTo>
                    <a:pt x="160255" y="560681"/>
                  </a:lnTo>
                  <a:lnTo>
                    <a:pt x="136065" y="601113"/>
                  </a:lnTo>
                  <a:lnTo>
                    <a:pt x="113612" y="642307"/>
                  </a:lnTo>
                  <a:lnTo>
                    <a:pt x="92967" y="684192"/>
                  </a:lnTo>
                  <a:lnTo>
                    <a:pt x="74200" y="726699"/>
                  </a:lnTo>
                  <a:lnTo>
                    <a:pt x="57378" y="769758"/>
                  </a:lnTo>
                  <a:lnTo>
                    <a:pt x="42574" y="813299"/>
                  </a:lnTo>
                  <a:lnTo>
                    <a:pt x="29856" y="857253"/>
                  </a:lnTo>
                  <a:lnTo>
                    <a:pt x="19293" y="901550"/>
                  </a:lnTo>
                  <a:lnTo>
                    <a:pt x="10957" y="946119"/>
                  </a:lnTo>
                  <a:lnTo>
                    <a:pt x="4916" y="990892"/>
                  </a:lnTo>
                  <a:lnTo>
                    <a:pt x="1240" y="1035799"/>
                  </a:lnTo>
                  <a:lnTo>
                    <a:pt x="0" y="1080770"/>
                  </a:lnTo>
                  <a:lnTo>
                    <a:pt x="0" y="6736080"/>
                  </a:lnTo>
                  <a:lnTo>
                    <a:pt x="1240" y="6781153"/>
                  </a:lnTo>
                  <a:lnTo>
                    <a:pt x="4916" y="6826157"/>
                  </a:lnTo>
                  <a:lnTo>
                    <a:pt x="10957" y="6871021"/>
                  </a:lnTo>
                  <a:lnTo>
                    <a:pt x="19293" y="6915677"/>
                  </a:lnTo>
                  <a:lnTo>
                    <a:pt x="29856" y="6960055"/>
                  </a:lnTo>
                  <a:lnTo>
                    <a:pt x="42574" y="7004085"/>
                  </a:lnTo>
                  <a:lnTo>
                    <a:pt x="57378" y="7047697"/>
                  </a:lnTo>
                  <a:lnTo>
                    <a:pt x="74200" y="7090822"/>
                  </a:lnTo>
                  <a:lnTo>
                    <a:pt x="92967" y="7133391"/>
                  </a:lnTo>
                  <a:lnTo>
                    <a:pt x="113612" y="7175334"/>
                  </a:lnTo>
                  <a:lnTo>
                    <a:pt x="136065" y="7216580"/>
                  </a:lnTo>
                  <a:lnTo>
                    <a:pt x="160255" y="7257062"/>
                  </a:lnTo>
                  <a:lnTo>
                    <a:pt x="186112" y="7296708"/>
                  </a:lnTo>
                  <a:lnTo>
                    <a:pt x="213568" y="7335450"/>
                  </a:lnTo>
                  <a:lnTo>
                    <a:pt x="242553" y="7373218"/>
                  </a:lnTo>
                  <a:lnTo>
                    <a:pt x="272995" y="7409943"/>
                  </a:lnTo>
                  <a:lnTo>
                    <a:pt x="304827" y="7445554"/>
                  </a:lnTo>
                  <a:lnTo>
                    <a:pt x="337978" y="7479982"/>
                  </a:lnTo>
                  <a:lnTo>
                    <a:pt x="372379" y="7513158"/>
                  </a:lnTo>
                  <a:lnTo>
                    <a:pt x="407959" y="7545012"/>
                  </a:lnTo>
                  <a:lnTo>
                    <a:pt x="444649" y="7575475"/>
                  </a:lnTo>
                  <a:lnTo>
                    <a:pt x="482379" y="7604476"/>
                  </a:lnTo>
                  <a:lnTo>
                    <a:pt x="521080" y="7631947"/>
                  </a:lnTo>
                  <a:lnTo>
                    <a:pt x="560681" y="7657817"/>
                  </a:lnTo>
                  <a:lnTo>
                    <a:pt x="601113" y="7682018"/>
                  </a:lnTo>
                  <a:lnTo>
                    <a:pt x="642307" y="7704479"/>
                  </a:lnTo>
                  <a:lnTo>
                    <a:pt x="684192" y="7725132"/>
                  </a:lnTo>
                  <a:lnTo>
                    <a:pt x="726699" y="7743906"/>
                  </a:lnTo>
                  <a:lnTo>
                    <a:pt x="769758" y="7760731"/>
                  </a:lnTo>
                  <a:lnTo>
                    <a:pt x="813299" y="7775539"/>
                  </a:lnTo>
                  <a:lnTo>
                    <a:pt x="857253" y="7788260"/>
                  </a:lnTo>
                  <a:lnTo>
                    <a:pt x="901550" y="7798824"/>
                  </a:lnTo>
                  <a:lnTo>
                    <a:pt x="946119" y="7807161"/>
                  </a:lnTo>
                  <a:lnTo>
                    <a:pt x="990892" y="7813203"/>
                  </a:lnTo>
                  <a:lnTo>
                    <a:pt x="1035799" y="7816879"/>
                  </a:lnTo>
                  <a:lnTo>
                    <a:pt x="1080770" y="7818120"/>
                  </a:lnTo>
                  <a:lnTo>
                    <a:pt x="5406390" y="7818120"/>
                  </a:lnTo>
                  <a:lnTo>
                    <a:pt x="5451360" y="7816879"/>
                  </a:lnTo>
                  <a:lnTo>
                    <a:pt x="5496267" y="7813203"/>
                  </a:lnTo>
                  <a:lnTo>
                    <a:pt x="5541040" y="7807161"/>
                  </a:lnTo>
                  <a:lnTo>
                    <a:pt x="5585609" y="7798824"/>
                  </a:lnTo>
                  <a:lnTo>
                    <a:pt x="5629906" y="7788260"/>
                  </a:lnTo>
                  <a:lnTo>
                    <a:pt x="5673860" y="7775539"/>
                  </a:lnTo>
                  <a:lnTo>
                    <a:pt x="5717401" y="7760731"/>
                  </a:lnTo>
                  <a:lnTo>
                    <a:pt x="5760460" y="7743906"/>
                  </a:lnTo>
                  <a:lnTo>
                    <a:pt x="5802967" y="7725132"/>
                  </a:lnTo>
                  <a:lnTo>
                    <a:pt x="5844852" y="7704479"/>
                  </a:lnTo>
                  <a:lnTo>
                    <a:pt x="5886046" y="7682018"/>
                  </a:lnTo>
                  <a:lnTo>
                    <a:pt x="5926478" y="7657817"/>
                  </a:lnTo>
                  <a:lnTo>
                    <a:pt x="5966079" y="7631947"/>
                  </a:lnTo>
                  <a:lnTo>
                    <a:pt x="6004780" y="7604476"/>
                  </a:lnTo>
                  <a:lnTo>
                    <a:pt x="6042510" y="7575475"/>
                  </a:lnTo>
                  <a:lnTo>
                    <a:pt x="6079200" y="7545012"/>
                  </a:lnTo>
                  <a:lnTo>
                    <a:pt x="6114780" y="7513158"/>
                  </a:lnTo>
                  <a:lnTo>
                    <a:pt x="6149181" y="7479982"/>
                  </a:lnTo>
                  <a:lnTo>
                    <a:pt x="6182332" y="7445554"/>
                  </a:lnTo>
                  <a:lnTo>
                    <a:pt x="6214164" y="7409943"/>
                  </a:lnTo>
                  <a:lnTo>
                    <a:pt x="6244606" y="7373218"/>
                  </a:lnTo>
                  <a:lnTo>
                    <a:pt x="6273591" y="7335450"/>
                  </a:lnTo>
                  <a:lnTo>
                    <a:pt x="6301047" y="7296708"/>
                  </a:lnTo>
                  <a:lnTo>
                    <a:pt x="6326904" y="7257062"/>
                  </a:lnTo>
                  <a:lnTo>
                    <a:pt x="6351094" y="7216580"/>
                  </a:lnTo>
                  <a:lnTo>
                    <a:pt x="6373547" y="7175334"/>
                  </a:lnTo>
                  <a:lnTo>
                    <a:pt x="6394192" y="7133391"/>
                  </a:lnTo>
                  <a:lnTo>
                    <a:pt x="6412959" y="7090822"/>
                  </a:lnTo>
                  <a:lnTo>
                    <a:pt x="6429781" y="7047697"/>
                  </a:lnTo>
                  <a:lnTo>
                    <a:pt x="6444585" y="7004085"/>
                  </a:lnTo>
                  <a:lnTo>
                    <a:pt x="6457303" y="6960055"/>
                  </a:lnTo>
                  <a:lnTo>
                    <a:pt x="6467866" y="6915677"/>
                  </a:lnTo>
                  <a:lnTo>
                    <a:pt x="6476202" y="6871021"/>
                  </a:lnTo>
                  <a:lnTo>
                    <a:pt x="6482243" y="6826157"/>
                  </a:lnTo>
                  <a:lnTo>
                    <a:pt x="6485919" y="6781153"/>
                  </a:lnTo>
                  <a:lnTo>
                    <a:pt x="6487160" y="6736080"/>
                  </a:lnTo>
                  <a:lnTo>
                    <a:pt x="6487160" y="1080770"/>
                  </a:lnTo>
                  <a:lnTo>
                    <a:pt x="6485919" y="1035799"/>
                  </a:lnTo>
                  <a:lnTo>
                    <a:pt x="6482243" y="990892"/>
                  </a:lnTo>
                  <a:lnTo>
                    <a:pt x="6476202" y="946119"/>
                  </a:lnTo>
                  <a:lnTo>
                    <a:pt x="6467866" y="901550"/>
                  </a:lnTo>
                  <a:lnTo>
                    <a:pt x="6457303" y="857253"/>
                  </a:lnTo>
                  <a:lnTo>
                    <a:pt x="6444585" y="813299"/>
                  </a:lnTo>
                  <a:lnTo>
                    <a:pt x="6429781" y="769758"/>
                  </a:lnTo>
                  <a:lnTo>
                    <a:pt x="6412959" y="726699"/>
                  </a:lnTo>
                  <a:lnTo>
                    <a:pt x="6394192" y="684192"/>
                  </a:lnTo>
                  <a:lnTo>
                    <a:pt x="6373547" y="642307"/>
                  </a:lnTo>
                  <a:lnTo>
                    <a:pt x="6351094" y="601113"/>
                  </a:lnTo>
                  <a:lnTo>
                    <a:pt x="6326904" y="560681"/>
                  </a:lnTo>
                  <a:lnTo>
                    <a:pt x="6301047" y="521080"/>
                  </a:lnTo>
                  <a:lnTo>
                    <a:pt x="6273591" y="482379"/>
                  </a:lnTo>
                  <a:lnTo>
                    <a:pt x="6244606" y="444649"/>
                  </a:lnTo>
                  <a:lnTo>
                    <a:pt x="6214164" y="407959"/>
                  </a:lnTo>
                  <a:lnTo>
                    <a:pt x="6182332" y="372379"/>
                  </a:lnTo>
                  <a:lnTo>
                    <a:pt x="6149181" y="337978"/>
                  </a:lnTo>
                  <a:lnTo>
                    <a:pt x="6114780" y="304827"/>
                  </a:lnTo>
                  <a:lnTo>
                    <a:pt x="6079200" y="272995"/>
                  </a:lnTo>
                  <a:lnTo>
                    <a:pt x="6042510" y="242553"/>
                  </a:lnTo>
                  <a:lnTo>
                    <a:pt x="6004780" y="213568"/>
                  </a:lnTo>
                  <a:lnTo>
                    <a:pt x="5966079" y="186112"/>
                  </a:lnTo>
                  <a:lnTo>
                    <a:pt x="5926478" y="160255"/>
                  </a:lnTo>
                  <a:lnTo>
                    <a:pt x="5886046" y="136065"/>
                  </a:lnTo>
                  <a:lnTo>
                    <a:pt x="5844852" y="113612"/>
                  </a:lnTo>
                  <a:lnTo>
                    <a:pt x="5802967" y="92967"/>
                  </a:lnTo>
                  <a:lnTo>
                    <a:pt x="5760460" y="74200"/>
                  </a:lnTo>
                  <a:lnTo>
                    <a:pt x="5717401" y="57378"/>
                  </a:lnTo>
                  <a:lnTo>
                    <a:pt x="5673860" y="42574"/>
                  </a:lnTo>
                  <a:lnTo>
                    <a:pt x="5629906" y="29856"/>
                  </a:lnTo>
                  <a:lnTo>
                    <a:pt x="5585609" y="19293"/>
                  </a:lnTo>
                  <a:lnTo>
                    <a:pt x="5541040" y="10957"/>
                  </a:lnTo>
                  <a:lnTo>
                    <a:pt x="5496267" y="4916"/>
                  </a:lnTo>
                  <a:lnTo>
                    <a:pt x="5451360" y="1240"/>
                  </a:lnTo>
                  <a:lnTo>
                    <a:pt x="5406390" y="0"/>
                  </a:lnTo>
                  <a:lnTo>
                    <a:pt x="108077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8940" y="1379219"/>
              <a:ext cx="6487160" cy="7818120"/>
            </a:xfrm>
            <a:custGeom>
              <a:avLst/>
              <a:gdLst/>
              <a:ahLst/>
              <a:cxnLst/>
              <a:rect l="l" t="t" r="r" b="b"/>
              <a:pathLst>
                <a:path w="6487159" h="7818120">
                  <a:moveTo>
                    <a:pt x="5406390" y="0"/>
                  </a:moveTo>
                  <a:lnTo>
                    <a:pt x="1080770" y="0"/>
                  </a:lnTo>
                  <a:lnTo>
                    <a:pt x="1035799" y="1240"/>
                  </a:lnTo>
                  <a:lnTo>
                    <a:pt x="990892" y="4916"/>
                  </a:lnTo>
                  <a:lnTo>
                    <a:pt x="946119" y="10957"/>
                  </a:lnTo>
                  <a:lnTo>
                    <a:pt x="901550" y="19293"/>
                  </a:lnTo>
                  <a:lnTo>
                    <a:pt x="857253" y="29856"/>
                  </a:lnTo>
                  <a:lnTo>
                    <a:pt x="813299" y="42574"/>
                  </a:lnTo>
                  <a:lnTo>
                    <a:pt x="769758" y="57378"/>
                  </a:lnTo>
                  <a:lnTo>
                    <a:pt x="726699" y="74200"/>
                  </a:lnTo>
                  <a:lnTo>
                    <a:pt x="684192" y="92967"/>
                  </a:lnTo>
                  <a:lnTo>
                    <a:pt x="642307" y="113612"/>
                  </a:lnTo>
                  <a:lnTo>
                    <a:pt x="601113" y="136065"/>
                  </a:lnTo>
                  <a:lnTo>
                    <a:pt x="560681" y="160255"/>
                  </a:lnTo>
                  <a:lnTo>
                    <a:pt x="521080" y="186112"/>
                  </a:lnTo>
                  <a:lnTo>
                    <a:pt x="482379" y="213568"/>
                  </a:lnTo>
                  <a:lnTo>
                    <a:pt x="444649" y="242553"/>
                  </a:lnTo>
                  <a:lnTo>
                    <a:pt x="407959" y="272995"/>
                  </a:lnTo>
                  <a:lnTo>
                    <a:pt x="372379" y="304827"/>
                  </a:lnTo>
                  <a:lnTo>
                    <a:pt x="337978" y="337978"/>
                  </a:lnTo>
                  <a:lnTo>
                    <a:pt x="304827" y="372379"/>
                  </a:lnTo>
                  <a:lnTo>
                    <a:pt x="272995" y="407959"/>
                  </a:lnTo>
                  <a:lnTo>
                    <a:pt x="242553" y="444649"/>
                  </a:lnTo>
                  <a:lnTo>
                    <a:pt x="213568" y="482379"/>
                  </a:lnTo>
                  <a:lnTo>
                    <a:pt x="186112" y="521080"/>
                  </a:lnTo>
                  <a:lnTo>
                    <a:pt x="160255" y="560681"/>
                  </a:lnTo>
                  <a:lnTo>
                    <a:pt x="136065" y="601113"/>
                  </a:lnTo>
                  <a:lnTo>
                    <a:pt x="113612" y="642307"/>
                  </a:lnTo>
                  <a:lnTo>
                    <a:pt x="92967" y="684192"/>
                  </a:lnTo>
                  <a:lnTo>
                    <a:pt x="74200" y="726699"/>
                  </a:lnTo>
                  <a:lnTo>
                    <a:pt x="57378" y="769758"/>
                  </a:lnTo>
                  <a:lnTo>
                    <a:pt x="42574" y="813299"/>
                  </a:lnTo>
                  <a:lnTo>
                    <a:pt x="29856" y="857253"/>
                  </a:lnTo>
                  <a:lnTo>
                    <a:pt x="19293" y="901550"/>
                  </a:lnTo>
                  <a:lnTo>
                    <a:pt x="10957" y="946119"/>
                  </a:lnTo>
                  <a:lnTo>
                    <a:pt x="4916" y="990892"/>
                  </a:lnTo>
                  <a:lnTo>
                    <a:pt x="1240" y="1035799"/>
                  </a:lnTo>
                  <a:lnTo>
                    <a:pt x="0" y="1080770"/>
                  </a:lnTo>
                  <a:lnTo>
                    <a:pt x="0" y="6736080"/>
                  </a:lnTo>
                  <a:lnTo>
                    <a:pt x="1240" y="6781153"/>
                  </a:lnTo>
                  <a:lnTo>
                    <a:pt x="4916" y="6826157"/>
                  </a:lnTo>
                  <a:lnTo>
                    <a:pt x="10957" y="6871021"/>
                  </a:lnTo>
                  <a:lnTo>
                    <a:pt x="19293" y="6915677"/>
                  </a:lnTo>
                  <a:lnTo>
                    <a:pt x="29856" y="6960055"/>
                  </a:lnTo>
                  <a:lnTo>
                    <a:pt x="42574" y="7004085"/>
                  </a:lnTo>
                  <a:lnTo>
                    <a:pt x="57378" y="7047697"/>
                  </a:lnTo>
                  <a:lnTo>
                    <a:pt x="74200" y="7090822"/>
                  </a:lnTo>
                  <a:lnTo>
                    <a:pt x="92967" y="7133391"/>
                  </a:lnTo>
                  <a:lnTo>
                    <a:pt x="113612" y="7175334"/>
                  </a:lnTo>
                  <a:lnTo>
                    <a:pt x="136065" y="7216580"/>
                  </a:lnTo>
                  <a:lnTo>
                    <a:pt x="160255" y="7257062"/>
                  </a:lnTo>
                  <a:lnTo>
                    <a:pt x="186112" y="7296708"/>
                  </a:lnTo>
                  <a:lnTo>
                    <a:pt x="213568" y="7335450"/>
                  </a:lnTo>
                  <a:lnTo>
                    <a:pt x="242553" y="7373218"/>
                  </a:lnTo>
                  <a:lnTo>
                    <a:pt x="272995" y="7409943"/>
                  </a:lnTo>
                  <a:lnTo>
                    <a:pt x="304827" y="7445554"/>
                  </a:lnTo>
                  <a:lnTo>
                    <a:pt x="337978" y="7479982"/>
                  </a:lnTo>
                  <a:lnTo>
                    <a:pt x="372379" y="7513158"/>
                  </a:lnTo>
                  <a:lnTo>
                    <a:pt x="407959" y="7545012"/>
                  </a:lnTo>
                  <a:lnTo>
                    <a:pt x="444649" y="7575475"/>
                  </a:lnTo>
                  <a:lnTo>
                    <a:pt x="482379" y="7604476"/>
                  </a:lnTo>
                  <a:lnTo>
                    <a:pt x="521080" y="7631947"/>
                  </a:lnTo>
                  <a:lnTo>
                    <a:pt x="560681" y="7657817"/>
                  </a:lnTo>
                  <a:lnTo>
                    <a:pt x="601113" y="7682018"/>
                  </a:lnTo>
                  <a:lnTo>
                    <a:pt x="642307" y="7704479"/>
                  </a:lnTo>
                  <a:lnTo>
                    <a:pt x="684192" y="7725132"/>
                  </a:lnTo>
                  <a:lnTo>
                    <a:pt x="726699" y="7743906"/>
                  </a:lnTo>
                  <a:lnTo>
                    <a:pt x="769758" y="7760731"/>
                  </a:lnTo>
                  <a:lnTo>
                    <a:pt x="813299" y="7775539"/>
                  </a:lnTo>
                  <a:lnTo>
                    <a:pt x="857253" y="7788260"/>
                  </a:lnTo>
                  <a:lnTo>
                    <a:pt x="901550" y="7798824"/>
                  </a:lnTo>
                  <a:lnTo>
                    <a:pt x="946119" y="7807161"/>
                  </a:lnTo>
                  <a:lnTo>
                    <a:pt x="990892" y="7813203"/>
                  </a:lnTo>
                  <a:lnTo>
                    <a:pt x="1035799" y="7816879"/>
                  </a:lnTo>
                  <a:lnTo>
                    <a:pt x="1080770" y="7818120"/>
                  </a:lnTo>
                  <a:lnTo>
                    <a:pt x="5406390" y="7818120"/>
                  </a:lnTo>
                  <a:lnTo>
                    <a:pt x="5451360" y="7816879"/>
                  </a:lnTo>
                  <a:lnTo>
                    <a:pt x="5496267" y="7813203"/>
                  </a:lnTo>
                  <a:lnTo>
                    <a:pt x="5541040" y="7807161"/>
                  </a:lnTo>
                  <a:lnTo>
                    <a:pt x="5585609" y="7798824"/>
                  </a:lnTo>
                  <a:lnTo>
                    <a:pt x="5629906" y="7788260"/>
                  </a:lnTo>
                  <a:lnTo>
                    <a:pt x="5673860" y="7775539"/>
                  </a:lnTo>
                  <a:lnTo>
                    <a:pt x="5717401" y="7760731"/>
                  </a:lnTo>
                  <a:lnTo>
                    <a:pt x="5760460" y="7743906"/>
                  </a:lnTo>
                  <a:lnTo>
                    <a:pt x="5802967" y="7725132"/>
                  </a:lnTo>
                  <a:lnTo>
                    <a:pt x="5844852" y="7704479"/>
                  </a:lnTo>
                  <a:lnTo>
                    <a:pt x="5886046" y="7682018"/>
                  </a:lnTo>
                  <a:lnTo>
                    <a:pt x="5926478" y="7657817"/>
                  </a:lnTo>
                  <a:lnTo>
                    <a:pt x="5966079" y="7631947"/>
                  </a:lnTo>
                  <a:lnTo>
                    <a:pt x="6004780" y="7604476"/>
                  </a:lnTo>
                  <a:lnTo>
                    <a:pt x="6042510" y="7575475"/>
                  </a:lnTo>
                  <a:lnTo>
                    <a:pt x="6079200" y="7545012"/>
                  </a:lnTo>
                  <a:lnTo>
                    <a:pt x="6114780" y="7513158"/>
                  </a:lnTo>
                  <a:lnTo>
                    <a:pt x="6149181" y="7479982"/>
                  </a:lnTo>
                  <a:lnTo>
                    <a:pt x="6182332" y="7445554"/>
                  </a:lnTo>
                  <a:lnTo>
                    <a:pt x="6214164" y="7409943"/>
                  </a:lnTo>
                  <a:lnTo>
                    <a:pt x="6244606" y="7373218"/>
                  </a:lnTo>
                  <a:lnTo>
                    <a:pt x="6273591" y="7335450"/>
                  </a:lnTo>
                  <a:lnTo>
                    <a:pt x="6301047" y="7296708"/>
                  </a:lnTo>
                  <a:lnTo>
                    <a:pt x="6326904" y="7257062"/>
                  </a:lnTo>
                  <a:lnTo>
                    <a:pt x="6351094" y="7216580"/>
                  </a:lnTo>
                  <a:lnTo>
                    <a:pt x="6373547" y="7175334"/>
                  </a:lnTo>
                  <a:lnTo>
                    <a:pt x="6394192" y="7133391"/>
                  </a:lnTo>
                  <a:lnTo>
                    <a:pt x="6412959" y="7090822"/>
                  </a:lnTo>
                  <a:lnTo>
                    <a:pt x="6429781" y="7047697"/>
                  </a:lnTo>
                  <a:lnTo>
                    <a:pt x="6444585" y="7004085"/>
                  </a:lnTo>
                  <a:lnTo>
                    <a:pt x="6457303" y="6960055"/>
                  </a:lnTo>
                  <a:lnTo>
                    <a:pt x="6467866" y="6915677"/>
                  </a:lnTo>
                  <a:lnTo>
                    <a:pt x="6476202" y="6871021"/>
                  </a:lnTo>
                  <a:lnTo>
                    <a:pt x="6482243" y="6826157"/>
                  </a:lnTo>
                  <a:lnTo>
                    <a:pt x="6485919" y="6781153"/>
                  </a:lnTo>
                  <a:lnTo>
                    <a:pt x="6487160" y="6736080"/>
                  </a:lnTo>
                  <a:lnTo>
                    <a:pt x="6487160" y="1080770"/>
                  </a:lnTo>
                  <a:lnTo>
                    <a:pt x="6485919" y="1035799"/>
                  </a:lnTo>
                  <a:lnTo>
                    <a:pt x="6482243" y="990892"/>
                  </a:lnTo>
                  <a:lnTo>
                    <a:pt x="6476202" y="946119"/>
                  </a:lnTo>
                  <a:lnTo>
                    <a:pt x="6467866" y="901550"/>
                  </a:lnTo>
                  <a:lnTo>
                    <a:pt x="6457303" y="857253"/>
                  </a:lnTo>
                  <a:lnTo>
                    <a:pt x="6444585" y="813299"/>
                  </a:lnTo>
                  <a:lnTo>
                    <a:pt x="6429781" y="769758"/>
                  </a:lnTo>
                  <a:lnTo>
                    <a:pt x="6412959" y="726699"/>
                  </a:lnTo>
                  <a:lnTo>
                    <a:pt x="6394192" y="684192"/>
                  </a:lnTo>
                  <a:lnTo>
                    <a:pt x="6373547" y="642307"/>
                  </a:lnTo>
                  <a:lnTo>
                    <a:pt x="6351094" y="601113"/>
                  </a:lnTo>
                  <a:lnTo>
                    <a:pt x="6326904" y="560681"/>
                  </a:lnTo>
                  <a:lnTo>
                    <a:pt x="6301047" y="521080"/>
                  </a:lnTo>
                  <a:lnTo>
                    <a:pt x="6273591" y="482379"/>
                  </a:lnTo>
                  <a:lnTo>
                    <a:pt x="6244606" y="444649"/>
                  </a:lnTo>
                  <a:lnTo>
                    <a:pt x="6214164" y="407959"/>
                  </a:lnTo>
                  <a:lnTo>
                    <a:pt x="6182332" y="372379"/>
                  </a:lnTo>
                  <a:lnTo>
                    <a:pt x="6149181" y="337978"/>
                  </a:lnTo>
                  <a:lnTo>
                    <a:pt x="6114780" y="304827"/>
                  </a:lnTo>
                  <a:lnTo>
                    <a:pt x="6079200" y="272995"/>
                  </a:lnTo>
                  <a:lnTo>
                    <a:pt x="6042510" y="242553"/>
                  </a:lnTo>
                  <a:lnTo>
                    <a:pt x="6004780" y="213568"/>
                  </a:lnTo>
                  <a:lnTo>
                    <a:pt x="5966079" y="186112"/>
                  </a:lnTo>
                  <a:lnTo>
                    <a:pt x="5926478" y="160255"/>
                  </a:lnTo>
                  <a:lnTo>
                    <a:pt x="5886046" y="136065"/>
                  </a:lnTo>
                  <a:lnTo>
                    <a:pt x="5844852" y="113612"/>
                  </a:lnTo>
                  <a:lnTo>
                    <a:pt x="5802967" y="92967"/>
                  </a:lnTo>
                  <a:lnTo>
                    <a:pt x="5760460" y="74200"/>
                  </a:lnTo>
                  <a:lnTo>
                    <a:pt x="5717401" y="57378"/>
                  </a:lnTo>
                  <a:lnTo>
                    <a:pt x="5673860" y="42574"/>
                  </a:lnTo>
                  <a:lnTo>
                    <a:pt x="5629906" y="29856"/>
                  </a:lnTo>
                  <a:lnTo>
                    <a:pt x="5585609" y="19293"/>
                  </a:lnTo>
                  <a:lnTo>
                    <a:pt x="5541040" y="10957"/>
                  </a:lnTo>
                  <a:lnTo>
                    <a:pt x="5496267" y="4916"/>
                  </a:lnTo>
                  <a:lnTo>
                    <a:pt x="5451360" y="1240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8940" y="1379219"/>
              <a:ext cx="6487160" cy="7818120"/>
            </a:xfrm>
            <a:custGeom>
              <a:avLst/>
              <a:gdLst/>
              <a:ahLst/>
              <a:cxnLst/>
              <a:rect l="l" t="t" r="r" b="b"/>
              <a:pathLst>
                <a:path w="6487159" h="7818120">
                  <a:moveTo>
                    <a:pt x="1080770" y="0"/>
                  </a:moveTo>
                  <a:lnTo>
                    <a:pt x="1035799" y="1240"/>
                  </a:lnTo>
                  <a:lnTo>
                    <a:pt x="990892" y="4916"/>
                  </a:lnTo>
                  <a:lnTo>
                    <a:pt x="946119" y="10957"/>
                  </a:lnTo>
                  <a:lnTo>
                    <a:pt x="901550" y="19293"/>
                  </a:lnTo>
                  <a:lnTo>
                    <a:pt x="857253" y="29856"/>
                  </a:lnTo>
                  <a:lnTo>
                    <a:pt x="813299" y="42574"/>
                  </a:lnTo>
                  <a:lnTo>
                    <a:pt x="769758" y="57378"/>
                  </a:lnTo>
                  <a:lnTo>
                    <a:pt x="726699" y="74200"/>
                  </a:lnTo>
                  <a:lnTo>
                    <a:pt x="684192" y="92967"/>
                  </a:lnTo>
                  <a:lnTo>
                    <a:pt x="642307" y="113612"/>
                  </a:lnTo>
                  <a:lnTo>
                    <a:pt x="601113" y="136065"/>
                  </a:lnTo>
                  <a:lnTo>
                    <a:pt x="560681" y="160255"/>
                  </a:lnTo>
                  <a:lnTo>
                    <a:pt x="521080" y="186112"/>
                  </a:lnTo>
                  <a:lnTo>
                    <a:pt x="482379" y="213568"/>
                  </a:lnTo>
                  <a:lnTo>
                    <a:pt x="444649" y="242553"/>
                  </a:lnTo>
                  <a:lnTo>
                    <a:pt x="407959" y="272995"/>
                  </a:lnTo>
                  <a:lnTo>
                    <a:pt x="372379" y="304827"/>
                  </a:lnTo>
                  <a:lnTo>
                    <a:pt x="337978" y="337978"/>
                  </a:lnTo>
                  <a:lnTo>
                    <a:pt x="304827" y="372379"/>
                  </a:lnTo>
                  <a:lnTo>
                    <a:pt x="272995" y="407959"/>
                  </a:lnTo>
                  <a:lnTo>
                    <a:pt x="242553" y="444649"/>
                  </a:lnTo>
                  <a:lnTo>
                    <a:pt x="213568" y="482379"/>
                  </a:lnTo>
                  <a:lnTo>
                    <a:pt x="186112" y="521080"/>
                  </a:lnTo>
                  <a:lnTo>
                    <a:pt x="160255" y="560681"/>
                  </a:lnTo>
                  <a:lnTo>
                    <a:pt x="136065" y="601113"/>
                  </a:lnTo>
                  <a:lnTo>
                    <a:pt x="113612" y="642307"/>
                  </a:lnTo>
                  <a:lnTo>
                    <a:pt x="92967" y="684192"/>
                  </a:lnTo>
                  <a:lnTo>
                    <a:pt x="74200" y="726699"/>
                  </a:lnTo>
                  <a:lnTo>
                    <a:pt x="57378" y="769758"/>
                  </a:lnTo>
                  <a:lnTo>
                    <a:pt x="42574" y="813299"/>
                  </a:lnTo>
                  <a:lnTo>
                    <a:pt x="29856" y="857253"/>
                  </a:lnTo>
                  <a:lnTo>
                    <a:pt x="19293" y="901550"/>
                  </a:lnTo>
                  <a:lnTo>
                    <a:pt x="10957" y="946119"/>
                  </a:lnTo>
                  <a:lnTo>
                    <a:pt x="4916" y="990892"/>
                  </a:lnTo>
                  <a:lnTo>
                    <a:pt x="1240" y="1035799"/>
                  </a:lnTo>
                  <a:lnTo>
                    <a:pt x="0" y="1080770"/>
                  </a:lnTo>
                  <a:lnTo>
                    <a:pt x="0" y="6736080"/>
                  </a:lnTo>
                  <a:lnTo>
                    <a:pt x="1240" y="6781153"/>
                  </a:lnTo>
                  <a:lnTo>
                    <a:pt x="4916" y="6826157"/>
                  </a:lnTo>
                  <a:lnTo>
                    <a:pt x="10957" y="6871021"/>
                  </a:lnTo>
                  <a:lnTo>
                    <a:pt x="19293" y="6915677"/>
                  </a:lnTo>
                  <a:lnTo>
                    <a:pt x="29856" y="6960055"/>
                  </a:lnTo>
                  <a:lnTo>
                    <a:pt x="42574" y="7004085"/>
                  </a:lnTo>
                  <a:lnTo>
                    <a:pt x="57378" y="7047697"/>
                  </a:lnTo>
                  <a:lnTo>
                    <a:pt x="74200" y="7090822"/>
                  </a:lnTo>
                  <a:lnTo>
                    <a:pt x="92967" y="7133391"/>
                  </a:lnTo>
                  <a:lnTo>
                    <a:pt x="113612" y="7175334"/>
                  </a:lnTo>
                  <a:lnTo>
                    <a:pt x="136065" y="7216580"/>
                  </a:lnTo>
                  <a:lnTo>
                    <a:pt x="160255" y="7257062"/>
                  </a:lnTo>
                  <a:lnTo>
                    <a:pt x="186112" y="7296708"/>
                  </a:lnTo>
                  <a:lnTo>
                    <a:pt x="213568" y="7335450"/>
                  </a:lnTo>
                  <a:lnTo>
                    <a:pt x="242553" y="7373218"/>
                  </a:lnTo>
                  <a:lnTo>
                    <a:pt x="272995" y="7409943"/>
                  </a:lnTo>
                  <a:lnTo>
                    <a:pt x="304827" y="7445554"/>
                  </a:lnTo>
                  <a:lnTo>
                    <a:pt x="337978" y="7479982"/>
                  </a:lnTo>
                  <a:lnTo>
                    <a:pt x="372379" y="7513158"/>
                  </a:lnTo>
                  <a:lnTo>
                    <a:pt x="407959" y="7545012"/>
                  </a:lnTo>
                  <a:lnTo>
                    <a:pt x="444649" y="7575475"/>
                  </a:lnTo>
                  <a:lnTo>
                    <a:pt x="482379" y="7604476"/>
                  </a:lnTo>
                  <a:lnTo>
                    <a:pt x="521080" y="7631947"/>
                  </a:lnTo>
                  <a:lnTo>
                    <a:pt x="560681" y="7657817"/>
                  </a:lnTo>
                  <a:lnTo>
                    <a:pt x="601113" y="7682018"/>
                  </a:lnTo>
                  <a:lnTo>
                    <a:pt x="642307" y="7704479"/>
                  </a:lnTo>
                  <a:lnTo>
                    <a:pt x="684192" y="7725132"/>
                  </a:lnTo>
                  <a:lnTo>
                    <a:pt x="726699" y="7743906"/>
                  </a:lnTo>
                  <a:lnTo>
                    <a:pt x="769758" y="7760731"/>
                  </a:lnTo>
                  <a:lnTo>
                    <a:pt x="813299" y="7775539"/>
                  </a:lnTo>
                  <a:lnTo>
                    <a:pt x="857253" y="7788260"/>
                  </a:lnTo>
                  <a:lnTo>
                    <a:pt x="901550" y="7798824"/>
                  </a:lnTo>
                  <a:lnTo>
                    <a:pt x="946119" y="7807161"/>
                  </a:lnTo>
                  <a:lnTo>
                    <a:pt x="990892" y="7813203"/>
                  </a:lnTo>
                  <a:lnTo>
                    <a:pt x="1035799" y="7816879"/>
                  </a:lnTo>
                  <a:lnTo>
                    <a:pt x="1080770" y="7818120"/>
                  </a:lnTo>
                  <a:lnTo>
                    <a:pt x="5406390" y="7818120"/>
                  </a:lnTo>
                  <a:lnTo>
                    <a:pt x="5451360" y="7816879"/>
                  </a:lnTo>
                  <a:lnTo>
                    <a:pt x="5496267" y="7813203"/>
                  </a:lnTo>
                  <a:lnTo>
                    <a:pt x="5541040" y="7807161"/>
                  </a:lnTo>
                  <a:lnTo>
                    <a:pt x="5585609" y="7798824"/>
                  </a:lnTo>
                  <a:lnTo>
                    <a:pt x="5629906" y="7788260"/>
                  </a:lnTo>
                  <a:lnTo>
                    <a:pt x="5673860" y="7775539"/>
                  </a:lnTo>
                  <a:lnTo>
                    <a:pt x="5717401" y="7760731"/>
                  </a:lnTo>
                  <a:lnTo>
                    <a:pt x="5760460" y="7743906"/>
                  </a:lnTo>
                  <a:lnTo>
                    <a:pt x="5802967" y="7725132"/>
                  </a:lnTo>
                  <a:lnTo>
                    <a:pt x="5844852" y="7704479"/>
                  </a:lnTo>
                  <a:lnTo>
                    <a:pt x="5886046" y="7682018"/>
                  </a:lnTo>
                  <a:lnTo>
                    <a:pt x="5926478" y="7657817"/>
                  </a:lnTo>
                  <a:lnTo>
                    <a:pt x="5966079" y="7631947"/>
                  </a:lnTo>
                  <a:lnTo>
                    <a:pt x="6004780" y="7604476"/>
                  </a:lnTo>
                  <a:lnTo>
                    <a:pt x="6042510" y="7575475"/>
                  </a:lnTo>
                  <a:lnTo>
                    <a:pt x="6079200" y="7545012"/>
                  </a:lnTo>
                  <a:lnTo>
                    <a:pt x="6114780" y="7513158"/>
                  </a:lnTo>
                  <a:lnTo>
                    <a:pt x="6149181" y="7479982"/>
                  </a:lnTo>
                  <a:lnTo>
                    <a:pt x="6182332" y="7445554"/>
                  </a:lnTo>
                  <a:lnTo>
                    <a:pt x="6214164" y="7409943"/>
                  </a:lnTo>
                  <a:lnTo>
                    <a:pt x="6244606" y="7373218"/>
                  </a:lnTo>
                  <a:lnTo>
                    <a:pt x="6273591" y="7335450"/>
                  </a:lnTo>
                  <a:lnTo>
                    <a:pt x="6301047" y="7296708"/>
                  </a:lnTo>
                  <a:lnTo>
                    <a:pt x="6326904" y="7257062"/>
                  </a:lnTo>
                  <a:lnTo>
                    <a:pt x="6351094" y="7216580"/>
                  </a:lnTo>
                  <a:lnTo>
                    <a:pt x="6373547" y="7175334"/>
                  </a:lnTo>
                  <a:lnTo>
                    <a:pt x="6394192" y="7133391"/>
                  </a:lnTo>
                  <a:lnTo>
                    <a:pt x="6412959" y="7090822"/>
                  </a:lnTo>
                  <a:lnTo>
                    <a:pt x="6429781" y="7047697"/>
                  </a:lnTo>
                  <a:lnTo>
                    <a:pt x="6444585" y="7004085"/>
                  </a:lnTo>
                  <a:lnTo>
                    <a:pt x="6457303" y="6960055"/>
                  </a:lnTo>
                  <a:lnTo>
                    <a:pt x="6467866" y="6915677"/>
                  </a:lnTo>
                  <a:lnTo>
                    <a:pt x="6476202" y="6871021"/>
                  </a:lnTo>
                  <a:lnTo>
                    <a:pt x="6482243" y="6826157"/>
                  </a:lnTo>
                  <a:lnTo>
                    <a:pt x="6485919" y="6781153"/>
                  </a:lnTo>
                  <a:lnTo>
                    <a:pt x="6487160" y="6736080"/>
                  </a:lnTo>
                  <a:lnTo>
                    <a:pt x="6487160" y="1080770"/>
                  </a:lnTo>
                  <a:lnTo>
                    <a:pt x="6485919" y="1035799"/>
                  </a:lnTo>
                  <a:lnTo>
                    <a:pt x="6482243" y="990892"/>
                  </a:lnTo>
                  <a:lnTo>
                    <a:pt x="6476202" y="946119"/>
                  </a:lnTo>
                  <a:lnTo>
                    <a:pt x="6467866" y="901550"/>
                  </a:lnTo>
                  <a:lnTo>
                    <a:pt x="6457303" y="857253"/>
                  </a:lnTo>
                  <a:lnTo>
                    <a:pt x="6444585" y="813299"/>
                  </a:lnTo>
                  <a:lnTo>
                    <a:pt x="6429781" y="769758"/>
                  </a:lnTo>
                  <a:lnTo>
                    <a:pt x="6412959" y="726699"/>
                  </a:lnTo>
                  <a:lnTo>
                    <a:pt x="6394192" y="684192"/>
                  </a:lnTo>
                  <a:lnTo>
                    <a:pt x="6373547" y="642307"/>
                  </a:lnTo>
                  <a:lnTo>
                    <a:pt x="6351094" y="601113"/>
                  </a:lnTo>
                  <a:lnTo>
                    <a:pt x="6326904" y="560681"/>
                  </a:lnTo>
                  <a:lnTo>
                    <a:pt x="6301047" y="521080"/>
                  </a:lnTo>
                  <a:lnTo>
                    <a:pt x="6273591" y="482379"/>
                  </a:lnTo>
                  <a:lnTo>
                    <a:pt x="6244606" y="444649"/>
                  </a:lnTo>
                  <a:lnTo>
                    <a:pt x="6214164" y="407959"/>
                  </a:lnTo>
                  <a:lnTo>
                    <a:pt x="6182332" y="372379"/>
                  </a:lnTo>
                  <a:lnTo>
                    <a:pt x="6149181" y="337978"/>
                  </a:lnTo>
                  <a:lnTo>
                    <a:pt x="6114780" y="304827"/>
                  </a:lnTo>
                  <a:lnTo>
                    <a:pt x="6079200" y="272995"/>
                  </a:lnTo>
                  <a:lnTo>
                    <a:pt x="6042510" y="242553"/>
                  </a:lnTo>
                  <a:lnTo>
                    <a:pt x="6004780" y="213568"/>
                  </a:lnTo>
                  <a:lnTo>
                    <a:pt x="5966079" y="186112"/>
                  </a:lnTo>
                  <a:lnTo>
                    <a:pt x="5926478" y="160255"/>
                  </a:lnTo>
                  <a:lnTo>
                    <a:pt x="5886046" y="136065"/>
                  </a:lnTo>
                  <a:lnTo>
                    <a:pt x="5844852" y="113612"/>
                  </a:lnTo>
                  <a:lnTo>
                    <a:pt x="5802967" y="92967"/>
                  </a:lnTo>
                  <a:lnTo>
                    <a:pt x="5760460" y="74200"/>
                  </a:lnTo>
                  <a:lnTo>
                    <a:pt x="5717401" y="57378"/>
                  </a:lnTo>
                  <a:lnTo>
                    <a:pt x="5673860" y="42574"/>
                  </a:lnTo>
                  <a:lnTo>
                    <a:pt x="5629906" y="29856"/>
                  </a:lnTo>
                  <a:lnTo>
                    <a:pt x="5585609" y="19293"/>
                  </a:lnTo>
                  <a:lnTo>
                    <a:pt x="5541040" y="10957"/>
                  </a:lnTo>
                  <a:lnTo>
                    <a:pt x="5496267" y="4916"/>
                  </a:lnTo>
                  <a:lnTo>
                    <a:pt x="5451360" y="1240"/>
                  </a:lnTo>
                  <a:lnTo>
                    <a:pt x="5406390" y="0"/>
                  </a:lnTo>
                  <a:lnTo>
                    <a:pt x="108077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51509" y="1898650"/>
            <a:ext cx="1713864" cy="911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ts val="1295"/>
              </a:lnSpc>
              <a:spcBef>
                <a:spcPts val="100"/>
              </a:spcBef>
            </a:pPr>
            <a:r>
              <a:rPr dirty="0" sz="1100" spc="-28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427" b="1">
                <a:latin typeface="Arial"/>
                <a:cs typeface="Arial"/>
              </a:rPr>
              <a:t>A</a:t>
            </a:r>
            <a:r>
              <a:rPr dirty="0" sz="1100" spc="-285" b="1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baseline="-30303" sz="1650" spc="-427" b="1">
                <a:latin typeface="Arial"/>
                <a:cs typeface="Arial"/>
              </a:rPr>
              <a:t>n</a:t>
            </a:r>
            <a:r>
              <a:rPr dirty="0" sz="1100" spc="-28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427" b="1">
                <a:latin typeface="Arial"/>
                <a:cs typeface="Arial"/>
              </a:rPr>
              <a:t>a</a:t>
            </a:r>
            <a:r>
              <a:rPr dirty="0" sz="1100" spc="-285" b="1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baseline="-30303" sz="1650" spc="-427" b="1">
                <a:latin typeface="Arial"/>
                <a:cs typeface="Arial"/>
              </a:rPr>
              <a:t>n</a:t>
            </a:r>
            <a:r>
              <a:rPr dirty="0" sz="1100" spc="-285" b="1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baseline="-30303" sz="1650" spc="-427" b="1">
                <a:latin typeface="Arial"/>
                <a:cs typeface="Arial"/>
              </a:rPr>
              <a:t>d</a:t>
            </a:r>
            <a:endParaRPr baseline="-30303" sz="1650">
              <a:latin typeface="Arial"/>
              <a:cs typeface="Arial"/>
            </a:endParaRPr>
          </a:p>
          <a:p>
            <a:pPr marL="88900" marR="81280">
              <a:lnSpc>
                <a:spcPts val="1260"/>
              </a:lnSpc>
              <a:spcBef>
                <a:spcPts val="65"/>
              </a:spcBef>
              <a:tabLst>
                <a:tab pos="508634" algn="l"/>
                <a:tab pos="1585595" algn="l"/>
              </a:tabLst>
            </a:pPr>
            <a:r>
              <a:rPr dirty="0" sz="1100" spc="-215">
                <a:solidFill>
                  <a:srgbClr val="7F7F7F"/>
                </a:solidFill>
                <a:latin typeface="Arial"/>
                <a:cs typeface="Arial"/>
              </a:rPr>
              <a:t>78</a:t>
            </a:r>
            <a:r>
              <a:rPr dirty="0" baseline="-30303" sz="1650" spc="-322">
                <a:latin typeface="Arial"/>
                <a:cs typeface="Arial"/>
              </a:rPr>
              <a:t>87</a:t>
            </a:r>
            <a:r>
              <a:rPr dirty="0" sz="1100" spc="-215">
                <a:solidFill>
                  <a:srgbClr val="7F7F7F"/>
                </a:solidFill>
                <a:latin typeface="Arial"/>
                <a:cs typeface="Arial"/>
              </a:rPr>
              <a:t>9</a:t>
            </a:r>
            <a:r>
              <a:rPr dirty="0" baseline="-30303" sz="1650" spc="-322">
                <a:latin typeface="Arial"/>
                <a:cs typeface="Arial"/>
              </a:rPr>
              <a:t>9</a:t>
            </a:r>
            <a:r>
              <a:rPr dirty="0" sz="1100" spc="-215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baseline="-30303" sz="1650" spc="-322">
                <a:latin typeface="Arial"/>
                <a:cs typeface="Arial"/>
              </a:rPr>
              <a:t>W</a:t>
            </a:r>
            <a:r>
              <a:rPr dirty="0" sz="1100" spc="-215">
                <a:solidFill>
                  <a:srgbClr val="7F7F7F"/>
                </a:solidFill>
                <a:latin typeface="Arial"/>
                <a:cs typeface="Arial"/>
              </a:rPr>
              <a:t>hi</a:t>
            </a:r>
            <a:r>
              <a:rPr dirty="0" baseline="-30303" sz="1650" spc="-322">
                <a:latin typeface="Arial"/>
                <a:cs typeface="Arial"/>
              </a:rPr>
              <a:t>h</a:t>
            </a:r>
            <a:r>
              <a:rPr dirty="0" sz="1100" spc="-215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dirty="0" baseline="-30303" sz="1650" spc="-322">
                <a:latin typeface="Arial"/>
                <a:cs typeface="Arial"/>
              </a:rPr>
              <a:t>ite</a:t>
            </a:r>
            <a:r>
              <a:rPr dirty="0" sz="1100" spc="-215">
                <a:solidFill>
                  <a:srgbClr val="7F7F7F"/>
                </a:solidFill>
                <a:latin typeface="Arial"/>
                <a:cs typeface="Arial"/>
              </a:rPr>
              <a:t>hou</a:t>
            </a:r>
            <a:r>
              <a:rPr dirty="0" baseline="-30303" sz="1650" spc="-322">
                <a:latin typeface="Arial"/>
                <a:cs typeface="Arial"/>
              </a:rPr>
              <a:t>uoh  </a:t>
            </a:r>
            <a:r>
              <a:rPr dirty="0" sz="1100" spc="-12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1100" spc="-68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179">
                <a:latin typeface="Arial"/>
                <a:cs typeface="Arial"/>
              </a:rPr>
              <a:t>s</a:t>
            </a:r>
            <a:r>
              <a:rPr dirty="0" baseline="-30303" sz="1650" spc="-637">
                <a:latin typeface="Arial"/>
                <a:cs typeface="Arial"/>
              </a:rPr>
              <a:t>e</a:t>
            </a:r>
            <a:r>
              <a:rPr dirty="0" sz="1100" spc="-315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baseline="-30303" sz="1650" spc="-1080">
                <a:latin typeface="Arial"/>
                <a:cs typeface="Arial"/>
              </a:rPr>
              <a:t>R</a:t>
            </a:r>
            <a:r>
              <a:rPr dirty="0" sz="1100" spc="-125">
                <a:solidFill>
                  <a:srgbClr val="7F7F7F"/>
                </a:solidFill>
                <a:latin typeface="Arial"/>
                <a:cs typeface="Arial"/>
              </a:rPr>
              <a:t>oad</a:t>
            </a:r>
            <a:r>
              <a:rPr dirty="0" sz="1100" spc="-44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dirty="0" baseline="-30303" sz="1650" spc="-2017">
                <a:latin typeface="Arial"/>
                <a:cs typeface="Arial"/>
              </a:rPr>
              <a:t>da</a:t>
            </a:r>
            <a:r>
              <a:rPr dirty="0" baseline="-30303" sz="1650" spc="-179">
                <a:latin typeface="Arial"/>
                <a:cs typeface="Arial"/>
              </a:rPr>
              <a:t>o</a:t>
            </a:r>
            <a:r>
              <a:rPr dirty="0" baseline="-30303" sz="1650">
                <a:latin typeface="Arial"/>
                <a:cs typeface="Arial"/>
              </a:rPr>
              <a:t>	,  </a:t>
            </a:r>
            <a:r>
              <a:rPr dirty="0" sz="1100" spc="-26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baseline="-30303" sz="1650" spc="-900">
                <a:latin typeface="Arial"/>
                <a:cs typeface="Arial"/>
              </a:rPr>
              <a:t>G</a:t>
            </a:r>
            <a:r>
              <a:rPr dirty="0" sz="1100" spc="-5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dirty="0" sz="1100" spc="-15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baseline="-30303" sz="1650" spc="-1837">
                <a:latin typeface="Arial"/>
                <a:cs typeface="Arial"/>
              </a:rPr>
              <a:t>hdn</a:t>
            </a:r>
            <a:r>
              <a:rPr dirty="0" baseline="-30303" sz="1650">
                <a:latin typeface="Arial"/>
                <a:cs typeface="Arial"/>
              </a:rPr>
              <a:t>a	</a:t>
            </a:r>
            <a:r>
              <a:rPr dirty="0" sz="110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dirty="0" sz="1100" spc="-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100" spc="-37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baseline="-30303" sz="1650" spc="-562">
                <a:latin typeface="Arial"/>
                <a:cs typeface="Arial"/>
              </a:rPr>
              <a:t>i</a:t>
            </a:r>
            <a:r>
              <a:rPr dirty="0" baseline="-30303" sz="1650" spc="-15">
                <a:latin typeface="Arial"/>
                <a:cs typeface="Arial"/>
              </a:rPr>
              <a:t> </a:t>
            </a:r>
            <a:r>
              <a:rPr dirty="0" baseline="-30303" sz="1650" spc="-419">
                <a:latin typeface="Arial"/>
                <a:cs typeface="Arial"/>
              </a:rPr>
              <a:t>N</a:t>
            </a:r>
            <a:r>
              <a:rPr dirty="0" sz="1100" spc="-280">
                <a:solidFill>
                  <a:srgbClr val="7F7F7F"/>
                </a:solidFill>
                <a:latin typeface="Arial"/>
                <a:cs typeface="Arial"/>
              </a:rPr>
              <a:t>agar</a:t>
            </a:r>
            <a:r>
              <a:rPr dirty="0" baseline="-30303" sz="1650" spc="-419">
                <a:latin typeface="Arial"/>
                <a:cs typeface="Arial"/>
              </a:rPr>
              <a:t>aga</a:t>
            </a:r>
            <a:r>
              <a:rPr dirty="0" baseline="-30303" sz="1650" spc="-412"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dirty="0" baseline="-30303" sz="1650" spc="-37">
                <a:latin typeface="Arial"/>
                <a:cs typeface="Arial"/>
              </a:rPr>
              <a:t>r,</a:t>
            </a:r>
            <a:endParaRPr baseline="-30303" sz="1650">
              <a:latin typeface="Arial"/>
              <a:cs typeface="Arial"/>
            </a:endParaRPr>
          </a:p>
          <a:p>
            <a:pPr marL="88900" marR="95250">
              <a:lnSpc>
                <a:spcPts val="1260"/>
              </a:lnSpc>
              <a:spcBef>
                <a:spcPts val="610"/>
              </a:spcBef>
              <a:tabLst>
                <a:tab pos="500380" algn="l"/>
              </a:tabLst>
            </a:pP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100" spc="-229">
                <a:latin typeface="Arial"/>
                <a:cs typeface="Arial"/>
              </a:rPr>
              <a:t>C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hen</a:t>
            </a:r>
            <a:r>
              <a:rPr dirty="0" sz="1100" spc="-229">
                <a:latin typeface="Arial"/>
                <a:cs typeface="Arial"/>
              </a:rPr>
              <a:t>n</a:t>
            </a:r>
            <a:r>
              <a:rPr dirty="0" sz="1100" spc="-229">
                <a:latin typeface="Arial"/>
                <a:cs typeface="Arial"/>
              </a:rPr>
              <a:t>neh	</a:t>
            </a:r>
            <a:r>
              <a:rPr dirty="0" baseline="30303" sz="1650" spc="-307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04">
                <a:latin typeface="Arial"/>
                <a:cs typeface="Arial"/>
              </a:rPr>
              <a:t>a</a:t>
            </a:r>
            <a:r>
              <a:rPr dirty="0" baseline="30303" sz="1650" spc="-307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dirty="0" baseline="30303" sz="1650" spc="-427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dirty="0" sz="1100" spc="-285">
                <a:latin typeface="Arial"/>
                <a:cs typeface="Arial"/>
              </a:rPr>
              <a:t>i </a:t>
            </a:r>
            <a:r>
              <a:rPr dirty="0" sz="1100" spc="-190">
                <a:latin typeface="Arial"/>
                <a:cs typeface="Arial"/>
              </a:rPr>
              <a:t>6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dirty="0" sz="1100" spc="-190">
                <a:latin typeface="Arial"/>
                <a:cs typeface="Arial"/>
              </a:rPr>
              <a:t>0</a:t>
            </a:r>
            <a:r>
              <a:rPr dirty="0" sz="1100" spc="-190">
                <a:latin typeface="Arial"/>
                <a:cs typeface="Arial"/>
              </a:rPr>
              <a:t>0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dirty="0" sz="1100" spc="-190">
                <a:latin typeface="Arial"/>
                <a:cs typeface="Arial"/>
              </a:rPr>
              <a:t>0</a:t>
            </a:r>
            <a:r>
              <a:rPr dirty="0" sz="1100" spc="-190">
                <a:latin typeface="Arial"/>
                <a:cs typeface="Arial"/>
              </a:rPr>
              <a:t>0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9,</a:t>
            </a:r>
            <a:r>
              <a:rPr dirty="0" sz="1100" spc="-190">
                <a:latin typeface="Arial"/>
                <a:cs typeface="Arial"/>
              </a:rPr>
              <a:t>9,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1100" spc="-190">
                <a:latin typeface="Arial"/>
                <a:cs typeface="Arial"/>
              </a:rPr>
              <a:t>In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di</a:t>
            </a:r>
            <a:r>
              <a:rPr dirty="0" sz="1100" spc="-190">
                <a:latin typeface="Arial"/>
                <a:cs typeface="Arial"/>
              </a:rPr>
              <a:t>d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190">
                <a:latin typeface="Arial"/>
                <a:cs typeface="Arial"/>
              </a:rPr>
              <a:t>ia  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35">
                <a:latin typeface="Arial"/>
                <a:cs typeface="Arial"/>
              </a:rPr>
              <a:t>E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35">
                <a:latin typeface="Arial"/>
                <a:cs typeface="Arial"/>
              </a:rPr>
              <a:t>m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ai</a:t>
            </a:r>
            <a:r>
              <a:rPr dirty="0" sz="1100" spc="-235">
                <a:latin typeface="Arial"/>
                <a:cs typeface="Arial"/>
              </a:rPr>
              <a:t>a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l:</a:t>
            </a:r>
            <a:r>
              <a:rPr dirty="0" sz="1100" spc="-235">
                <a:latin typeface="Arial"/>
                <a:cs typeface="Arial"/>
              </a:rPr>
              <a:t>il: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dirty="0" sz="1100" spc="-235">
                <a:latin typeface="Arial"/>
                <a:cs typeface="Arial"/>
                <a:hlinkClick r:id="rId2"/>
              </a:rPr>
              <a:t>x</a:t>
            </a:r>
            <a:r>
              <a:rPr dirty="0" sz="1100" spc="-235">
                <a:latin typeface="Arial"/>
                <a:cs typeface="Arial"/>
                <a:hlinkClick r:id="rId2"/>
              </a:rPr>
              <a:t>x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@</a:t>
            </a:r>
            <a:r>
              <a:rPr dirty="0" sz="1100" spc="-235">
                <a:latin typeface="Arial"/>
                <a:cs typeface="Arial"/>
                <a:hlinkClick r:id="rId2"/>
              </a:rPr>
              <a:t>x@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aol</a:t>
            </a:r>
            <a:r>
              <a:rPr dirty="0" sz="1100" spc="-235">
                <a:latin typeface="Arial"/>
                <a:cs typeface="Arial"/>
                <a:hlinkClick r:id="rId2"/>
              </a:rPr>
              <a:t>oa</a:t>
            </a:r>
            <a:r>
              <a:rPr dirty="0" sz="1100" spc="-190">
                <a:latin typeface="Arial"/>
                <a:cs typeface="Arial"/>
                <a:hlinkClick r:id="rId2"/>
              </a:rPr>
              <a:t> </a:t>
            </a:r>
            <a:r>
              <a:rPr dirty="0" baseline="30303" sz="1650" spc="-337">
                <a:solidFill>
                  <a:srgbClr val="7F7F7F"/>
                </a:solidFill>
                <a:latin typeface="Arial"/>
                <a:cs typeface="Arial"/>
              </a:rPr>
              <a:t>.c</a:t>
            </a:r>
            <a:r>
              <a:rPr dirty="0" sz="1100" spc="-225">
                <a:latin typeface="Arial"/>
                <a:cs typeface="Arial"/>
                <a:hlinkClick r:id="rId2"/>
              </a:rPr>
              <a:t>l.c</a:t>
            </a:r>
            <a:r>
              <a:rPr dirty="0" baseline="30303" sz="1650" spc="-337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25">
                <a:latin typeface="Arial"/>
                <a:cs typeface="Arial"/>
                <a:hlinkClick r:id="rId2"/>
              </a:rPr>
              <a:t>o</a:t>
            </a:r>
            <a:r>
              <a:rPr dirty="0" baseline="30303" sz="1650" spc="-337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25">
                <a:latin typeface="Arial"/>
                <a:cs typeface="Arial"/>
                <a:hlinkClick r:id="rId2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309" y="2778759"/>
            <a:ext cx="16605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0303" sz="1650" spc="-442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100" spc="-295">
                <a:latin typeface="Arial"/>
                <a:cs typeface="Arial"/>
              </a:rPr>
              <a:t>P</a:t>
            </a:r>
            <a:r>
              <a:rPr dirty="0" baseline="30303" sz="1650" spc="-442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sz="1100" spc="-295">
                <a:latin typeface="Arial"/>
                <a:cs typeface="Arial"/>
              </a:rPr>
              <a:t>h</a:t>
            </a:r>
            <a:r>
              <a:rPr dirty="0" baseline="30303" sz="1650" spc="-442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95">
                <a:latin typeface="Arial"/>
                <a:cs typeface="Arial"/>
              </a:rPr>
              <a:t>o</a:t>
            </a:r>
            <a:r>
              <a:rPr dirty="0" baseline="30303" sz="1650" spc="-442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95">
                <a:latin typeface="Arial"/>
                <a:cs typeface="Arial"/>
              </a:rPr>
              <a:t>n</a:t>
            </a:r>
            <a:r>
              <a:rPr dirty="0" baseline="30303" sz="1650" spc="-44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95">
                <a:latin typeface="Arial"/>
                <a:cs typeface="Arial"/>
              </a:rPr>
              <a:t>e</a:t>
            </a:r>
            <a:r>
              <a:rPr dirty="0" baseline="30303" sz="1650" spc="-442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dirty="0" sz="1100" spc="-260">
                <a:latin typeface="Arial"/>
                <a:cs typeface="Arial"/>
              </a:rPr>
              <a:t>: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9</a:t>
            </a:r>
            <a:r>
              <a:rPr dirty="0" sz="1100" spc="-260">
                <a:latin typeface="Arial"/>
                <a:cs typeface="Arial"/>
              </a:rPr>
              <a:t>9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dirty="0" sz="1100" spc="-260">
                <a:latin typeface="Arial"/>
                <a:cs typeface="Arial"/>
              </a:rPr>
              <a:t>1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-8</a:t>
            </a:r>
            <a:r>
              <a:rPr dirty="0" sz="1100" spc="-260">
                <a:latin typeface="Arial"/>
                <a:cs typeface="Arial"/>
              </a:rPr>
              <a:t>-8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dirty="0" sz="1100" spc="-260">
                <a:latin typeface="Arial"/>
                <a:cs typeface="Arial"/>
              </a:rPr>
              <a:t>0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-4</a:t>
            </a:r>
            <a:r>
              <a:rPr dirty="0" sz="1100" spc="-260">
                <a:latin typeface="Arial"/>
                <a:cs typeface="Arial"/>
              </a:rPr>
              <a:t>-4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dirty="0" sz="1100" spc="-260">
                <a:latin typeface="Arial"/>
                <a:cs typeface="Arial"/>
              </a:rPr>
              <a:t>5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dirty="0" sz="1100" spc="-260">
                <a:latin typeface="Arial"/>
                <a:cs typeface="Arial"/>
              </a:rPr>
              <a:t>6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7</a:t>
            </a:r>
            <a:r>
              <a:rPr dirty="0" sz="1100" spc="-260">
                <a:latin typeface="Arial"/>
                <a:cs typeface="Arial"/>
              </a:rPr>
              <a:t>7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9</a:t>
            </a:r>
            <a:r>
              <a:rPr dirty="0" sz="1100" spc="-260">
                <a:latin typeface="Arial"/>
                <a:cs typeface="Arial"/>
              </a:rPr>
              <a:t>9</a:t>
            </a:r>
            <a:r>
              <a:rPr dirty="0" sz="1100" spc="-260">
                <a:latin typeface="Arial"/>
                <a:cs typeface="Arial"/>
              </a:rPr>
              <a:t>9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8</a:t>
            </a:r>
            <a:r>
              <a:rPr dirty="0" sz="1100" spc="-260">
                <a:latin typeface="Arial"/>
                <a:cs typeface="Arial"/>
              </a:rPr>
              <a:t>8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7</a:t>
            </a:r>
            <a:r>
              <a:rPr dirty="0" sz="1100" spc="-26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09" y="2862580"/>
            <a:ext cx="12261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spc="-29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dirty="0" baseline="-30303" sz="1650" spc="-434">
                <a:latin typeface="Arial"/>
                <a:cs typeface="Arial"/>
              </a:rPr>
              <a:t>2</a:t>
            </a:r>
            <a:r>
              <a:rPr dirty="0" sz="1100" spc="-29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dirty="0" baseline="-30303" sz="1650" spc="-434">
                <a:latin typeface="Arial"/>
                <a:cs typeface="Arial"/>
              </a:rPr>
              <a:t>0</a:t>
            </a:r>
            <a:r>
              <a:rPr dirty="0" sz="1100" spc="-29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baseline="-30303" sz="1650" spc="-434">
                <a:latin typeface="Arial"/>
                <a:cs typeface="Arial"/>
              </a:rPr>
              <a:t>S</a:t>
            </a:r>
            <a:r>
              <a:rPr dirty="0" sz="1100" spc="-29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434">
                <a:latin typeface="Arial"/>
                <a:cs typeface="Arial"/>
              </a:rPr>
              <a:t>e</a:t>
            </a:r>
            <a:r>
              <a:rPr dirty="0" sz="1100" spc="-29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baseline="-30303" sz="1650" spc="-434">
                <a:latin typeface="Arial"/>
                <a:cs typeface="Arial"/>
              </a:rPr>
              <a:t>p</a:t>
            </a:r>
            <a:r>
              <a:rPr dirty="0" sz="1100" spc="-29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dirty="0" baseline="-30303" sz="1650" spc="-434">
                <a:latin typeface="Arial"/>
                <a:cs typeface="Arial"/>
              </a:rPr>
              <a:t>te</a:t>
            </a:r>
            <a:r>
              <a:rPr dirty="0" sz="1100" spc="-29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baseline="-30303" sz="1650" spc="-434">
                <a:latin typeface="Arial"/>
                <a:cs typeface="Arial"/>
              </a:rPr>
              <a:t>m</a:t>
            </a:r>
            <a:r>
              <a:rPr dirty="0" sz="1100" spc="-29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dirty="0" baseline="-30303" sz="1650" spc="-434">
                <a:latin typeface="Arial"/>
                <a:cs typeface="Arial"/>
              </a:rPr>
              <a:t>b</a:t>
            </a:r>
            <a:r>
              <a:rPr dirty="0" sz="1100" spc="-29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434">
                <a:latin typeface="Arial"/>
                <a:cs typeface="Arial"/>
              </a:rPr>
              <a:t>e</a:t>
            </a:r>
            <a:r>
              <a:rPr dirty="0" sz="1100" spc="-29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dirty="0" baseline="-30303" sz="1650" spc="-390">
                <a:latin typeface="Arial"/>
                <a:cs typeface="Arial"/>
              </a:rPr>
              <a:t>r</a:t>
            </a:r>
            <a:r>
              <a:rPr dirty="0" sz="1100" spc="-26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dirty="0" baseline="-30303" sz="1650" spc="-390">
                <a:latin typeface="Arial"/>
                <a:cs typeface="Arial"/>
              </a:rPr>
              <a:t>2</a:t>
            </a:r>
            <a:r>
              <a:rPr dirty="0" sz="1100" spc="-26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dirty="0" baseline="-30303" sz="1650" spc="-390">
                <a:latin typeface="Arial"/>
                <a:cs typeface="Arial"/>
              </a:rPr>
              <a:t>0</a:t>
            </a:r>
            <a:r>
              <a:rPr dirty="0" sz="1100" spc="-260">
                <a:solidFill>
                  <a:srgbClr val="7F7F7F"/>
                </a:solidFill>
                <a:latin typeface="Arial"/>
                <a:cs typeface="Arial"/>
              </a:rPr>
              <a:t>_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8388" y="3114580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 h="0">
                <a:moveTo>
                  <a:pt x="0" y="0"/>
                </a:moveTo>
                <a:lnTo>
                  <a:pt x="233879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6909" y="3263900"/>
            <a:ext cx="5858510" cy="140081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63500" marR="4785995">
              <a:lnSpc>
                <a:spcPct val="95800"/>
              </a:lnSpc>
              <a:spcBef>
                <a:spcPts val="155"/>
              </a:spcBef>
            </a:pPr>
            <a:r>
              <a:rPr dirty="0" sz="1100" spc="-32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baseline="-30303" sz="1650" spc="-900">
                <a:latin typeface="Arial"/>
                <a:cs typeface="Arial"/>
              </a:rPr>
              <a:t>M</a:t>
            </a:r>
            <a:r>
              <a:rPr dirty="0" sz="1100" spc="-1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907">
                <a:latin typeface="Arial"/>
                <a:cs typeface="Arial"/>
              </a:rPr>
              <a:t>a</a:t>
            </a:r>
            <a:r>
              <a:rPr dirty="0" sz="1100" spc="-1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baseline="-30303" sz="1650" spc="-907">
                <a:latin typeface="Arial"/>
                <a:cs typeface="Arial"/>
              </a:rPr>
              <a:t>n</a:t>
            </a:r>
            <a:r>
              <a:rPr dirty="0" sz="1100" spc="-1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907">
                <a:latin typeface="Arial"/>
                <a:cs typeface="Arial"/>
              </a:rPr>
              <a:t>a</a:t>
            </a:r>
            <a:r>
              <a:rPr dirty="0" sz="1100" spc="-15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baseline="-30303" sz="1650" spc="-892">
                <a:latin typeface="Arial"/>
                <a:cs typeface="Arial"/>
              </a:rPr>
              <a:t>g</a:t>
            </a:r>
            <a:r>
              <a:rPr dirty="0" sz="1100" spc="-1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907">
                <a:latin typeface="Arial"/>
                <a:cs typeface="Arial"/>
              </a:rPr>
              <a:t>e</a:t>
            </a:r>
            <a:r>
              <a:rPr dirty="0" sz="1100" spc="-1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100" spc="-13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dirty="0" baseline="-30303" sz="1650" spc="-359">
                <a:latin typeface="Arial"/>
                <a:cs typeface="Arial"/>
              </a:rPr>
              <a:t>r</a:t>
            </a:r>
            <a:r>
              <a:rPr dirty="0" sz="1100" spc="-565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baseline="-30303" sz="1650">
                <a:latin typeface="Arial"/>
                <a:cs typeface="Arial"/>
              </a:rPr>
              <a:t>-</a:t>
            </a:r>
            <a:r>
              <a:rPr dirty="0" baseline="-30303" sz="1650" spc="-900">
                <a:latin typeface="Arial"/>
                <a:cs typeface="Arial"/>
              </a:rPr>
              <a:t>H</a:t>
            </a:r>
            <a:r>
              <a:rPr dirty="0" sz="1100" spc="-195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baseline="-30303" sz="1650">
                <a:latin typeface="Arial"/>
                <a:cs typeface="Arial"/>
              </a:rPr>
              <a:t>R </a:t>
            </a:r>
            <a:r>
              <a:rPr dirty="0" sz="1100" spc="-13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892">
                <a:latin typeface="Arial"/>
                <a:cs typeface="Arial"/>
              </a:rPr>
              <a:t>A</a:t>
            </a:r>
            <a:r>
              <a:rPr dirty="0" sz="1100" spc="-135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dirty="0" baseline="-30303" sz="1650" spc="-907">
                <a:latin typeface="Arial"/>
                <a:cs typeface="Arial"/>
              </a:rPr>
              <a:t>B</a:t>
            </a:r>
            <a:r>
              <a:rPr dirty="0" sz="1100" spc="-195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baseline="-30303" sz="1650" spc="-450">
                <a:latin typeface="Arial"/>
                <a:cs typeface="Arial"/>
              </a:rPr>
              <a:t>C</a:t>
            </a:r>
            <a:r>
              <a:rPr dirty="0" sz="1100" spc="-195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baseline="-30303" sz="1650" spc="-907">
                <a:latin typeface="Arial"/>
                <a:cs typeface="Arial"/>
              </a:rPr>
              <a:t>C</a:t>
            </a:r>
            <a:r>
              <a:rPr dirty="0" sz="1100" spc="-15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baseline="-30303" sz="1650" spc="-892">
                <a:latin typeface="Arial"/>
                <a:cs typeface="Arial"/>
              </a:rPr>
              <a:t>o</a:t>
            </a:r>
            <a:r>
              <a:rPr dirty="0" sz="1100" spc="-32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baseline="-30303" sz="1650" spc="-914">
                <a:latin typeface="Arial"/>
                <a:cs typeface="Arial"/>
              </a:rPr>
              <a:t>m</a:t>
            </a:r>
            <a:r>
              <a:rPr dirty="0" sz="1100" spc="-5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100" spc="-1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1837">
                <a:latin typeface="Arial"/>
                <a:cs typeface="Arial"/>
              </a:rPr>
              <a:t>a</a:t>
            </a:r>
            <a:r>
              <a:rPr dirty="0" baseline="-30303" sz="1650" spc="22">
                <a:latin typeface="Arial"/>
                <a:cs typeface="Arial"/>
              </a:rPr>
              <a:t>p</a:t>
            </a:r>
            <a:r>
              <a:rPr dirty="0" sz="1100" spc="-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565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baseline="-30303" sz="1650" spc="-7">
                <a:latin typeface="Arial"/>
                <a:cs typeface="Arial"/>
              </a:rPr>
              <a:t>n</a:t>
            </a:r>
            <a:r>
              <a:rPr dirty="0" baseline="-30303" sz="1650">
                <a:latin typeface="Arial"/>
                <a:cs typeface="Arial"/>
              </a:rPr>
              <a:t>y </a:t>
            </a:r>
            <a:r>
              <a:rPr dirty="0" sz="1100" spc="-32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baseline="-30303" sz="1650" spc="-900">
                <a:latin typeface="Arial"/>
                <a:cs typeface="Arial"/>
              </a:rPr>
              <a:t>M</a:t>
            </a:r>
            <a:r>
              <a:rPr dirty="0" sz="110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100" spc="-50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baseline="-30303" sz="1650" spc="-75">
                <a:latin typeface="Arial"/>
                <a:cs typeface="Arial"/>
              </a:rPr>
              <a:t>y</a:t>
            </a:r>
            <a:r>
              <a:rPr dirty="0" sz="1100" spc="-565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baseline="-30303" sz="1650">
                <a:latin typeface="Arial"/>
                <a:cs typeface="Arial"/>
              </a:rPr>
              <a:t>s</a:t>
            </a:r>
            <a:r>
              <a:rPr dirty="0" baseline="-30303" sz="1650" spc="-907">
                <a:latin typeface="Arial"/>
                <a:cs typeface="Arial"/>
              </a:rPr>
              <a:t>o</a:t>
            </a:r>
            <a:r>
              <a:rPr dirty="0" sz="110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100" spc="-38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>
                <a:latin typeface="Arial"/>
                <a:cs typeface="Arial"/>
              </a:rPr>
              <a:t>r</a:t>
            </a:r>
            <a:r>
              <a:rPr dirty="0" baseline="-30303" sz="1650" spc="-907">
                <a:latin typeface="Arial"/>
                <a:cs typeface="Arial"/>
              </a:rPr>
              <a:t>e</a:t>
            </a:r>
            <a:r>
              <a:rPr dirty="0" sz="110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dirty="0" sz="1100" spc="-1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baseline="-30303" sz="1650" spc="-450">
                <a:latin typeface="Arial"/>
                <a:cs typeface="Arial"/>
              </a:rPr>
              <a:t>,</a:t>
            </a:r>
            <a:r>
              <a:rPr dirty="0" sz="110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100" spc="-32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baseline="-30303" sz="1650">
                <a:latin typeface="Arial"/>
                <a:cs typeface="Arial"/>
              </a:rPr>
              <a:t>I</a:t>
            </a:r>
            <a:r>
              <a:rPr dirty="0" baseline="-30303" sz="1650" spc="-907">
                <a:latin typeface="Arial"/>
                <a:cs typeface="Arial"/>
              </a:rPr>
              <a:t>n</a:t>
            </a:r>
            <a:r>
              <a:rPr dirty="0" sz="1100" spc="-5">
                <a:solidFill>
                  <a:srgbClr val="7F7F7F"/>
                </a:solidFill>
                <a:latin typeface="Arial"/>
                <a:cs typeface="Arial"/>
              </a:rPr>
              <a:t>di</a:t>
            </a:r>
            <a:r>
              <a:rPr dirty="0" sz="1100" spc="-86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7">
                <a:latin typeface="Arial"/>
                <a:cs typeface="Arial"/>
              </a:rPr>
              <a:t>di</a:t>
            </a:r>
            <a:r>
              <a:rPr dirty="0" baseline="-30303" sz="1650">
                <a:latin typeface="Arial"/>
                <a:cs typeface="Arial"/>
              </a:rPr>
              <a:t>a</a:t>
            </a:r>
            <a:endParaRPr baseline="-30303" sz="16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70"/>
              </a:spcBef>
            </a:pP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baseline="-30303" sz="1650" spc="-352">
                <a:latin typeface="Arial"/>
                <a:cs typeface="Arial"/>
              </a:rPr>
              <a:t>R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dirty="0" baseline="-30303" sz="1650" spc="-352">
                <a:latin typeface="Arial"/>
                <a:cs typeface="Arial"/>
              </a:rPr>
              <a:t>e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baseline="-30303" sz="1650" spc="-352">
                <a:latin typeface="Arial"/>
                <a:cs typeface="Arial"/>
              </a:rPr>
              <a:t>sp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dirty="0" baseline="-30303" sz="1650" spc="-352">
                <a:latin typeface="Arial"/>
                <a:cs typeface="Arial"/>
              </a:rPr>
              <a:t>e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baseline="-30303" sz="1650" spc="-352">
                <a:latin typeface="Arial"/>
                <a:cs typeface="Arial"/>
              </a:rPr>
              <a:t>c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352">
                <a:latin typeface="Arial"/>
                <a:cs typeface="Arial"/>
              </a:rPr>
              <a:t>te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baseline="-30303" sz="1650" spc="-352">
                <a:latin typeface="Arial"/>
                <a:cs typeface="Arial"/>
              </a:rPr>
              <a:t>d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baseline="-30303" sz="1650" spc="-352">
                <a:latin typeface="Arial"/>
                <a:cs typeface="Arial"/>
              </a:rPr>
              <a:t>S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ir</a:t>
            </a:r>
            <a:r>
              <a:rPr dirty="0" baseline="-30303" sz="1650" spc="-352">
                <a:latin typeface="Arial"/>
                <a:cs typeface="Arial"/>
              </a:rPr>
              <a:t>i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dirty="0" baseline="-30303" sz="1650" spc="-352">
                <a:latin typeface="Arial"/>
                <a:cs typeface="Arial"/>
              </a:rPr>
              <a:t>r,</a:t>
            </a:r>
            <a:endParaRPr baseline="-30303" sz="165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1180"/>
              </a:spcBef>
            </a:pP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1100" spc="-240">
                <a:latin typeface="Arial"/>
                <a:cs typeface="Arial"/>
              </a:rPr>
              <a:t>S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ub:</a:t>
            </a:r>
            <a:r>
              <a:rPr dirty="0" sz="1100" spc="-240">
                <a:latin typeface="Arial"/>
                <a:cs typeface="Arial"/>
              </a:rPr>
              <a:t>bu </a:t>
            </a:r>
            <a:r>
              <a:rPr dirty="0" sz="1100" spc="-215">
                <a:latin typeface="Arial"/>
                <a:cs typeface="Arial"/>
              </a:rPr>
              <a:t>: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15">
                <a:latin typeface="Arial"/>
                <a:cs typeface="Arial"/>
              </a:rPr>
              <a:t>A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100" spc="-215">
                <a:latin typeface="Arial"/>
                <a:cs typeface="Arial"/>
              </a:rPr>
              <a:t>p</a:t>
            </a:r>
            <a:r>
              <a:rPr dirty="0" sz="1100" spc="-215">
                <a:latin typeface="Arial"/>
                <a:cs typeface="Arial"/>
              </a:rPr>
              <a:t>p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lic</a:t>
            </a:r>
            <a:r>
              <a:rPr dirty="0" sz="1100" spc="-215">
                <a:latin typeface="Arial"/>
                <a:cs typeface="Arial"/>
              </a:rPr>
              <a:t>li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15">
                <a:latin typeface="Arial"/>
                <a:cs typeface="Arial"/>
              </a:rPr>
              <a:t>ca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tio</a:t>
            </a:r>
            <a:r>
              <a:rPr dirty="0" sz="1100" spc="-215">
                <a:latin typeface="Arial"/>
                <a:cs typeface="Arial"/>
              </a:rPr>
              <a:t>tio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15">
                <a:latin typeface="Arial"/>
                <a:cs typeface="Arial"/>
              </a:rPr>
              <a:t>n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fo</a:t>
            </a:r>
            <a:r>
              <a:rPr dirty="0" sz="1100" spc="-215">
                <a:latin typeface="Arial"/>
                <a:cs typeface="Arial"/>
              </a:rPr>
              <a:t>fo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dirty="0" sz="1100" spc="-215">
                <a:latin typeface="Arial"/>
                <a:cs typeface="Arial"/>
              </a:rPr>
              <a:t>r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215">
                <a:latin typeface="Arial"/>
                <a:cs typeface="Arial"/>
              </a:rPr>
              <a:t>th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15">
                <a:latin typeface="Arial"/>
                <a:cs typeface="Arial"/>
              </a:rPr>
              <a:t>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po</a:t>
            </a:r>
            <a:r>
              <a:rPr dirty="0" sz="1100" spc="-215">
                <a:latin typeface="Arial"/>
                <a:cs typeface="Arial"/>
              </a:rPr>
              <a:t>op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st</a:t>
            </a:r>
            <a:r>
              <a:rPr dirty="0" sz="1100" spc="-215">
                <a:latin typeface="Arial"/>
                <a:cs typeface="Arial"/>
              </a:rPr>
              <a:t>st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dirty="0" sz="1100" spc="-215">
                <a:latin typeface="Arial"/>
                <a:cs typeface="Arial"/>
              </a:rPr>
              <a:t>of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1100" spc="-215">
                <a:latin typeface="Arial"/>
                <a:cs typeface="Arial"/>
              </a:rPr>
              <a:t>S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15">
                <a:latin typeface="Arial"/>
                <a:cs typeface="Arial"/>
              </a:rPr>
              <a:t>o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ft</a:t>
            </a:r>
            <a:r>
              <a:rPr dirty="0" sz="1100" spc="-215">
                <a:latin typeface="Arial"/>
                <a:cs typeface="Arial"/>
              </a:rPr>
              <a:t>f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sz="1100" spc="-215">
                <a:latin typeface="Arial"/>
                <a:cs typeface="Arial"/>
              </a:rPr>
              <a:t>tw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ar</a:t>
            </a:r>
            <a:r>
              <a:rPr dirty="0" sz="1100" spc="-215">
                <a:latin typeface="Arial"/>
                <a:cs typeface="Arial"/>
              </a:rPr>
              <a:t>a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15">
                <a:latin typeface="Arial"/>
                <a:cs typeface="Arial"/>
              </a:rPr>
              <a:t>re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15">
                <a:latin typeface="Arial"/>
                <a:cs typeface="Arial"/>
              </a:rPr>
              <a:t>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ngi</a:t>
            </a:r>
            <a:r>
              <a:rPr dirty="0" sz="1100" spc="-215">
                <a:latin typeface="Arial"/>
                <a:cs typeface="Arial"/>
              </a:rPr>
              <a:t>gn 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15">
                <a:latin typeface="Arial"/>
                <a:cs typeface="Arial"/>
              </a:rPr>
              <a:t>in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15">
                <a:latin typeface="Arial"/>
                <a:cs typeface="Arial"/>
              </a:rPr>
              <a:t>e</a:t>
            </a:r>
            <a:r>
              <a:rPr dirty="0" sz="1100" spc="-215">
                <a:latin typeface="Arial"/>
                <a:cs typeface="Arial"/>
              </a:rPr>
              <a:t>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baseline="30303" sz="1650" spc="-31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100" spc="-180">
                <a:latin typeface="Arial"/>
                <a:cs typeface="Arial"/>
              </a:rPr>
              <a:t>r</a:t>
            </a:r>
            <a:r>
              <a:rPr dirty="0" baseline="30303" sz="1650" spc="-270">
                <a:solidFill>
                  <a:srgbClr val="7F7F7F"/>
                </a:solidFill>
                <a:latin typeface="Arial"/>
                <a:cs typeface="Arial"/>
              </a:rPr>
              <a:t>–</a:t>
            </a:r>
            <a:r>
              <a:rPr dirty="0" sz="1100" spc="-180">
                <a:latin typeface="Arial"/>
                <a:cs typeface="Arial"/>
              </a:rPr>
              <a:t>–</a:t>
            </a:r>
            <a:r>
              <a:rPr dirty="0" baseline="30303" sz="1650" spc="-270">
                <a:solidFill>
                  <a:srgbClr val="7F7F7F"/>
                </a:solidFill>
                <a:latin typeface="Arial"/>
                <a:cs typeface="Arial"/>
              </a:rPr>
              <a:t>re</a:t>
            </a:r>
            <a:r>
              <a:rPr dirty="0" sz="1100" spc="-180">
                <a:latin typeface="Arial"/>
                <a:cs typeface="Arial"/>
              </a:rPr>
              <a:t>re</a:t>
            </a:r>
            <a:r>
              <a:rPr dirty="0" baseline="30303" sz="1650" spc="-27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1100" spc="-18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70"/>
              </a:spcBef>
            </a:pP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190">
                <a:latin typeface="Arial"/>
                <a:cs typeface="Arial"/>
              </a:rPr>
              <a:t>hT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dirty="0" sz="1100" spc="-190">
                <a:latin typeface="Arial"/>
                <a:cs typeface="Arial"/>
              </a:rPr>
              <a:t>is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dirty="0" sz="1100" spc="-190">
                <a:latin typeface="Arial"/>
                <a:cs typeface="Arial"/>
              </a:rPr>
              <a:t>is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sz="1100" spc="-190">
                <a:latin typeface="Arial"/>
                <a:cs typeface="Arial"/>
              </a:rPr>
              <a:t>w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ith</a:t>
            </a:r>
            <a:r>
              <a:rPr dirty="0" sz="1100" spc="-190">
                <a:latin typeface="Arial"/>
                <a:cs typeface="Arial"/>
              </a:rPr>
              <a:t>ith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re</a:t>
            </a:r>
            <a:r>
              <a:rPr dirty="0" sz="1100" spc="-190">
                <a:latin typeface="Arial"/>
                <a:cs typeface="Arial"/>
              </a:rPr>
              <a:t>re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fe</a:t>
            </a:r>
            <a:r>
              <a:rPr dirty="0" sz="1100" spc="-190">
                <a:latin typeface="Arial"/>
                <a:cs typeface="Arial"/>
              </a:rPr>
              <a:t>fe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re</a:t>
            </a:r>
            <a:r>
              <a:rPr dirty="0" sz="1100" spc="-190">
                <a:latin typeface="Arial"/>
                <a:cs typeface="Arial"/>
              </a:rPr>
              <a:t>re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nc</a:t>
            </a:r>
            <a:r>
              <a:rPr dirty="0" sz="1100" spc="-190">
                <a:latin typeface="Arial"/>
                <a:cs typeface="Arial"/>
              </a:rPr>
              <a:t>n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190">
                <a:latin typeface="Arial"/>
                <a:cs typeface="Arial"/>
              </a:rPr>
              <a:t>ce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dirty="0" sz="1100" spc="-190">
                <a:latin typeface="Arial"/>
                <a:cs typeface="Arial"/>
              </a:rPr>
              <a:t>to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yo</a:t>
            </a:r>
            <a:r>
              <a:rPr dirty="0" sz="1100" spc="-190">
                <a:latin typeface="Arial"/>
                <a:cs typeface="Arial"/>
              </a:rPr>
              <a:t>yo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ur</a:t>
            </a:r>
            <a:r>
              <a:rPr dirty="0" sz="1100" spc="-190">
                <a:latin typeface="Arial"/>
                <a:cs typeface="Arial"/>
              </a:rPr>
              <a:t>ur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adv</a:t>
            </a:r>
            <a:r>
              <a:rPr dirty="0" sz="1100" spc="-190">
                <a:latin typeface="Arial"/>
                <a:cs typeface="Arial"/>
              </a:rPr>
              <a:t>da </a:t>
            </a:r>
            <a:r>
              <a:rPr dirty="0" baseline="30303" sz="1650" spc="-38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4">
                <a:latin typeface="Arial"/>
                <a:cs typeface="Arial"/>
              </a:rPr>
              <a:t>ve</a:t>
            </a:r>
            <a:r>
              <a:rPr dirty="0" baseline="30303" sz="1650" spc="-382">
                <a:solidFill>
                  <a:srgbClr val="7F7F7F"/>
                </a:solidFill>
                <a:latin typeface="Arial"/>
                <a:cs typeface="Arial"/>
              </a:rPr>
              <a:t>rt</a:t>
            </a:r>
            <a:r>
              <a:rPr dirty="0" sz="1100" spc="-254">
                <a:latin typeface="Arial"/>
                <a:cs typeface="Arial"/>
              </a:rPr>
              <a:t>r</a:t>
            </a:r>
            <a:r>
              <a:rPr dirty="0" baseline="30303" sz="1650" spc="-382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dirty="0" sz="1100" spc="-254">
                <a:latin typeface="Arial"/>
                <a:cs typeface="Arial"/>
              </a:rPr>
              <a:t>tis</a:t>
            </a:r>
            <a:r>
              <a:rPr dirty="0" baseline="30303" sz="1650" spc="-38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4">
                <a:latin typeface="Arial"/>
                <a:cs typeface="Arial"/>
              </a:rPr>
              <a:t>e</a:t>
            </a:r>
            <a:r>
              <a:rPr dirty="0" baseline="30303" sz="1650" spc="-382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54">
                <a:latin typeface="Arial"/>
                <a:cs typeface="Arial"/>
              </a:rPr>
              <a:t>m</a:t>
            </a:r>
            <a:r>
              <a:rPr dirty="0" baseline="30303" sz="1650" spc="-382">
                <a:solidFill>
                  <a:srgbClr val="7F7F7F"/>
                </a:solidFill>
                <a:latin typeface="Arial"/>
                <a:cs typeface="Arial"/>
              </a:rPr>
              <a:t>ent</a:t>
            </a:r>
            <a:r>
              <a:rPr dirty="0" sz="1100" spc="-254">
                <a:latin typeface="Arial"/>
                <a:cs typeface="Arial"/>
              </a:rPr>
              <a:t>ne </a:t>
            </a:r>
            <a:r>
              <a:rPr dirty="0" sz="1100" spc="-180">
                <a:latin typeface="Arial"/>
                <a:cs typeface="Arial"/>
              </a:rPr>
              <a:t>t</a:t>
            </a:r>
            <a:r>
              <a:rPr dirty="0" baseline="30303" sz="1650" spc="-270">
                <a:solidFill>
                  <a:srgbClr val="7F7F7F"/>
                </a:solidFill>
                <a:latin typeface="Arial"/>
                <a:cs typeface="Arial"/>
              </a:rPr>
              <a:t>fo</a:t>
            </a:r>
            <a:r>
              <a:rPr dirty="0" sz="1100" spc="-180">
                <a:latin typeface="Arial"/>
                <a:cs typeface="Arial"/>
              </a:rPr>
              <a:t>fo</a:t>
            </a:r>
            <a:r>
              <a:rPr dirty="0" baseline="30303" sz="1650" spc="-270">
                <a:solidFill>
                  <a:srgbClr val="7F7F7F"/>
                </a:solidFill>
                <a:latin typeface="Arial"/>
                <a:cs typeface="Arial"/>
              </a:rPr>
              <a:t>r  </a:t>
            </a:r>
            <a:r>
              <a:rPr dirty="0" sz="1100" spc="-250">
                <a:latin typeface="Arial"/>
                <a:cs typeface="Arial"/>
              </a:rPr>
              <a:t>r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“S</a:t>
            </a:r>
            <a:r>
              <a:rPr dirty="0" sz="1100" spc="-250">
                <a:latin typeface="Arial"/>
                <a:cs typeface="Arial"/>
              </a:rPr>
              <a:t>“S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oft</a:t>
            </a:r>
            <a:r>
              <a:rPr dirty="0" sz="1100" spc="-250">
                <a:latin typeface="Arial"/>
                <a:cs typeface="Arial"/>
              </a:rPr>
              <a:t>fo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sz="1100" spc="-250">
                <a:latin typeface="Arial"/>
                <a:cs typeface="Arial"/>
              </a:rPr>
              <a:t>tw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ar</a:t>
            </a:r>
            <a:r>
              <a:rPr dirty="0" sz="1100" spc="-250">
                <a:latin typeface="Arial"/>
                <a:cs typeface="Arial"/>
              </a:rPr>
              <a:t>a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re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ng</a:t>
            </a:r>
            <a:r>
              <a:rPr dirty="0" sz="1100" spc="-250">
                <a:latin typeface="Arial"/>
                <a:cs typeface="Arial"/>
              </a:rPr>
              <a:t>gn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1100" spc="-250">
                <a:latin typeface="Arial"/>
                <a:cs typeface="Arial"/>
              </a:rPr>
              <a:t>in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r”</a:t>
            </a:r>
            <a:r>
              <a:rPr dirty="0" sz="1100" spc="-250">
                <a:latin typeface="Arial"/>
                <a:cs typeface="Arial"/>
              </a:rPr>
              <a:t>r”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1100" spc="-250">
                <a:latin typeface="Arial"/>
                <a:cs typeface="Arial"/>
              </a:rPr>
              <a:t>in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250">
                <a:latin typeface="Arial"/>
                <a:cs typeface="Arial"/>
              </a:rPr>
              <a:t>th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“E</a:t>
            </a:r>
            <a:r>
              <a:rPr dirty="0" sz="1100" spc="-250">
                <a:latin typeface="Arial"/>
                <a:cs typeface="Arial"/>
              </a:rPr>
              <a:t>“E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50">
                <a:latin typeface="Arial"/>
                <a:cs typeface="Arial"/>
              </a:rPr>
              <a:t>m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plo</a:t>
            </a:r>
            <a:r>
              <a:rPr dirty="0" sz="1100" spc="-250">
                <a:latin typeface="Arial"/>
                <a:cs typeface="Arial"/>
              </a:rPr>
              <a:t>plo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ym</a:t>
            </a:r>
            <a:r>
              <a:rPr dirty="0" sz="1100" spc="-250">
                <a:latin typeface="Arial"/>
                <a:cs typeface="Arial"/>
              </a:rPr>
              <a:t>ym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ent</a:t>
            </a:r>
            <a:r>
              <a:rPr dirty="0" sz="1100" spc="-250">
                <a:latin typeface="Arial"/>
                <a:cs typeface="Arial"/>
              </a:rPr>
              <a:t>ne</a:t>
            </a:r>
            <a:r>
              <a:rPr dirty="0" sz="1100" spc="-2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309" y="4636770"/>
            <a:ext cx="21196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baseline="-30303" sz="1650" spc="-405">
                <a:latin typeface="Arial"/>
                <a:cs typeface="Arial"/>
              </a:rPr>
              <a:t>N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405">
                <a:latin typeface="Arial"/>
                <a:cs typeface="Arial"/>
              </a:rPr>
              <a:t>e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baseline="-30303" sz="1650" spc="-405">
                <a:latin typeface="Arial"/>
                <a:cs typeface="Arial"/>
              </a:rPr>
              <a:t>w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s”</a:t>
            </a:r>
            <a:r>
              <a:rPr dirty="0" baseline="-30303" sz="1650" spc="-405">
                <a:latin typeface="Arial"/>
                <a:cs typeface="Arial"/>
              </a:rPr>
              <a:t>s”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baseline="-30303" sz="1650" spc="-405">
                <a:latin typeface="Arial"/>
                <a:cs typeface="Arial"/>
              </a:rPr>
              <a:t>d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405">
                <a:latin typeface="Arial"/>
                <a:cs typeface="Arial"/>
              </a:rPr>
              <a:t>a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dirty="0" baseline="-30303" sz="1650" spc="-405">
                <a:latin typeface="Arial"/>
                <a:cs typeface="Arial"/>
              </a:rPr>
              <a:t>te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baseline="-30303" sz="1650" spc="-405">
                <a:latin typeface="Arial"/>
                <a:cs typeface="Arial"/>
              </a:rPr>
              <a:t>d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dirty="0" baseline="-30303" sz="1650" spc="-405">
                <a:latin typeface="Arial"/>
                <a:cs typeface="Arial"/>
              </a:rPr>
              <a:t>1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7</a:t>
            </a:r>
            <a:r>
              <a:rPr dirty="0" baseline="-30303" sz="1650" spc="-405">
                <a:latin typeface="Arial"/>
                <a:cs typeface="Arial"/>
              </a:rPr>
              <a:t>7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baseline="-30303" sz="1650" spc="-405">
                <a:latin typeface="Arial"/>
                <a:cs typeface="Arial"/>
              </a:rPr>
              <a:t>S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405">
                <a:latin typeface="Arial"/>
                <a:cs typeface="Arial"/>
              </a:rPr>
              <a:t>e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baseline="-30303" sz="1650" spc="-405">
                <a:latin typeface="Arial"/>
                <a:cs typeface="Arial"/>
              </a:rPr>
              <a:t>p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dirty="0" baseline="-30303" sz="1650" spc="-405">
                <a:latin typeface="Arial"/>
                <a:cs typeface="Arial"/>
              </a:rPr>
              <a:t>te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baseline="-30303" sz="1650" spc="-405">
                <a:latin typeface="Arial"/>
                <a:cs typeface="Arial"/>
              </a:rPr>
              <a:t>m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dirty="0" baseline="-30303" sz="1650" spc="-405">
                <a:latin typeface="Arial"/>
                <a:cs typeface="Arial"/>
              </a:rPr>
              <a:t>b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405">
                <a:latin typeface="Arial"/>
                <a:cs typeface="Arial"/>
              </a:rPr>
              <a:t>e</a:t>
            </a:r>
            <a:r>
              <a:rPr dirty="0" sz="1100" spc="-27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100" spc="-26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baseline="-30303" sz="1650" spc="-352">
                <a:latin typeface="Arial"/>
                <a:cs typeface="Arial"/>
              </a:rPr>
              <a:t>r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dirty="0" baseline="-30303" sz="1650" spc="-352">
                <a:latin typeface="Arial"/>
                <a:cs typeface="Arial"/>
              </a:rPr>
              <a:t>2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dirty="0" baseline="-30303" sz="1650" spc="-352">
                <a:latin typeface="Arial"/>
                <a:cs typeface="Arial"/>
              </a:rPr>
              <a:t>0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_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1771" y="4888769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 h="0">
                <a:moveTo>
                  <a:pt x="0" y="0"/>
                </a:moveTo>
                <a:lnTo>
                  <a:pt x="15751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01189" y="4712970"/>
            <a:ext cx="36239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0303" sz="1650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dirty="0" sz="1100">
                <a:latin typeface="Arial"/>
                <a:cs typeface="Arial"/>
              </a:rPr>
              <a:t>. </a:t>
            </a:r>
            <a:r>
              <a:rPr dirty="0" baseline="30303" sz="165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dirty="0" sz="1100" spc="-215">
                <a:latin typeface="Arial"/>
                <a:cs typeface="Arial"/>
              </a:rPr>
              <a:t>I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15">
                <a:latin typeface="Arial"/>
                <a:cs typeface="Arial"/>
              </a:rPr>
              <a:t>a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15">
                <a:latin typeface="Arial"/>
                <a:cs typeface="Arial"/>
              </a:rPr>
              <a:t>m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1100" spc="-215">
                <a:latin typeface="Arial"/>
                <a:cs typeface="Arial"/>
              </a:rPr>
              <a:t>in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dirty="0" sz="1100" spc="-215">
                <a:latin typeface="Arial"/>
                <a:cs typeface="Arial"/>
              </a:rPr>
              <a:t>te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re</a:t>
            </a:r>
            <a:r>
              <a:rPr dirty="0" sz="1100" spc="-215">
                <a:latin typeface="Arial"/>
                <a:cs typeface="Arial"/>
              </a:rPr>
              <a:t>re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st</a:t>
            </a:r>
            <a:r>
              <a:rPr dirty="0" sz="1100" spc="-215">
                <a:latin typeface="Arial"/>
                <a:cs typeface="Arial"/>
              </a:rPr>
              <a:t>s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15">
                <a:latin typeface="Arial"/>
                <a:cs typeface="Arial"/>
              </a:rPr>
              <a:t>te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15">
                <a:latin typeface="Arial"/>
                <a:cs typeface="Arial"/>
              </a:rPr>
              <a:t>d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1100" spc="-215">
                <a:latin typeface="Arial"/>
                <a:cs typeface="Arial"/>
              </a:rPr>
              <a:t>in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215">
                <a:latin typeface="Arial"/>
                <a:cs typeface="Arial"/>
              </a:rPr>
              <a:t>th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15">
                <a:latin typeface="Arial"/>
                <a:cs typeface="Arial"/>
              </a:rPr>
              <a:t>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15">
                <a:latin typeface="Arial"/>
                <a:cs typeface="Arial"/>
              </a:rPr>
              <a:t>o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100" spc="-215">
                <a:latin typeface="Arial"/>
                <a:cs typeface="Arial"/>
              </a:rPr>
              <a:t>p</a:t>
            </a:r>
            <a:r>
              <a:rPr dirty="0" sz="1100" spc="-215">
                <a:latin typeface="Arial"/>
                <a:cs typeface="Arial"/>
              </a:rPr>
              <a:t>p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15">
                <a:latin typeface="Arial"/>
                <a:cs typeface="Arial"/>
              </a:rPr>
              <a:t>o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rt</a:t>
            </a:r>
            <a:r>
              <a:rPr dirty="0" sz="1100" spc="-215">
                <a:latin typeface="Arial"/>
                <a:cs typeface="Arial"/>
              </a:rPr>
              <a:t>r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100" spc="-215">
                <a:latin typeface="Arial"/>
                <a:cs typeface="Arial"/>
              </a:rPr>
              <a:t>tu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15">
                <a:latin typeface="Arial"/>
                <a:cs typeface="Arial"/>
              </a:rPr>
              <a:t>n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ity</a:t>
            </a:r>
            <a:r>
              <a:rPr dirty="0" sz="1100" spc="-215">
                <a:latin typeface="Arial"/>
                <a:cs typeface="Arial"/>
              </a:rPr>
              <a:t>ity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15">
                <a:latin typeface="Arial"/>
                <a:cs typeface="Arial"/>
              </a:rPr>
              <a:t>a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15">
                <a:latin typeface="Arial"/>
                <a:cs typeface="Arial"/>
              </a:rPr>
              <a:t>d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ve</a:t>
            </a:r>
            <a:r>
              <a:rPr dirty="0" sz="1100" spc="-215">
                <a:latin typeface="Arial"/>
                <a:cs typeface="Arial"/>
              </a:rPr>
              <a:t>ve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rt</a:t>
            </a:r>
            <a:r>
              <a:rPr dirty="0" sz="1100" spc="-215">
                <a:latin typeface="Arial"/>
                <a:cs typeface="Arial"/>
              </a:rPr>
              <a:t>r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dirty="0" sz="1100" spc="-215">
                <a:latin typeface="Arial"/>
                <a:cs typeface="Arial"/>
              </a:rPr>
              <a:t>ti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15">
                <a:latin typeface="Arial"/>
                <a:cs typeface="Arial"/>
              </a:rPr>
              <a:t>se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15">
                <a:latin typeface="Arial"/>
                <a:cs typeface="Arial"/>
              </a:rPr>
              <a:t>d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15">
                <a:latin typeface="Arial"/>
                <a:cs typeface="Arial"/>
              </a:rPr>
              <a:t>a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dirty="0" sz="1100" spc="-245">
                <a:latin typeface="Arial"/>
                <a:cs typeface="Arial"/>
              </a:rPr>
              <a:t>t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yo</a:t>
            </a:r>
            <a:r>
              <a:rPr dirty="0" sz="1100" spc="-245">
                <a:latin typeface="Arial"/>
                <a:cs typeface="Arial"/>
              </a:rPr>
              <a:t>yo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100" spc="-245">
                <a:latin typeface="Arial"/>
                <a:cs typeface="Arial"/>
              </a:rPr>
              <a:t>u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209" y="4879340"/>
            <a:ext cx="5937250" cy="355981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680"/>
              </a:spcBef>
            </a:pPr>
            <a:r>
              <a:rPr dirty="0" baseline="30303" sz="1650" spc="-405">
                <a:solidFill>
                  <a:srgbClr val="7F7F7F"/>
                </a:solidFill>
                <a:latin typeface="Arial"/>
                <a:cs typeface="Arial"/>
              </a:rPr>
              <a:t>co</a:t>
            </a:r>
            <a:r>
              <a:rPr dirty="0" sz="1100" spc="-270">
                <a:latin typeface="Arial"/>
                <a:cs typeface="Arial"/>
              </a:rPr>
              <a:t>co</a:t>
            </a:r>
            <a:r>
              <a:rPr dirty="0" baseline="30303" sz="1650" spc="-405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70">
                <a:latin typeface="Arial"/>
                <a:cs typeface="Arial"/>
              </a:rPr>
              <a:t>m</a:t>
            </a:r>
            <a:r>
              <a:rPr dirty="0" baseline="30303" sz="1650" spc="-405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100" spc="-270">
                <a:latin typeface="Arial"/>
                <a:cs typeface="Arial"/>
              </a:rPr>
              <a:t>p</a:t>
            </a:r>
            <a:r>
              <a:rPr dirty="0" baseline="30303" sz="1650" spc="-40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70">
                <a:latin typeface="Arial"/>
                <a:cs typeface="Arial"/>
              </a:rPr>
              <a:t>a</a:t>
            </a:r>
            <a:r>
              <a:rPr dirty="0" baseline="30303" sz="1650" spc="-40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70">
                <a:latin typeface="Arial"/>
                <a:cs typeface="Arial"/>
              </a:rPr>
              <a:t>n</a:t>
            </a:r>
            <a:r>
              <a:rPr dirty="0" baseline="30303" sz="1650" spc="-405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100" spc="-270">
                <a:latin typeface="Arial"/>
                <a:cs typeface="Arial"/>
              </a:rPr>
              <a:t>y</a:t>
            </a:r>
            <a:r>
              <a:rPr dirty="0" baseline="30303" sz="1650" spc="-405">
                <a:solidFill>
                  <a:srgbClr val="7F7F7F"/>
                </a:solidFill>
                <a:latin typeface="Arial"/>
                <a:cs typeface="Arial"/>
              </a:rPr>
              <a:t>fo</a:t>
            </a:r>
            <a:r>
              <a:rPr dirty="0" sz="1100" spc="-270">
                <a:latin typeface="Arial"/>
                <a:cs typeface="Arial"/>
              </a:rPr>
              <a:t>fo</a:t>
            </a:r>
            <a:r>
              <a:rPr dirty="0" baseline="30303" sz="1650" spc="-405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dirty="0" sz="1100" spc="-250">
                <a:latin typeface="Arial"/>
                <a:cs typeface="Arial"/>
              </a:rPr>
              <a:t>r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250">
                <a:latin typeface="Arial"/>
                <a:cs typeface="Arial"/>
              </a:rPr>
              <a:t>th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100" spc="-250">
                <a:latin typeface="Arial"/>
                <a:cs typeface="Arial"/>
              </a:rPr>
              <a:t>T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ch</a:t>
            </a:r>
            <a:r>
              <a:rPr dirty="0" sz="1100" spc="-250">
                <a:latin typeface="Arial"/>
                <a:cs typeface="Arial"/>
              </a:rPr>
              <a:t>ch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50">
                <a:latin typeface="Arial"/>
                <a:cs typeface="Arial"/>
              </a:rPr>
              <a:t>n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ic</a:t>
            </a:r>
            <a:r>
              <a:rPr dirty="0" sz="1100" spc="-250">
                <a:latin typeface="Arial"/>
                <a:cs typeface="Arial"/>
              </a:rPr>
              <a:t>i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50">
                <a:latin typeface="Arial"/>
                <a:cs typeface="Arial"/>
              </a:rPr>
              <a:t>ca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l </a:t>
            </a:r>
            <a:r>
              <a:rPr dirty="0" baseline="30303" sz="1650" spc="-457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100" spc="-305">
                <a:latin typeface="Arial"/>
                <a:cs typeface="Arial"/>
              </a:rPr>
              <a:t>l</a:t>
            </a:r>
            <a:r>
              <a:rPr dirty="0" sz="1100" spc="-240">
                <a:latin typeface="Arial"/>
                <a:cs typeface="Arial"/>
              </a:rPr>
              <a:t>p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40">
                <a:latin typeface="Arial"/>
                <a:cs typeface="Arial"/>
              </a:rPr>
              <a:t>o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si</a:t>
            </a:r>
            <a:r>
              <a:rPr dirty="0" sz="1100" spc="-240">
                <a:latin typeface="Arial"/>
                <a:cs typeface="Arial"/>
              </a:rPr>
              <a:t>s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ti</a:t>
            </a:r>
            <a:r>
              <a:rPr dirty="0" sz="1100" spc="-240">
                <a:latin typeface="Arial"/>
                <a:cs typeface="Arial"/>
              </a:rPr>
              <a:t>i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40">
                <a:latin typeface="Arial"/>
                <a:cs typeface="Arial"/>
              </a:rPr>
              <a:t>tio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40">
                <a:latin typeface="Arial"/>
                <a:cs typeface="Arial"/>
              </a:rPr>
              <a:t>n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dirty="0" sz="1100" spc="-125">
                <a:latin typeface="Arial"/>
                <a:cs typeface="Arial"/>
              </a:rPr>
              <a:t>.</a:t>
            </a:r>
            <a:r>
              <a:rPr dirty="0" baseline="30303" sz="1650" spc="-187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dirty="0" sz="1100" spc="-240">
                <a:latin typeface="Arial"/>
                <a:cs typeface="Arial"/>
              </a:rPr>
              <a:t>I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sz="1100" spc="-240">
                <a:latin typeface="Arial"/>
                <a:cs typeface="Arial"/>
              </a:rPr>
              <a:t>h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40">
                <a:latin typeface="Arial"/>
                <a:cs typeface="Arial"/>
              </a:rPr>
              <a:t>o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ld</a:t>
            </a:r>
            <a:r>
              <a:rPr dirty="0" sz="1100" spc="-240">
                <a:latin typeface="Arial"/>
                <a:cs typeface="Arial"/>
              </a:rPr>
              <a:t>ld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40">
                <a:latin typeface="Arial"/>
                <a:cs typeface="Arial"/>
              </a:rPr>
              <a:t>a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40">
                <a:latin typeface="Arial"/>
                <a:cs typeface="Arial"/>
              </a:rPr>
              <a:t>d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40">
                <a:latin typeface="Arial"/>
                <a:cs typeface="Arial"/>
              </a:rPr>
              <a:t>e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1100" spc="-240">
                <a:latin typeface="Arial"/>
                <a:cs typeface="Arial"/>
              </a:rPr>
              <a:t>g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re</a:t>
            </a:r>
            <a:r>
              <a:rPr dirty="0" sz="1100" spc="-240">
                <a:latin typeface="Arial"/>
                <a:cs typeface="Arial"/>
              </a:rPr>
              <a:t>r</a:t>
            </a:r>
            <a:r>
              <a:rPr dirty="0" sz="1100" spc="-240">
                <a:latin typeface="Arial"/>
                <a:cs typeface="Arial"/>
              </a:rPr>
              <a:t>e</a:t>
            </a:r>
            <a:r>
              <a:rPr dirty="0" sz="1100" spc="-240">
                <a:latin typeface="Arial"/>
                <a:cs typeface="Arial"/>
              </a:rPr>
              <a:t>e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1100" spc="-240">
                <a:latin typeface="Arial"/>
                <a:cs typeface="Arial"/>
              </a:rPr>
              <a:t>in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100" spc="-240">
                <a:latin typeface="Arial"/>
                <a:cs typeface="Arial"/>
              </a:rPr>
              <a:t>C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40">
                <a:latin typeface="Arial"/>
                <a:cs typeface="Arial"/>
              </a:rPr>
              <a:t>o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40">
                <a:latin typeface="Arial"/>
                <a:cs typeface="Arial"/>
              </a:rPr>
              <a:t>m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100" spc="-240">
                <a:latin typeface="Arial"/>
                <a:cs typeface="Arial"/>
              </a:rPr>
              <a:t>p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100" spc="-240">
                <a:latin typeface="Arial"/>
                <a:cs typeface="Arial"/>
              </a:rPr>
              <a:t>u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dirty="0" sz="1100" spc="-240">
                <a:latin typeface="Arial"/>
                <a:cs typeface="Arial"/>
              </a:rPr>
              <a:t>te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dirty="0" sz="1100" spc="-250">
                <a:latin typeface="Arial"/>
                <a:cs typeface="Arial"/>
              </a:rPr>
              <a:t>r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1100" spc="-250">
                <a:latin typeface="Arial"/>
                <a:cs typeface="Arial"/>
              </a:rPr>
              <a:t>S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ci</a:t>
            </a:r>
            <a:r>
              <a:rPr dirty="0" sz="1100" spc="-250">
                <a:latin typeface="Arial"/>
                <a:cs typeface="Arial"/>
              </a:rPr>
              <a:t>c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ie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50">
                <a:latin typeface="Arial"/>
                <a:cs typeface="Arial"/>
              </a:rPr>
              <a:t>n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ce</a:t>
            </a:r>
            <a:r>
              <a:rPr dirty="0" sz="1100" spc="-250">
                <a:latin typeface="Arial"/>
                <a:cs typeface="Arial"/>
              </a:rPr>
              <a:t>ce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50">
                <a:latin typeface="Arial"/>
                <a:cs typeface="Arial"/>
              </a:rPr>
              <a:t>a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50">
                <a:latin typeface="Arial"/>
                <a:cs typeface="Arial"/>
              </a:rPr>
              <a:t>n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50">
                <a:latin typeface="Arial"/>
                <a:cs typeface="Arial"/>
              </a:rPr>
              <a:t>d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50">
                <a:latin typeface="Arial"/>
                <a:cs typeface="Arial"/>
              </a:rPr>
              <a:t>n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1100" spc="-250">
                <a:latin typeface="Arial"/>
                <a:cs typeface="Arial"/>
              </a:rPr>
              <a:t>g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1100" spc="-250">
                <a:latin typeface="Arial"/>
                <a:cs typeface="Arial"/>
              </a:rPr>
              <a:t>in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e</a:t>
            </a:r>
            <a:r>
              <a:rPr dirty="0" sz="1100" spc="-250">
                <a:latin typeface="Arial"/>
                <a:cs typeface="Arial"/>
              </a:rPr>
              <a:t>e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ri</a:t>
            </a:r>
            <a:r>
              <a:rPr dirty="0" sz="1100" spc="-250">
                <a:latin typeface="Arial"/>
                <a:cs typeface="Arial"/>
              </a:rPr>
              <a:t>r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50">
                <a:latin typeface="Arial"/>
                <a:cs typeface="Arial"/>
              </a:rPr>
              <a:t>in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1100" spc="-250">
                <a:latin typeface="Arial"/>
                <a:cs typeface="Arial"/>
              </a:rPr>
              <a:t>g</a:t>
            </a:r>
            <a:r>
              <a:rPr dirty="0" baseline="30303" sz="1650" spc="-375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  <a:p>
            <a:pPr marL="76200" marR="105410">
              <a:lnSpc>
                <a:spcPts val="1290"/>
              </a:lnSpc>
              <a:spcBef>
                <a:spcPts val="645"/>
              </a:spcBef>
            </a:pP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fr</a:t>
            </a:r>
            <a:r>
              <a:rPr dirty="0" sz="1100" spc="-240">
                <a:latin typeface="Arial"/>
                <a:cs typeface="Arial"/>
              </a:rPr>
              <a:t>f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40">
                <a:latin typeface="Arial"/>
                <a:cs typeface="Arial"/>
              </a:rPr>
              <a:t>ro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40">
                <a:latin typeface="Arial"/>
                <a:cs typeface="Arial"/>
              </a:rPr>
              <a:t>m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1100" spc="-240">
                <a:latin typeface="Arial"/>
                <a:cs typeface="Arial"/>
              </a:rPr>
              <a:t>S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40">
                <a:latin typeface="Arial"/>
                <a:cs typeface="Arial"/>
              </a:rPr>
              <a:t>a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240">
                <a:latin typeface="Arial"/>
                <a:cs typeface="Arial"/>
              </a:rPr>
              <a:t>th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ya</a:t>
            </a:r>
            <a:r>
              <a:rPr dirty="0" sz="1100" spc="-240">
                <a:latin typeface="Arial"/>
                <a:cs typeface="Arial"/>
              </a:rPr>
              <a:t>ya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dirty="0" sz="1100" spc="-240">
                <a:latin typeface="Arial"/>
                <a:cs typeface="Arial"/>
              </a:rPr>
              <a:t>b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40">
                <a:latin typeface="Arial"/>
                <a:cs typeface="Arial"/>
              </a:rPr>
              <a:t>a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40">
                <a:latin typeface="Arial"/>
                <a:cs typeface="Arial"/>
              </a:rPr>
              <a:t>m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40">
                <a:latin typeface="Arial"/>
                <a:cs typeface="Arial"/>
              </a:rPr>
              <a:t>a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100" spc="-240">
                <a:latin typeface="Arial"/>
                <a:cs typeface="Arial"/>
              </a:rPr>
              <a:t>U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40">
                <a:latin typeface="Arial"/>
                <a:cs typeface="Arial"/>
              </a:rPr>
              <a:t>n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iv</a:t>
            </a:r>
            <a:r>
              <a:rPr dirty="0" sz="1100" spc="-240">
                <a:latin typeface="Arial"/>
                <a:cs typeface="Arial"/>
              </a:rPr>
              <a:t>i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40">
                <a:latin typeface="Arial"/>
                <a:cs typeface="Arial"/>
              </a:rPr>
              <a:t>ve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rs</a:t>
            </a:r>
            <a:r>
              <a:rPr dirty="0" sz="1100" spc="-240">
                <a:latin typeface="Arial"/>
                <a:cs typeface="Arial"/>
              </a:rPr>
              <a:t>r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100" spc="-240">
                <a:latin typeface="Arial"/>
                <a:cs typeface="Arial"/>
              </a:rPr>
              <a:t>s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ty</a:t>
            </a:r>
            <a:r>
              <a:rPr dirty="0" sz="1100" spc="-240">
                <a:latin typeface="Arial"/>
                <a:cs typeface="Arial"/>
              </a:rPr>
              <a:t>it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dirty="0" sz="1100" spc="-240">
                <a:latin typeface="Arial"/>
                <a:cs typeface="Arial"/>
              </a:rPr>
              <a:t>y,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100" spc="-240">
                <a:latin typeface="Arial"/>
                <a:cs typeface="Arial"/>
              </a:rPr>
              <a:t>C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sz="1100" spc="-240">
                <a:latin typeface="Arial"/>
                <a:cs typeface="Arial"/>
              </a:rPr>
              <a:t>h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40">
                <a:latin typeface="Arial"/>
                <a:cs typeface="Arial"/>
              </a:rPr>
              <a:t>e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40">
                <a:latin typeface="Arial"/>
                <a:cs typeface="Arial"/>
              </a:rPr>
              <a:t>n</a:t>
            </a:r>
            <a:r>
              <a:rPr dirty="0" sz="1100" spc="-240">
                <a:latin typeface="Arial"/>
                <a:cs typeface="Arial"/>
              </a:rPr>
              <a:t>n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40">
                <a:latin typeface="Arial"/>
                <a:cs typeface="Arial"/>
              </a:rPr>
              <a:t>a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i.</a:t>
            </a:r>
            <a:r>
              <a:rPr dirty="0" sz="1100" spc="-240">
                <a:latin typeface="Arial"/>
                <a:cs typeface="Arial"/>
              </a:rPr>
              <a:t>i.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40">
                <a:latin typeface="Arial"/>
                <a:cs typeface="Arial"/>
              </a:rPr>
              <a:t>A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1100" spc="-240">
                <a:latin typeface="Arial"/>
                <a:cs typeface="Arial"/>
              </a:rPr>
              <a:t>s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40">
                <a:latin typeface="Arial"/>
                <a:cs typeface="Arial"/>
              </a:rPr>
              <a:t>a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1100" spc="-240">
                <a:latin typeface="Arial"/>
                <a:cs typeface="Arial"/>
              </a:rPr>
              <a:t>g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ra</a:t>
            </a:r>
            <a:r>
              <a:rPr dirty="0" sz="1100" spc="-240">
                <a:latin typeface="Arial"/>
                <a:cs typeface="Arial"/>
              </a:rPr>
              <a:t>ra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40">
                <a:latin typeface="Arial"/>
                <a:cs typeface="Arial"/>
              </a:rPr>
              <a:t>d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100" spc="-240">
                <a:latin typeface="Arial"/>
                <a:cs typeface="Arial"/>
              </a:rPr>
              <a:t>u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40">
                <a:latin typeface="Arial"/>
                <a:cs typeface="Arial"/>
              </a:rPr>
              <a:t>a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dirty="0" sz="1100" spc="-240">
                <a:latin typeface="Arial"/>
                <a:cs typeface="Arial"/>
              </a:rPr>
              <a:t>te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st</a:t>
            </a:r>
            <a:r>
              <a:rPr dirty="0" sz="1100" spc="-240">
                <a:latin typeface="Arial"/>
                <a:cs typeface="Arial"/>
              </a:rPr>
              <a:t>s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100" spc="-240">
                <a:latin typeface="Arial"/>
                <a:cs typeface="Arial"/>
              </a:rPr>
              <a:t>tu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40">
                <a:latin typeface="Arial"/>
                <a:cs typeface="Arial"/>
              </a:rPr>
              <a:t>d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40">
                <a:latin typeface="Arial"/>
                <a:cs typeface="Arial"/>
              </a:rPr>
              <a:t>e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40">
                <a:latin typeface="Arial"/>
                <a:cs typeface="Arial"/>
              </a:rPr>
              <a:t>n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t,</a:t>
            </a:r>
            <a:r>
              <a:rPr dirty="0" sz="1100" spc="-240">
                <a:latin typeface="Arial"/>
                <a:cs typeface="Arial"/>
              </a:rPr>
              <a:t>t,</a:t>
            </a:r>
            <a:r>
              <a:rPr dirty="0" baseline="30303" sz="1650" spc="-359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dirty="0" sz="1100" spc="-260">
                <a:latin typeface="Arial"/>
                <a:cs typeface="Arial"/>
              </a:rPr>
              <a:t>I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60">
                <a:latin typeface="Arial"/>
                <a:cs typeface="Arial"/>
              </a:rPr>
              <a:t>d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60">
                <a:latin typeface="Arial"/>
                <a:cs typeface="Arial"/>
              </a:rPr>
              <a:t>e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si</a:t>
            </a:r>
            <a:r>
              <a:rPr dirty="0" sz="1100" spc="-260">
                <a:latin typeface="Arial"/>
                <a:cs typeface="Arial"/>
              </a:rPr>
              <a:t>s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1100" spc="-260">
                <a:latin typeface="Arial"/>
                <a:cs typeface="Arial"/>
              </a:rPr>
              <a:t>ig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60">
                <a:latin typeface="Arial"/>
                <a:cs typeface="Arial"/>
              </a:rPr>
              <a:t>n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60">
                <a:latin typeface="Arial"/>
                <a:cs typeface="Arial"/>
              </a:rPr>
              <a:t>e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60">
                <a:latin typeface="Arial"/>
                <a:cs typeface="Arial"/>
              </a:rPr>
              <a:t>d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60">
                <a:latin typeface="Arial"/>
                <a:cs typeface="Arial"/>
              </a:rPr>
              <a:t>a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co</a:t>
            </a:r>
            <a:r>
              <a:rPr dirty="0" sz="1100" spc="-260">
                <a:latin typeface="Arial"/>
                <a:cs typeface="Arial"/>
              </a:rPr>
              <a:t>co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60">
                <a:latin typeface="Arial"/>
                <a:cs typeface="Arial"/>
              </a:rPr>
              <a:t>m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100" spc="-260">
                <a:latin typeface="Arial"/>
                <a:cs typeface="Arial"/>
              </a:rPr>
              <a:t>p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100" spc="-260">
                <a:latin typeface="Arial"/>
                <a:cs typeface="Arial"/>
              </a:rPr>
              <a:t>u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dirty="0" sz="1100" spc="-260">
                <a:latin typeface="Arial"/>
                <a:cs typeface="Arial"/>
              </a:rPr>
              <a:t>te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dirty="0" sz="1100" spc="-220">
                <a:latin typeface="Arial"/>
                <a:cs typeface="Arial"/>
              </a:rPr>
              <a:t>r</a:t>
            </a:r>
            <a:r>
              <a:rPr dirty="0" baseline="30303" sz="1650" spc="-33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220">
                <a:latin typeface="Arial"/>
                <a:cs typeface="Arial"/>
              </a:rPr>
              <a:t>th</a:t>
            </a:r>
            <a:r>
              <a:rPr dirty="0" baseline="30303" sz="1650" spc="-33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20">
                <a:latin typeface="Arial"/>
                <a:cs typeface="Arial"/>
              </a:rPr>
              <a:t>a</a:t>
            </a:r>
            <a:r>
              <a:rPr dirty="0" baseline="30303" sz="1650" spc="-330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dirty="0" sz="1100">
                <a:latin typeface="Arial"/>
                <a:cs typeface="Arial"/>
              </a:rPr>
              <a:t>t  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co</a:t>
            </a:r>
            <a:r>
              <a:rPr dirty="0" baseline="-30303" sz="1650" spc="-330">
                <a:latin typeface="Arial"/>
                <a:cs typeface="Arial"/>
              </a:rPr>
              <a:t>co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baseline="-30303" sz="1650" spc="-330">
                <a:latin typeface="Arial"/>
                <a:cs typeface="Arial"/>
              </a:rPr>
              <a:t>u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ld</a:t>
            </a:r>
            <a:r>
              <a:rPr dirty="0" baseline="-30303" sz="1650" spc="-330">
                <a:latin typeface="Arial"/>
                <a:cs typeface="Arial"/>
              </a:rPr>
              <a:t>ld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baseline="-30303" sz="1650" spc="-330">
                <a:latin typeface="Arial"/>
                <a:cs typeface="Arial"/>
              </a:rPr>
              <a:t>w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dirty="0" baseline="-30303" sz="1650" spc="-330">
                <a:latin typeface="Arial"/>
                <a:cs typeface="Arial"/>
              </a:rPr>
              <a:t>o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dirty="0" baseline="-30303" sz="1650" spc="-330">
                <a:latin typeface="Arial"/>
                <a:cs typeface="Arial"/>
              </a:rPr>
              <a:t>rk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baseline="-30303" sz="1650" spc="-330">
                <a:latin typeface="Arial"/>
                <a:cs typeface="Arial"/>
              </a:rPr>
              <a:t>no </a:t>
            </a:r>
            <a:r>
              <a:rPr dirty="0" sz="1100" spc="-229">
                <a:solidFill>
                  <a:srgbClr val="7F7F7F"/>
                </a:solidFill>
                <a:latin typeface="Arial"/>
                <a:cs typeface="Arial"/>
              </a:rPr>
              <a:t>so</a:t>
            </a:r>
            <a:r>
              <a:rPr dirty="0" baseline="-30303" sz="1650" spc="-345">
                <a:latin typeface="Arial"/>
                <a:cs typeface="Arial"/>
              </a:rPr>
              <a:t>so</a:t>
            </a:r>
            <a:r>
              <a:rPr dirty="0" sz="1100" spc="-229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dirty="0" baseline="-30303" sz="1650" spc="-345">
                <a:latin typeface="Arial"/>
                <a:cs typeface="Arial"/>
              </a:rPr>
              <a:t>la</a:t>
            </a:r>
            <a:r>
              <a:rPr dirty="0" sz="1100" spc="-229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dirty="0" baseline="-30303" sz="1650" spc="-315">
                <a:latin typeface="Arial"/>
                <a:cs typeface="Arial"/>
              </a:rPr>
              <a:t>r</a:t>
            </a:r>
            <a:r>
              <a:rPr dirty="0" sz="1100" spc="-210">
                <a:solidFill>
                  <a:srgbClr val="7F7F7F"/>
                </a:solidFill>
                <a:latin typeface="Arial"/>
                <a:cs typeface="Arial"/>
              </a:rPr>
              <a:t>ene</a:t>
            </a:r>
            <a:r>
              <a:rPr dirty="0" baseline="-30303" sz="1650" spc="-315">
                <a:latin typeface="Arial"/>
                <a:cs typeface="Arial"/>
              </a:rPr>
              <a:t>ene</a:t>
            </a:r>
            <a:r>
              <a:rPr dirty="0" baseline="-30303" sz="1650" spc="-172">
                <a:latin typeface="Arial"/>
                <a:cs typeface="Arial"/>
              </a:rPr>
              <a:t> </a:t>
            </a:r>
            <a:r>
              <a:rPr dirty="0" sz="1100" spc="-165">
                <a:solidFill>
                  <a:srgbClr val="7F7F7F"/>
                </a:solidFill>
                <a:latin typeface="Arial"/>
                <a:cs typeface="Arial"/>
              </a:rPr>
              <a:t>rg</a:t>
            </a:r>
            <a:r>
              <a:rPr dirty="0" baseline="-30303" sz="1650" spc="-247">
                <a:latin typeface="Arial"/>
                <a:cs typeface="Arial"/>
              </a:rPr>
              <a:t>rg</a:t>
            </a:r>
            <a:r>
              <a:rPr dirty="0" sz="1100" spc="-165">
                <a:solidFill>
                  <a:srgbClr val="7F7F7F"/>
                </a:solidFill>
                <a:latin typeface="Arial"/>
                <a:cs typeface="Arial"/>
              </a:rPr>
              <a:t>y.</a:t>
            </a:r>
            <a:r>
              <a:rPr dirty="0" baseline="-30303" sz="1650" spc="-247">
                <a:latin typeface="Arial"/>
                <a:cs typeface="Arial"/>
              </a:rPr>
              <a:t>y.</a:t>
            </a:r>
            <a:r>
              <a:rPr dirty="0" sz="1100" spc="-165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dirty="0" baseline="-30303" sz="1650" spc="-352">
                <a:latin typeface="Arial"/>
                <a:cs typeface="Arial"/>
              </a:rPr>
              <a:t>I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hav</a:t>
            </a:r>
            <a:r>
              <a:rPr dirty="0" baseline="-30303" sz="1650" spc="-352">
                <a:latin typeface="Arial"/>
                <a:cs typeface="Arial"/>
              </a:rPr>
              <a:t>ah 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330">
                <a:latin typeface="Arial"/>
                <a:cs typeface="Arial"/>
              </a:rPr>
              <a:t>ve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st</a:t>
            </a:r>
            <a:r>
              <a:rPr dirty="0" baseline="-30303" sz="1650" spc="-330">
                <a:latin typeface="Arial"/>
                <a:cs typeface="Arial"/>
              </a:rPr>
              <a:t>s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baseline="-30303" sz="1650" spc="-330">
                <a:latin typeface="Arial"/>
                <a:cs typeface="Arial"/>
              </a:rPr>
              <a:t>t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baseline="-30303" sz="1650" spc="-330">
                <a:latin typeface="Arial"/>
                <a:cs typeface="Arial"/>
              </a:rPr>
              <a:t>ro</a:t>
            </a:r>
            <a:r>
              <a:rPr dirty="0" sz="1100" spc="-220">
                <a:solidFill>
                  <a:srgbClr val="7F7F7F"/>
                </a:solidFill>
                <a:latin typeface="Arial"/>
                <a:cs typeface="Arial"/>
              </a:rPr>
              <a:t>ng</a:t>
            </a:r>
            <a:r>
              <a:rPr dirty="0" baseline="-30303" sz="1650" spc="-330">
                <a:latin typeface="Arial"/>
                <a:cs typeface="Arial"/>
              </a:rPr>
              <a:t>gn 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bac</a:t>
            </a:r>
            <a:r>
              <a:rPr dirty="0" baseline="-30303" sz="1650" spc="-352">
                <a:latin typeface="Arial"/>
                <a:cs typeface="Arial"/>
              </a:rPr>
              <a:t>ab </a:t>
            </a:r>
            <a:r>
              <a:rPr dirty="0" sz="1100" spc="-265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dirty="0" baseline="-30303" sz="1650" spc="-397">
                <a:latin typeface="Arial"/>
                <a:cs typeface="Arial"/>
              </a:rPr>
              <a:t>c</a:t>
            </a:r>
            <a:r>
              <a:rPr dirty="0" sz="1100" spc="-265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baseline="-30303" sz="1650" spc="-397">
                <a:latin typeface="Arial"/>
                <a:cs typeface="Arial"/>
              </a:rPr>
              <a:t>kg</a:t>
            </a:r>
            <a:r>
              <a:rPr dirty="0" sz="1100" spc="-265">
                <a:solidFill>
                  <a:srgbClr val="7F7F7F"/>
                </a:solidFill>
                <a:latin typeface="Arial"/>
                <a:cs typeface="Arial"/>
              </a:rPr>
              <a:t>ro</a:t>
            </a:r>
            <a:r>
              <a:rPr dirty="0" baseline="-30303" sz="1650" spc="-397">
                <a:latin typeface="Arial"/>
                <a:cs typeface="Arial"/>
              </a:rPr>
              <a:t>ro</a:t>
            </a:r>
            <a:r>
              <a:rPr dirty="0" sz="1100" spc="-265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baseline="-30303" sz="1650" spc="-397">
                <a:latin typeface="Arial"/>
                <a:cs typeface="Arial"/>
              </a:rPr>
              <a:t>u</a:t>
            </a:r>
            <a:r>
              <a:rPr dirty="0" sz="1100" spc="-265">
                <a:solidFill>
                  <a:srgbClr val="7F7F7F"/>
                </a:solidFill>
                <a:latin typeface="Arial"/>
                <a:cs typeface="Arial"/>
              </a:rPr>
              <a:t>nd</a:t>
            </a:r>
            <a:r>
              <a:rPr dirty="0" baseline="-30303" sz="1650" spc="-397">
                <a:latin typeface="Arial"/>
                <a:cs typeface="Arial"/>
              </a:rPr>
              <a:t>dn </a:t>
            </a:r>
            <a:r>
              <a:rPr dirty="0" sz="1100" spc="-24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baseline="-30303" sz="1650" spc="-359">
                <a:latin typeface="Arial"/>
                <a:cs typeface="Arial"/>
              </a:rPr>
              <a:t>in</a:t>
            </a:r>
            <a:r>
              <a:rPr dirty="0" sz="1100" spc="-240">
                <a:solidFill>
                  <a:srgbClr val="7F7F7F"/>
                </a:solidFill>
                <a:latin typeface="Arial"/>
                <a:cs typeface="Arial"/>
              </a:rPr>
              <a:t>co</a:t>
            </a:r>
            <a:r>
              <a:rPr dirty="0" baseline="-30303" sz="1650" spc="-359">
                <a:latin typeface="Arial"/>
                <a:cs typeface="Arial"/>
              </a:rPr>
              <a:t>co</a:t>
            </a:r>
            <a:r>
              <a:rPr dirty="0" sz="1100" spc="-24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baseline="-30303" sz="1650" spc="-359">
                <a:latin typeface="Arial"/>
                <a:cs typeface="Arial"/>
              </a:rPr>
              <a:t>m</a:t>
            </a:r>
            <a:r>
              <a:rPr dirty="0" sz="1100" spc="-240">
                <a:solidFill>
                  <a:srgbClr val="7F7F7F"/>
                </a:solidFill>
                <a:latin typeface="Arial"/>
                <a:cs typeface="Arial"/>
              </a:rPr>
              <a:t>pute</a:t>
            </a:r>
            <a:r>
              <a:rPr dirty="0" baseline="-30303" sz="1650" spc="-359">
                <a:latin typeface="Arial"/>
                <a:cs typeface="Arial"/>
              </a:rPr>
              <a:t>up </a:t>
            </a:r>
            <a:r>
              <a:rPr dirty="0" baseline="-30303" sz="1650" spc="-307">
                <a:latin typeface="Arial"/>
                <a:cs typeface="Arial"/>
              </a:rPr>
              <a:t>te</a:t>
            </a:r>
            <a:r>
              <a:rPr dirty="0" sz="1100" spc="-204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dirty="0" baseline="-30303" sz="1650" spc="-322">
                <a:latin typeface="Arial"/>
                <a:cs typeface="Arial"/>
              </a:rPr>
              <a:t>r</a:t>
            </a:r>
            <a:r>
              <a:rPr dirty="0" sz="1100" spc="-21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322">
                <a:latin typeface="Arial"/>
                <a:cs typeface="Arial"/>
              </a:rPr>
              <a:t>a</a:t>
            </a:r>
            <a:r>
              <a:rPr dirty="0" sz="1100" spc="-215">
                <a:solidFill>
                  <a:srgbClr val="7F7F7F"/>
                </a:solidFill>
                <a:latin typeface="Arial"/>
                <a:cs typeface="Arial"/>
              </a:rPr>
              <a:t>id</a:t>
            </a:r>
            <a:r>
              <a:rPr dirty="0" baseline="-30303" sz="1650" spc="-322">
                <a:latin typeface="Arial"/>
                <a:cs typeface="Arial"/>
              </a:rPr>
              <a:t>id</a:t>
            </a:r>
            <a:r>
              <a:rPr dirty="0" sz="1100" spc="-215">
                <a:solidFill>
                  <a:srgbClr val="7F7F7F"/>
                </a:solidFill>
                <a:latin typeface="Arial"/>
                <a:cs typeface="Arial"/>
              </a:rPr>
              <a:t>ed</a:t>
            </a:r>
            <a:r>
              <a:rPr dirty="0" baseline="-30303" sz="1650" spc="-322">
                <a:latin typeface="Arial"/>
                <a:cs typeface="Arial"/>
              </a:rPr>
              <a:t>de  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des</a:t>
            </a:r>
            <a:r>
              <a:rPr dirty="0" baseline="-30303" sz="1650" spc="-352">
                <a:latin typeface="Arial"/>
                <a:cs typeface="Arial"/>
              </a:rPr>
              <a:t>ed  </a:t>
            </a:r>
            <a:r>
              <a:rPr dirty="0" sz="1100" spc="-35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baseline="-30303" sz="1650" spc="-525">
                <a:latin typeface="Arial"/>
                <a:cs typeface="Arial"/>
              </a:rPr>
              <a:t>s</a:t>
            </a:r>
            <a:r>
              <a:rPr dirty="0" sz="1100" spc="-35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baseline="-30303" sz="1650" spc="-525">
                <a:latin typeface="Arial"/>
                <a:cs typeface="Arial"/>
              </a:rPr>
              <a:t>ig</a:t>
            </a:r>
            <a:r>
              <a:rPr dirty="0" sz="1100" spc="-35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baseline="-30303" sz="1650" spc="-525">
                <a:latin typeface="Arial"/>
                <a:cs typeface="Arial"/>
              </a:rPr>
              <a:t>n</a:t>
            </a:r>
            <a:r>
              <a:rPr dirty="0" sz="1100" spc="-35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dirty="0" sz="1100" spc="-2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baseline="-30303" sz="1650" spc="-337">
                <a:latin typeface="Arial"/>
                <a:cs typeface="Arial"/>
              </a:rPr>
              <a:t>,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so</a:t>
            </a:r>
            <a:r>
              <a:rPr dirty="0" baseline="-30303" sz="1650" spc="-337">
                <a:latin typeface="Arial"/>
                <a:cs typeface="Arial"/>
              </a:rPr>
              <a:t>so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ft</a:t>
            </a:r>
            <a:r>
              <a:rPr dirty="0" baseline="-30303" sz="1650" spc="-337">
                <a:latin typeface="Arial"/>
                <a:cs typeface="Arial"/>
              </a:rPr>
              <a:t>f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baseline="-30303" sz="1650" spc="-337">
                <a:latin typeface="Arial"/>
                <a:cs typeface="Arial"/>
              </a:rPr>
              <a:t>tw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ar</a:t>
            </a:r>
            <a:r>
              <a:rPr dirty="0" baseline="-30303" sz="1650" spc="-337">
                <a:latin typeface="Arial"/>
                <a:cs typeface="Arial"/>
              </a:rPr>
              <a:t>a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337">
                <a:latin typeface="Arial"/>
                <a:cs typeface="Arial"/>
              </a:rPr>
              <a:t>re</a:t>
            </a:r>
            <a:endParaRPr baseline="-30303" sz="16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145"/>
              </a:spcBef>
            </a:pP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100" spc="-229">
                <a:latin typeface="Arial"/>
                <a:cs typeface="Arial"/>
              </a:rPr>
              <a:t>ed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ve</a:t>
            </a:r>
            <a:r>
              <a:rPr dirty="0" sz="1100" spc="-229">
                <a:latin typeface="Arial"/>
                <a:cs typeface="Arial"/>
              </a:rPr>
              <a:t>ve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dirty="0" sz="1100" spc="-229">
                <a:latin typeface="Arial"/>
                <a:cs typeface="Arial"/>
              </a:rPr>
              <a:t>lo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100" spc="-229">
                <a:latin typeface="Arial"/>
                <a:cs typeface="Arial"/>
              </a:rPr>
              <a:t>p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29">
                <a:latin typeface="Arial"/>
                <a:cs typeface="Arial"/>
              </a:rPr>
              <a:t>m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dirty="0" sz="1100" spc="-229">
                <a:latin typeface="Arial"/>
                <a:cs typeface="Arial"/>
              </a:rPr>
              <a:t>ne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dirty="0" sz="1100" spc="-175">
                <a:latin typeface="Arial"/>
                <a:cs typeface="Arial"/>
              </a:rPr>
              <a:t>t</a:t>
            </a:r>
            <a:r>
              <a:rPr dirty="0" baseline="30303" sz="1650" spc="-262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dirty="0" sz="1100" spc="-175">
                <a:latin typeface="Arial"/>
                <a:cs typeface="Arial"/>
              </a:rPr>
              <a:t>na</a:t>
            </a:r>
            <a:r>
              <a:rPr dirty="0" baseline="30303" sz="1650" spc="-262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175">
                <a:latin typeface="Arial"/>
                <a:cs typeface="Arial"/>
              </a:rPr>
              <a:t>d</a:t>
            </a:r>
            <a:r>
              <a:rPr dirty="0" baseline="30303" sz="1650" spc="-262">
                <a:solidFill>
                  <a:srgbClr val="7F7F7F"/>
                </a:solidFill>
                <a:latin typeface="Arial"/>
                <a:cs typeface="Arial"/>
              </a:rPr>
              <a:t>engi</a:t>
            </a:r>
            <a:r>
              <a:rPr dirty="0" sz="1100" spc="-175">
                <a:latin typeface="Arial"/>
                <a:cs typeface="Arial"/>
              </a:rPr>
              <a:t>gne </a:t>
            </a:r>
            <a:r>
              <a:rPr dirty="0" baseline="30303" sz="1650" spc="-337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25">
                <a:latin typeface="Arial"/>
                <a:cs typeface="Arial"/>
              </a:rPr>
              <a:t>in</a:t>
            </a:r>
            <a:r>
              <a:rPr dirty="0" baseline="30303" sz="1650" spc="-337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25">
                <a:latin typeface="Arial"/>
                <a:cs typeface="Arial"/>
              </a:rPr>
              <a:t>e</a:t>
            </a:r>
            <a:r>
              <a:rPr dirty="0" sz="1100" spc="-225">
                <a:latin typeface="Arial"/>
                <a:cs typeface="Arial"/>
              </a:rPr>
              <a:t>e</a:t>
            </a:r>
            <a:r>
              <a:rPr dirty="0" baseline="30303" sz="1650" spc="-337">
                <a:solidFill>
                  <a:srgbClr val="7F7F7F"/>
                </a:solidFill>
                <a:latin typeface="Arial"/>
                <a:cs typeface="Arial"/>
              </a:rPr>
              <a:t>rin</a:t>
            </a:r>
            <a:r>
              <a:rPr dirty="0" sz="1100" spc="-225">
                <a:latin typeface="Arial"/>
                <a:cs typeface="Arial"/>
              </a:rPr>
              <a:t>rin</a:t>
            </a:r>
            <a:r>
              <a:rPr dirty="0" baseline="30303" sz="1650" spc="-337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1100" spc="-225">
                <a:latin typeface="Arial"/>
                <a:cs typeface="Arial"/>
              </a:rPr>
              <a:t>g</a:t>
            </a:r>
            <a:r>
              <a:rPr dirty="0" baseline="30303" sz="1650" spc="-337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dirty="0" sz="1100" spc="-75">
                <a:latin typeface="Arial"/>
                <a:cs typeface="Arial"/>
              </a:rPr>
              <a:t>.</a:t>
            </a:r>
            <a:r>
              <a:rPr dirty="0" baseline="30303" sz="1650" spc="-112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dirty="0" sz="1100" spc="-170">
                <a:latin typeface="Arial"/>
                <a:cs typeface="Arial"/>
              </a:rPr>
              <a:t>I</a:t>
            </a:r>
            <a:r>
              <a:rPr dirty="0" baseline="30303" sz="1650" spc="-254">
                <a:solidFill>
                  <a:srgbClr val="7F7F7F"/>
                </a:solidFill>
                <a:latin typeface="Arial"/>
                <a:cs typeface="Arial"/>
              </a:rPr>
              <a:t>bel</a:t>
            </a:r>
            <a:r>
              <a:rPr dirty="0" sz="1100" spc="-170">
                <a:latin typeface="Arial"/>
                <a:cs typeface="Arial"/>
              </a:rPr>
              <a:t>eb 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ie</a:t>
            </a:r>
            <a:r>
              <a:rPr dirty="0" sz="1100" spc="-200">
                <a:latin typeface="Arial"/>
                <a:cs typeface="Arial"/>
              </a:rPr>
              <a:t>lie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ve</a:t>
            </a:r>
            <a:r>
              <a:rPr dirty="0" sz="1100" spc="-200">
                <a:latin typeface="Arial"/>
                <a:cs typeface="Arial"/>
              </a:rPr>
              <a:t>ve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200">
                <a:latin typeface="Arial"/>
                <a:cs typeface="Arial"/>
              </a:rPr>
              <a:t>th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at</a:t>
            </a:r>
            <a:r>
              <a:rPr dirty="0" sz="1100" spc="-200">
                <a:latin typeface="Arial"/>
                <a:cs typeface="Arial"/>
              </a:rPr>
              <a:t>at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200">
                <a:latin typeface="Arial"/>
                <a:cs typeface="Arial"/>
              </a:rPr>
              <a:t>th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dirty="0" sz="1100" spc="-200">
                <a:latin typeface="Arial"/>
                <a:cs typeface="Arial"/>
              </a:rPr>
              <a:t>e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00">
                <a:latin typeface="Arial"/>
                <a:cs typeface="Arial"/>
              </a:rPr>
              <a:t>se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sk</a:t>
            </a:r>
            <a:r>
              <a:rPr dirty="0" sz="1100" spc="-200">
                <a:latin typeface="Arial"/>
                <a:cs typeface="Arial"/>
              </a:rPr>
              <a:t>s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100" spc="-200">
                <a:latin typeface="Arial"/>
                <a:cs typeface="Arial"/>
              </a:rPr>
              <a:t>k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ll</a:t>
            </a:r>
            <a:r>
              <a:rPr dirty="0" sz="1100" spc="-200">
                <a:latin typeface="Arial"/>
                <a:cs typeface="Arial"/>
              </a:rPr>
              <a:t>i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1100" spc="-200">
                <a:latin typeface="Arial"/>
                <a:cs typeface="Arial"/>
              </a:rPr>
              <a:t>lls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sz="1100" spc="-200">
                <a:latin typeface="Arial"/>
                <a:cs typeface="Arial"/>
              </a:rPr>
              <a:t>w</a:t>
            </a:r>
            <a:r>
              <a:rPr dirty="0" baseline="30303" sz="1650" spc="-300">
                <a:solidFill>
                  <a:srgbClr val="7F7F7F"/>
                </a:solidFill>
                <a:latin typeface="Arial"/>
                <a:cs typeface="Arial"/>
              </a:rPr>
              <a:t>oul</a:t>
            </a:r>
            <a:r>
              <a:rPr dirty="0" sz="1100" spc="-200">
                <a:latin typeface="Arial"/>
                <a:cs typeface="Arial"/>
              </a:rPr>
              <a:t>uo </a:t>
            </a:r>
            <a:r>
              <a:rPr dirty="0" baseline="30303" sz="1650" spc="-277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185">
                <a:latin typeface="Arial"/>
                <a:cs typeface="Arial"/>
              </a:rPr>
              <a:t>ld</a:t>
            </a:r>
            <a:r>
              <a:rPr dirty="0" baseline="30303" sz="1650" spc="-277">
                <a:solidFill>
                  <a:srgbClr val="7F7F7F"/>
                </a:solidFill>
                <a:latin typeface="Arial"/>
                <a:cs typeface="Arial"/>
              </a:rPr>
              <a:t>ben</a:t>
            </a:r>
            <a:r>
              <a:rPr dirty="0" sz="1100" spc="-185">
                <a:latin typeface="Arial"/>
                <a:cs typeface="Arial"/>
              </a:rPr>
              <a:t>neb  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efi</a:t>
            </a:r>
            <a:r>
              <a:rPr dirty="0" sz="1100" spc="-290">
                <a:latin typeface="Arial"/>
                <a:cs typeface="Arial"/>
              </a:rPr>
              <a:t>e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100" spc="-290">
                <a:latin typeface="Arial"/>
                <a:cs typeface="Arial"/>
              </a:rPr>
              <a:t>fit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290">
                <a:latin typeface="Arial"/>
                <a:cs typeface="Arial"/>
              </a:rPr>
              <a:t>th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90">
                <a:latin typeface="Arial"/>
                <a:cs typeface="Arial"/>
              </a:rPr>
              <a:t>e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90">
                <a:latin typeface="Arial"/>
                <a:cs typeface="Arial"/>
              </a:rPr>
              <a:t>d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dirty="0" sz="1100" spc="-290">
                <a:latin typeface="Arial"/>
                <a:cs typeface="Arial"/>
              </a:rPr>
              <a:t>e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100" spc="-290">
                <a:latin typeface="Arial"/>
                <a:cs typeface="Arial"/>
              </a:rPr>
              <a:t>s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1100" spc="-290">
                <a:latin typeface="Arial"/>
                <a:cs typeface="Arial"/>
              </a:rPr>
              <a:t>ig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ni</a:t>
            </a:r>
            <a:r>
              <a:rPr dirty="0" sz="1100" spc="-290">
                <a:latin typeface="Arial"/>
                <a:cs typeface="Arial"/>
              </a:rPr>
              <a:t>n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90">
                <a:latin typeface="Arial"/>
                <a:cs typeface="Arial"/>
              </a:rPr>
              <a:t>in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1100" spc="-290">
                <a:latin typeface="Arial"/>
                <a:cs typeface="Arial"/>
              </a:rPr>
              <a:t>g</a:t>
            </a:r>
            <a:r>
              <a:rPr dirty="0" baseline="30303" sz="1650" spc="-434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dirty="0" sz="1100" spc="-290">
                <a:latin typeface="Arial"/>
                <a:cs typeface="Arial"/>
              </a:rPr>
              <a:t>dna</a:t>
            </a:r>
            <a:endParaRPr sz="1100">
              <a:latin typeface="Arial"/>
              <a:cs typeface="Arial"/>
            </a:endParaRPr>
          </a:p>
          <a:p>
            <a:pPr marL="76200" marR="106680">
              <a:lnSpc>
                <a:spcPts val="1300"/>
              </a:lnSpc>
              <a:spcBef>
                <a:spcPts val="630"/>
              </a:spcBef>
              <a:tabLst>
                <a:tab pos="1874520" algn="l"/>
              </a:tabLst>
            </a:pPr>
            <a:r>
              <a:rPr dirty="0" baseline="30303" sz="1650" spc="-412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75">
                <a:latin typeface="Arial"/>
                <a:cs typeface="Arial"/>
              </a:rPr>
              <a:t>m</a:t>
            </a:r>
            <a:r>
              <a:rPr dirty="0" baseline="30303" sz="1650" spc="-412">
                <a:solidFill>
                  <a:srgbClr val="7F7F7F"/>
                </a:solidFill>
                <a:latin typeface="Arial"/>
                <a:cs typeface="Arial"/>
              </a:rPr>
              <a:t>anuf</a:t>
            </a:r>
            <a:r>
              <a:rPr dirty="0" sz="1100" spc="-275">
                <a:latin typeface="Arial"/>
                <a:cs typeface="Arial"/>
              </a:rPr>
              <a:t>una 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29">
                <a:latin typeface="Arial"/>
                <a:cs typeface="Arial"/>
              </a:rPr>
              <a:t>fa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ct</a:t>
            </a:r>
            <a:r>
              <a:rPr dirty="0" sz="1100" spc="-229">
                <a:latin typeface="Arial"/>
                <a:cs typeface="Arial"/>
              </a:rPr>
              <a:t>c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100" spc="-229">
                <a:latin typeface="Arial"/>
                <a:cs typeface="Arial"/>
              </a:rPr>
              <a:t>tu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rin</a:t>
            </a:r>
            <a:r>
              <a:rPr dirty="0" sz="1100" spc="-229">
                <a:latin typeface="Arial"/>
                <a:cs typeface="Arial"/>
              </a:rPr>
              <a:t>rin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1100" spc="-229">
                <a:latin typeface="Arial"/>
                <a:cs typeface="Arial"/>
              </a:rPr>
              <a:t>g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29">
                <a:latin typeface="Arial"/>
                <a:cs typeface="Arial"/>
              </a:rPr>
              <a:t>a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sp</a:t>
            </a:r>
            <a:r>
              <a:rPr dirty="0" sz="1100" spc="-229">
                <a:latin typeface="Arial"/>
                <a:cs typeface="Arial"/>
              </a:rPr>
              <a:t>sp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dirty="0" sz="1100" spc="-229">
                <a:latin typeface="Arial"/>
                <a:cs typeface="Arial"/>
              </a:rPr>
              <a:t>e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100" spc="-229">
                <a:latin typeface="Arial"/>
                <a:cs typeface="Arial"/>
              </a:rPr>
              <a:t>c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1100" spc="-229">
                <a:latin typeface="Arial"/>
                <a:cs typeface="Arial"/>
              </a:rPr>
              <a:t>ts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dirty="0" sz="1100" spc="-229">
                <a:latin typeface="Arial"/>
                <a:cs typeface="Arial"/>
              </a:rPr>
              <a:t>of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so</a:t>
            </a:r>
            <a:r>
              <a:rPr dirty="0" sz="1100" spc="-229">
                <a:latin typeface="Arial"/>
                <a:cs typeface="Arial"/>
              </a:rPr>
              <a:t>so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ft</a:t>
            </a:r>
            <a:r>
              <a:rPr dirty="0" sz="1100" spc="-229">
                <a:latin typeface="Arial"/>
                <a:cs typeface="Arial"/>
              </a:rPr>
              <a:t>f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sz="1100" spc="-229">
                <a:latin typeface="Arial"/>
                <a:cs typeface="Arial"/>
              </a:rPr>
              <a:t>tw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ar</a:t>
            </a:r>
            <a:r>
              <a:rPr dirty="0" sz="1100" spc="-229">
                <a:latin typeface="Arial"/>
                <a:cs typeface="Arial"/>
              </a:rPr>
              <a:t>a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29">
                <a:latin typeface="Arial"/>
                <a:cs typeface="Arial"/>
              </a:rPr>
              <a:t>re</a:t>
            </a:r>
            <a:r>
              <a:rPr dirty="0" baseline="30303" sz="1650" spc="-345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dirty="0" sz="1100" spc="-185">
                <a:latin typeface="Arial"/>
                <a:cs typeface="Arial"/>
              </a:rPr>
              <a:t>.</a:t>
            </a:r>
            <a:r>
              <a:rPr dirty="0" baseline="30303" sz="1650" spc="-277">
                <a:solidFill>
                  <a:srgbClr val="7F7F7F"/>
                </a:solidFill>
                <a:latin typeface="Arial"/>
                <a:cs typeface="Arial"/>
              </a:rPr>
              <a:t>It</a:t>
            </a:r>
            <a:r>
              <a:rPr dirty="0" sz="1100" spc="-185">
                <a:latin typeface="Arial"/>
                <a:cs typeface="Arial"/>
              </a:rPr>
              <a:t>It</a:t>
            </a:r>
            <a:r>
              <a:rPr dirty="0" baseline="30303" sz="1650" spc="-277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sz="1100" spc="-185">
                <a:latin typeface="Arial"/>
                <a:cs typeface="Arial"/>
              </a:rPr>
              <a:t>w</a:t>
            </a:r>
            <a:r>
              <a:rPr dirty="0" baseline="30303" sz="1650" spc="-277">
                <a:solidFill>
                  <a:srgbClr val="7F7F7F"/>
                </a:solidFill>
                <a:latin typeface="Arial"/>
                <a:cs typeface="Arial"/>
              </a:rPr>
              <a:t>ould</a:t>
            </a:r>
            <a:r>
              <a:rPr dirty="0" sz="1100" spc="-185">
                <a:latin typeface="Arial"/>
                <a:cs typeface="Arial"/>
              </a:rPr>
              <a:t>uo </a:t>
            </a:r>
            <a:r>
              <a:rPr dirty="0" sz="1100" spc="-235">
                <a:latin typeface="Arial"/>
                <a:cs typeface="Arial"/>
              </a:rPr>
              <a:t>ld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giv</a:t>
            </a:r>
            <a:r>
              <a:rPr dirty="0" sz="1100" spc="-235">
                <a:latin typeface="Arial"/>
                <a:cs typeface="Arial"/>
              </a:rPr>
              <a:t>gi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35">
                <a:latin typeface="Arial"/>
                <a:cs typeface="Arial"/>
              </a:rPr>
              <a:t>ve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35">
                <a:latin typeface="Arial"/>
                <a:cs typeface="Arial"/>
              </a:rPr>
              <a:t>m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35">
                <a:latin typeface="Arial"/>
                <a:cs typeface="Arial"/>
              </a:rPr>
              <a:t>e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im</a:t>
            </a:r>
            <a:r>
              <a:rPr dirty="0" sz="1100" spc="-235">
                <a:latin typeface="Arial"/>
                <a:cs typeface="Arial"/>
              </a:rPr>
              <a:t>im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35">
                <a:latin typeface="Arial"/>
                <a:cs typeface="Arial"/>
              </a:rPr>
              <a:t>m</a:t>
            </a:r>
            <a:r>
              <a:rPr dirty="0" baseline="30303" sz="1650" spc="-352">
                <a:solidFill>
                  <a:srgbClr val="7F7F7F"/>
                </a:solidFill>
                <a:latin typeface="Arial"/>
                <a:cs typeface="Arial"/>
              </a:rPr>
              <a:t>ens</a:t>
            </a:r>
            <a:r>
              <a:rPr dirty="0" sz="1100" spc="-235">
                <a:latin typeface="Arial"/>
                <a:cs typeface="Arial"/>
              </a:rPr>
              <a:t>ne  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60">
                <a:latin typeface="Arial"/>
                <a:cs typeface="Arial"/>
              </a:rPr>
              <a:t>se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ple</a:t>
            </a:r>
            <a:r>
              <a:rPr dirty="0" sz="1100" spc="-260">
                <a:latin typeface="Arial"/>
                <a:cs typeface="Arial"/>
              </a:rPr>
              <a:t>ple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60">
                <a:latin typeface="Arial"/>
                <a:cs typeface="Arial"/>
              </a:rPr>
              <a:t>a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su</a:t>
            </a:r>
            <a:r>
              <a:rPr dirty="0" sz="1100" spc="-260">
                <a:latin typeface="Arial"/>
                <a:cs typeface="Arial"/>
              </a:rPr>
              <a:t>su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re</a:t>
            </a:r>
            <a:r>
              <a:rPr dirty="0" sz="1100" spc="-260">
                <a:latin typeface="Arial"/>
                <a:cs typeface="Arial"/>
              </a:rPr>
              <a:t>re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dirty="0" sz="1100" spc="-260">
                <a:latin typeface="Arial"/>
                <a:cs typeface="Arial"/>
              </a:rPr>
              <a:t>to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dirty="0" sz="1100" spc="-260">
                <a:latin typeface="Arial"/>
                <a:cs typeface="Arial"/>
              </a:rPr>
              <a:t>b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60">
                <a:latin typeface="Arial"/>
                <a:cs typeface="Arial"/>
              </a:rPr>
              <a:t>e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60">
                <a:latin typeface="Arial"/>
                <a:cs typeface="Arial"/>
              </a:rPr>
              <a:t>a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1100" spc="-260">
                <a:latin typeface="Arial"/>
                <a:cs typeface="Arial"/>
              </a:rPr>
              <a:t>s</a:t>
            </a:r>
            <a:r>
              <a:rPr dirty="0" sz="1100" spc="-260">
                <a:latin typeface="Arial"/>
                <a:cs typeface="Arial"/>
              </a:rPr>
              <a:t>so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ci</a:t>
            </a:r>
            <a:r>
              <a:rPr dirty="0" sz="1100" spc="-260">
                <a:latin typeface="Arial"/>
                <a:cs typeface="Arial"/>
              </a:rPr>
              <a:t>c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100" spc="-260">
                <a:latin typeface="Arial"/>
                <a:cs typeface="Arial"/>
              </a:rPr>
              <a:t>ia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dirty="0" sz="1100" spc="-260">
                <a:latin typeface="Arial"/>
                <a:cs typeface="Arial"/>
              </a:rPr>
              <a:t>te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60">
                <a:latin typeface="Arial"/>
                <a:cs typeface="Arial"/>
              </a:rPr>
              <a:t>d            </a:t>
            </a:r>
            <a:r>
              <a:rPr dirty="0" sz="1100" spc="-240">
                <a:latin typeface="Arial"/>
                <a:cs typeface="Arial"/>
              </a:rPr>
              <a:t> 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baseline="-30303" sz="1650" spc="-367">
                <a:latin typeface="Arial"/>
                <a:cs typeface="Arial"/>
              </a:rPr>
              <a:t>w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ith</a:t>
            </a:r>
            <a:r>
              <a:rPr dirty="0" baseline="-30303" sz="1650" spc="-367">
                <a:latin typeface="Arial"/>
                <a:cs typeface="Arial"/>
              </a:rPr>
              <a:t>ith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367">
                <a:latin typeface="Arial"/>
                <a:cs typeface="Arial"/>
              </a:rPr>
              <a:t>a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fa</a:t>
            </a:r>
            <a:r>
              <a:rPr dirty="0" baseline="-30303" sz="1650" spc="-367">
                <a:latin typeface="Arial"/>
                <a:cs typeface="Arial"/>
              </a:rPr>
              <a:t>fa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st</a:t>
            </a:r>
            <a:r>
              <a:rPr dirty="0" baseline="-30303" sz="1650" spc="-367">
                <a:latin typeface="Arial"/>
                <a:cs typeface="Arial"/>
              </a:rPr>
              <a:t>s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dirty="0" baseline="-30303" sz="1650" spc="-367">
                <a:latin typeface="Arial"/>
                <a:cs typeface="Arial"/>
              </a:rPr>
              <a:t>t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baseline="-30303" sz="1650" spc="-367">
                <a:latin typeface="Arial"/>
                <a:cs typeface="Arial"/>
              </a:rPr>
              <a:t>-g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ro</a:t>
            </a:r>
            <a:r>
              <a:rPr dirty="0" baseline="-30303" sz="1650" spc="-367">
                <a:latin typeface="Arial"/>
                <a:cs typeface="Arial"/>
              </a:rPr>
              <a:t>ro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baseline="-30303" sz="1650" spc="-367">
                <a:latin typeface="Arial"/>
                <a:cs typeface="Arial"/>
              </a:rPr>
              <a:t>w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baseline="-30303" sz="1650" spc="-367">
                <a:latin typeface="Arial"/>
                <a:cs typeface="Arial"/>
              </a:rPr>
              <a:t>in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baseline="-30303" sz="1650" spc="-367">
                <a:latin typeface="Arial"/>
                <a:cs typeface="Arial"/>
              </a:rPr>
              <a:t>g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co</a:t>
            </a:r>
            <a:r>
              <a:rPr dirty="0" baseline="-30303" sz="1650" spc="-367">
                <a:latin typeface="Arial"/>
                <a:cs typeface="Arial"/>
              </a:rPr>
              <a:t>co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baseline="-30303" sz="1650" spc="-367">
                <a:latin typeface="Arial"/>
                <a:cs typeface="Arial"/>
              </a:rPr>
              <a:t>m</a:t>
            </a:r>
            <a:r>
              <a:rPr dirty="0" sz="1100" spc="-245">
                <a:solidFill>
                  <a:srgbClr val="7F7F7F"/>
                </a:solidFill>
                <a:latin typeface="Arial"/>
                <a:cs typeface="Arial"/>
              </a:rPr>
              <a:t>pany</a:t>
            </a:r>
            <a:r>
              <a:rPr dirty="0" baseline="-30303" sz="1650" spc="-367">
                <a:latin typeface="Arial"/>
                <a:cs typeface="Arial"/>
              </a:rPr>
              <a:t>nap	</a:t>
            </a:r>
            <a:r>
              <a:rPr dirty="0" baseline="-30303" sz="1650" spc="-262">
                <a:latin typeface="Arial"/>
                <a:cs typeface="Arial"/>
              </a:rPr>
              <a:t>y</a:t>
            </a:r>
            <a:r>
              <a:rPr dirty="0" sz="1100" spc="-175">
                <a:solidFill>
                  <a:srgbClr val="7F7F7F"/>
                </a:solidFill>
                <a:latin typeface="Arial"/>
                <a:cs typeface="Arial"/>
              </a:rPr>
              <a:t>lik</a:t>
            </a:r>
            <a:r>
              <a:rPr dirty="0" baseline="-30303" sz="1650" spc="-262">
                <a:latin typeface="Arial"/>
                <a:cs typeface="Arial"/>
              </a:rPr>
              <a:t>li</a:t>
            </a:r>
            <a:r>
              <a:rPr dirty="0" sz="1100" spc="-175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baseline="-30303" sz="1650" spc="-262">
                <a:latin typeface="Arial"/>
                <a:cs typeface="Arial"/>
              </a:rPr>
              <a:t>ke</a:t>
            </a:r>
            <a:r>
              <a:rPr dirty="0" sz="1100" spc="-175">
                <a:solidFill>
                  <a:srgbClr val="7F7F7F"/>
                </a:solidFill>
                <a:latin typeface="Arial"/>
                <a:cs typeface="Arial"/>
              </a:rPr>
              <a:t>yo</a:t>
            </a:r>
            <a:r>
              <a:rPr dirty="0" baseline="-30303" sz="1650" spc="-262">
                <a:latin typeface="Arial"/>
                <a:cs typeface="Arial"/>
              </a:rPr>
              <a:t>yo</a:t>
            </a:r>
            <a:r>
              <a:rPr dirty="0" sz="1100" spc="-175">
                <a:solidFill>
                  <a:srgbClr val="7F7F7F"/>
                </a:solidFill>
                <a:latin typeface="Arial"/>
                <a:cs typeface="Arial"/>
              </a:rPr>
              <a:t>urs</a:t>
            </a:r>
            <a:r>
              <a:rPr dirty="0" baseline="-30303" sz="1650" spc="-262">
                <a:latin typeface="Arial"/>
                <a:cs typeface="Arial"/>
              </a:rPr>
              <a:t>ur</a:t>
            </a:r>
            <a:r>
              <a:rPr dirty="0" sz="1100" spc="-175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dirty="0" baseline="-30303" sz="1650" spc="-262">
                <a:latin typeface="Arial"/>
                <a:cs typeface="Arial"/>
              </a:rPr>
              <a:t>s.</a:t>
            </a:r>
            <a:r>
              <a:rPr dirty="0" sz="1100" spc="-175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dirty="0" baseline="-30303" sz="1650" spc="-352">
                <a:latin typeface="Arial"/>
                <a:cs typeface="Arial"/>
              </a:rPr>
              <a:t>I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am</a:t>
            </a:r>
            <a:r>
              <a:rPr dirty="0" baseline="-30303" sz="1650" spc="-352">
                <a:latin typeface="Arial"/>
                <a:cs typeface="Arial"/>
              </a:rPr>
              <a:t>am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co</a:t>
            </a:r>
            <a:r>
              <a:rPr dirty="0" baseline="-30303" sz="1650" spc="-352">
                <a:latin typeface="Arial"/>
                <a:cs typeface="Arial"/>
              </a:rPr>
              <a:t>co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baseline="-30303" sz="1650" spc="-352">
                <a:latin typeface="Arial"/>
                <a:cs typeface="Arial"/>
              </a:rPr>
              <a:t>n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dirty="0" baseline="-30303" sz="1650" spc="-352">
                <a:latin typeface="Arial"/>
                <a:cs typeface="Arial"/>
              </a:rPr>
              <a:t>v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baseline="-30303" sz="1650" spc="-352">
                <a:latin typeface="Arial"/>
                <a:cs typeface="Arial"/>
              </a:rPr>
              <a:t>in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ce</a:t>
            </a:r>
            <a:r>
              <a:rPr dirty="0" baseline="-30303" sz="1650" spc="-352">
                <a:latin typeface="Arial"/>
                <a:cs typeface="Arial"/>
              </a:rPr>
              <a:t>ce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baseline="-30303" sz="1650" spc="-352">
                <a:latin typeface="Arial"/>
                <a:cs typeface="Arial"/>
              </a:rPr>
              <a:t>d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baseline="-30303" sz="1650" spc="-352">
                <a:latin typeface="Arial"/>
                <a:cs typeface="Arial"/>
              </a:rPr>
              <a:t>th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at</a:t>
            </a:r>
            <a:r>
              <a:rPr dirty="0" baseline="-30303" sz="1650" spc="-352">
                <a:latin typeface="Arial"/>
                <a:cs typeface="Arial"/>
              </a:rPr>
              <a:t>at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dirty="0" baseline="-30303" sz="1650" spc="-359">
                <a:latin typeface="Arial"/>
                <a:cs typeface="Arial"/>
              </a:rPr>
              <a:t>I</a:t>
            </a:r>
            <a:r>
              <a:rPr dirty="0" sz="1100" spc="-240">
                <a:solidFill>
                  <a:srgbClr val="7F7F7F"/>
                </a:solidFill>
                <a:latin typeface="Arial"/>
                <a:cs typeface="Arial"/>
              </a:rPr>
              <a:t>am</a:t>
            </a:r>
            <a:r>
              <a:rPr dirty="0" baseline="-30303" sz="1650" spc="-359">
                <a:latin typeface="Arial"/>
                <a:cs typeface="Arial"/>
              </a:rPr>
              <a:t>am</a:t>
            </a:r>
            <a:r>
              <a:rPr dirty="0" sz="1100" spc="-240">
                <a:solidFill>
                  <a:srgbClr val="7F7F7F"/>
                </a:solidFill>
                <a:latin typeface="Arial"/>
                <a:cs typeface="Arial"/>
              </a:rPr>
              <a:t>par</a:t>
            </a:r>
            <a:r>
              <a:rPr dirty="0" baseline="-30303" sz="1650" spc="-359">
                <a:latin typeface="Arial"/>
                <a:cs typeface="Arial"/>
              </a:rPr>
              <a:t>ap </a:t>
            </a:r>
            <a:r>
              <a:rPr dirty="0" sz="1100" spc="-204">
                <a:solidFill>
                  <a:srgbClr val="7F7F7F"/>
                </a:solidFill>
                <a:latin typeface="Arial"/>
                <a:cs typeface="Arial"/>
              </a:rPr>
              <a:t>ti</a:t>
            </a:r>
            <a:r>
              <a:rPr dirty="0" baseline="-30303" sz="1650" spc="-307">
                <a:latin typeface="Arial"/>
                <a:cs typeface="Arial"/>
              </a:rPr>
              <a:t>r</a:t>
            </a:r>
            <a:r>
              <a:rPr dirty="0" sz="1100" spc="-204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baseline="-30303" sz="1650" spc="-307">
                <a:latin typeface="Arial"/>
                <a:cs typeface="Arial"/>
              </a:rPr>
              <a:t>ti</a:t>
            </a:r>
            <a:r>
              <a:rPr dirty="0" sz="1100" spc="-204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baseline="-30303" sz="1650" spc="-307">
                <a:latin typeface="Arial"/>
                <a:cs typeface="Arial"/>
              </a:rPr>
              <a:t>cu</a:t>
            </a:r>
            <a:r>
              <a:rPr dirty="0" sz="1100" spc="-204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dirty="0" baseline="-30303" sz="1650" spc="-307">
                <a:latin typeface="Arial"/>
                <a:cs typeface="Arial"/>
              </a:rPr>
              <a:t>la</a:t>
            </a:r>
            <a:r>
              <a:rPr dirty="0" sz="1100" spc="-204">
                <a:solidFill>
                  <a:srgbClr val="7F7F7F"/>
                </a:solidFill>
                <a:latin typeface="Arial"/>
                <a:cs typeface="Arial"/>
              </a:rPr>
              <a:t>rl</a:t>
            </a:r>
            <a:r>
              <a:rPr dirty="0" baseline="-30303" sz="1650" spc="-307">
                <a:latin typeface="Arial"/>
                <a:cs typeface="Arial"/>
              </a:rPr>
              <a:t>r</a:t>
            </a:r>
            <a:r>
              <a:rPr dirty="0" sz="1100" spc="-204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baseline="-30303" sz="1650" spc="-307">
                <a:latin typeface="Arial"/>
                <a:cs typeface="Arial"/>
              </a:rPr>
              <a:t>ly</a:t>
            </a:r>
            <a:r>
              <a:rPr dirty="0" sz="1100" spc="-204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baseline="-30303" sz="1650" spc="-307">
                <a:latin typeface="Arial"/>
                <a:cs typeface="Arial"/>
              </a:rPr>
              <a:t>w</a:t>
            </a:r>
            <a:r>
              <a:rPr dirty="0" sz="1100" spc="-204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dirty="0" baseline="-30303" sz="1650" spc="-307">
                <a:latin typeface="Arial"/>
                <a:cs typeface="Arial"/>
              </a:rPr>
              <a:t>e</a:t>
            </a:r>
            <a:r>
              <a:rPr dirty="0" sz="1100" spc="-204">
                <a:solidFill>
                  <a:srgbClr val="7F7F7F"/>
                </a:solidFill>
                <a:latin typeface="Arial"/>
                <a:cs typeface="Arial"/>
              </a:rPr>
              <a:t>l </a:t>
            </a:r>
            <a:r>
              <a:rPr dirty="0" baseline="-30303" sz="1650" spc="-277">
                <a:latin typeface="Arial"/>
                <a:cs typeface="Arial"/>
              </a:rPr>
              <a:t>l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baseline="-30303" sz="1650" spc="-277">
                <a:latin typeface="Arial"/>
                <a:cs typeface="Arial"/>
              </a:rPr>
              <a:t>l  </a:t>
            </a:r>
            <a:r>
              <a:rPr dirty="0" sz="1100" spc="-20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baseline="-30303" sz="1650" spc="-300">
                <a:latin typeface="Arial"/>
                <a:cs typeface="Arial"/>
              </a:rPr>
              <a:t>su</a:t>
            </a:r>
            <a:r>
              <a:rPr dirty="0" sz="1100" spc="-200">
                <a:solidFill>
                  <a:srgbClr val="7F7F7F"/>
                </a:solidFill>
                <a:latin typeface="Arial"/>
                <a:cs typeface="Arial"/>
              </a:rPr>
              <a:t>ite</a:t>
            </a:r>
            <a:r>
              <a:rPr dirty="0" baseline="-30303" sz="1650" spc="-300">
                <a:latin typeface="Arial"/>
                <a:cs typeface="Arial"/>
              </a:rPr>
              <a:t>ite</a:t>
            </a:r>
            <a:r>
              <a:rPr dirty="0" sz="1100" spc="-20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baseline="-30303" sz="1650" spc="-300">
                <a:latin typeface="Arial"/>
                <a:cs typeface="Arial"/>
              </a:rPr>
              <a:t>d</a:t>
            </a:r>
            <a:r>
              <a:rPr dirty="0" sz="1100" spc="-20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dirty="0" baseline="-30303" sz="1650" spc="-300">
                <a:latin typeface="Arial"/>
                <a:cs typeface="Arial"/>
              </a:rPr>
              <a:t>to</a:t>
            </a:r>
            <a:endParaRPr baseline="-30303" sz="1650">
              <a:latin typeface="Arial"/>
              <a:cs typeface="Arial"/>
            </a:endParaRPr>
          </a:p>
          <a:p>
            <a:pPr marL="76200" marR="104775">
              <a:lnSpc>
                <a:spcPts val="1300"/>
              </a:lnSpc>
              <a:spcBef>
                <a:spcPts val="1190"/>
              </a:spcBef>
              <a:tabLst>
                <a:tab pos="596265" algn="l"/>
              </a:tabLst>
            </a:pP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60">
                <a:latin typeface="Arial"/>
                <a:cs typeface="Arial"/>
              </a:rPr>
              <a:t>m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60">
                <a:latin typeface="Arial"/>
                <a:cs typeface="Arial"/>
              </a:rPr>
              <a:t>e</a:t>
            </a:r>
            <a:r>
              <a:rPr dirty="0" sz="1100" spc="-260">
                <a:latin typeface="Arial"/>
                <a:cs typeface="Arial"/>
              </a:rPr>
              <a:t>e</a:t>
            </a:r>
            <a:r>
              <a:rPr dirty="0" baseline="30303" sz="1650" spc="-390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dirty="0" sz="1100" spc="-215">
                <a:latin typeface="Arial"/>
                <a:cs typeface="Arial"/>
              </a:rPr>
              <a:t>t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sz="1100" spc="-215">
                <a:latin typeface="Arial"/>
                <a:cs typeface="Arial"/>
              </a:rPr>
              <a:t>th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15">
                <a:latin typeface="Arial"/>
                <a:cs typeface="Arial"/>
              </a:rPr>
              <a:t>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ch</a:t>
            </a:r>
            <a:r>
              <a:rPr dirty="0" sz="1100" spc="-215">
                <a:latin typeface="Arial"/>
                <a:cs typeface="Arial"/>
              </a:rPr>
              <a:t>ch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al</a:t>
            </a:r>
            <a:r>
              <a:rPr dirty="0" sz="1100" spc="-215">
                <a:latin typeface="Arial"/>
                <a:cs typeface="Arial"/>
              </a:rPr>
              <a:t>a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le</a:t>
            </a:r>
            <a:r>
              <a:rPr dirty="0" sz="1100" spc="-215">
                <a:latin typeface="Arial"/>
                <a:cs typeface="Arial"/>
              </a:rPr>
              <a:t>lle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ng</a:t>
            </a:r>
            <a:r>
              <a:rPr dirty="0" sz="1100" spc="-215">
                <a:latin typeface="Arial"/>
                <a:cs typeface="Arial"/>
              </a:rPr>
              <a:t>gn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dirty="0" sz="1100" spc="-215">
                <a:latin typeface="Arial"/>
                <a:cs typeface="Arial"/>
              </a:rPr>
              <a:t>es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15">
                <a:latin typeface="Arial"/>
                <a:cs typeface="Arial"/>
              </a:rPr>
              <a:t>o</a:t>
            </a:r>
            <a:r>
              <a:rPr dirty="0" baseline="30303" sz="1650" spc="-322">
                <a:solidFill>
                  <a:srgbClr val="7F7F7F"/>
                </a:solidFill>
                <a:latin typeface="Arial"/>
                <a:cs typeface="Arial"/>
              </a:rPr>
              <a:t>f </a:t>
            </a:r>
            <a:r>
              <a:rPr dirty="0" sz="1100" spc="-190">
                <a:latin typeface="Arial"/>
                <a:cs typeface="Arial"/>
              </a:rPr>
              <a:t>f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190">
                <a:latin typeface="Arial"/>
                <a:cs typeface="Arial"/>
              </a:rPr>
              <a:t>th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190">
                <a:latin typeface="Arial"/>
                <a:cs typeface="Arial"/>
              </a:rPr>
              <a:t>e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sz="1100" spc="-190">
                <a:latin typeface="Arial"/>
                <a:cs typeface="Arial"/>
              </a:rPr>
              <a:t>w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ork</a:t>
            </a:r>
            <a:r>
              <a:rPr dirty="0" sz="1100" spc="-190">
                <a:latin typeface="Arial"/>
                <a:cs typeface="Arial"/>
              </a:rPr>
              <a:t>ork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1100" spc="-190">
                <a:latin typeface="Arial"/>
                <a:cs typeface="Arial"/>
              </a:rPr>
              <a:t>in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sz="1100" spc="-190">
                <a:latin typeface="Arial"/>
                <a:cs typeface="Arial"/>
              </a:rPr>
              <a:t>th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dirty="0" sz="1100" spc="-190">
                <a:latin typeface="Arial"/>
                <a:cs typeface="Arial"/>
              </a:rPr>
              <a:t>is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fie</a:t>
            </a:r>
            <a:r>
              <a:rPr dirty="0" sz="1100" spc="-190">
                <a:latin typeface="Arial"/>
                <a:cs typeface="Arial"/>
              </a:rPr>
              <a:t>fie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ld</a:t>
            </a:r>
            <a:r>
              <a:rPr dirty="0" sz="1100" spc="-190">
                <a:latin typeface="Arial"/>
                <a:cs typeface="Arial"/>
              </a:rPr>
              <a:t>ld</a:t>
            </a:r>
            <a:r>
              <a:rPr dirty="0" baseline="30303" sz="1650" spc="-284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dirty="0" sz="1100">
                <a:latin typeface="Arial"/>
                <a:cs typeface="Arial"/>
              </a:rPr>
              <a:t>.  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45">
                <a:latin typeface="Arial"/>
                <a:cs typeface="Arial"/>
              </a:rPr>
              <a:t>E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nc</a:t>
            </a:r>
            <a:r>
              <a:rPr dirty="0" sz="1100" spc="-245">
                <a:latin typeface="Arial"/>
                <a:cs typeface="Arial"/>
              </a:rPr>
              <a:t>n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dirty="0" sz="1100" spc="-245">
                <a:latin typeface="Arial"/>
                <a:cs typeface="Arial"/>
              </a:rPr>
              <a:t>c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45">
                <a:latin typeface="Arial"/>
                <a:cs typeface="Arial"/>
              </a:rPr>
              <a:t>lo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dirty="0" sz="1100" spc="-245">
                <a:latin typeface="Arial"/>
                <a:cs typeface="Arial"/>
              </a:rPr>
              <a:t>se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1100" spc="-245">
                <a:latin typeface="Arial"/>
                <a:cs typeface="Arial"/>
              </a:rPr>
              <a:t>d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dirty="0" sz="1100" spc="-245">
                <a:latin typeface="Arial"/>
                <a:cs typeface="Arial"/>
              </a:rPr>
              <a:t>is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45">
                <a:latin typeface="Arial"/>
                <a:cs typeface="Arial"/>
              </a:rPr>
              <a:t>m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100" spc="-245">
                <a:latin typeface="Arial"/>
                <a:cs typeface="Arial"/>
              </a:rPr>
              <a:t>y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re</a:t>
            </a:r>
            <a:r>
              <a:rPr dirty="0" sz="1100" spc="-245">
                <a:latin typeface="Arial"/>
                <a:cs typeface="Arial"/>
              </a:rPr>
              <a:t>re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su</a:t>
            </a:r>
            <a:r>
              <a:rPr dirty="0" sz="1100" spc="-245">
                <a:latin typeface="Arial"/>
                <a:cs typeface="Arial"/>
              </a:rPr>
              <a:t>su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45">
                <a:latin typeface="Arial"/>
                <a:cs typeface="Arial"/>
              </a:rPr>
              <a:t>m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100" spc="-245">
                <a:latin typeface="Arial"/>
                <a:cs typeface="Arial"/>
              </a:rPr>
              <a:t>e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dirty="0" sz="1100" spc="-245">
                <a:latin typeface="Arial"/>
                <a:cs typeface="Arial"/>
              </a:rPr>
              <a:t>w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hic</a:t>
            </a:r>
            <a:r>
              <a:rPr dirty="0" sz="1100" spc="-245">
                <a:latin typeface="Arial"/>
                <a:cs typeface="Arial"/>
              </a:rPr>
              <a:t>hi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sz="1100" spc="-245">
                <a:latin typeface="Arial"/>
                <a:cs typeface="Arial"/>
              </a:rPr>
              <a:t>ch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fu</a:t>
            </a:r>
            <a:r>
              <a:rPr dirty="0" sz="1100" spc="-245">
                <a:latin typeface="Arial"/>
                <a:cs typeface="Arial"/>
              </a:rPr>
              <a:t>fu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rt</a:t>
            </a:r>
            <a:r>
              <a:rPr dirty="0" sz="1100" spc="-245">
                <a:latin typeface="Arial"/>
                <a:cs typeface="Arial"/>
              </a:rPr>
              <a:t>r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sz="1100" spc="-245">
                <a:latin typeface="Arial"/>
                <a:cs typeface="Arial"/>
              </a:rPr>
              <a:t>th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er</a:t>
            </a:r>
            <a:r>
              <a:rPr dirty="0" sz="1100" spc="-245">
                <a:latin typeface="Arial"/>
                <a:cs typeface="Arial"/>
              </a:rPr>
              <a:t>er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45">
                <a:latin typeface="Arial"/>
                <a:cs typeface="Arial"/>
              </a:rPr>
              <a:t>o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utl</a:t>
            </a:r>
            <a:r>
              <a:rPr dirty="0" sz="1100" spc="-245">
                <a:latin typeface="Arial"/>
                <a:cs typeface="Arial"/>
              </a:rPr>
              <a:t>u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100" spc="-245">
                <a:latin typeface="Arial"/>
                <a:cs typeface="Arial"/>
              </a:rPr>
              <a:t>t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100" spc="-245">
                <a:latin typeface="Arial"/>
                <a:cs typeface="Arial"/>
              </a:rPr>
              <a:t>lin</a:t>
            </a:r>
            <a:r>
              <a:rPr dirty="0" baseline="30303" sz="1650" spc="-367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dirty="0" sz="1100" spc="-245">
                <a:latin typeface="Arial"/>
                <a:cs typeface="Arial"/>
              </a:rPr>
              <a:t>es          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baseline="-30303" sz="1650" spc="-337">
                <a:latin typeface="Arial"/>
                <a:cs typeface="Arial"/>
              </a:rPr>
              <a:t>m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baseline="-30303" sz="1650" spc="-337">
                <a:latin typeface="Arial"/>
                <a:cs typeface="Arial"/>
              </a:rPr>
              <a:t>y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quali</a:t>
            </a:r>
            <a:r>
              <a:rPr dirty="0" baseline="-30303" sz="1650" spc="-337">
                <a:latin typeface="Arial"/>
                <a:cs typeface="Arial"/>
              </a:rPr>
              <a:t>auq	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dirty="0" baseline="-30303" sz="1650" spc="-277">
                <a:latin typeface="Arial"/>
                <a:cs typeface="Arial"/>
              </a:rPr>
              <a:t>li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ci</a:t>
            </a:r>
            <a:r>
              <a:rPr dirty="0" baseline="-30303" sz="1650" spc="-277">
                <a:latin typeface="Arial"/>
                <a:cs typeface="Arial"/>
              </a:rPr>
              <a:t>fi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277">
                <a:latin typeface="Arial"/>
                <a:cs typeface="Arial"/>
              </a:rPr>
              <a:t>ca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tio</a:t>
            </a:r>
            <a:r>
              <a:rPr dirty="0" baseline="-30303" sz="1650" spc="-277">
                <a:latin typeface="Arial"/>
                <a:cs typeface="Arial"/>
              </a:rPr>
              <a:t>tio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ns</a:t>
            </a:r>
            <a:r>
              <a:rPr dirty="0" baseline="-30303" sz="1650" spc="-277">
                <a:latin typeface="Arial"/>
                <a:cs typeface="Arial"/>
              </a:rPr>
              <a:t>n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dirty="0" baseline="-30303" sz="1650" spc="-277">
                <a:latin typeface="Arial"/>
                <a:cs typeface="Arial"/>
              </a:rPr>
              <a:t>s.</a:t>
            </a:r>
            <a:endParaRPr baseline="-30303" sz="16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130"/>
              </a:spcBef>
              <a:tabLst>
                <a:tab pos="1417955" algn="l"/>
              </a:tabLst>
            </a:pPr>
            <a:r>
              <a:rPr dirty="0" baseline="30303" sz="165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baseline="30303" sz="1650" spc="89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100" spc="-204">
                <a:latin typeface="Arial"/>
                <a:cs typeface="Arial"/>
              </a:rPr>
              <a:t>I</a:t>
            </a:r>
            <a:r>
              <a:rPr dirty="0" baseline="30303" sz="1650" spc="-307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dirty="0" sz="1100" spc="-204">
                <a:latin typeface="Arial"/>
                <a:cs typeface="Arial"/>
              </a:rPr>
              <a:t>l</a:t>
            </a:r>
            <a:r>
              <a:rPr dirty="0" sz="1100" spc="-204">
                <a:latin typeface="Arial"/>
                <a:cs typeface="Arial"/>
              </a:rPr>
              <a:t>o</a:t>
            </a:r>
            <a:r>
              <a:rPr dirty="0" sz="1100" spc="-204">
                <a:latin typeface="Arial"/>
                <a:cs typeface="Arial"/>
              </a:rPr>
              <a:t>o</a:t>
            </a:r>
            <a:r>
              <a:rPr dirty="0" baseline="30303" sz="1650" spc="-307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dirty="0" sz="1100" spc="-204">
                <a:latin typeface="Arial"/>
                <a:cs typeface="Arial"/>
              </a:rPr>
              <a:t>k</a:t>
            </a:r>
            <a:r>
              <a:rPr dirty="0" baseline="30303" sz="1650" spc="-307">
                <a:solidFill>
                  <a:srgbClr val="7F7F7F"/>
                </a:solidFill>
                <a:latin typeface="Arial"/>
                <a:cs typeface="Arial"/>
              </a:rPr>
              <a:t>fo</a:t>
            </a:r>
            <a:r>
              <a:rPr dirty="0" sz="1100" spc="-204">
                <a:latin typeface="Arial"/>
                <a:cs typeface="Arial"/>
              </a:rPr>
              <a:t>fo</a:t>
            </a:r>
            <a:r>
              <a:rPr dirty="0" baseline="30303" sz="1650" spc="-307">
                <a:solidFill>
                  <a:srgbClr val="7F7F7F"/>
                </a:solidFill>
                <a:latin typeface="Arial"/>
                <a:cs typeface="Arial"/>
              </a:rPr>
              <a:t>rw</a:t>
            </a:r>
            <a:r>
              <a:rPr dirty="0" sz="1100" spc="-204">
                <a:latin typeface="Arial"/>
                <a:cs typeface="Arial"/>
              </a:rPr>
              <a:t>rw</a:t>
            </a:r>
            <a:r>
              <a:rPr dirty="0" baseline="30303" sz="1650" spc="-307">
                <a:solidFill>
                  <a:srgbClr val="7F7F7F"/>
                </a:solidFill>
                <a:latin typeface="Arial"/>
                <a:cs typeface="Arial"/>
              </a:rPr>
              <a:t>ard</a:t>
            </a:r>
            <a:r>
              <a:rPr dirty="0" sz="1100" spc="-204">
                <a:latin typeface="Arial"/>
                <a:cs typeface="Arial"/>
              </a:rPr>
              <a:t>ard</a:t>
            </a:r>
            <a:r>
              <a:rPr dirty="0" baseline="30303" sz="1650" spc="-307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dirty="0" sz="1100" spc="-204">
                <a:latin typeface="Arial"/>
                <a:cs typeface="Arial"/>
              </a:rPr>
              <a:t>to</a:t>
            </a:r>
            <a:r>
              <a:rPr dirty="0" baseline="30303" sz="1650" spc="-307">
                <a:solidFill>
                  <a:srgbClr val="7F7F7F"/>
                </a:solidFill>
                <a:latin typeface="Arial"/>
                <a:cs typeface="Arial"/>
              </a:rPr>
              <a:t>hear</a:t>
            </a:r>
            <a:r>
              <a:rPr dirty="0" sz="1100" spc="-204">
                <a:latin typeface="Arial"/>
                <a:cs typeface="Arial"/>
              </a:rPr>
              <a:t>aeh	</a:t>
            </a:r>
            <a:r>
              <a:rPr dirty="0" sz="1100" spc="-220">
                <a:latin typeface="Arial"/>
                <a:cs typeface="Arial"/>
              </a:rPr>
              <a:t>r</a:t>
            </a:r>
            <a:r>
              <a:rPr dirty="0" baseline="30303" sz="1650" spc="-330">
                <a:solidFill>
                  <a:srgbClr val="7F7F7F"/>
                </a:solidFill>
                <a:latin typeface="Arial"/>
                <a:cs typeface="Arial"/>
              </a:rPr>
              <a:t>fr</a:t>
            </a:r>
            <a:r>
              <a:rPr dirty="0" sz="1100" spc="-220">
                <a:latin typeface="Arial"/>
                <a:cs typeface="Arial"/>
              </a:rPr>
              <a:t>f</a:t>
            </a:r>
            <a:r>
              <a:rPr dirty="0" baseline="30303" sz="1650" spc="-33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100" spc="-220">
                <a:latin typeface="Arial"/>
                <a:cs typeface="Arial"/>
              </a:rPr>
              <a:t>ro</a:t>
            </a:r>
            <a:r>
              <a:rPr dirty="0" baseline="30303" sz="1650" spc="-33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100" spc="-220">
                <a:latin typeface="Arial"/>
                <a:cs typeface="Arial"/>
              </a:rPr>
              <a:t>m</a:t>
            </a:r>
            <a:r>
              <a:rPr dirty="0" baseline="30303" sz="1650" spc="-330">
                <a:solidFill>
                  <a:srgbClr val="7F7F7F"/>
                </a:solidFill>
                <a:latin typeface="Arial"/>
                <a:cs typeface="Arial"/>
              </a:rPr>
              <a:t>yo</a:t>
            </a:r>
            <a:r>
              <a:rPr dirty="0" sz="1100" spc="-220">
                <a:latin typeface="Arial"/>
                <a:cs typeface="Arial"/>
              </a:rPr>
              <a:t>yo</a:t>
            </a:r>
            <a:r>
              <a:rPr dirty="0" baseline="30303" sz="1650" spc="-33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100" spc="-220">
                <a:latin typeface="Arial"/>
                <a:cs typeface="Arial"/>
              </a:rPr>
              <a:t>u</a:t>
            </a:r>
            <a:r>
              <a:rPr dirty="0" baseline="30303" sz="1650" spc="-330">
                <a:solidFill>
                  <a:srgbClr val="7F7F7F"/>
                </a:solidFill>
                <a:latin typeface="Arial"/>
                <a:cs typeface="Arial"/>
              </a:rPr>
              <a:t>so</a:t>
            </a:r>
            <a:r>
              <a:rPr dirty="0" sz="1100" spc="-220">
                <a:latin typeface="Arial"/>
                <a:cs typeface="Arial"/>
              </a:rPr>
              <a:t>s</a:t>
            </a:r>
            <a:r>
              <a:rPr dirty="0" sz="1100" spc="-220">
                <a:latin typeface="Arial"/>
                <a:cs typeface="Arial"/>
              </a:rPr>
              <a:t>o</a:t>
            </a:r>
            <a:r>
              <a:rPr dirty="0" sz="1100" spc="-220">
                <a:latin typeface="Arial"/>
                <a:cs typeface="Arial"/>
              </a:rPr>
              <a:t>o</a:t>
            </a:r>
            <a:r>
              <a:rPr dirty="0" baseline="30303" sz="1650" spc="-330">
                <a:solidFill>
                  <a:srgbClr val="7F7F7F"/>
                </a:solidFill>
                <a:latin typeface="Arial"/>
                <a:cs typeface="Arial"/>
              </a:rPr>
              <a:t>n.</a:t>
            </a:r>
            <a:r>
              <a:rPr dirty="0" sz="1100" spc="-220">
                <a:latin typeface="Arial"/>
                <a:cs typeface="Arial"/>
              </a:rPr>
              <a:t>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1100" spc="-20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dirty="0" baseline="-30303" sz="1650" spc="-300">
                <a:latin typeface="Arial"/>
                <a:cs typeface="Arial"/>
              </a:rPr>
              <a:t>hT</a:t>
            </a:r>
            <a:r>
              <a:rPr dirty="0" sz="1100" spc="-200">
                <a:solidFill>
                  <a:srgbClr val="7F7F7F"/>
                </a:solidFill>
                <a:latin typeface="Arial"/>
                <a:cs typeface="Arial"/>
              </a:rPr>
              <a:t>ank</a:t>
            </a:r>
            <a:r>
              <a:rPr dirty="0" baseline="-30303" sz="1650" spc="-300">
                <a:latin typeface="Arial"/>
                <a:cs typeface="Arial"/>
              </a:rPr>
              <a:t>na </a:t>
            </a:r>
            <a:r>
              <a:rPr dirty="0" baseline="-30303" sz="1650" spc="-375">
                <a:latin typeface="Arial"/>
                <a:cs typeface="Arial"/>
              </a:rPr>
              <a:t>k</a:t>
            </a:r>
            <a:r>
              <a:rPr dirty="0" sz="1100" spc="-25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baseline="-30303" sz="1650" spc="-375">
                <a:latin typeface="Arial"/>
                <a:cs typeface="Arial"/>
              </a:rPr>
              <a:t>Y</a:t>
            </a:r>
            <a:r>
              <a:rPr dirty="0" sz="1100" spc="-250">
                <a:solidFill>
                  <a:srgbClr val="7F7F7F"/>
                </a:solidFill>
                <a:latin typeface="Arial"/>
                <a:cs typeface="Arial"/>
              </a:rPr>
              <a:t>ou,</a:t>
            </a:r>
            <a:r>
              <a:rPr dirty="0" baseline="-30303" sz="1650" spc="-375">
                <a:latin typeface="Arial"/>
                <a:cs typeface="Arial"/>
              </a:rPr>
              <a:t>uo</a:t>
            </a:r>
            <a:r>
              <a:rPr dirty="0" baseline="-30303" sz="1650" spc="-345">
                <a:latin typeface="Arial"/>
                <a:cs typeface="Arial"/>
              </a:rPr>
              <a:t> </a:t>
            </a:r>
            <a:r>
              <a:rPr dirty="0" baseline="-30303" sz="1650">
                <a:latin typeface="Arial"/>
                <a:cs typeface="Arial"/>
              </a:rPr>
              <a:t>,</a:t>
            </a:r>
            <a:endParaRPr baseline="-30303" sz="1650">
              <a:latin typeface="Arial"/>
              <a:cs typeface="Arial"/>
            </a:endParaRPr>
          </a:p>
          <a:p>
            <a:pPr marL="76200" marR="4784090">
              <a:lnSpc>
                <a:spcPct val="143200"/>
              </a:lnSpc>
              <a:spcBef>
                <a:spcPts val="10"/>
              </a:spcBef>
            </a:pPr>
            <a:r>
              <a:rPr dirty="0" sz="1100" spc="-25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baseline="-30303" sz="1650" spc="-375">
                <a:latin typeface="Arial"/>
                <a:cs typeface="Arial"/>
              </a:rPr>
              <a:t>Y</a:t>
            </a:r>
            <a:r>
              <a:rPr dirty="0" sz="1100" spc="-250">
                <a:solidFill>
                  <a:srgbClr val="7F7F7F"/>
                </a:solidFill>
                <a:latin typeface="Arial"/>
                <a:cs typeface="Arial"/>
              </a:rPr>
              <a:t>our</a:t>
            </a:r>
            <a:r>
              <a:rPr dirty="0" baseline="-30303" sz="1650" spc="-375">
                <a:latin typeface="Arial"/>
                <a:cs typeface="Arial"/>
              </a:rPr>
              <a:t>uo 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baseline="-30303" sz="1650" spc="-277">
                <a:latin typeface="Arial"/>
                <a:cs typeface="Arial"/>
              </a:rPr>
              <a:t>rs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fa</a:t>
            </a:r>
            <a:r>
              <a:rPr dirty="0" baseline="-30303" sz="1650" spc="-277">
                <a:latin typeface="Arial"/>
                <a:cs typeface="Arial"/>
              </a:rPr>
              <a:t>fa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ith</a:t>
            </a:r>
            <a:r>
              <a:rPr dirty="0" baseline="-30303" sz="1650" spc="-277">
                <a:latin typeface="Arial"/>
                <a:cs typeface="Arial"/>
              </a:rPr>
              <a:t>ith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fu</a:t>
            </a:r>
            <a:r>
              <a:rPr dirty="0" baseline="-30303" sz="1650" spc="-277">
                <a:latin typeface="Arial"/>
                <a:cs typeface="Arial"/>
              </a:rPr>
              <a:t>fu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lly</a:t>
            </a:r>
            <a:r>
              <a:rPr dirty="0" baseline="-30303" sz="1650" spc="-277">
                <a:latin typeface="Arial"/>
                <a:cs typeface="Arial"/>
              </a:rPr>
              <a:t>lly</a:t>
            </a:r>
            <a:r>
              <a:rPr dirty="0" sz="1100" spc="-185">
                <a:solidFill>
                  <a:srgbClr val="7F7F7F"/>
                </a:solidFill>
                <a:latin typeface="Arial"/>
                <a:cs typeface="Arial"/>
              </a:rPr>
              <a:t>, </a:t>
            </a:r>
            <a:r>
              <a:rPr dirty="0" baseline="-30303" sz="1650" spc="-450">
                <a:latin typeface="Arial"/>
                <a:cs typeface="Arial"/>
              </a:rPr>
              <a:t>,  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(S</a:t>
            </a:r>
            <a:r>
              <a:rPr dirty="0" baseline="-30303" sz="1650" spc="-337">
                <a:latin typeface="Arial"/>
                <a:cs typeface="Arial"/>
              </a:rPr>
              <a:t>(S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ig</a:t>
            </a:r>
            <a:r>
              <a:rPr dirty="0" baseline="-30303" sz="1650" spc="-337">
                <a:latin typeface="Arial"/>
                <a:cs typeface="Arial"/>
              </a:rPr>
              <a:t>ig</a:t>
            </a:r>
            <a:r>
              <a:rPr dirty="0" sz="1100" spc="-225">
                <a:solidFill>
                  <a:srgbClr val="7F7F7F"/>
                </a:solidFill>
                <a:latin typeface="Arial"/>
                <a:cs typeface="Arial"/>
              </a:rPr>
              <a:t>nat</a:t>
            </a:r>
            <a:r>
              <a:rPr dirty="0" baseline="-30303" sz="1650" spc="-337">
                <a:latin typeface="Arial"/>
                <a:cs typeface="Arial"/>
              </a:rPr>
              <a:t>an </a:t>
            </a:r>
            <a:r>
              <a:rPr dirty="0" sz="1100" spc="-24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baseline="-30303" sz="1650" spc="-359">
                <a:latin typeface="Arial"/>
                <a:cs typeface="Arial"/>
              </a:rPr>
              <a:t>tu</a:t>
            </a:r>
            <a:r>
              <a:rPr dirty="0" sz="1100" spc="-240">
                <a:solidFill>
                  <a:srgbClr val="7F7F7F"/>
                </a:solidFill>
                <a:latin typeface="Arial"/>
                <a:cs typeface="Arial"/>
              </a:rPr>
              <a:t>re</a:t>
            </a:r>
            <a:r>
              <a:rPr dirty="0" baseline="-30303" sz="1650" spc="-359">
                <a:latin typeface="Arial"/>
                <a:cs typeface="Arial"/>
              </a:rPr>
              <a:t>re</a:t>
            </a:r>
            <a:r>
              <a:rPr dirty="0" sz="1100" spc="-240">
                <a:solidFill>
                  <a:srgbClr val="7F7F7F"/>
                </a:solidFill>
                <a:latin typeface="Arial"/>
                <a:cs typeface="Arial"/>
              </a:rPr>
              <a:t>)</a:t>
            </a:r>
            <a:r>
              <a:rPr dirty="0" sz="1100" spc="-2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baseline="-30303" sz="1650">
                <a:latin typeface="Arial"/>
                <a:cs typeface="Arial"/>
              </a:rPr>
              <a:t>)</a:t>
            </a:r>
            <a:endParaRPr baseline="-30303"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1100" spc="-350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30303" sz="1650" spc="-525" b="1">
                <a:latin typeface="Arial"/>
                <a:cs typeface="Arial"/>
              </a:rPr>
              <a:t>A</a:t>
            </a:r>
            <a:r>
              <a:rPr dirty="0" sz="1100" spc="-350" b="1">
                <a:solidFill>
                  <a:srgbClr val="7F7F7F"/>
                </a:solidFill>
                <a:latin typeface="Arial"/>
                <a:cs typeface="Arial"/>
              </a:rPr>
              <a:t>nand</a:t>
            </a:r>
            <a:r>
              <a:rPr dirty="0" baseline="-30303" sz="1650" spc="-525" b="1">
                <a:latin typeface="Arial"/>
                <a:cs typeface="Arial"/>
              </a:rPr>
              <a:t>dnan</a:t>
            </a:r>
            <a:endParaRPr baseline="-30303" sz="16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83809" y="2124710"/>
            <a:ext cx="2686050" cy="1507490"/>
            <a:chOff x="5083809" y="2124710"/>
            <a:chExt cx="2686050" cy="1507490"/>
          </a:xfrm>
        </p:grpSpPr>
        <p:sp>
          <p:nvSpPr>
            <p:cNvPr id="17" name="object 17"/>
            <p:cNvSpPr/>
            <p:nvPr/>
          </p:nvSpPr>
          <p:spPr>
            <a:xfrm>
              <a:off x="5083809" y="2124710"/>
              <a:ext cx="1780539" cy="15074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75629" y="2283460"/>
              <a:ext cx="2094229" cy="9385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02969" y="435609"/>
            <a:ext cx="1882139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SATHYABAMA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UNIVERSITY  SHS1101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6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-60"/>
              <a:t> </a:t>
            </a:r>
            <a:r>
              <a:rPr dirty="0"/>
              <a:t>26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90009" y="435609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UN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9159" y="435609"/>
            <a:ext cx="2160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English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Science </a:t>
            </a:r>
            <a:r>
              <a:rPr dirty="0" sz="1100">
                <a:latin typeface="Times New Roman"/>
                <a:cs typeface="Times New Roman"/>
              </a:rPr>
              <a:t>and Technology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69" y="918209"/>
            <a:ext cx="19818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Sample Letter: </a:t>
            </a:r>
            <a:r>
              <a:rPr dirty="0" sz="1100" spc="-5">
                <a:latin typeface="Arial"/>
                <a:cs typeface="Arial"/>
              </a:rPr>
              <a:t>Job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Application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Maths</dc:creator>
  <dcterms:created xsi:type="dcterms:W3CDTF">2020-09-20T17:57:58Z</dcterms:created>
  <dcterms:modified xsi:type="dcterms:W3CDTF">2020-09-20T17:57:58Z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2016-12-22T00:00:00Z</vt:filetime>
  </property>
  <property fmtid="{D5CDD505-2E9C-101B-9397-08002B2CF9AE}" pid="3" name="Creator">
    <vt:lpwstr>Writer</vt:lpwstr>
  </property>
  <property fmtid="{D5CDD505-2E9C-101B-9397-08002B2CF9AE}" pid="4" name="LastSaved">
    <vt:filetime>2020-09-20T00:00:00Z</vt:filetime>
  </property>
</Properties>
</file>