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#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#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#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#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#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63590" y="10080778"/>
            <a:ext cx="800100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#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hyperlink" Target="mailto:michelle.yonetani@nrc.ch" TargetMode="External"/><Relationship Id="rId5" Type="http://schemas.openxmlformats.org/officeDocument/2006/relationships/hyperlink" Target="http://www.ieltsbuddy.com/compare-and-contrast.html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Relationship Id="rId4" Type="http://schemas.openxmlformats.org/officeDocument/2006/relationships/hyperlink" Target="http://example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writing.engr.psu.edu/exercises/no.html" TargetMode="External"/><Relationship Id="rId3" Type="http://schemas.openxmlformats.org/officeDocument/2006/relationships/hyperlink" Target="http://www.writing.engr.psu.edu/exercises/usage2.html#3%233" TargetMode="External"/><Relationship Id="rId4" Type="http://schemas.openxmlformats.org/officeDocument/2006/relationships/hyperlink" Target="http://www.writing.engr.psu.edu/exercises/usage2.html#2%232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oodreads.com/author/show/6568942.Babu_Rajan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hyperlink" Target="http://www.poetryinnature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blog.internal-displacement.org/2013/11/19/increasing-movement-of-idps-out-of-areas-worst-affected-by-haiyan-as-displacement-figures-rise-to-over-4-million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4425" y="3964939"/>
            <a:ext cx="5693410" cy="1160780"/>
          </a:xfrm>
          <a:custGeom>
            <a:avLst/>
            <a:gdLst/>
            <a:ahLst/>
            <a:cxnLst/>
            <a:rect l="l" t="t" r="r" b="b"/>
            <a:pathLst>
              <a:path w="5693409" h="1160779">
                <a:moveTo>
                  <a:pt x="193421" y="0"/>
                </a:moveTo>
                <a:lnTo>
                  <a:pt x="149080" y="5109"/>
                </a:lnTo>
                <a:lnTo>
                  <a:pt x="108372" y="19662"/>
                </a:lnTo>
                <a:lnTo>
                  <a:pt x="72458" y="42497"/>
                </a:lnTo>
                <a:lnTo>
                  <a:pt x="42501" y="72452"/>
                </a:lnTo>
                <a:lnTo>
                  <a:pt x="19664" y="108366"/>
                </a:lnTo>
                <a:lnTo>
                  <a:pt x="5109" y="149076"/>
                </a:lnTo>
                <a:lnTo>
                  <a:pt x="0" y="193421"/>
                </a:lnTo>
                <a:lnTo>
                  <a:pt x="0" y="967359"/>
                </a:lnTo>
                <a:lnTo>
                  <a:pt x="5109" y="1011703"/>
                </a:lnTo>
                <a:lnTo>
                  <a:pt x="19664" y="1052413"/>
                </a:lnTo>
                <a:lnTo>
                  <a:pt x="42501" y="1088327"/>
                </a:lnTo>
                <a:lnTo>
                  <a:pt x="72458" y="1118282"/>
                </a:lnTo>
                <a:lnTo>
                  <a:pt x="108372" y="1141117"/>
                </a:lnTo>
                <a:lnTo>
                  <a:pt x="149080" y="1155670"/>
                </a:lnTo>
                <a:lnTo>
                  <a:pt x="193421" y="1160780"/>
                </a:lnTo>
                <a:lnTo>
                  <a:pt x="5499989" y="1160780"/>
                </a:lnTo>
                <a:lnTo>
                  <a:pt x="5544333" y="1155670"/>
                </a:lnTo>
                <a:lnTo>
                  <a:pt x="5585043" y="1141117"/>
                </a:lnTo>
                <a:lnTo>
                  <a:pt x="5620957" y="1118282"/>
                </a:lnTo>
                <a:lnTo>
                  <a:pt x="5650912" y="1088327"/>
                </a:lnTo>
                <a:lnTo>
                  <a:pt x="5673747" y="1052413"/>
                </a:lnTo>
                <a:lnTo>
                  <a:pt x="5688300" y="1011703"/>
                </a:lnTo>
                <a:lnTo>
                  <a:pt x="5693409" y="967359"/>
                </a:lnTo>
                <a:lnTo>
                  <a:pt x="5693409" y="193421"/>
                </a:lnTo>
                <a:lnTo>
                  <a:pt x="5688300" y="149076"/>
                </a:lnTo>
                <a:lnTo>
                  <a:pt x="5673747" y="108366"/>
                </a:lnTo>
                <a:lnTo>
                  <a:pt x="5650912" y="72452"/>
                </a:lnTo>
                <a:lnTo>
                  <a:pt x="5620957" y="42497"/>
                </a:lnTo>
                <a:lnTo>
                  <a:pt x="5585043" y="19662"/>
                </a:lnTo>
                <a:lnTo>
                  <a:pt x="5544333" y="5109"/>
                </a:lnTo>
                <a:lnTo>
                  <a:pt x="5499989" y="0"/>
                </a:lnTo>
                <a:lnTo>
                  <a:pt x="193421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51000" y="4043298"/>
            <a:ext cx="5424805" cy="90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405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UNIT </a:t>
            </a:r>
            <a:r>
              <a:rPr dirty="0" sz="1200" b="1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380"/>
              </a:lnSpc>
              <a:spcBef>
                <a:spcPts val="60"/>
              </a:spcBef>
            </a:pPr>
            <a:r>
              <a:rPr dirty="0" sz="1200" spc="-5" i="1">
                <a:latin typeface="Arial"/>
                <a:cs typeface="Arial"/>
              </a:rPr>
              <a:t>Listening </a:t>
            </a:r>
            <a:r>
              <a:rPr dirty="0" sz="1200" i="1">
                <a:latin typeface="Arial"/>
                <a:cs typeface="Arial"/>
              </a:rPr>
              <a:t>for </a:t>
            </a:r>
            <a:r>
              <a:rPr dirty="0" sz="1200" spc="-5" i="1">
                <a:latin typeface="Arial"/>
                <a:cs typeface="Arial"/>
              </a:rPr>
              <a:t>inference, Describing a process, </a:t>
            </a:r>
            <a:r>
              <a:rPr dirty="0" sz="1200" spc="-10" i="1">
                <a:latin typeface="Arial"/>
                <a:cs typeface="Arial"/>
              </a:rPr>
              <a:t>Cloze </a:t>
            </a:r>
            <a:r>
              <a:rPr dirty="0" sz="1200" i="1">
                <a:latin typeface="Arial"/>
                <a:cs typeface="Arial"/>
              </a:rPr>
              <a:t>Reading </a:t>
            </a:r>
            <a:r>
              <a:rPr dirty="0" sz="1200" spc="-5" i="1">
                <a:latin typeface="Arial"/>
                <a:cs typeface="Arial"/>
              </a:rPr>
              <a:t>and its types,  </a:t>
            </a:r>
            <a:r>
              <a:rPr dirty="0" sz="1200" spc="-5" i="1">
                <a:latin typeface="Arial"/>
                <a:cs typeface="Arial"/>
              </a:rPr>
              <a:t>Transcoding </a:t>
            </a:r>
            <a:r>
              <a:rPr dirty="0" sz="1200" i="1">
                <a:latin typeface="Arial"/>
                <a:cs typeface="Arial"/>
              </a:rPr>
              <a:t>– </a:t>
            </a:r>
            <a:r>
              <a:rPr dirty="0" sz="1200" spc="-5" i="1">
                <a:latin typeface="Arial"/>
                <a:cs typeface="Arial"/>
              </a:rPr>
              <a:t>Encoding </a:t>
            </a:r>
            <a:r>
              <a:rPr dirty="0" sz="1200" i="1">
                <a:latin typeface="Arial"/>
                <a:cs typeface="Arial"/>
              </a:rPr>
              <a:t>&amp; </a:t>
            </a:r>
            <a:r>
              <a:rPr dirty="0" sz="1200" spc="-5" i="1">
                <a:latin typeface="Arial"/>
                <a:cs typeface="Arial"/>
              </a:rPr>
              <a:t>Decoding, Flow </a:t>
            </a:r>
            <a:r>
              <a:rPr dirty="0" sz="1200" i="1">
                <a:latin typeface="Arial"/>
                <a:cs typeface="Arial"/>
              </a:rPr>
              <a:t>Chart, </a:t>
            </a:r>
            <a:r>
              <a:rPr dirty="0" sz="1200" spc="-5" i="1">
                <a:latin typeface="Arial"/>
                <a:cs typeface="Arial"/>
              </a:rPr>
              <a:t>Bar chart, Pie </a:t>
            </a:r>
            <a:r>
              <a:rPr dirty="0" sz="1200" i="1">
                <a:latin typeface="Arial"/>
                <a:cs typeface="Arial"/>
              </a:rPr>
              <a:t>Chart, Tabular  </a:t>
            </a:r>
            <a:r>
              <a:rPr dirty="0" sz="1200" spc="-5" i="1">
                <a:latin typeface="Arial"/>
                <a:cs typeface="Arial"/>
              </a:rPr>
              <a:t>Column, Tree Diagram, </a:t>
            </a:r>
            <a:r>
              <a:rPr dirty="0" sz="1200" i="1">
                <a:latin typeface="Arial"/>
                <a:cs typeface="Arial"/>
              </a:rPr>
              <a:t>Technical </a:t>
            </a:r>
            <a:r>
              <a:rPr dirty="0" sz="1200" spc="-5" i="1">
                <a:latin typeface="Arial"/>
                <a:cs typeface="Arial"/>
              </a:rPr>
              <a:t>Definitions Connectives </a:t>
            </a:r>
            <a:r>
              <a:rPr dirty="0" sz="1200" i="1">
                <a:latin typeface="Arial"/>
                <a:cs typeface="Arial"/>
              </a:rPr>
              <a:t>&amp; </a:t>
            </a:r>
            <a:r>
              <a:rPr dirty="0" sz="1200" spc="-5" i="1">
                <a:latin typeface="Arial"/>
                <a:cs typeface="Arial"/>
              </a:rPr>
              <a:t>Discourse  Markers, </a:t>
            </a:r>
            <a:r>
              <a:rPr dirty="0" sz="1200" i="1">
                <a:latin typeface="Arial"/>
                <a:cs typeface="Arial"/>
              </a:rPr>
              <a:t>Word </a:t>
            </a:r>
            <a:r>
              <a:rPr dirty="0" sz="1200" spc="-5" i="1">
                <a:latin typeface="Arial"/>
                <a:cs typeface="Arial"/>
              </a:rPr>
              <a:t>Association-</a:t>
            </a:r>
            <a:r>
              <a:rPr dirty="0" sz="1200" spc="-25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connotations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10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2030" y="3337076"/>
            <a:ext cx="5545193" cy="1746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4676" y="606043"/>
            <a:ext cx="441325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120">
              <a:lnSpc>
                <a:spcPts val="141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3. Representing Information Given </a:t>
            </a: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 b="1">
                <a:latin typeface="Arial"/>
                <a:cs typeface="Arial"/>
              </a:rPr>
              <a:t>a</a:t>
            </a:r>
            <a:r>
              <a:rPr dirty="0" sz="1200" spc="-15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Table: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Study </a:t>
            </a:r>
            <a:r>
              <a:rPr dirty="0" sz="1200" spc="-5">
                <a:latin typeface="Arial"/>
                <a:cs typeface="Arial"/>
              </a:rPr>
              <a:t>the following table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write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short </a:t>
            </a:r>
            <a:r>
              <a:rPr dirty="0" sz="1200" spc="-5">
                <a:latin typeface="Arial"/>
                <a:cs typeface="Arial"/>
              </a:rPr>
              <a:t>paragraph of 150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words: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5511" y="981709"/>
            <a:ext cx="5611658" cy="1911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004" y="2884678"/>
            <a:ext cx="576199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Arial"/>
                <a:cs typeface="Arial"/>
              </a:rPr>
              <a:t>Table1: Countries with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highest relative levels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new displacement by weather-  related disasters worldwide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(2008-2012)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10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2004" y="5164962"/>
            <a:ext cx="5293360" cy="6159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Table </a:t>
            </a:r>
            <a:r>
              <a:rPr dirty="0" sz="1100">
                <a:latin typeface="Arial"/>
                <a:cs typeface="Arial"/>
              </a:rPr>
              <a:t>2 : </a:t>
            </a:r>
            <a:r>
              <a:rPr dirty="0" sz="1100" spc="-5">
                <a:latin typeface="Arial"/>
                <a:cs typeface="Arial"/>
              </a:rPr>
              <a:t>People displaced by climate and weather-related hazards during 2008-2012  </a:t>
            </a:r>
            <a:r>
              <a:rPr dirty="0" sz="1100">
                <a:latin typeface="Arial"/>
                <a:cs typeface="Arial"/>
              </a:rPr>
              <a:t>Source: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Michelle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Yonetani,</a:t>
            </a:r>
            <a:r>
              <a:rPr dirty="0" sz="1100" spc="-5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100" spc="-5">
                <a:latin typeface="Arial"/>
                <a:cs typeface="Arial"/>
              </a:rPr>
              <a:t>IDMC Senior Advisor </a:t>
            </a:r>
            <a:r>
              <a:rPr dirty="0" sz="110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disaster-induced</a:t>
            </a:r>
            <a:r>
              <a:rPr dirty="0" sz="1100" spc="1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displacement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200" spc="-5" b="1">
                <a:latin typeface="Arial"/>
                <a:cs typeface="Arial"/>
              </a:rPr>
              <a:t>5.Critical Thinking: Peer Evaluation and</a:t>
            </a:r>
            <a:r>
              <a:rPr dirty="0" sz="1200" spc="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reflecting: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43076" y="5772276"/>
          <a:ext cx="5879465" cy="3818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120"/>
                <a:gridCol w="1466215"/>
                <a:gridCol w="1308100"/>
                <a:gridCol w="1628139"/>
              </a:tblGrid>
              <a:tr h="167639">
                <a:tc>
                  <a:txBody>
                    <a:bodyPr/>
                    <a:lstStyle/>
                    <a:p>
                      <a:pPr marL="269240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Language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item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9139">
                <a:tc>
                  <a:txBody>
                    <a:bodyPr/>
                    <a:lstStyle/>
                    <a:p>
                      <a:pPr marL="68580" marR="375285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Creativity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idea  generation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79070">
                        <a:lnSpc>
                          <a:spcPts val="126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Use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factual and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opinion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statements.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15265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Both factual and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opinion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statements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4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used.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21615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More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use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one  type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statements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7945" marR="292100">
                        <a:lnSpc>
                          <a:spcPts val="126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and less use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other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type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91440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Only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factual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statements 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used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0788">
                <a:tc>
                  <a:txBody>
                    <a:bodyPr/>
                    <a:lstStyle/>
                    <a:p>
                      <a:pPr marL="68580" marR="528320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Coherence</a:t>
                      </a:r>
                      <a:r>
                        <a:rPr dirty="0" sz="11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&amp; 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Cohesion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1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Use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comparative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just" marL="68580" marR="171450">
                        <a:lnSpc>
                          <a:spcPct val="95900"/>
                        </a:lnSpc>
                        <a:spcBef>
                          <a:spcPts val="3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and contras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words</a:t>
                      </a:r>
                      <a:r>
                        <a:rPr dirty="0" sz="11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/  Phrases to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connect 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ideas.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54305">
                        <a:lnSpc>
                          <a:spcPts val="1260"/>
                        </a:lnSpc>
                        <a:spcBef>
                          <a:spcPts val="4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At least three words 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one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phrase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  connect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ideas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74625">
                        <a:lnSpc>
                          <a:spcPts val="1260"/>
                        </a:lnSpc>
                        <a:spcBef>
                          <a:spcPts val="4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Only contrasts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or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comparatives 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used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5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use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comparatives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6675" marR="154305">
                        <a:lnSpc>
                          <a:spcPct val="95900"/>
                        </a:lnSpc>
                        <a:spcBef>
                          <a:spcPts val="2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contrasts.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Or  Unnecessary usage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or 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too much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usage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comparatives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contrasting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words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4286">
                <a:tc>
                  <a:txBody>
                    <a:bodyPr/>
                    <a:lstStyle/>
                    <a:p>
                      <a:pPr marL="68580" marR="311150">
                        <a:lnSpc>
                          <a:spcPts val="1270"/>
                        </a:lnSpc>
                        <a:spcBef>
                          <a:spcPts val="20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Mechanics of 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writing: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Heading,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title 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line,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70815">
                        <a:lnSpc>
                          <a:spcPts val="126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sentence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structures  in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impersonal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281940">
                        <a:lnSpc>
                          <a:spcPts val="1260"/>
                        </a:lnSpc>
                        <a:spcBef>
                          <a:spcPts val="1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passive voice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 correct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tense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8580" marR="91440">
                        <a:lnSpc>
                          <a:spcPct val="9590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paragraph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has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title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topic line, all  required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sentences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76200">
                        <a:lnSpc>
                          <a:spcPct val="958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structures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in  impersonal passive  voice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the tense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correct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less  than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two spelling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 punctuation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errors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59715">
                        <a:lnSpc>
                          <a:spcPct val="9590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paragraph 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has 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title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topic line,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some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7945" marR="97790">
                        <a:lnSpc>
                          <a:spcPct val="958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sentences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have  structures in  impersonal  passive voice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 the tense is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wrong  in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some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places  with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less than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two  spelling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 punctuation</a:t>
                      </a:r>
                      <a:r>
                        <a:rPr dirty="0" sz="11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errors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76530">
                        <a:lnSpc>
                          <a:spcPct val="9590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paragraph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has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no  a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title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topic line, 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sentences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have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6675" marR="100965">
                        <a:lnSpc>
                          <a:spcPct val="958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impersonal passive  voice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the tense is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wrong in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more than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five  places. More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than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five  spelling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 punctuation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errors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02004" y="9566859"/>
            <a:ext cx="5088890" cy="368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ts val="1360"/>
              </a:lnSpc>
              <a:spcBef>
                <a:spcPts val="114"/>
              </a:spcBef>
            </a:pPr>
            <a:r>
              <a:rPr dirty="0" sz="1100">
                <a:latin typeface="Arial"/>
                <a:cs typeface="Arial"/>
              </a:rPr>
              <a:t>A 4 </a:t>
            </a:r>
            <a:r>
              <a:rPr dirty="0" sz="1100" spc="-5">
                <a:latin typeface="Arial"/>
                <a:cs typeface="Arial"/>
              </a:rPr>
              <a:t>marks </a:t>
            </a:r>
            <a:r>
              <a:rPr dirty="0" sz="1100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B= </a:t>
            </a:r>
            <a:r>
              <a:rPr dirty="0" sz="1100">
                <a:latin typeface="Arial"/>
                <a:cs typeface="Arial"/>
              </a:rPr>
              <a:t>3 </a:t>
            </a:r>
            <a:r>
              <a:rPr dirty="0" sz="1100" spc="-5">
                <a:latin typeface="Arial"/>
                <a:cs typeface="Arial"/>
              </a:rPr>
              <a:t>marks, </a:t>
            </a:r>
            <a:r>
              <a:rPr dirty="0" sz="1100">
                <a:latin typeface="Arial"/>
                <a:cs typeface="Arial"/>
              </a:rPr>
              <a:t>C =2 </a:t>
            </a:r>
            <a:r>
              <a:rPr dirty="0" sz="1100" spc="-5">
                <a:latin typeface="Arial"/>
                <a:cs typeface="Arial"/>
              </a:rPr>
              <a:t>marks; Calculation: Total marks: </a:t>
            </a:r>
            <a:r>
              <a:rPr dirty="0" sz="1100" spc="-10">
                <a:latin typeface="Arial"/>
                <a:cs typeface="Arial"/>
              </a:rPr>
              <a:t>if </a:t>
            </a:r>
            <a:r>
              <a:rPr dirty="0" sz="1100" spc="-5">
                <a:latin typeface="Arial"/>
                <a:cs typeface="Arial"/>
              </a:rPr>
              <a:t>all As </a:t>
            </a:r>
            <a:r>
              <a:rPr dirty="0" sz="1100">
                <a:latin typeface="Arial"/>
                <a:cs typeface="Arial"/>
              </a:rPr>
              <a:t>( </a:t>
            </a:r>
            <a:r>
              <a:rPr dirty="0" sz="1100" spc="-5">
                <a:latin typeface="Arial"/>
                <a:cs typeface="Arial"/>
              </a:rPr>
              <a:t>3x4=12)  </a:t>
            </a:r>
            <a:r>
              <a:rPr dirty="0" sz="1100">
                <a:latin typeface="Arial"/>
                <a:cs typeface="Arial"/>
              </a:rPr>
              <a:t>References :</a:t>
            </a:r>
            <a:r>
              <a:rPr dirty="0" sz="1100" spc="3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  <a:hlinkClick r:id="rId5"/>
              </a:rPr>
              <a:t>http://www.ieltsbuddy.com/compare-and-contrast.html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930" y="1398269"/>
            <a:ext cx="5713730" cy="2143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004" y="606043"/>
            <a:ext cx="5761355" cy="7346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84785" marR="5080" indent="-172720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Arial"/>
                <a:cs typeface="Arial"/>
              </a:rPr>
              <a:t>4. </a:t>
            </a:r>
            <a:r>
              <a:rPr dirty="0" sz="1200" spc="-5" b="1">
                <a:latin typeface="Arial"/>
                <a:cs typeface="Arial"/>
              </a:rPr>
              <a:t>Follow up: </a:t>
            </a:r>
            <a:r>
              <a:rPr dirty="0" sz="1200">
                <a:latin typeface="Arial"/>
                <a:cs typeface="Arial"/>
              </a:rPr>
              <a:t>Write </a:t>
            </a:r>
            <a:r>
              <a:rPr dirty="0" sz="1200" spc="-5">
                <a:latin typeface="Arial"/>
                <a:cs typeface="Arial"/>
              </a:rPr>
              <a:t>a compare contrast paragraph based </a:t>
            </a:r>
            <a:r>
              <a:rPr dirty="0" sz="1200" spc="-1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your observation of </a:t>
            </a:r>
            <a:r>
              <a:rPr dirty="0" sz="1200" spc="-10">
                <a:latin typeface="Arial"/>
                <a:cs typeface="Arial"/>
              </a:rPr>
              <a:t>the  </a:t>
            </a:r>
            <a:r>
              <a:rPr dirty="0" sz="1200" spc="-5">
                <a:latin typeface="Arial"/>
                <a:cs typeface="Arial"/>
              </a:rPr>
              <a:t>data presented in the bar diagram on </a:t>
            </a:r>
            <a:r>
              <a:rPr dirty="0" sz="1200" spc="-135">
                <a:latin typeface="Arial"/>
                <a:cs typeface="Arial"/>
              </a:rPr>
              <a:t>„ </a:t>
            </a:r>
            <a:r>
              <a:rPr dirty="0" sz="1200" spc="-5">
                <a:latin typeface="Arial"/>
                <a:cs typeface="Arial"/>
              </a:rPr>
              <a:t>Usage of </a:t>
            </a:r>
            <a:r>
              <a:rPr dirty="0" sz="1200" spc="-20">
                <a:latin typeface="Arial"/>
                <a:cs typeface="Arial"/>
              </a:rPr>
              <a:t>Water‟. </a:t>
            </a:r>
            <a:r>
              <a:rPr dirty="0" sz="1200" spc="-5">
                <a:latin typeface="Arial"/>
                <a:cs typeface="Arial"/>
              </a:rPr>
              <a:t>Start with the topic line  provided: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bar chart represents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water use </a:t>
            </a:r>
            <a:r>
              <a:rPr dirty="0" sz="1200" spc="-10">
                <a:latin typeface="Arial"/>
                <a:cs typeface="Arial"/>
              </a:rPr>
              <a:t>given </a:t>
            </a:r>
            <a:r>
              <a:rPr dirty="0" sz="1200" spc="-5">
                <a:latin typeface="Arial"/>
                <a:cs typeface="Arial"/>
              </a:rPr>
              <a:t>in percentage in a number  of different regions in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1995.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9172" y="4315078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 h="0">
                <a:moveTo>
                  <a:pt x="0" y="0"/>
                </a:moveTo>
                <a:lnTo>
                  <a:pt x="35957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6124" y="4312030"/>
            <a:ext cx="0" cy="1765300"/>
          </a:xfrm>
          <a:custGeom>
            <a:avLst/>
            <a:gdLst/>
            <a:ahLst/>
            <a:cxnLst/>
            <a:rect l="l" t="t" r="r" b="b"/>
            <a:pathLst>
              <a:path w="0" h="1765300">
                <a:moveTo>
                  <a:pt x="0" y="0"/>
                </a:moveTo>
                <a:lnTo>
                  <a:pt x="0" y="1765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9172" y="6074028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 h="0">
                <a:moveTo>
                  <a:pt x="0" y="0"/>
                </a:moveTo>
                <a:lnTo>
                  <a:pt x="35957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47921" y="4312030"/>
            <a:ext cx="0" cy="1765300"/>
          </a:xfrm>
          <a:custGeom>
            <a:avLst/>
            <a:gdLst/>
            <a:ahLst/>
            <a:cxnLst/>
            <a:rect l="l" t="t" r="r" b="b"/>
            <a:pathLst>
              <a:path w="0" h="1765300">
                <a:moveTo>
                  <a:pt x="0" y="0"/>
                </a:moveTo>
                <a:lnTo>
                  <a:pt x="0" y="176504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004" y="3761358"/>
            <a:ext cx="5515610" cy="26746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  <a:buAutoNum type="alphaUcPeriod"/>
              <a:tabLst>
                <a:tab pos="209550" algn="l"/>
              </a:tabLst>
            </a:pPr>
            <a:r>
              <a:rPr dirty="0" sz="1200" spc="-5" b="1">
                <a:latin typeface="Arial"/>
                <a:cs typeface="Arial"/>
              </a:rPr>
              <a:t>A.Prepositions </a:t>
            </a:r>
            <a:r>
              <a:rPr dirty="0" sz="1200" b="1">
                <a:latin typeface="Arial"/>
                <a:cs typeface="Arial"/>
              </a:rPr>
              <a:t>of time: </a:t>
            </a:r>
            <a:r>
              <a:rPr dirty="0" sz="1200" spc="-5">
                <a:latin typeface="Arial"/>
                <a:cs typeface="Arial"/>
              </a:rPr>
              <a:t>Correct </a:t>
            </a:r>
            <a:r>
              <a:rPr dirty="0" sz="1200" spc="-1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of prepositions is important while  representing information: </a:t>
            </a:r>
            <a:r>
              <a:rPr dirty="0" sz="1200">
                <a:latin typeface="Arial"/>
                <a:cs typeface="Arial"/>
              </a:rPr>
              <a:t>Here </a:t>
            </a:r>
            <a:r>
              <a:rPr dirty="0" sz="1200" spc="-5">
                <a:latin typeface="Arial"/>
                <a:cs typeface="Arial"/>
              </a:rPr>
              <a:t>are some of the main prepositions you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need </a:t>
            </a:r>
            <a:r>
              <a:rPr dirty="0" sz="1200">
                <a:latin typeface="Arial"/>
                <a:cs typeface="Arial"/>
              </a:rPr>
              <a:t>to  use: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</a:pP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[month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>
                <a:latin typeface="Arial"/>
                <a:cs typeface="Arial"/>
              </a:rPr>
              <a:t>year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>
                <a:latin typeface="Arial"/>
                <a:cs typeface="Arial"/>
              </a:rPr>
              <a:t>morning, afternoon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etc]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 b="1">
                <a:latin typeface="Arial"/>
                <a:cs typeface="Arial"/>
              </a:rPr>
              <a:t>at </a:t>
            </a:r>
            <a:r>
              <a:rPr dirty="0" sz="1200">
                <a:latin typeface="Arial"/>
                <a:cs typeface="Arial"/>
              </a:rPr>
              <a:t>[9 </a:t>
            </a:r>
            <a:r>
              <a:rPr dirty="0" sz="1200" spc="-20">
                <a:latin typeface="Arial"/>
                <a:cs typeface="Arial"/>
              </a:rPr>
              <a:t>o‟clock, </a:t>
            </a:r>
            <a:r>
              <a:rPr dirty="0" sz="1200" spc="-5">
                <a:latin typeface="Arial"/>
                <a:cs typeface="Arial"/>
              </a:rPr>
              <a:t>10.30 am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etc]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 b="1">
                <a:latin typeface="Arial"/>
                <a:cs typeface="Arial"/>
              </a:rPr>
              <a:t>from</a:t>
            </a:r>
            <a:r>
              <a:rPr dirty="0" sz="1200" spc="-5">
                <a:latin typeface="Arial"/>
                <a:cs typeface="Arial"/>
              </a:rPr>
              <a:t>..[a point </a:t>
            </a:r>
            <a:r>
              <a:rPr dirty="0" sz="1200" spc="-1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time]..</a:t>
            </a:r>
            <a:r>
              <a:rPr dirty="0" sz="1200" spc="-5" b="1">
                <a:latin typeface="Arial"/>
                <a:cs typeface="Arial"/>
              </a:rPr>
              <a:t>to</a:t>
            </a:r>
            <a:r>
              <a:rPr dirty="0" sz="1200" spc="-5">
                <a:latin typeface="Arial"/>
                <a:cs typeface="Arial"/>
              </a:rPr>
              <a:t>… [another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point]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 b="1">
                <a:latin typeface="Arial"/>
                <a:cs typeface="Arial"/>
              </a:rPr>
              <a:t>between…[</a:t>
            </a:r>
            <a:r>
              <a:rPr dirty="0" sz="1200" spc="-5">
                <a:latin typeface="Arial"/>
                <a:cs typeface="Arial"/>
              </a:rPr>
              <a:t>a point in time]..</a:t>
            </a:r>
            <a:r>
              <a:rPr dirty="0" sz="1200" spc="-5" b="1">
                <a:latin typeface="Arial"/>
                <a:cs typeface="Arial"/>
              </a:rPr>
              <a:t>and</a:t>
            </a:r>
            <a:r>
              <a:rPr dirty="0" sz="1200" spc="-5">
                <a:latin typeface="Arial"/>
                <a:cs typeface="Arial"/>
              </a:rPr>
              <a:t>… [another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point]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latin typeface="Arial"/>
                <a:cs typeface="Arial"/>
              </a:rPr>
              <a:t>during </a:t>
            </a:r>
            <a:r>
              <a:rPr dirty="0" sz="1200">
                <a:latin typeface="Arial"/>
                <a:cs typeface="Arial"/>
              </a:rPr>
              <a:t>[a </a:t>
            </a:r>
            <a:r>
              <a:rPr dirty="0" sz="1200" spc="-5">
                <a:latin typeface="Arial"/>
                <a:cs typeface="Arial"/>
              </a:rPr>
              <a:t>period of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time]</a:t>
            </a:r>
            <a:endParaRPr sz="1200">
              <a:latin typeface="Arial"/>
              <a:cs typeface="Arial"/>
            </a:endParaRPr>
          </a:p>
          <a:p>
            <a:pPr marL="12700" marR="2682240">
              <a:lnSpc>
                <a:spcPts val="1380"/>
              </a:lnSpc>
              <a:spcBef>
                <a:spcPts val="65"/>
              </a:spcBef>
            </a:pPr>
            <a:r>
              <a:rPr dirty="0" sz="1200" spc="-5" b="1">
                <a:latin typeface="Arial"/>
                <a:cs typeface="Arial"/>
              </a:rPr>
              <a:t>before </a:t>
            </a:r>
            <a:r>
              <a:rPr dirty="0" sz="1200">
                <a:latin typeface="Arial"/>
                <a:cs typeface="Arial"/>
              </a:rPr>
              <a:t>[a </a:t>
            </a:r>
            <a:r>
              <a:rPr dirty="0" sz="1200" spc="-5">
                <a:latin typeface="Arial"/>
                <a:cs typeface="Arial"/>
              </a:rPr>
              <a:t>point in time or a period of time]  </a:t>
            </a:r>
            <a:r>
              <a:rPr dirty="0" sz="1200" spc="-5" b="1">
                <a:latin typeface="Arial"/>
                <a:cs typeface="Arial"/>
              </a:rPr>
              <a:t>after </a:t>
            </a:r>
            <a:r>
              <a:rPr dirty="0" sz="1200">
                <a:latin typeface="Arial"/>
                <a:cs typeface="Arial"/>
              </a:rPr>
              <a:t>[a </a:t>
            </a:r>
            <a:r>
              <a:rPr dirty="0" sz="1200" spc="-5">
                <a:latin typeface="Arial"/>
                <a:cs typeface="Arial"/>
              </a:rPr>
              <a:t>point in time or a period of time]  </a:t>
            </a:r>
            <a:r>
              <a:rPr dirty="0" sz="1200" b="1">
                <a:latin typeface="Arial"/>
                <a:cs typeface="Arial"/>
              </a:rPr>
              <a:t>by </a:t>
            </a:r>
            <a:r>
              <a:rPr dirty="0" sz="1200">
                <a:latin typeface="Arial"/>
                <a:cs typeface="Arial"/>
              </a:rPr>
              <a:t>[a point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time </a:t>
            </a:r>
            <a:r>
              <a:rPr dirty="0" sz="1200" spc="-5">
                <a:latin typeface="Arial"/>
                <a:cs typeface="Arial"/>
              </a:rPr>
              <a:t>arrived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at]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15"/>
              </a:lnSpc>
            </a:pPr>
            <a:r>
              <a:rPr dirty="0" sz="1200" spc="-5" b="1">
                <a:latin typeface="Arial"/>
                <a:cs typeface="Arial"/>
              </a:rPr>
              <a:t>until </a:t>
            </a:r>
            <a:r>
              <a:rPr dirty="0" sz="1200">
                <a:latin typeface="Arial"/>
                <a:cs typeface="Arial"/>
              </a:rPr>
              <a:t>[a </a:t>
            </a:r>
            <a:r>
              <a:rPr dirty="0" sz="1200" spc="-5">
                <a:latin typeface="Arial"/>
                <a:cs typeface="Arial"/>
              </a:rPr>
              <a:t>point of time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reached]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0"/>
              </a:lnSpc>
            </a:pPr>
            <a:r>
              <a:rPr dirty="0" sz="1200" spc="-5" b="1">
                <a:latin typeface="Arial"/>
                <a:cs typeface="Arial"/>
              </a:rPr>
              <a:t>since </a:t>
            </a:r>
            <a:r>
              <a:rPr dirty="0" sz="1200" spc="-5">
                <a:latin typeface="Arial"/>
                <a:cs typeface="Arial"/>
              </a:rPr>
              <a:t>[from a point in the past until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now]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200025" indent="-187960">
              <a:lnSpc>
                <a:spcPct val="100000"/>
              </a:lnSpc>
              <a:buFont typeface="Arial"/>
              <a:buAutoNum type="alphaUcPeriod" startAt="2"/>
              <a:tabLst>
                <a:tab pos="200660" algn="l"/>
              </a:tabLst>
            </a:pPr>
            <a:r>
              <a:rPr dirty="0" sz="1200" spc="-5" b="1">
                <a:latin typeface="Arial"/>
                <a:cs typeface="Arial"/>
              </a:rPr>
              <a:t>Prepositions </a:t>
            </a:r>
            <a:r>
              <a:rPr dirty="0" sz="1200" b="1">
                <a:latin typeface="Arial"/>
                <a:cs typeface="Arial"/>
              </a:rPr>
              <a:t>to </a:t>
            </a:r>
            <a:r>
              <a:rPr dirty="0" sz="1200" spc="-5" b="1">
                <a:latin typeface="Arial"/>
                <a:cs typeface="Arial"/>
              </a:rPr>
              <a:t>describe increase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decrease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25956" y="6427596"/>
          <a:ext cx="5669280" cy="2266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835"/>
                <a:gridCol w="1943735"/>
                <a:gridCol w="2116454"/>
              </a:tblGrid>
              <a:tr h="501395">
                <a:tc>
                  <a:txBody>
                    <a:bodyPr/>
                    <a:lstStyle/>
                    <a:p>
                      <a:pPr marL="385445" marR="183515" indent="-196850">
                        <a:lnSpc>
                          <a:spcPts val="1380"/>
                        </a:lnSpc>
                        <a:spcBef>
                          <a:spcPts val="58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Verbs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take</a:t>
                      </a:r>
                      <a:r>
                        <a:rPr dirty="0" sz="12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a  preposition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5625" marR="147320" indent="-402590">
                        <a:lnSpc>
                          <a:spcPts val="1380"/>
                        </a:lnSpc>
                        <a:spcBef>
                          <a:spcPts val="58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Verbs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that don’t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take</a:t>
                      </a:r>
                      <a:r>
                        <a:rPr dirty="0" sz="120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preposition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0" marR="415925" indent="-220979">
                        <a:lnSpc>
                          <a:spcPts val="1380"/>
                        </a:lnSpc>
                        <a:spcBef>
                          <a:spcPts val="58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Nouns that take a  preposition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9077">
                <a:tc>
                  <a:txBody>
                    <a:bodyPr/>
                    <a:lstStyle/>
                    <a:p>
                      <a:pPr marL="68580" marR="574040">
                        <a:lnSpc>
                          <a:spcPts val="1380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rise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to/by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increase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to/by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fall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to/by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31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drop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to/by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 marR="566420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shoot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up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to/by  plunge to/by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stay at  remain at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fluctuate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30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between/around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reach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 rise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7945" marR="1083310">
                        <a:lnSpc>
                          <a:spcPts val="2760"/>
                        </a:lnSpc>
                        <a:spcBef>
                          <a:spcPts val="31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an increase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 a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fall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 decrease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02004" y="8844533"/>
            <a:ext cx="5761355" cy="118618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12700">
              <a:lnSpc>
                <a:spcPts val="1380"/>
              </a:lnSpc>
              <a:spcBef>
                <a:spcPts val="195"/>
              </a:spcBef>
            </a:pPr>
            <a:r>
              <a:rPr dirty="0" sz="1200" spc="-5" b="1">
                <a:latin typeface="Arial"/>
                <a:cs typeface="Arial"/>
              </a:rPr>
              <a:t>1.</a:t>
            </a:r>
            <a:r>
              <a:rPr dirty="0" sz="1200" spc="-5">
                <a:latin typeface="Arial"/>
                <a:cs typeface="Arial"/>
              </a:rPr>
              <a:t>Scan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chart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complete the report below with a suitable preposition wherever  needed:</a:t>
            </a:r>
            <a:endParaRPr sz="1200">
              <a:latin typeface="Arial"/>
              <a:cs typeface="Arial"/>
            </a:endParaRPr>
          </a:p>
          <a:p>
            <a:pPr algn="just" marL="12700" marR="5715">
              <a:lnSpc>
                <a:spcPts val="1260"/>
              </a:lnSpc>
              <a:spcBef>
                <a:spcPts val="10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chart shows fluctuations in </a:t>
            </a:r>
            <a:r>
              <a:rPr dirty="0" sz="1100">
                <a:latin typeface="Arial"/>
                <a:cs typeface="Arial"/>
              </a:rPr>
              <a:t>the price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crude oil over </a:t>
            </a:r>
            <a:r>
              <a:rPr dirty="0" sz="1100">
                <a:latin typeface="Arial"/>
                <a:cs typeface="Arial"/>
              </a:rPr>
              <a:t>a thirty </a:t>
            </a:r>
            <a:r>
              <a:rPr dirty="0" sz="1100" spc="-5">
                <a:latin typeface="Arial"/>
                <a:cs typeface="Arial"/>
              </a:rPr>
              <a:t>five year period, </a:t>
            </a:r>
            <a:r>
              <a:rPr dirty="0" sz="110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clearly  illustrates </a:t>
            </a:r>
            <a:r>
              <a:rPr dirty="0" sz="1100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oil </a:t>
            </a:r>
            <a:r>
              <a:rPr dirty="0" sz="1100">
                <a:latin typeface="Arial"/>
                <a:cs typeface="Arial"/>
              </a:rPr>
              <a:t>prices are </a:t>
            </a:r>
            <a:r>
              <a:rPr dirty="0" sz="1100" spc="-5">
                <a:latin typeface="Arial"/>
                <a:cs typeface="Arial"/>
              </a:rPr>
              <a:t>affected </a:t>
            </a:r>
            <a:r>
              <a:rPr dirty="0" sz="110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world </a:t>
            </a:r>
            <a:r>
              <a:rPr dirty="0" sz="1100">
                <a:latin typeface="Arial"/>
                <a:cs typeface="Arial"/>
              </a:rPr>
              <a:t>events. In general </a:t>
            </a:r>
            <a:r>
              <a:rPr dirty="0" sz="1100" spc="-5">
                <a:latin typeface="Arial"/>
                <a:cs typeface="Arial"/>
              </a:rPr>
              <a:t>there </a:t>
            </a:r>
            <a:r>
              <a:rPr dirty="0" sz="1100">
                <a:latin typeface="Arial"/>
                <a:cs typeface="Arial"/>
              </a:rPr>
              <a:t>has been an upward  trend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price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crude oil </a:t>
            </a:r>
            <a:r>
              <a:rPr dirty="0" sz="1100" spc="-5" b="1">
                <a:latin typeface="Arial"/>
                <a:cs typeface="Arial"/>
              </a:rPr>
              <a:t>[1]…….. </a:t>
            </a:r>
            <a:r>
              <a:rPr dirty="0" sz="1100" spc="-5">
                <a:latin typeface="Arial"/>
                <a:cs typeface="Arial"/>
              </a:rPr>
              <a:t>1970, when it was </a:t>
            </a:r>
            <a:r>
              <a:rPr dirty="0" sz="1100">
                <a:latin typeface="Arial"/>
                <a:cs typeface="Arial"/>
              </a:rPr>
              <a:t>only $1.30 per </a:t>
            </a:r>
            <a:r>
              <a:rPr dirty="0" sz="1100" spc="-5">
                <a:latin typeface="Arial"/>
                <a:cs typeface="Arial"/>
              </a:rPr>
              <a:t>barrel.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oil  </a:t>
            </a:r>
            <a:r>
              <a:rPr dirty="0" sz="1100">
                <a:latin typeface="Arial"/>
                <a:cs typeface="Arial"/>
              </a:rPr>
              <a:t>embargo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of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early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1970s,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however,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caused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price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rise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sharply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[2]……..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nearly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$11</a:t>
            </a:r>
            <a:endParaRPr sz="1100">
              <a:latin typeface="Arial"/>
              <a:cs typeface="Arial"/>
            </a:endParaRPr>
          </a:p>
          <a:p>
            <a:pPr algn="just" marL="12700">
              <a:lnSpc>
                <a:spcPts val="1230"/>
              </a:lnSpc>
            </a:pPr>
            <a:r>
              <a:rPr dirty="0" sz="1100">
                <a:latin typeface="Arial"/>
                <a:cs typeface="Arial"/>
              </a:rPr>
              <a:t>per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barrel.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crisis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ended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soon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afterwards,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but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price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remained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[3]……..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around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$11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9644" y="6680200"/>
            <a:ext cx="3882389" cy="2143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9079" y="699544"/>
            <a:ext cx="3051120" cy="2196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87317" y="560669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 h="0">
                <a:moveTo>
                  <a:pt x="0" y="0"/>
                </a:moveTo>
                <a:lnTo>
                  <a:pt x="168554" y="0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46525" y="5957214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 h="0">
                <a:moveTo>
                  <a:pt x="0" y="0"/>
                </a:moveTo>
                <a:lnTo>
                  <a:pt x="169926" y="0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004" y="607568"/>
            <a:ext cx="5760720" cy="67716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3348990" marR="5080">
              <a:lnSpc>
                <a:spcPct val="95500"/>
              </a:lnSpc>
              <a:spcBef>
                <a:spcPts val="160"/>
              </a:spcBef>
            </a:pPr>
            <a:r>
              <a:rPr dirty="0" sz="1100">
                <a:latin typeface="Arial"/>
                <a:cs typeface="Arial"/>
              </a:rPr>
              <a:t>$13 per barrel </a:t>
            </a:r>
            <a:r>
              <a:rPr dirty="0" sz="1100" spc="-5">
                <a:latin typeface="Arial"/>
                <a:cs typeface="Arial"/>
              </a:rPr>
              <a:t>until 1979.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Iranian  revolution </a:t>
            </a:r>
            <a:r>
              <a:rPr dirty="0" sz="1100">
                <a:latin typeface="Arial"/>
                <a:cs typeface="Arial"/>
              </a:rPr>
              <a:t>of that </a:t>
            </a:r>
            <a:r>
              <a:rPr dirty="0" sz="1100" spc="-5">
                <a:latin typeface="Arial"/>
                <a:cs typeface="Arial"/>
              </a:rPr>
              <a:t>year </a:t>
            </a:r>
            <a:r>
              <a:rPr dirty="0" sz="1100">
                <a:latin typeface="Arial"/>
                <a:cs typeface="Arial"/>
              </a:rPr>
              <a:t>had a huge  </a:t>
            </a:r>
            <a:r>
              <a:rPr dirty="0" sz="1100" spc="-5">
                <a:latin typeface="Arial"/>
                <a:cs typeface="Arial"/>
              </a:rPr>
              <a:t>impact </a:t>
            </a:r>
            <a:r>
              <a:rPr dirty="0" sz="110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oil </a:t>
            </a:r>
            <a:r>
              <a:rPr dirty="0" sz="1100">
                <a:latin typeface="Arial"/>
                <a:cs typeface="Arial"/>
              </a:rPr>
              <a:t>prices, </a:t>
            </a:r>
            <a:r>
              <a:rPr dirty="0" sz="1100" spc="-5">
                <a:latin typeface="Arial"/>
                <a:cs typeface="Arial"/>
              </a:rPr>
              <a:t>which </a:t>
            </a:r>
            <a:r>
              <a:rPr dirty="0" sz="1100">
                <a:latin typeface="Arial"/>
                <a:cs typeface="Arial"/>
              </a:rPr>
              <a:t>shot up  </a:t>
            </a:r>
            <a:r>
              <a:rPr dirty="0" sz="1100" spc="-5" b="1">
                <a:latin typeface="Arial"/>
                <a:cs typeface="Arial"/>
              </a:rPr>
              <a:t>[4]……..</a:t>
            </a:r>
            <a:r>
              <a:rPr dirty="0" sz="1100" spc="145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$17</a:t>
            </a:r>
            <a:r>
              <a:rPr dirty="0" sz="1100" spc="1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1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reach</a:t>
            </a:r>
            <a:r>
              <a:rPr dirty="0" sz="1100" spc="145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[5]……..</a:t>
            </a:r>
            <a:r>
              <a:rPr dirty="0" sz="1100" spc="150" b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about</a:t>
            </a:r>
            <a:endParaRPr sz="1100">
              <a:latin typeface="Arial"/>
              <a:cs typeface="Arial"/>
            </a:endParaRPr>
          </a:p>
          <a:p>
            <a:pPr algn="just" marL="3348990" marR="5080">
              <a:lnSpc>
                <a:spcPct val="95700"/>
              </a:lnSpc>
              <a:spcBef>
                <a:spcPts val="25"/>
              </a:spcBef>
            </a:pPr>
            <a:r>
              <a:rPr dirty="0" sz="1100">
                <a:latin typeface="Arial"/>
                <a:cs typeface="Arial"/>
              </a:rPr>
              <a:t>$30 per barrel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>
                <a:latin typeface="Arial"/>
                <a:cs typeface="Arial"/>
              </a:rPr>
              <a:t>the same </a:t>
            </a:r>
            <a:r>
              <a:rPr dirty="0" sz="1100" spc="-5">
                <a:latin typeface="Arial"/>
                <a:cs typeface="Arial"/>
              </a:rPr>
              <a:t>year. </a:t>
            </a:r>
            <a:r>
              <a:rPr dirty="0" sz="1100">
                <a:latin typeface="Arial"/>
                <a:cs typeface="Arial"/>
              </a:rPr>
              <a:t>The  </a:t>
            </a:r>
            <a:r>
              <a:rPr dirty="0" sz="1100" spc="-5">
                <a:latin typeface="Arial"/>
                <a:cs typeface="Arial"/>
              </a:rPr>
              <a:t>following </a:t>
            </a:r>
            <a:r>
              <a:rPr dirty="0" sz="1100">
                <a:latin typeface="Arial"/>
                <a:cs typeface="Arial"/>
              </a:rPr>
              <a:t>Iran </a:t>
            </a:r>
            <a:r>
              <a:rPr dirty="0" sz="1100" spc="-5">
                <a:latin typeface="Arial"/>
                <a:cs typeface="Arial"/>
              </a:rPr>
              <a:t>Iraq war </a:t>
            </a:r>
            <a:r>
              <a:rPr dirty="0" sz="1100">
                <a:latin typeface="Arial"/>
                <a:cs typeface="Arial"/>
              </a:rPr>
              <a:t>caused a  </a:t>
            </a:r>
            <a:r>
              <a:rPr dirty="0" sz="1100" spc="-5">
                <a:latin typeface="Arial"/>
                <a:cs typeface="Arial"/>
              </a:rPr>
              <a:t>further increase, </a:t>
            </a:r>
            <a:r>
              <a:rPr dirty="0" sz="1100">
                <a:latin typeface="Arial"/>
                <a:cs typeface="Arial"/>
              </a:rPr>
              <a:t>and the price  reached </a:t>
            </a:r>
            <a:r>
              <a:rPr dirty="0" sz="1100" spc="-5" b="1">
                <a:latin typeface="Arial"/>
                <a:cs typeface="Arial"/>
              </a:rPr>
              <a:t>[6]……..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peak </a:t>
            </a:r>
            <a:r>
              <a:rPr dirty="0" sz="1100" spc="-5" b="1">
                <a:latin typeface="Arial"/>
                <a:cs typeface="Arial"/>
              </a:rPr>
              <a:t>[7]……..  </a:t>
            </a:r>
            <a:r>
              <a:rPr dirty="0" sz="1100">
                <a:latin typeface="Arial"/>
                <a:cs typeface="Arial"/>
              </a:rPr>
              <a:t>nearly $36 </a:t>
            </a:r>
            <a:r>
              <a:rPr dirty="0" sz="1100" spc="-5">
                <a:latin typeface="Arial"/>
                <a:cs typeface="Arial"/>
              </a:rPr>
              <a:t>in 1980. From </a:t>
            </a:r>
            <a:r>
              <a:rPr dirty="0" sz="1100">
                <a:latin typeface="Arial"/>
                <a:cs typeface="Arial"/>
              </a:rPr>
              <a:t>that </a:t>
            </a:r>
            <a:r>
              <a:rPr dirty="0" sz="1100" spc="-5">
                <a:latin typeface="Arial"/>
                <a:cs typeface="Arial"/>
              </a:rPr>
              <a:t>point  until 1985, </a:t>
            </a:r>
            <a:r>
              <a:rPr dirty="0" sz="1100">
                <a:latin typeface="Arial"/>
                <a:cs typeface="Arial"/>
              </a:rPr>
              <a:t>the price fell </a:t>
            </a:r>
            <a:r>
              <a:rPr dirty="0" sz="1100" spc="-5">
                <a:latin typeface="Arial"/>
                <a:cs typeface="Arial"/>
              </a:rPr>
              <a:t>steadily.  However, </a:t>
            </a:r>
            <a:r>
              <a:rPr dirty="0" sz="1100">
                <a:latin typeface="Arial"/>
                <a:cs typeface="Arial"/>
              </a:rPr>
              <a:t>from </a:t>
            </a:r>
            <a:r>
              <a:rPr dirty="0" sz="1100" spc="-5">
                <a:latin typeface="Arial"/>
                <a:cs typeface="Arial"/>
              </a:rPr>
              <a:t>1985 </a:t>
            </a:r>
            <a:r>
              <a:rPr dirty="0" sz="1100">
                <a:latin typeface="Arial"/>
                <a:cs typeface="Arial"/>
              </a:rPr>
              <a:t>to 1986 the price  </a:t>
            </a:r>
            <a:r>
              <a:rPr dirty="0" sz="1100" spc="-5">
                <a:latin typeface="Arial"/>
                <a:cs typeface="Arial"/>
              </a:rPr>
              <a:t>suddenly </a:t>
            </a:r>
            <a:r>
              <a:rPr dirty="0" sz="1100">
                <a:latin typeface="Arial"/>
                <a:cs typeface="Arial"/>
              </a:rPr>
              <a:t>plunged </a:t>
            </a:r>
            <a:r>
              <a:rPr dirty="0" sz="1100" spc="-5" b="1">
                <a:latin typeface="Arial"/>
                <a:cs typeface="Arial"/>
              </a:rPr>
              <a:t>[8]…….. </a:t>
            </a:r>
            <a:r>
              <a:rPr dirty="0" sz="1100" spc="-5">
                <a:latin typeface="Arial"/>
                <a:cs typeface="Arial"/>
              </a:rPr>
              <a:t>$13. </a:t>
            </a:r>
            <a:r>
              <a:rPr dirty="0" sz="1100">
                <a:latin typeface="Arial"/>
                <a:cs typeface="Arial"/>
              </a:rPr>
              <a:t>For  the </a:t>
            </a:r>
            <a:r>
              <a:rPr dirty="0" sz="1100" spc="-5">
                <a:latin typeface="Arial"/>
                <a:cs typeface="Arial"/>
              </a:rPr>
              <a:t>next </a:t>
            </a:r>
            <a:r>
              <a:rPr dirty="0" sz="1100" spc="5">
                <a:latin typeface="Arial"/>
                <a:cs typeface="Arial"/>
              </a:rPr>
              <a:t>few </a:t>
            </a:r>
            <a:r>
              <a:rPr dirty="0" sz="1100" spc="-5">
                <a:latin typeface="Arial"/>
                <a:cs typeface="Arial"/>
              </a:rPr>
              <a:t>years </a:t>
            </a:r>
            <a:r>
              <a:rPr dirty="0" sz="1100">
                <a:latin typeface="Arial"/>
                <a:cs typeface="Arial"/>
              </a:rPr>
              <a:t>the price fluctuated  </a:t>
            </a:r>
            <a:r>
              <a:rPr dirty="0" sz="1100" spc="-5" b="1">
                <a:latin typeface="Arial"/>
                <a:cs typeface="Arial"/>
              </a:rPr>
              <a:t>[9]……..</a:t>
            </a:r>
            <a:r>
              <a:rPr dirty="0" sz="1100" spc="120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$14,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but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with</a:t>
            </a:r>
            <a:r>
              <a:rPr dirty="0" sz="1100" spc="11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11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invasion</a:t>
            </a:r>
            <a:r>
              <a:rPr dirty="0" sz="1100" spc="11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pPr algn="just" marL="12700" marR="6350">
              <a:lnSpc>
                <a:spcPct val="96000"/>
              </a:lnSpc>
            </a:pPr>
            <a:r>
              <a:rPr dirty="0" sz="1100" spc="-5">
                <a:latin typeface="Arial"/>
                <a:cs typeface="Arial"/>
              </a:rPr>
              <a:t>Kuwait in </a:t>
            </a:r>
            <a:r>
              <a:rPr dirty="0" sz="1100">
                <a:latin typeface="Arial"/>
                <a:cs typeface="Arial"/>
              </a:rPr>
              <a:t>1990 </a:t>
            </a:r>
            <a:r>
              <a:rPr dirty="0" sz="1100" spc="-5">
                <a:latin typeface="Arial"/>
                <a:cs typeface="Arial"/>
              </a:rPr>
              <a:t>there was </a:t>
            </a:r>
            <a:r>
              <a:rPr dirty="0" sz="1100">
                <a:latin typeface="Arial"/>
                <a:cs typeface="Arial"/>
              </a:rPr>
              <a:t>a sudden </a:t>
            </a:r>
            <a:r>
              <a:rPr dirty="0" sz="1100" spc="-5">
                <a:latin typeface="Arial"/>
                <a:cs typeface="Arial"/>
              </a:rPr>
              <a:t>rise </a:t>
            </a:r>
            <a:r>
              <a:rPr dirty="0" sz="1100" spc="-5" b="1">
                <a:latin typeface="Arial"/>
                <a:cs typeface="Arial"/>
              </a:rPr>
              <a:t>[10]…….. </a:t>
            </a:r>
            <a:r>
              <a:rPr dirty="0" sz="1100" spc="-5">
                <a:latin typeface="Arial"/>
                <a:cs typeface="Arial"/>
              </a:rPr>
              <a:t>$5.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price quickly </a:t>
            </a:r>
            <a:r>
              <a:rPr dirty="0" sz="1100">
                <a:latin typeface="Arial"/>
                <a:cs typeface="Arial"/>
              </a:rPr>
              <a:t>fell </a:t>
            </a:r>
            <a:r>
              <a:rPr dirty="0" sz="1100" spc="-5">
                <a:latin typeface="Arial"/>
                <a:cs typeface="Arial"/>
              </a:rPr>
              <a:t>again </a:t>
            </a:r>
            <a:r>
              <a:rPr dirty="0" sz="1100">
                <a:latin typeface="Arial"/>
                <a:cs typeface="Arial"/>
              </a:rPr>
              <a:t>and  remained </a:t>
            </a:r>
            <a:r>
              <a:rPr dirty="0" sz="1100" spc="-5">
                <a:latin typeface="Arial"/>
                <a:cs typeface="Arial"/>
              </a:rPr>
              <a:t>stable </a:t>
            </a:r>
            <a:r>
              <a:rPr dirty="0" sz="1100" spc="5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most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the 1990s. </a:t>
            </a:r>
            <a:r>
              <a:rPr dirty="0" sz="1100" spc="-5">
                <a:latin typeface="Arial"/>
                <a:cs typeface="Arial"/>
              </a:rPr>
              <a:t>Things changed </a:t>
            </a:r>
            <a:r>
              <a:rPr dirty="0" sz="1100">
                <a:latin typeface="Arial"/>
                <a:cs typeface="Arial"/>
              </a:rPr>
              <a:t>once </a:t>
            </a:r>
            <a:r>
              <a:rPr dirty="0" sz="1100" spc="-5">
                <a:latin typeface="Arial"/>
                <a:cs typeface="Arial"/>
              </a:rPr>
              <a:t>again </a:t>
            </a:r>
            <a:r>
              <a:rPr dirty="0" sz="1100">
                <a:latin typeface="Arial"/>
                <a:cs typeface="Arial"/>
              </a:rPr>
              <a:t>at the end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the decade,  and from 1999 to 2000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>
                <a:latin typeface="Arial"/>
                <a:cs typeface="Arial"/>
              </a:rPr>
              <a:t>price increased </a:t>
            </a:r>
            <a:r>
              <a:rPr dirty="0" sz="1100" spc="-5">
                <a:latin typeface="Arial"/>
                <a:cs typeface="Arial"/>
              </a:rPr>
              <a:t>[</a:t>
            </a:r>
            <a:r>
              <a:rPr dirty="0" sz="1100" spc="-5" b="1">
                <a:latin typeface="Arial"/>
                <a:cs typeface="Arial"/>
              </a:rPr>
              <a:t>11]…….. </a:t>
            </a:r>
            <a:r>
              <a:rPr dirty="0" sz="1100" spc="-5">
                <a:latin typeface="Arial"/>
                <a:cs typeface="Arial"/>
              </a:rPr>
              <a:t>almost </a:t>
            </a:r>
            <a:r>
              <a:rPr dirty="0" sz="1100">
                <a:latin typeface="Arial"/>
                <a:cs typeface="Arial"/>
              </a:rPr>
              <a:t>$10 per </a:t>
            </a:r>
            <a:r>
              <a:rPr dirty="0" sz="1100" spc="-5">
                <a:latin typeface="Arial"/>
                <a:cs typeface="Arial"/>
              </a:rPr>
              <a:t>barrel. Despite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slight  </a:t>
            </a:r>
            <a:r>
              <a:rPr dirty="0" sz="1100">
                <a:latin typeface="Arial"/>
                <a:cs typeface="Arial"/>
              </a:rPr>
              <a:t>drop </a:t>
            </a:r>
            <a:r>
              <a:rPr dirty="0" sz="1100" spc="-5">
                <a:latin typeface="Arial"/>
                <a:cs typeface="Arial"/>
              </a:rPr>
              <a:t>in 2000,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rise </a:t>
            </a:r>
            <a:r>
              <a:rPr dirty="0" sz="1100">
                <a:latin typeface="Arial"/>
                <a:cs typeface="Arial"/>
              </a:rPr>
              <a:t>continued and by the end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period, </a:t>
            </a:r>
            <a:r>
              <a:rPr dirty="0" sz="1100">
                <a:latin typeface="Arial"/>
                <a:cs typeface="Arial"/>
              </a:rPr>
              <a:t>the price of </a:t>
            </a:r>
            <a:r>
              <a:rPr dirty="0" sz="1100" spc="-5">
                <a:latin typeface="Arial"/>
                <a:cs typeface="Arial"/>
              </a:rPr>
              <a:t>crude oil </a:t>
            </a:r>
            <a:r>
              <a:rPr dirty="0" sz="1100">
                <a:latin typeface="Arial"/>
                <a:cs typeface="Arial"/>
              </a:rPr>
              <a:t>had shot  </a:t>
            </a:r>
            <a:r>
              <a:rPr dirty="0" sz="1100" spc="-5">
                <a:latin typeface="Arial"/>
                <a:cs typeface="Arial"/>
              </a:rPr>
              <a:t>up </a:t>
            </a:r>
            <a:r>
              <a:rPr dirty="0" sz="1100" spc="-5" b="1">
                <a:latin typeface="Arial"/>
                <a:cs typeface="Arial"/>
              </a:rPr>
              <a:t>[12]……..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peak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$50 </a:t>
            </a:r>
            <a:r>
              <a:rPr dirty="0" sz="1100">
                <a:latin typeface="Arial"/>
                <a:cs typeface="Arial"/>
              </a:rPr>
              <a:t>per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barrel.</a:t>
            </a:r>
            <a:endParaRPr sz="1100">
              <a:latin typeface="Arial"/>
              <a:cs typeface="Arial"/>
            </a:endParaRPr>
          </a:p>
          <a:p>
            <a:pPr algn="just" marL="12700" marR="291465">
              <a:lnSpc>
                <a:spcPts val="1380"/>
              </a:lnSpc>
              <a:spcBef>
                <a:spcPts val="35"/>
              </a:spcBef>
            </a:pPr>
            <a:r>
              <a:rPr dirty="0" sz="1200" spc="-5">
                <a:latin typeface="Arial"/>
                <a:cs typeface="Arial"/>
              </a:rPr>
              <a:t>2.</a:t>
            </a:r>
            <a:r>
              <a:rPr dirty="0" sz="1200" spc="-5" b="1">
                <a:latin typeface="Arial"/>
                <a:cs typeface="Arial"/>
              </a:rPr>
              <a:t>Read </a:t>
            </a:r>
            <a:r>
              <a:rPr dirty="0" sz="1200" b="1">
                <a:latin typeface="Arial"/>
                <a:cs typeface="Arial"/>
              </a:rPr>
              <a:t>the adapted </a:t>
            </a:r>
            <a:r>
              <a:rPr dirty="0" sz="1200" spc="-5" b="1">
                <a:latin typeface="Arial"/>
                <a:cs typeface="Arial"/>
              </a:rPr>
              <a:t>passage </a:t>
            </a:r>
            <a:r>
              <a:rPr dirty="0" sz="1200" b="1">
                <a:latin typeface="Arial"/>
                <a:cs typeface="Arial"/>
              </a:rPr>
              <a:t>from a </a:t>
            </a:r>
            <a:r>
              <a:rPr dirty="0" sz="1200" spc="-5" b="1">
                <a:latin typeface="Arial"/>
                <a:cs typeface="Arial"/>
              </a:rPr>
              <a:t>science article </a:t>
            </a:r>
            <a:r>
              <a:rPr dirty="0" sz="1200" b="1">
                <a:latin typeface="Arial"/>
                <a:cs typeface="Arial"/>
              </a:rPr>
              <a:t>“Out of </a:t>
            </a:r>
            <a:r>
              <a:rPr dirty="0" sz="1200" spc="-5" b="1">
                <a:latin typeface="Arial"/>
                <a:cs typeface="Arial"/>
              </a:rPr>
              <a:t>Africa” </a:t>
            </a:r>
            <a:r>
              <a:rPr dirty="0" sz="1200" b="1">
                <a:latin typeface="Arial"/>
                <a:cs typeface="Arial"/>
              </a:rPr>
              <a:t>to </a:t>
            </a:r>
            <a:r>
              <a:rPr dirty="0" sz="1200" spc="5" b="1">
                <a:latin typeface="Arial"/>
                <a:cs typeface="Arial"/>
              </a:rPr>
              <a:t>fill </a:t>
            </a:r>
            <a:r>
              <a:rPr dirty="0" sz="1200" spc="-5" b="1">
                <a:latin typeface="Arial"/>
                <a:cs typeface="Arial"/>
              </a:rPr>
              <a:t>the  blanks </a:t>
            </a:r>
            <a:r>
              <a:rPr dirty="0" sz="1200" b="1">
                <a:latin typeface="Arial"/>
                <a:cs typeface="Arial"/>
              </a:rPr>
              <a:t>with </a:t>
            </a:r>
            <a:r>
              <a:rPr dirty="0" sz="1200" spc="-5" b="1">
                <a:latin typeface="Arial"/>
                <a:cs typeface="Arial"/>
              </a:rPr>
              <a:t>suitable conjunctions given </a:t>
            </a: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 b="1">
                <a:latin typeface="Arial"/>
                <a:cs typeface="Arial"/>
              </a:rPr>
              <a:t>the</a:t>
            </a:r>
            <a:r>
              <a:rPr dirty="0" sz="1200" b="1">
                <a:latin typeface="Arial"/>
                <a:cs typeface="Arial"/>
              </a:rPr>
              <a:t> brackets</a:t>
            </a:r>
            <a:r>
              <a:rPr dirty="0" sz="120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algn="just" marL="12700" marR="93345">
              <a:lnSpc>
                <a:spcPts val="1380"/>
              </a:lnSpc>
              <a:spcBef>
                <a:spcPts val="45"/>
              </a:spcBef>
            </a:pPr>
            <a:r>
              <a:rPr dirty="0" sz="1200" spc="-5">
                <a:latin typeface="Arial"/>
                <a:cs typeface="Arial"/>
              </a:rPr>
              <a:t>The IPCC </a:t>
            </a:r>
            <a:r>
              <a:rPr dirty="0" sz="1200">
                <a:latin typeface="Arial"/>
                <a:cs typeface="Arial"/>
              </a:rPr>
              <a:t>claims </a:t>
            </a:r>
            <a:r>
              <a:rPr dirty="0" sz="1200" spc="-5">
                <a:latin typeface="Arial"/>
                <a:cs typeface="Arial"/>
              </a:rPr>
              <a:t>that `climate sensitivity' is about 1°C per `watt per square  </a:t>
            </a:r>
            <a:r>
              <a:rPr dirty="0" sz="1200">
                <a:latin typeface="Arial"/>
                <a:cs typeface="Arial"/>
              </a:rPr>
              <a:t>metre' </a:t>
            </a:r>
            <a:r>
              <a:rPr dirty="0" sz="1200" spc="-5">
                <a:latin typeface="Arial"/>
                <a:cs typeface="Arial"/>
              </a:rPr>
              <a:t>(wm-2). –</a:t>
            </a:r>
            <a:r>
              <a:rPr dirty="0" sz="1200" spc="-5" b="1">
                <a:latin typeface="Arial"/>
                <a:cs typeface="Arial"/>
              </a:rPr>
              <a:t>1--- </a:t>
            </a:r>
            <a:r>
              <a:rPr dirty="0" sz="1200" spc="-10" b="1">
                <a:latin typeface="Arial"/>
                <a:cs typeface="Arial"/>
              </a:rPr>
              <a:t>(As/ </a:t>
            </a:r>
            <a:r>
              <a:rPr dirty="0" sz="1200" spc="-5" b="1">
                <a:latin typeface="Arial"/>
                <a:cs typeface="Arial"/>
              </a:rPr>
              <a:t>Since) </a:t>
            </a:r>
            <a:r>
              <a:rPr dirty="0" sz="1200" spc="-5">
                <a:latin typeface="Arial"/>
                <a:cs typeface="Arial"/>
              </a:rPr>
              <a:t>a doubling </a:t>
            </a:r>
            <a:r>
              <a:rPr dirty="0" sz="1200">
                <a:latin typeface="Arial"/>
                <a:cs typeface="Arial"/>
              </a:rPr>
              <a:t>of CO2 </a:t>
            </a:r>
            <a:r>
              <a:rPr dirty="0" sz="1200" spc="-5">
                <a:latin typeface="Arial"/>
                <a:cs typeface="Arial"/>
              </a:rPr>
              <a:t>is claimed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increase  atmospheric energy by 3.8 </a:t>
            </a:r>
            <a:r>
              <a:rPr dirty="0" sz="1200">
                <a:latin typeface="Arial"/>
                <a:cs typeface="Arial"/>
              </a:rPr>
              <a:t>wm-2, it </a:t>
            </a:r>
            <a:r>
              <a:rPr dirty="0" sz="1200" spc="-5">
                <a:latin typeface="Arial"/>
                <a:cs typeface="Arial"/>
              </a:rPr>
              <a:t>follows that the global warming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models  would predict would </a:t>
            </a:r>
            <a:r>
              <a:rPr dirty="0" sz="1200" spc="-10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3.8°C, </a:t>
            </a:r>
            <a:r>
              <a:rPr dirty="0" sz="1200" spc="-5">
                <a:latin typeface="Arial"/>
                <a:cs typeface="Arial"/>
              </a:rPr>
              <a:t>right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mid-range of the IPCC's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predictions.</a:t>
            </a:r>
            <a:endParaRPr sz="1200">
              <a:latin typeface="Arial"/>
              <a:cs typeface="Arial"/>
            </a:endParaRPr>
          </a:p>
          <a:p>
            <a:pPr algn="just" marL="12700" marR="91440">
              <a:lnSpc>
                <a:spcPts val="1380"/>
              </a:lnSpc>
            </a:pP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2_ </a:t>
            </a:r>
            <a:r>
              <a:rPr dirty="0" sz="1200" b="1">
                <a:latin typeface="Arial"/>
                <a:cs typeface="Arial"/>
              </a:rPr>
              <a:t>( In </a:t>
            </a:r>
            <a:r>
              <a:rPr dirty="0" sz="1200" spc="-5" b="1">
                <a:latin typeface="Arial"/>
                <a:cs typeface="Arial"/>
              </a:rPr>
              <a:t>order to/ </a:t>
            </a:r>
            <a:r>
              <a:rPr dirty="0" sz="1200" b="1">
                <a:latin typeface="Arial"/>
                <a:cs typeface="Arial"/>
              </a:rPr>
              <a:t>because </a:t>
            </a:r>
            <a:r>
              <a:rPr dirty="0" sz="1200" spc="-5" b="1">
                <a:latin typeface="Arial"/>
                <a:cs typeface="Arial"/>
              </a:rPr>
              <a:t>of) </a:t>
            </a:r>
            <a:r>
              <a:rPr dirty="0" sz="1200">
                <a:latin typeface="Arial"/>
                <a:cs typeface="Arial"/>
              </a:rPr>
              <a:t>falsify claims of </a:t>
            </a:r>
            <a:r>
              <a:rPr dirty="0" sz="1200" spc="-5">
                <a:latin typeface="Arial"/>
                <a:cs typeface="Arial"/>
              </a:rPr>
              <a:t>IPCC,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study records</a:t>
            </a:r>
            <a:r>
              <a:rPr dirty="0" u="heavy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3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  </a:t>
            </a:r>
            <a:r>
              <a:rPr dirty="0" sz="1200" spc="-5" b="1">
                <a:latin typeface="Arial"/>
                <a:cs typeface="Arial"/>
              </a:rPr>
              <a:t>as </a:t>
            </a:r>
            <a:r>
              <a:rPr dirty="0" sz="1200" b="1">
                <a:latin typeface="Arial"/>
                <a:cs typeface="Arial"/>
              </a:rPr>
              <a:t>well </a:t>
            </a:r>
            <a:r>
              <a:rPr dirty="0" sz="1200" spc="-5" b="1">
                <a:latin typeface="Arial"/>
                <a:cs typeface="Arial"/>
              </a:rPr>
              <a:t>as </a:t>
            </a:r>
            <a:r>
              <a:rPr dirty="0" sz="1200" b="1">
                <a:latin typeface="Arial"/>
                <a:cs typeface="Arial"/>
              </a:rPr>
              <a:t>/ and ) </a:t>
            </a:r>
            <a:r>
              <a:rPr dirty="0" sz="1200" spc="-5">
                <a:latin typeface="Arial"/>
                <a:cs typeface="Arial"/>
              </a:rPr>
              <a:t>presents of monthly temperature from Garissa in Kenya. Garissa  is a </a:t>
            </a:r>
            <a:r>
              <a:rPr dirty="0" sz="1200">
                <a:latin typeface="Arial"/>
                <a:cs typeface="Arial"/>
              </a:rPr>
              <a:t>small </a:t>
            </a:r>
            <a:r>
              <a:rPr dirty="0" sz="1200" spc="-10">
                <a:latin typeface="Arial"/>
                <a:cs typeface="Arial"/>
              </a:rPr>
              <a:t>town </a:t>
            </a:r>
            <a:r>
              <a:rPr dirty="0" sz="1200">
                <a:latin typeface="Arial"/>
                <a:cs typeface="Arial"/>
              </a:rPr>
              <a:t>sitting </a:t>
            </a:r>
            <a:r>
              <a:rPr dirty="0" sz="1200" spc="-5">
                <a:latin typeface="Arial"/>
                <a:cs typeface="Arial"/>
              </a:rPr>
              <a:t>almost on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equator</a:t>
            </a:r>
            <a:r>
              <a:rPr dirty="0" u="heavy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4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(and / </a:t>
            </a:r>
            <a:r>
              <a:rPr dirty="0" sz="1200" spc="-10" b="1">
                <a:latin typeface="Arial"/>
                <a:cs typeface="Arial"/>
              </a:rPr>
              <a:t>besides </a:t>
            </a:r>
            <a:r>
              <a:rPr dirty="0" sz="1200" b="1">
                <a:latin typeface="Arial"/>
                <a:cs typeface="Arial"/>
              </a:rPr>
              <a:t>)</a:t>
            </a:r>
            <a:r>
              <a:rPr dirty="0" sz="1200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also </a:t>
            </a:r>
            <a:r>
              <a:rPr dirty="0" sz="1200">
                <a:latin typeface="Arial"/>
                <a:cs typeface="Arial"/>
              </a:rPr>
              <a:t>closer  to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2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Indian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Ocean</a:t>
            </a:r>
            <a:r>
              <a:rPr dirty="0" sz="1200" b="1">
                <a:latin typeface="Arial"/>
                <a:cs typeface="Arial"/>
              </a:rPr>
              <a:t>.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</a:t>
            </a:r>
            <a:r>
              <a:rPr dirty="0" u="heavy" sz="1200" spc="1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5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 </a:t>
            </a:r>
            <a:r>
              <a:rPr dirty="0" sz="1200" spc="204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</a:t>
            </a:r>
            <a:r>
              <a:rPr dirty="0" sz="1200" spc="1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Due</a:t>
            </a:r>
            <a:r>
              <a:rPr dirty="0" sz="1200" spc="1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to</a:t>
            </a:r>
            <a:r>
              <a:rPr dirty="0" sz="1200" spc="14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this</a:t>
            </a:r>
            <a:r>
              <a:rPr dirty="0" sz="1200" spc="14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/</a:t>
            </a:r>
            <a:r>
              <a:rPr dirty="0" sz="1200" spc="1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because</a:t>
            </a:r>
            <a:r>
              <a:rPr dirty="0" sz="1200" spc="14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of</a:t>
            </a:r>
            <a:r>
              <a:rPr dirty="0" sz="1200" spc="1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this</a:t>
            </a:r>
            <a:r>
              <a:rPr dirty="0" sz="1200" spc="1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)</a:t>
            </a:r>
            <a:r>
              <a:rPr dirty="0" sz="1200" spc="155" b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ocean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cannot</a:t>
            </a:r>
            <a:endParaRPr sz="1200">
              <a:latin typeface="Arial"/>
              <a:cs typeface="Arial"/>
            </a:endParaRPr>
          </a:p>
          <a:p>
            <a:pPr algn="just" marL="12700" marR="9271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dampen temperature variations </a:t>
            </a:r>
            <a:r>
              <a:rPr dirty="0" sz="1200">
                <a:latin typeface="Arial"/>
                <a:cs typeface="Arial"/>
              </a:rPr>
              <a:t>there</a:t>
            </a:r>
            <a:r>
              <a:rPr dirty="0" sz="1200" b="1">
                <a:latin typeface="Arial"/>
                <a:cs typeface="Arial"/>
              </a:rPr>
              <a:t>.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6 </a:t>
            </a:r>
            <a:r>
              <a:rPr dirty="0" sz="1200" b="1">
                <a:latin typeface="Arial"/>
                <a:cs typeface="Arial"/>
              </a:rPr>
              <a:t>( On </a:t>
            </a:r>
            <a:r>
              <a:rPr dirty="0" sz="1200" spc="-5" b="1">
                <a:latin typeface="Arial"/>
                <a:cs typeface="Arial"/>
              </a:rPr>
              <a:t>the other </a:t>
            </a:r>
            <a:r>
              <a:rPr dirty="0" sz="1200" b="1">
                <a:latin typeface="Arial"/>
                <a:cs typeface="Arial"/>
              </a:rPr>
              <a:t>hand, </a:t>
            </a:r>
            <a:r>
              <a:rPr dirty="0" sz="1200" spc="-5" b="1">
                <a:latin typeface="Arial"/>
                <a:cs typeface="Arial"/>
              </a:rPr>
              <a:t>moreover) </a:t>
            </a:r>
            <a:r>
              <a:rPr dirty="0" sz="1200">
                <a:latin typeface="Arial"/>
                <a:cs typeface="Arial"/>
              </a:rPr>
              <a:t>it  </a:t>
            </a:r>
            <a:r>
              <a:rPr dirty="0" sz="1200" spc="-5">
                <a:latin typeface="Arial"/>
                <a:cs typeface="Arial"/>
              </a:rPr>
              <a:t>does not have the normal seasons associated with </a:t>
            </a:r>
            <a:r>
              <a:rPr dirty="0" sz="1200">
                <a:latin typeface="Arial"/>
                <a:cs typeface="Arial"/>
              </a:rPr>
              <a:t>places </a:t>
            </a:r>
            <a:r>
              <a:rPr dirty="0" sz="1200" spc="-5">
                <a:latin typeface="Arial"/>
                <a:cs typeface="Arial"/>
              </a:rPr>
              <a:t>further north or south </a:t>
            </a:r>
            <a:r>
              <a:rPr dirty="0" sz="1200" spc="-10">
                <a:latin typeface="Arial"/>
                <a:cs typeface="Arial"/>
              </a:rPr>
              <a:t>as 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sun is directly overhead twice a year </a:t>
            </a:r>
            <a:r>
              <a:rPr dirty="0" sz="1200">
                <a:latin typeface="Arial"/>
                <a:cs typeface="Arial"/>
              </a:rPr>
              <a:t>. </a:t>
            </a:r>
            <a:r>
              <a:rPr dirty="0" sz="1200" spc="-15" b="1">
                <a:latin typeface="Arial"/>
                <a:cs typeface="Arial"/>
              </a:rPr>
              <a:t>7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(Since/ </a:t>
            </a:r>
            <a:r>
              <a:rPr dirty="0" sz="1200" b="1">
                <a:latin typeface="Arial"/>
                <a:cs typeface="Arial"/>
              </a:rPr>
              <a:t>So) </a:t>
            </a:r>
            <a:r>
              <a:rPr dirty="0" sz="1200" spc="-5">
                <a:latin typeface="Arial"/>
                <a:cs typeface="Arial"/>
              </a:rPr>
              <a:t>Garissa is on the  equator, with a climate uncomplicated by normal seasons,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should </a:t>
            </a:r>
            <a:r>
              <a:rPr dirty="0" sz="1200" spc="-10">
                <a:latin typeface="Arial"/>
                <a:cs typeface="Arial"/>
              </a:rPr>
              <a:t>be </a:t>
            </a:r>
            <a:r>
              <a:rPr dirty="0" sz="1200" spc="-5">
                <a:latin typeface="Arial"/>
                <a:cs typeface="Arial"/>
              </a:rPr>
              <a:t>especially  responsive </a:t>
            </a:r>
            <a:r>
              <a:rPr dirty="0" sz="1200">
                <a:latin typeface="Arial"/>
                <a:cs typeface="Arial"/>
              </a:rPr>
              <a:t>to this </a:t>
            </a:r>
            <a:r>
              <a:rPr dirty="0" sz="1200" spc="-5">
                <a:latin typeface="Arial"/>
                <a:cs typeface="Arial"/>
              </a:rPr>
              <a:t>7% annual variation in solar radiation.</a:t>
            </a:r>
            <a:r>
              <a:rPr dirty="0" u="heavy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8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(Though /But) </a:t>
            </a:r>
            <a:r>
              <a:rPr dirty="0" sz="1200">
                <a:latin typeface="Arial"/>
                <a:cs typeface="Arial"/>
              </a:rPr>
              <a:t>the  </a:t>
            </a:r>
            <a:r>
              <a:rPr dirty="0" sz="1200" spc="-5">
                <a:latin typeface="Arial"/>
                <a:cs typeface="Arial"/>
              </a:rPr>
              <a:t>temperature does not vary </a:t>
            </a:r>
            <a:r>
              <a:rPr dirty="0" sz="1200" spc="5">
                <a:latin typeface="Arial"/>
                <a:cs typeface="Arial"/>
              </a:rPr>
              <a:t>by </a:t>
            </a:r>
            <a:r>
              <a:rPr dirty="0" sz="1200" spc="-5">
                <a:latin typeface="Arial"/>
                <a:cs typeface="Arial"/>
              </a:rPr>
              <a:t>25°C</a:t>
            </a:r>
            <a:r>
              <a:rPr dirty="0" u="heavy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9</a:t>
            </a:r>
            <a:r>
              <a:rPr dirty="0" sz="1200" spc="-5" b="1">
                <a:latin typeface="Arial"/>
                <a:cs typeface="Arial"/>
              </a:rPr>
              <a:t> (hence/ as) </a:t>
            </a:r>
            <a:r>
              <a:rPr dirty="0" sz="1200" spc="-5">
                <a:latin typeface="Arial"/>
                <a:cs typeface="Arial"/>
              </a:rPr>
              <a:t>would be suggested by a  climate  sensitivity  </a:t>
            </a:r>
            <a:r>
              <a:rPr dirty="0" sz="1200">
                <a:latin typeface="Arial"/>
                <a:cs typeface="Arial"/>
              </a:rPr>
              <a:t>of  </a:t>
            </a:r>
            <a:r>
              <a:rPr dirty="0" sz="1200" spc="-5">
                <a:latin typeface="Arial"/>
                <a:cs typeface="Arial"/>
              </a:rPr>
              <a:t>1°C  per wm-2</a:t>
            </a:r>
            <a:r>
              <a:rPr dirty="0" sz="1200" spc="-5" b="1">
                <a:latin typeface="Arial"/>
                <a:cs typeface="Arial"/>
              </a:rPr>
              <a:t>.   _10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  </a:t>
            </a:r>
            <a:r>
              <a:rPr dirty="0" sz="1200" spc="-5" b="1">
                <a:latin typeface="Arial"/>
                <a:cs typeface="Arial"/>
              </a:rPr>
              <a:t> (But</a:t>
            </a:r>
            <a:r>
              <a:rPr dirty="0" sz="1200" spc="3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/  </a:t>
            </a:r>
            <a:r>
              <a:rPr dirty="0" sz="1200" spc="-5" b="1">
                <a:latin typeface="Arial"/>
                <a:cs typeface="Arial"/>
              </a:rPr>
              <a:t>Instead)  </a:t>
            </a:r>
            <a:r>
              <a:rPr dirty="0" sz="1200">
                <a:latin typeface="Arial"/>
                <a:cs typeface="Arial"/>
              </a:rPr>
              <a:t>it  </a:t>
            </a:r>
            <a:r>
              <a:rPr dirty="0" sz="1200" spc="-5">
                <a:latin typeface="Arial"/>
                <a:cs typeface="Arial"/>
              </a:rPr>
              <a:t>varies  only </a:t>
            </a:r>
            <a:r>
              <a:rPr dirty="0" sz="1200" spc="2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3°C</a:t>
            </a:r>
            <a:endParaRPr sz="1200">
              <a:latin typeface="Arial"/>
              <a:cs typeface="Arial"/>
            </a:endParaRPr>
          </a:p>
          <a:p>
            <a:pPr algn="just" marL="4068445" marR="5461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between a February  peak and </a:t>
            </a:r>
            <a:r>
              <a:rPr dirty="0" sz="1200" spc="-10">
                <a:latin typeface="Arial"/>
                <a:cs typeface="Arial"/>
              </a:rPr>
              <a:t>an </a:t>
            </a:r>
            <a:r>
              <a:rPr dirty="0" sz="1200" spc="-5">
                <a:latin typeface="Arial"/>
                <a:cs typeface="Arial"/>
              </a:rPr>
              <a:t>August  </a:t>
            </a:r>
            <a:r>
              <a:rPr dirty="0" sz="1200">
                <a:latin typeface="Arial"/>
                <a:cs typeface="Arial"/>
              </a:rPr>
              <a:t>minimum.</a:t>
            </a:r>
            <a:r>
              <a:rPr dirty="0" u="heavy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11 </a:t>
            </a:r>
            <a:r>
              <a:rPr dirty="0" sz="1200" spc="-5" b="1">
                <a:latin typeface="Arial"/>
                <a:cs typeface="Arial"/>
              </a:rPr>
              <a:t> (And   </a:t>
            </a:r>
            <a:r>
              <a:rPr dirty="0" sz="1200" b="1">
                <a:latin typeface="Arial"/>
                <a:cs typeface="Arial"/>
              </a:rPr>
              <a:t>/      Thus),  </a:t>
            </a:r>
            <a:r>
              <a:rPr dirty="0" sz="1200" spc="100" b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8334" y="7346060"/>
            <a:ext cx="161544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  <a:tabLst>
                <a:tab pos="656590" algn="l"/>
                <a:tab pos="1472565" algn="l"/>
              </a:tabLst>
            </a:pPr>
            <a:r>
              <a:rPr dirty="0" sz="1200" spc="-5">
                <a:latin typeface="Arial"/>
                <a:cs typeface="Arial"/>
              </a:rPr>
              <a:t>cl</a:t>
            </a:r>
            <a:r>
              <a:rPr dirty="0" sz="1200" spc="-10">
                <a:latin typeface="Arial"/>
                <a:cs typeface="Arial"/>
              </a:rPr>
              <a:t>i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te	</a:t>
            </a:r>
            <a:r>
              <a:rPr dirty="0" sz="1200" spc="-15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en</a:t>
            </a:r>
            <a:r>
              <a:rPr dirty="0" sz="1200">
                <a:latin typeface="Arial"/>
                <a:cs typeface="Arial"/>
              </a:rPr>
              <a:t>siti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ity	</a:t>
            </a:r>
            <a:r>
              <a:rPr dirty="0" sz="1200" spc="1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t  </a:t>
            </a:r>
            <a:r>
              <a:rPr dirty="0" sz="1200" spc="-5">
                <a:latin typeface="Arial"/>
                <a:cs typeface="Arial"/>
              </a:rPr>
              <a:t>Garissa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0148" y="7521320"/>
            <a:ext cx="96329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is only</a:t>
            </a:r>
            <a:r>
              <a:rPr dirty="0" sz="1200" spc="2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3/25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8334" y="7696961"/>
            <a:ext cx="888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= 0.12°C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34404" y="7696961"/>
            <a:ext cx="440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w</a:t>
            </a:r>
            <a:r>
              <a:rPr dirty="0" sz="1200" spc="10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-</a:t>
            </a: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8334" y="7872221"/>
            <a:ext cx="1616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880" algn="l"/>
                <a:tab pos="644525" algn="l"/>
              </a:tabLst>
            </a:pP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10" b="1">
                <a:latin typeface="Arial"/>
                <a:cs typeface="Arial"/>
              </a:rPr>
              <a:t>12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b="1">
                <a:latin typeface="Arial"/>
                <a:cs typeface="Arial"/>
              </a:rPr>
              <a:t>( </a:t>
            </a:r>
            <a:r>
              <a:rPr dirty="0" sz="1200" spc="-5" b="1">
                <a:latin typeface="Arial"/>
                <a:cs typeface="Arial"/>
              </a:rPr>
              <a:t>Unless/</a:t>
            </a:r>
            <a:r>
              <a:rPr dirty="0" sz="1200" spc="28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If)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6857" y="8047481"/>
            <a:ext cx="1087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2660" algn="l"/>
              </a:tabLst>
            </a:pPr>
            <a:r>
              <a:rPr dirty="0" sz="1200" spc="-5">
                <a:latin typeface="Arial"/>
                <a:cs typeface="Arial"/>
              </a:rPr>
              <a:t>se</a:t>
            </a:r>
            <a:r>
              <a:rPr dirty="0" sz="1200" spc="-5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siti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ity	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8334" y="8047481"/>
            <a:ext cx="518159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Arial"/>
                <a:cs typeface="Arial"/>
              </a:rPr>
              <a:t>this  </a:t>
            </a:r>
            <a:r>
              <a:rPr dirty="0" sz="1200" spc="-5">
                <a:latin typeface="Arial"/>
                <a:cs typeface="Arial"/>
              </a:rPr>
              <a:t>app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0691" y="8222741"/>
            <a:ext cx="582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Arial"/>
                <a:cs typeface="Arial"/>
              </a:rPr>
              <a:t>g</a:t>
            </a:r>
            <a:r>
              <a:rPr dirty="0" sz="1200" spc="-5">
                <a:latin typeface="Arial"/>
                <a:cs typeface="Arial"/>
              </a:rPr>
              <a:t>lo</a:t>
            </a:r>
            <a:r>
              <a:rPr dirty="0" sz="1200"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8334" y="8398002"/>
            <a:ext cx="161544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Arial"/>
                <a:cs typeface="Arial"/>
              </a:rPr>
              <a:t>`global warming' would  amount to a </a:t>
            </a:r>
            <a:r>
              <a:rPr dirty="0" sz="1200">
                <a:latin typeface="Arial"/>
                <a:cs typeface="Arial"/>
              </a:rPr>
              <a:t>mere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0.12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01163" y="8942578"/>
            <a:ext cx="620395" cy="180340"/>
          </a:xfrm>
          <a:custGeom>
            <a:avLst/>
            <a:gdLst/>
            <a:ahLst/>
            <a:cxnLst/>
            <a:rect l="l" t="t" r="r" b="b"/>
            <a:pathLst>
              <a:path w="620395" h="180340">
                <a:moveTo>
                  <a:pt x="0" y="179831"/>
                </a:moveTo>
                <a:lnTo>
                  <a:pt x="620267" y="179831"/>
                </a:lnTo>
                <a:lnTo>
                  <a:pt x="620267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004" y="8923781"/>
            <a:ext cx="2303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3.8°C </a:t>
            </a:r>
            <a:r>
              <a:rPr dirty="0" sz="1200" spc="-5">
                <a:latin typeface="Arial"/>
                <a:cs typeface="Arial"/>
              </a:rPr>
              <a:t>as claimed by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IPCC.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36746" y="8748521"/>
            <a:ext cx="313817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ts val="1410"/>
              </a:lnSpc>
              <a:spcBef>
                <a:spcPts val="100"/>
              </a:spcBef>
              <a:tabLst>
                <a:tab pos="223520" algn="l"/>
                <a:tab pos="585470" algn="l"/>
                <a:tab pos="1377950" algn="l"/>
              </a:tabLst>
            </a:pPr>
            <a:r>
              <a:rPr dirty="0" sz="1200">
                <a:latin typeface="Arial"/>
                <a:cs typeface="Arial"/>
              </a:rPr>
              <a:t>x	</a:t>
            </a: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.8	= </a:t>
            </a:r>
            <a:r>
              <a:rPr dirty="0" sz="1200" spc="-5">
                <a:latin typeface="Arial"/>
                <a:cs typeface="Arial"/>
              </a:rPr>
              <a:t>0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5">
                <a:latin typeface="Arial"/>
                <a:cs typeface="Arial"/>
              </a:rPr>
              <a:t>4</a:t>
            </a:r>
            <a:r>
              <a:rPr dirty="0" sz="1200" spc="-5">
                <a:latin typeface="Arial"/>
                <a:cs typeface="Arial"/>
              </a:rPr>
              <a:t>6</a:t>
            </a:r>
            <a:r>
              <a:rPr dirty="0" sz="1200">
                <a:latin typeface="Arial"/>
                <a:cs typeface="Arial"/>
              </a:rPr>
              <a:t>°C,	</a:t>
            </a:r>
            <a:r>
              <a:rPr dirty="0" sz="1200" spc="-5">
                <a:latin typeface="Arial"/>
                <a:cs typeface="Arial"/>
              </a:rPr>
              <a:t>n</a:t>
            </a:r>
            <a:r>
              <a:rPr dirty="0" sz="1200" spc="-15">
                <a:latin typeface="Arial"/>
                <a:cs typeface="Arial"/>
              </a:rPr>
              <a:t>o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ts val="1410"/>
              </a:lnSpc>
              <a:tabLst>
                <a:tab pos="2418715" algn="l"/>
                <a:tab pos="2881630" algn="l"/>
              </a:tabLst>
            </a:pPr>
            <a:r>
              <a:rPr dirty="0" sz="1200">
                <a:latin typeface="Arial"/>
                <a:cs typeface="Arial"/>
              </a:rPr>
              <a:t>It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 spc="-15">
                <a:latin typeface="Arial"/>
                <a:cs typeface="Arial"/>
              </a:rPr>
              <a:t>ea</a:t>
            </a:r>
            <a:r>
              <a:rPr dirty="0" sz="1200" spc="-5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s  t</a:t>
            </a:r>
            <a:r>
              <a:rPr dirty="0" sz="1200" spc="5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g</a:t>
            </a:r>
            <a:r>
              <a:rPr dirty="0" sz="1200" spc="-5">
                <a:latin typeface="Arial"/>
                <a:cs typeface="Arial"/>
              </a:rPr>
              <a:t>lo</a:t>
            </a:r>
            <a:r>
              <a:rPr dirty="0" sz="1200" spc="-10"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  </a:t>
            </a:r>
            <a:r>
              <a:rPr dirty="0" sz="1200" spc="-20">
                <a:latin typeface="Arial"/>
                <a:cs typeface="Arial"/>
              </a:rPr>
              <a:t>w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rm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n</a:t>
            </a:r>
            <a:r>
              <a:rPr dirty="0" sz="1200" spc="-15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,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u="heavy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200" spc="-5" b="1">
                <a:latin typeface="Arial"/>
                <a:cs typeface="Arial"/>
              </a:rPr>
              <a:t>1</a:t>
            </a:r>
            <a:r>
              <a:rPr dirty="0" sz="1200" spc="-15" b="1">
                <a:latin typeface="Arial"/>
                <a:cs typeface="Arial"/>
              </a:rPr>
              <a:t>3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(i</a:t>
            </a:r>
            <a:r>
              <a:rPr dirty="0" sz="1200" spc="-20" b="1">
                <a:latin typeface="Arial"/>
                <a:cs typeface="Arial"/>
              </a:rPr>
              <a:t>f</a:t>
            </a:r>
            <a:r>
              <a:rPr dirty="0" sz="1200" b="1">
                <a:latin typeface="Arial"/>
                <a:cs typeface="Arial"/>
              </a:rPr>
              <a:t>/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004" y="9099041"/>
            <a:ext cx="566737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  <a:tabLst>
                <a:tab pos="775970" algn="l"/>
              </a:tabLst>
            </a:pPr>
            <a:r>
              <a:rPr dirty="0" sz="1200" spc="-5" b="1">
                <a:latin typeface="Arial"/>
                <a:cs typeface="Arial"/>
              </a:rPr>
              <a:t>unless)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happens at all, will only be measurable in </a:t>
            </a:r>
            <a:r>
              <a:rPr dirty="0" sz="1200">
                <a:latin typeface="Arial"/>
                <a:cs typeface="Arial"/>
              </a:rPr>
              <a:t>tenths </a:t>
            </a:r>
            <a:r>
              <a:rPr dirty="0" sz="1200" spc="-5">
                <a:latin typeface="Arial"/>
                <a:cs typeface="Arial"/>
              </a:rPr>
              <a:t>of a degree, not whole  degrees.	0.45°C is hardly the stuff of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catastrophe.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9172" y="4037710"/>
            <a:ext cx="5779135" cy="0"/>
          </a:xfrm>
          <a:custGeom>
            <a:avLst/>
            <a:gdLst/>
            <a:ahLst/>
            <a:cxnLst/>
            <a:rect l="l" t="t" r="r" b="b"/>
            <a:pathLst>
              <a:path w="5779134" h="0">
                <a:moveTo>
                  <a:pt x="0" y="0"/>
                </a:moveTo>
                <a:lnTo>
                  <a:pt x="577875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6124" y="4034662"/>
            <a:ext cx="0" cy="5621655"/>
          </a:xfrm>
          <a:custGeom>
            <a:avLst/>
            <a:gdLst/>
            <a:ahLst/>
            <a:cxnLst/>
            <a:rect l="l" t="t" r="r" b="b"/>
            <a:pathLst>
              <a:path w="0" h="5621655">
                <a:moveTo>
                  <a:pt x="0" y="0"/>
                </a:moveTo>
                <a:lnTo>
                  <a:pt x="0" y="562109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9172" y="9652710"/>
            <a:ext cx="5779135" cy="0"/>
          </a:xfrm>
          <a:custGeom>
            <a:avLst/>
            <a:gdLst/>
            <a:ahLst/>
            <a:cxnLst/>
            <a:rect l="l" t="t" r="r" b="b"/>
            <a:pathLst>
              <a:path w="5779134" h="0">
                <a:moveTo>
                  <a:pt x="0" y="0"/>
                </a:moveTo>
                <a:lnTo>
                  <a:pt x="577875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30923" y="4034662"/>
            <a:ext cx="0" cy="5621655"/>
          </a:xfrm>
          <a:custGeom>
            <a:avLst/>
            <a:gdLst/>
            <a:ahLst/>
            <a:cxnLst/>
            <a:rect l="l" t="t" r="r" b="b"/>
            <a:pathLst>
              <a:path w="0" h="5621655">
                <a:moveTo>
                  <a:pt x="0" y="0"/>
                </a:moveTo>
                <a:lnTo>
                  <a:pt x="0" y="562109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06043"/>
            <a:ext cx="5758180" cy="19919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Arial"/>
                <a:cs typeface="Arial"/>
              </a:rPr>
              <a:t>3. Write </a:t>
            </a:r>
            <a:r>
              <a:rPr dirty="0" sz="1200" spc="-5">
                <a:latin typeface="Arial"/>
                <a:cs typeface="Arial"/>
              </a:rPr>
              <a:t>a short paragraph based on your </a:t>
            </a:r>
            <a:r>
              <a:rPr dirty="0" sz="1200">
                <a:latin typeface="Arial"/>
                <a:cs typeface="Arial"/>
              </a:rPr>
              <a:t>understanding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graph provided on  Monthly </a:t>
            </a:r>
            <a:r>
              <a:rPr dirty="0" sz="1200">
                <a:latin typeface="Arial"/>
                <a:cs typeface="Arial"/>
              </a:rPr>
              <a:t>temperature </a:t>
            </a:r>
            <a:r>
              <a:rPr dirty="0" sz="1200" spc="-5">
                <a:latin typeface="Arial"/>
                <a:cs typeface="Arial"/>
              </a:rPr>
              <a:t>of Garissa, Kenya. Follow </a:t>
            </a:r>
            <a:r>
              <a:rPr dirty="0" sz="1200">
                <a:latin typeface="Arial"/>
                <a:cs typeface="Arial"/>
              </a:rPr>
              <a:t>the instructions </a:t>
            </a:r>
            <a:r>
              <a:rPr dirty="0" sz="1200" spc="-5">
                <a:latin typeface="Arial"/>
                <a:cs typeface="Arial"/>
              </a:rPr>
              <a:t>provided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writing  comparison and contrast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paragraphs.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lvl="1" marL="268605" indent="-256540">
              <a:lnSpc>
                <a:spcPts val="1410"/>
              </a:lnSpc>
              <a:buFont typeface="Arial"/>
              <a:buAutoNum type="arabicPeriod" startAt="6"/>
              <a:tabLst>
                <a:tab pos="269240" algn="l"/>
              </a:tabLst>
            </a:pPr>
            <a:r>
              <a:rPr dirty="0" sz="1200" spc="-5" b="1">
                <a:latin typeface="Arial"/>
                <a:cs typeface="Arial"/>
              </a:rPr>
              <a:t>Discourse Markers:</a:t>
            </a:r>
            <a:endParaRPr sz="1200">
              <a:latin typeface="Arial"/>
              <a:cs typeface="Arial"/>
            </a:endParaRPr>
          </a:p>
          <a:p>
            <a:pPr marL="12700" marR="7620" indent="456565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Arial"/>
                <a:cs typeface="Arial"/>
              </a:rPr>
              <a:t>Adverbs are used as sentence connectors along with conjunctions. They are  referred to </a:t>
            </a:r>
            <a:r>
              <a:rPr dirty="0" sz="1200">
                <a:latin typeface="Arial"/>
                <a:cs typeface="Arial"/>
              </a:rPr>
              <a:t>as </a:t>
            </a:r>
            <a:r>
              <a:rPr dirty="0" sz="1200" spc="-5">
                <a:latin typeface="Arial"/>
                <a:cs typeface="Arial"/>
              </a:rPr>
              <a:t>discourse markers-adverbs of </a:t>
            </a:r>
            <a:r>
              <a:rPr dirty="0" sz="1200">
                <a:latin typeface="Arial"/>
                <a:cs typeface="Arial"/>
              </a:rPr>
              <a:t>time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references</a:t>
            </a:r>
            <a:endParaRPr sz="1200">
              <a:latin typeface="Arial"/>
              <a:cs typeface="Arial"/>
            </a:endParaRPr>
          </a:p>
          <a:p>
            <a:pPr lvl="2" marL="469265" indent="-228600">
              <a:lnSpc>
                <a:spcPts val="143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Discourse markers are </a:t>
            </a:r>
            <a:r>
              <a:rPr dirty="0" sz="1200">
                <a:latin typeface="Arial"/>
                <a:cs typeface="Arial"/>
              </a:rPr>
              <a:t>not part </a:t>
            </a:r>
            <a:r>
              <a:rPr dirty="0" sz="1200" spc="-5">
                <a:latin typeface="Arial"/>
                <a:cs typeface="Arial"/>
              </a:rPr>
              <a:t>of the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sentences.</a:t>
            </a:r>
            <a:endParaRPr sz="1200">
              <a:latin typeface="Arial"/>
              <a:cs typeface="Arial"/>
            </a:endParaRPr>
          </a:p>
          <a:p>
            <a:pPr lvl="2"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They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used at the beginning of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utterances.</a:t>
            </a:r>
            <a:endParaRPr sz="1200">
              <a:latin typeface="Arial"/>
              <a:cs typeface="Arial"/>
            </a:endParaRPr>
          </a:p>
          <a:p>
            <a:pPr lvl="2" marL="469265" indent="-228600">
              <a:lnSpc>
                <a:spcPts val="1405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They </a:t>
            </a:r>
            <a:r>
              <a:rPr dirty="0" sz="1200">
                <a:latin typeface="Arial"/>
                <a:cs typeface="Arial"/>
              </a:rPr>
              <a:t>do </a:t>
            </a:r>
            <a:r>
              <a:rPr dirty="0" sz="1200" spc="-5">
                <a:latin typeface="Arial"/>
                <a:cs typeface="Arial"/>
              </a:rPr>
              <a:t>not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meanings of their own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function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independently.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5"/>
              </a:lnSpc>
            </a:pPr>
            <a:r>
              <a:rPr dirty="0" sz="1200" spc="-5" b="1">
                <a:latin typeface="Arial"/>
                <a:cs typeface="Arial"/>
              </a:rPr>
              <a:t>Markers for various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contents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616579"/>
            <a:ext cx="154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4.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2564638"/>
            <a:ext cx="4462780" cy="301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ts val="141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Addition: moreover, also, what is </a:t>
            </a:r>
            <a:r>
              <a:rPr dirty="0" sz="1200">
                <a:latin typeface="Arial"/>
                <a:cs typeface="Arial"/>
              </a:rPr>
              <a:t>more, </a:t>
            </a:r>
            <a:r>
              <a:rPr dirty="0" sz="1200" spc="-5">
                <a:latin typeface="Arial"/>
                <a:cs typeface="Arial"/>
              </a:rPr>
              <a:t>too, either, neither,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nor</a:t>
            </a:r>
            <a:endParaRPr sz="1200">
              <a:latin typeface="Arial"/>
              <a:cs typeface="Arial"/>
            </a:endParaRPr>
          </a:p>
          <a:p>
            <a:pPr marL="240665" marR="191770" indent="-228600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Enumerations: (listing/naming </a:t>
            </a:r>
            <a:r>
              <a:rPr dirty="0" sz="1200">
                <a:latin typeface="Arial"/>
                <a:cs typeface="Arial"/>
              </a:rPr>
              <a:t>one by one) at first,  </a:t>
            </a:r>
            <a:r>
              <a:rPr dirty="0" sz="1200" spc="-5">
                <a:latin typeface="Arial"/>
                <a:cs typeface="Arial"/>
              </a:rPr>
              <a:t>secondly, furthermore, next, then, last, </a:t>
            </a:r>
            <a:r>
              <a:rPr dirty="0" sz="1200">
                <a:latin typeface="Arial"/>
                <a:cs typeface="Arial"/>
              </a:rPr>
              <a:t>first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foremost,  </a:t>
            </a:r>
            <a:r>
              <a:rPr dirty="0" sz="1200">
                <a:latin typeface="Arial"/>
                <a:cs typeface="Arial"/>
              </a:rPr>
              <a:t>more </a:t>
            </a:r>
            <a:r>
              <a:rPr dirty="0" sz="1200" spc="-5">
                <a:latin typeface="Arial"/>
                <a:cs typeface="Arial"/>
              </a:rPr>
              <a:t>importantly,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start with, and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with, and to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conclude.</a:t>
            </a:r>
            <a:endParaRPr sz="1200">
              <a:latin typeface="Arial"/>
              <a:cs typeface="Arial"/>
            </a:endParaRPr>
          </a:p>
          <a:p>
            <a:pPr marL="240665" indent="-228600">
              <a:lnSpc>
                <a:spcPts val="1315"/>
              </a:lnSpc>
              <a:buAutoNum type="arabicPeriod"/>
              <a:tabLst>
                <a:tab pos="241300" algn="l"/>
              </a:tabLst>
            </a:pPr>
            <a:r>
              <a:rPr dirty="0" sz="1200">
                <a:latin typeface="Arial"/>
                <a:cs typeface="Arial"/>
              </a:rPr>
              <a:t>Contrast:</a:t>
            </a:r>
            <a:endParaRPr sz="1200">
              <a:latin typeface="Arial"/>
              <a:cs typeface="Arial"/>
            </a:endParaRPr>
          </a:p>
          <a:p>
            <a:pPr marL="240665" marR="1205865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Instead, </a:t>
            </a:r>
            <a:r>
              <a:rPr dirty="0" sz="1200" spc="-5">
                <a:latin typeface="Arial"/>
                <a:cs typeface="Arial"/>
              </a:rPr>
              <a:t>on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other hand, </a:t>
            </a:r>
            <a:r>
              <a:rPr dirty="0" sz="120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the one hand.  </a:t>
            </a:r>
            <a:r>
              <a:rPr dirty="0" sz="1200">
                <a:latin typeface="Arial"/>
                <a:cs typeface="Arial"/>
              </a:rPr>
              <a:t>Concession: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ts val="1315"/>
              </a:lnSpc>
            </a:pPr>
            <a:r>
              <a:rPr dirty="0" sz="1200">
                <a:latin typeface="Arial"/>
                <a:cs typeface="Arial"/>
              </a:rPr>
              <a:t>Besides, else, </a:t>
            </a:r>
            <a:r>
              <a:rPr dirty="0" sz="1200" spc="-5">
                <a:latin typeface="Arial"/>
                <a:cs typeface="Arial"/>
              </a:rPr>
              <a:t>however, still, yet,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nevertheless</a:t>
            </a:r>
            <a:endParaRPr sz="1200">
              <a:latin typeface="Arial"/>
              <a:cs typeface="Arial"/>
            </a:endParaRPr>
          </a:p>
          <a:p>
            <a:pPr marL="240665" indent="-228600">
              <a:lnSpc>
                <a:spcPts val="1380"/>
              </a:lnSpc>
              <a:buAutoNum type="arabicPeriod" startAt="5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Transition: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And, </a:t>
            </a:r>
            <a:r>
              <a:rPr dirty="0" sz="1200" spc="-5">
                <a:latin typeface="Arial"/>
                <a:cs typeface="Arial"/>
              </a:rPr>
              <a:t>now, by the by, in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meantime</a:t>
            </a:r>
            <a:endParaRPr sz="1200">
              <a:latin typeface="Arial"/>
              <a:cs typeface="Arial"/>
            </a:endParaRPr>
          </a:p>
          <a:p>
            <a:pPr marL="241300" marR="2629535" indent="-241300">
              <a:lnSpc>
                <a:spcPts val="1380"/>
              </a:lnSpc>
              <a:spcBef>
                <a:spcPts val="65"/>
              </a:spcBef>
              <a:buAutoNum type="arabicPeriod" startAt="6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Attitude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>
                <a:latin typeface="Arial"/>
                <a:cs typeface="Arial"/>
              </a:rPr>
              <a:t>viewpoint  Indeed, in </a:t>
            </a:r>
            <a:r>
              <a:rPr dirty="0" sz="1200">
                <a:latin typeface="Arial"/>
                <a:cs typeface="Arial"/>
              </a:rPr>
              <a:t>fact,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actually</a:t>
            </a:r>
            <a:endParaRPr sz="1200">
              <a:latin typeface="Arial"/>
              <a:cs typeface="Arial"/>
            </a:endParaRPr>
          </a:p>
          <a:p>
            <a:pPr marL="240665" indent="-228600">
              <a:lnSpc>
                <a:spcPts val="1315"/>
              </a:lnSpc>
              <a:buAutoNum type="arabicPeriod" startAt="6"/>
              <a:tabLst>
                <a:tab pos="241300" algn="l"/>
              </a:tabLst>
            </a:pPr>
            <a:r>
              <a:rPr dirty="0" sz="1200">
                <a:latin typeface="Arial"/>
                <a:cs typeface="Arial"/>
              </a:rPr>
              <a:t>Result: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Hence, </a:t>
            </a:r>
            <a:r>
              <a:rPr dirty="0" sz="1200" spc="-5">
                <a:latin typeface="Arial"/>
                <a:cs typeface="Arial"/>
              </a:rPr>
              <a:t>so, therefore, </a:t>
            </a:r>
            <a:r>
              <a:rPr dirty="0" sz="1200" spc="-10">
                <a:latin typeface="Arial"/>
                <a:cs typeface="Arial"/>
              </a:rPr>
              <a:t>as 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result</a:t>
            </a:r>
            <a:endParaRPr sz="1200">
              <a:latin typeface="Arial"/>
              <a:cs typeface="Arial"/>
            </a:endParaRPr>
          </a:p>
          <a:p>
            <a:pPr marL="240665" indent="-228600">
              <a:lnSpc>
                <a:spcPts val="1380"/>
              </a:lnSpc>
              <a:buAutoNum type="arabicPeriod" startAt="8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Inference: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Else, </a:t>
            </a:r>
            <a:r>
              <a:rPr dirty="0" sz="1200" spc="-5">
                <a:latin typeface="Arial"/>
                <a:cs typeface="Arial"/>
              </a:rPr>
              <a:t>otherwise, in other words,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example,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instance, that </a:t>
            </a:r>
            <a:r>
              <a:rPr dirty="0" sz="1200">
                <a:latin typeface="Arial"/>
                <a:cs typeface="Arial"/>
              </a:rPr>
              <a:t>is, </a:t>
            </a:r>
            <a:r>
              <a:rPr dirty="0" sz="1200" spc="-5">
                <a:latin typeface="Arial"/>
                <a:cs typeface="Arial"/>
              </a:rPr>
              <a:t>that is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say,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namely.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544692"/>
            <a:ext cx="5753735" cy="1785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ts val="1410"/>
              </a:lnSpc>
              <a:spcBef>
                <a:spcPts val="100"/>
              </a:spcBef>
            </a:pPr>
            <a:r>
              <a:rPr dirty="0" sz="1200" spc="-20" b="1">
                <a:latin typeface="Arial"/>
                <a:cs typeface="Arial"/>
              </a:rPr>
              <a:t>A. </a:t>
            </a:r>
            <a:r>
              <a:rPr dirty="0" sz="1200" spc="-5" b="1">
                <a:latin typeface="Arial"/>
                <a:cs typeface="Arial"/>
              </a:rPr>
              <a:t>Discourse markers-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Exercises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229235" algn="l"/>
              </a:tabLst>
            </a:pPr>
            <a:r>
              <a:rPr dirty="0" sz="1200">
                <a:latin typeface="Arial"/>
                <a:cs typeface="Arial"/>
              </a:rPr>
              <a:t>Read to </a:t>
            </a:r>
            <a:r>
              <a:rPr dirty="0" sz="1200" spc="-10">
                <a:latin typeface="Arial"/>
                <a:cs typeface="Arial"/>
              </a:rPr>
              <a:t>poem </a:t>
            </a:r>
            <a:r>
              <a:rPr dirty="0" sz="1200" spc="-5">
                <a:latin typeface="Arial"/>
                <a:cs typeface="Arial"/>
              </a:rPr>
              <a:t>written by </a:t>
            </a:r>
            <a:r>
              <a:rPr dirty="0" sz="1200" spc="5">
                <a:latin typeface="Arial"/>
                <a:cs typeface="Arial"/>
              </a:rPr>
              <a:t>Walt </a:t>
            </a:r>
            <a:r>
              <a:rPr dirty="0" sz="1200">
                <a:latin typeface="Arial"/>
                <a:cs typeface="Arial"/>
              </a:rPr>
              <a:t>Whitman to </a:t>
            </a:r>
            <a:r>
              <a:rPr dirty="0" sz="1200" spc="-5">
                <a:latin typeface="Arial"/>
                <a:cs typeface="Arial"/>
              </a:rPr>
              <a:t>discuss the questions with your  partner(s):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15"/>
              </a:lnSpc>
              <a:buAutoNum type="alphaUcPeriod"/>
              <a:tabLst>
                <a:tab pos="469900" algn="l"/>
              </a:tabLst>
            </a:pPr>
            <a:r>
              <a:rPr dirty="0" sz="1200" spc="5">
                <a:latin typeface="Arial"/>
                <a:cs typeface="Arial"/>
              </a:rPr>
              <a:t>Who </a:t>
            </a:r>
            <a:r>
              <a:rPr dirty="0" sz="1200" spc="-5">
                <a:latin typeface="Arial"/>
                <a:cs typeface="Arial"/>
              </a:rPr>
              <a:t>are the </a:t>
            </a:r>
            <a:r>
              <a:rPr dirty="0" sz="1200" spc="-10">
                <a:latin typeface="Arial"/>
                <a:cs typeface="Arial"/>
              </a:rPr>
              <a:t>two </a:t>
            </a:r>
            <a:r>
              <a:rPr dirty="0" sz="1200" spc="-5">
                <a:latin typeface="Arial"/>
                <a:cs typeface="Arial"/>
              </a:rPr>
              <a:t>persons in the</a:t>
            </a:r>
            <a:r>
              <a:rPr dirty="0" sz="1200" spc="3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poem?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5">
                <a:latin typeface="Arial"/>
                <a:cs typeface="Arial"/>
              </a:rPr>
              <a:t>Who </a:t>
            </a:r>
            <a:r>
              <a:rPr dirty="0" sz="1200" spc="-5">
                <a:latin typeface="Arial"/>
                <a:cs typeface="Arial"/>
              </a:rPr>
              <a:t>answered the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question?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From where does the speaker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originate?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happens when the speaker goes up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the sky?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does the </a:t>
            </a:r>
            <a:r>
              <a:rPr dirty="0" sz="1200" spc="-10">
                <a:latin typeface="Arial"/>
                <a:cs typeface="Arial"/>
              </a:rPr>
              <a:t>speaker </a:t>
            </a:r>
            <a:r>
              <a:rPr dirty="0" sz="1200" spc="-5">
                <a:latin typeface="Arial"/>
                <a:cs typeface="Arial"/>
              </a:rPr>
              <a:t>do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the place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originates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from?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is the tale of the speaker in the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poem?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41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Explain the process </a:t>
            </a:r>
            <a:r>
              <a:rPr dirty="0" sz="1200" spc="-10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formation of </a:t>
            </a:r>
            <a:r>
              <a:rPr dirty="0" sz="1200">
                <a:latin typeface="Arial"/>
                <a:cs typeface="Arial"/>
              </a:rPr>
              <a:t>rain </a:t>
            </a:r>
            <a:r>
              <a:rPr dirty="0" sz="1200" spc="-5">
                <a:latin typeface="Arial"/>
                <a:cs typeface="Arial"/>
              </a:rPr>
              <a:t>by drawing a </a:t>
            </a:r>
            <a:r>
              <a:rPr dirty="0" sz="1200">
                <a:latin typeface="Arial"/>
                <a:cs typeface="Arial"/>
              </a:rPr>
              <a:t>flow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chart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124" y="7500492"/>
            <a:ext cx="5870575" cy="228536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340"/>
              </a:lnSpc>
            </a:pPr>
            <a:r>
              <a:rPr dirty="0" sz="1200" spc="-5" b="1" i="1">
                <a:latin typeface="Arial"/>
                <a:cs typeface="Arial"/>
              </a:rPr>
              <a:t>THE VOICE OF THE RAIN </a:t>
            </a:r>
            <a:r>
              <a:rPr dirty="0" sz="1200" b="1" i="1">
                <a:latin typeface="Arial"/>
                <a:cs typeface="Arial"/>
              </a:rPr>
              <a:t>- </a:t>
            </a:r>
            <a:r>
              <a:rPr dirty="0" sz="1000" spc="-5" b="1">
                <a:latin typeface="Arial"/>
                <a:cs typeface="Arial"/>
              </a:rPr>
              <a:t>Walt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Whitman</a:t>
            </a:r>
            <a:endParaRPr sz="1000">
              <a:latin typeface="Arial"/>
              <a:cs typeface="Arial"/>
            </a:endParaRPr>
          </a:p>
          <a:p>
            <a:pPr algn="just" marL="6858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 spc="-10">
                <a:latin typeface="Arial"/>
                <a:cs typeface="Arial"/>
              </a:rPr>
              <a:t>who </a:t>
            </a:r>
            <a:r>
              <a:rPr dirty="0" sz="1200">
                <a:latin typeface="Arial"/>
                <a:cs typeface="Arial"/>
              </a:rPr>
              <a:t>art </a:t>
            </a:r>
            <a:r>
              <a:rPr dirty="0" sz="1200" spc="-5">
                <a:latin typeface="Arial"/>
                <a:cs typeface="Arial"/>
              </a:rPr>
              <a:t>thou? said </a:t>
            </a:r>
            <a:r>
              <a:rPr dirty="0" sz="1200">
                <a:latin typeface="Arial"/>
                <a:cs typeface="Arial"/>
              </a:rPr>
              <a:t>I to the soft-falling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shower,</a:t>
            </a:r>
            <a:endParaRPr sz="1200">
              <a:latin typeface="Arial"/>
              <a:cs typeface="Arial"/>
            </a:endParaRPr>
          </a:p>
          <a:p>
            <a:pPr algn="just" marL="68580" marR="1610995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Which, </a:t>
            </a:r>
            <a:r>
              <a:rPr dirty="0" sz="1200" spc="-5">
                <a:latin typeface="Arial"/>
                <a:cs typeface="Arial"/>
              </a:rPr>
              <a:t>strange to tell, </a:t>
            </a:r>
            <a:r>
              <a:rPr dirty="0" sz="1200" spc="-10">
                <a:latin typeface="Arial"/>
                <a:cs typeface="Arial"/>
              </a:rPr>
              <a:t>gave </a:t>
            </a:r>
            <a:r>
              <a:rPr dirty="0" sz="1200">
                <a:latin typeface="Arial"/>
                <a:cs typeface="Arial"/>
              </a:rPr>
              <a:t>me an </a:t>
            </a:r>
            <a:r>
              <a:rPr dirty="0" sz="1200" spc="-5">
                <a:latin typeface="Arial"/>
                <a:cs typeface="Arial"/>
              </a:rPr>
              <a:t>answer, </a:t>
            </a:r>
            <a:r>
              <a:rPr dirty="0" sz="1200" spc="-10">
                <a:latin typeface="Arial"/>
                <a:cs typeface="Arial"/>
              </a:rPr>
              <a:t>as </a:t>
            </a:r>
            <a:r>
              <a:rPr dirty="0" sz="1200">
                <a:latin typeface="Arial"/>
                <a:cs typeface="Arial"/>
              </a:rPr>
              <a:t>here </a:t>
            </a:r>
            <a:r>
              <a:rPr dirty="0" sz="1200" spc="-5">
                <a:latin typeface="Arial"/>
                <a:cs typeface="Arial"/>
              </a:rPr>
              <a:t>translated: 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10">
                <a:latin typeface="Arial"/>
                <a:cs typeface="Arial"/>
              </a:rPr>
              <a:t>am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Poem </a:t>
            </a:r>
            <a:r>
              <a:rPr dirty="0" sz="1200" spc="-5">
                <a:latin typeface="Arial"/>
                <a:cs typeface="Arial"/>
              </a:rPr>
              <a:t>of Earth, said the voice of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rain,</a:t>
            </a:r>
            <a:endParaRPr sz="1200">
              <a:latin typeface="Arial"/>
              <a:cs typeface="Arial"/>
            </a:endParaRPr>
          </a:p>
          <a:p>
            <a:pPr algn="just" marL="68580" marR="1447165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Eternal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rise impalpable out of the land and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bottomless sea,  Upward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heaven, whence, vaguely </a:t>
            </a:r>
            <a:r>
              <a:rPr dirty="0" sz="1200">
                <a:latin typeface="Arial"/>
                <a:cs typeface="Arial"/>
              </a:rPr>
              <a:t>form'd, </a:t>
            </a:r>
            <a:r>
              <a:rPr dirty="0" sz="1200" spc="-5">
                <a:latin typeface="Arial"/>
                <a:cs typeface="Arial"/>
              </a:rPr>
              <a:t>altogether changed,  and yet 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same,</a:t>
            </a:r>
            <a:endParaRPr sz="1200">
              <a:latin typeface="Arial"/>
              <a:cs typeface="Arial"/>
            </a:endParaRPr>
          </a:p>
          <a:p>
            <a:pPr algn="just" marL="68580" marR="1505585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descend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lave </a:t>
            </a:r>
            <a:r>
              <a:rPr dirty="0" sz="1200" spc="-5">
                <a:latin typeface="Arial"/>
                <a:cs typeface="Arial"/>
              </a:rPr>
              <a:t>the drouths, atomies, dust-layers </a:t>
            </a:r>
            <a:r>
              <a:rPr dirty="0" sz="1200">
                <a:latin typeface="Arial"/>
                <a:cs typeface="Arial"/>
              </a:rPr>
              <a:t>of the </a:t>
            </a:r>
            <a:r>
              <a:rPr dirty="0" sz="1200" spc="-5">
                <a:latin typeface="Arial"/>
                <a:cs typeface="Arial"/>
              </a:rPr>
              <a:t>globe,  And all that in them without me were </a:t>
            </a:r>
            <a:r>
              <a:rPr dirty="0" sz="1200">
                <a:latin typeface="Arial"/>
                <a:cs typeface="Arial"/>
              </a:rPr>
              <a:t>seeds </a:t>
            </a:r>
            <a:r>
              <a:rPr dirty="0" sz="1200" spc="-5">
                <a:latin typeface="Arial"/>
                <a:cs typeface="Arial"/>
              </a:rPr>
              <a:t>only, </a:t>
            </a:r>
            <a:r>
              <a:rPr dirty="0" sz="1200">
                <a:latin typeface="Arial"/>
                <a:cs typeface="Arial"/>
              </a:rPr>
              <a:t>latent,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unborn;</a:t>
            </a:r>
            <a:endParaRPr sz="1200">
              <a:latin typeface="Arial"/>
              <a:cs typeface="Arial"/>
            </a:endParaRPr>
          </a:p>
          <a:p>
            <a:pPr marL="68580" marR="202057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And forever, by </a:t>
            </a:r>
            <a:r>
              <a:rPr dirty="0" sz="1200">
                <a:latin typeface="Arial"/>
                <a:cs typeface="Arial"/>
              </a:rPr>
              <a:t>day </a:t>
            </a:r>
            <a:r>
              <a:rPr dirty="0" sz="1200" spc="-5">
                <a:latin typeface="Arial"/>
                <a:cs typeface="Arial"/>
              </a:rPr>
              <a:t>and night,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10">
                <a:latin typeface="Arial"/>
                <a:cs typeface="Arial"/>
              </a:rPr>
              <a:t>give </a:t>
            </a:r>
            <a:r>
              <a:rPr dirty="0" sz="1200">
                <a:latin typeface="Arial"/>
                <a:cs typeface="Arial"/>
              </a:rPr>
              <a:t>back life to my </a:t>
            </a:r>
            <a:r>
              <a:rPr dirty="0" sz="1200" spc="-5">
                <a:latin typeface="Arial"/>
                <a:cs typeface="Arial"/>
              </a:rPr>
              <a:t>own  origin,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make pure and beautify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it;</a:t>
            </a:r>
            <a:endParaRPr sz="1200">
              <a:latin typeface="Arial"/>
              <a:cs typeface="Arial"/>
            </a:endParaRPr>
          </a:p>
          <a:p>
            <a:pPr marL="68580" marR="136144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(For song, issuing </a:t>
            </a:r>
            <a:r>
              <a:rPr dirty="0" sz="1200">
                <a:latin typeface="Arial"/>
                <a:cs typeface="Arial"/>
              </a:rPr>
              <a:t>from its </a:t>
            </a:r>
            <a:r>
              <a:rPr dirty="0" sz="1200" spc="-5">
                <a:latin typeface="Arial"/>
                <a:cs typeface="Arial"/>
              </a:rPr>
              <a:t>birth-place, after fulfilment, wander-ing,  Reck'd </a:t>
            </a:r>
            <a:r>
              <a:rPr dirty="0" sz="1200">
                <a:latin typeface="Arial"/>
                <a:cs typeface="Arial"/>
              </a:rPr>
              <a:t>or </a:t>
            </a:r>
            <a:r>
              <a:rPr dirty="0" sz="1200" spc="-5">
                <a:latin typeface="Arial"/>
                <a:cs typeface="Arial"/>
              </a:rPr>
              <a:t>unreck'd. duly with love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returns.)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4389" y="1148714"/>
            <a:ext cx="4459303" cy="2941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004" y="606043"/>
            <a:ext cx="5760720" cy="143573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889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Arial"/>
                <a:cs typeface="Arial"/>
              </a:rPr>
              <a:t>How does a rain </a:t>
            </a:r>
            <a:r>
              <a:rPr dirty="0" sz="1200">
                <a:latin typeface="Arial"/>
                <a:cs typeface="Arial"/>
              </a:rPr>
              <a:t>originate </a:t>
            </a:r>
            <a:r>
              <a:rPr dirty="0" sz="1200" spc="-5">
                <a:latin typeface="Arial"/>
                <a:cs typeface="Arial"/>
              </a:rPr>
              <a:t>according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the rain drops that reply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poem? </a:t>
            </a:r>
            <a:r>
              <a:rPr dirty="0" sz="1200">
                <a:latin typeface="Arial"/>
                <a:cs typeface="Arial"/>
              </a:rPr>
              <a:t>What  </a:t>
            </a:r>
            <a:r>
              <a:rPr dirty="0" sz="1200" spc="-5">
                <a:latin typeface="Arial"/>
                <a:cs typeface="Arial"/>
              </a:rPr>
              <a:t>does science tell </a:t>
            </a:r>
            <a:r>
              <a:rPr dirty="0" sz="1200" spc="-10">
                <a:latin typeface="Arial"/>
                <a:cs typeface="Arial"/>
              </a:rPr>
              <a:t>about </a:t>
            </a:r>
            <a:r>
              <a:rPr dirty="0" sz="1200">
                <a:latin typeface="Arial"/>
                <a:cs typeface="Arial"/>
              </a:rPr>
              <a:t>the process </a:t>
            </a:r>
            <a:r>
              <a:rPr dirty="0" sz="1200" spc="-5">
                <a:latin typeface="Arial"/>
                <a:cs typeface="Arial"/>
              </a:rPr>
              <a:t>of rain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fall?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just" marL="4542790" marR="508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2.Work </a:t>
            </a:r>
            <a:r>
              <a:rPr dirty="0" sz="1200" spc="-5">
                <a:latin typeface="Arial"/>
                <a:cs typeface="Arial"/>
              </a:rPr>
              <a:t>in pairs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add </a:t>
            </a:r>
            <a:r>
              <a:rPr dirty="0" sz="1200">
                <a:latin typeface="Arial"/>
                <a:cs typeface="Arial"/>
              </a:rPr>
              <a:t>discourse  markers </a:t>
            </a:r>
            <a:r>
              <a:rPr dirty="0" sz="1200" spc="-5">
                <a:latin typeface="Arial"/>
                <a:cs typeface="Arial"/>
              </a:rPr>
              <a:t>to one of 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passages  given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below: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2004" y="4124070"/>
            <a:ext cx="5760720" cy="581596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467995" marR="6350" indent="-276225">
              <a:lnSpc>
                <a:spcPts val="1380"/>
              </a:lnSpc>
              <a:spcBef>
                <a:spcPts val="195"/>
              </a:spcBef>
              <a:buFont typeface="Times New Roman"/>
              <a:buAutoNum type="alphaLcPeriod"/>
              <a:tabLst>
                <a:tab pos="468630" algn="l"/>
              </a:tabLst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Rainy Day gives me sweet memories. Rains are blessings. Rains are a  </a:t>
            </a:r>
            <a:r>
              <a:rPr dirty="0" sz="1200">
                <a:latin typeface="Arial"/>
                <a:cs typeface="Arial"/>
              </a:rPr>
              <a:t>curse. </a:t>
            </a:r>
            <a:r>
              <a:rPr dirty="0" sz="1200" spc="-5">
                <a:latin typeface="Arial"/>
                <a:cs typeface="Arial"/>
              </a:rPr>
              <a:t>Hope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could control rains. If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bring them on wherever </a:t>
            </a:r>
            <a:r>
              <a:rPr dirty="0" sz="1200" spc="-10">
                <a:latin typeface="Arial"/>
                <a:cs typeface="Arial"/>
              </a:rPr>
              <a:t>we are  </a:t>
            </a:r>
            <a:r>
              <a:rPr dirty="0" sz="1200" spc="-5">
                <a:latin typeface="Arial"/>
                <a:cs typeface="Arial"/>
              </a:rPr>
              <a:t>in need </a:t>
            </a:r>
            <a:r>
              <a:rPr dirty="0" sz="1200">
                <a:latin typeface="Arial"/>
                <a:cs typeface="Arial"/>
              </a:rPr>
              <a:t>or </a:t>
            </a:r>
            <a:r>
              <a:rPr dirty="0" sz="1200" spc="-5">
                <a:latin typeface="Arial"/>
                <a:cs typeface="Arial"/>
              </a:rPr>
              <a:t>keep them off </a:t>
            </a:r>
            <a:r>
              <a:rPr dirty="0" sz="1200">
                <a:latin typeface="Arial"/>
                <a:cs typeface="Arial"/>
              </a:rPr>
              <a:t>as </a:t>
            </a:r>
            <a:r>
              <a:rPr dirty="0" sz="1200" spc="-5">
                <a:latin typeface="Arial"/>
                <a:cs typeface="Arial"/>
              </a:rPr>
              <a:t>long </a:t>
            </a:r>
            <a:r>
              <a:rPr dirty="0" sz="1200">
                <a:latin typeface="Arial"/>
                <a:cs typeface="Arial"/>
              </a:rPr>
              <a:t>as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desires them, rains </a:t>
            </a:r>
            <a:r>
              <a:rPr dirty="0" sz="1200">
                <a:latin typeface="Arial"/>
                <a:cs typeface="Arial"/>
              </a:rPr>
              <a:t>can be </a:t>
            </a:r>
            <a:r>
              <a:rPr dirty="0" sz="1200" spc="-5">
                <a:latin typeface="Arial"/>
                <a:cs typeface="Arial"/>
              </a:rPr>
              <a:t>a blessing. 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day </a:t>
            </a:r>
            <a:r>
              <a:rPr dirty="0" sz="1200" spc="-5">
                <a:latin typeface="Arial"/>
                <a:cs typeface="Arial"/>
              </a:rPr>
              <a:t>when </a:t>
            </a:r>
            <a:r>
              <a:rPr dirty="0" sz="1200">
                <a:latin typeface="Arial"/>
                <a:cs typeface="Arial"/>
              </a:rPr>
              <a:t>it rained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I did </a:t>
            </a:r>
            <a:r>
              <a:rPr dirty="0" sz="1200" spc="-5">
                <a:latin typeface="Arial"/>
                <a:cs typeface="Arial"/>
              </a:rPr>
              <a:t>not like </a:t>
            </a:r>
            <a:r>
              <a:rPr dirty="0" sz="1200">
                <a:latin typeface="Arial"/>
                <a:cs typeface="Arial"/>
              </a:rPr>
              <a:t>it. It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a holiday.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had planned 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enjoy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day.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was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pay a visit </a:t>
            </a:r>
            <a:r>
              <a:rPr dirty="0" sz="1200">
                <a:latin typeface="Arial"/>
                <a:cs typeface="Arial"/>
              </a:rPr>
              <a:t>to my sister at </a:t>
            </a:r>
            <a:r>
              <a:rPr dirty="0" sz="1200" spc="-5">
                <a:latin typeface="Arial"/>
                <a:cs typeface="Arial"/>
              </a:rPr>
              <a:t>Thriuttani.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a  distance of 75 kilometers from </a:t>
            </a:r>
            <a:r>
              <a:rPr dirty="0" sz="1200">
                <a:latin typeface="Arial"/>
                <a:cs typeface="Arial"/>
              </a:rPr>
              <a:t>my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place.</a:t>
            </a:r>
            <a:endParaRPr sz="1200">
              <a:latin typeface="Arial"/>
              <a:cs typeface="Arial"/>
            </a:endParaRPr>
          </a:p>
          <a:p>
            <a:pPr algn="just" marL="467995" marR="5080" indent="-276225">
              <a:lnSpc>
                <a:spcPts val="1380"/>
              </a:lnSpc>
              <a:buFont typeface="Times New Roman"/>
              <a:buAutoNum type="alphaLcPeriod"/>
              <a:tabLst>
                <a:tab pos="468630" algn="l"/>
              </a:tabLst>
            </a:pPr>
            <a:r>
              <a:rPr dirty="0" sz="1200">
                <a:latin typeface="Arial"/>
                <a:cs typeface="Arial"/>
              </a:rPr>
              <a:t>I started </a:t>
            </a:r>
            <a:r>
              <a:rPr dirty="0" sz="1200" spc="-5">
                <a:latin typeface="Arial"/>
                <a:cs typeface="Arial"/>
              </a:rPr>
              <a:t>from house early morning.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could see bad weather ahead. </a:t>
            </a:r>
            <a:r>
              <a:rPr dirty="0" sz="1200">
                <a:latin typeface="Arial"/>
                <a:cs typeface="Arial"/>
              </a:rPr>
              <a:t>Dark,  smoky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clouds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threatened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rain.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thought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would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safe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if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got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into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bus.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algn="just" marL="467995" marR="9525">
              <a:lnSpc>
                <a:spcPts val="1380"/>
              </a:lnSpc>
            </a:pP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getting into the bus when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started raining.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rained the </a:t>
            </a:r>
            <a:r>
              <a:rPr dirty="0" sz="1200" spc="-10">
                <a:latin typeface="Arial"/>
                <a:cs typeface="Arial"/>
              </a:rPr>
              <a:t>way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has never  </a:t>
            </a:r>
            <a:r>
              <a:rPr dirty="0" sz="1200">
                <a:latin typeface="Arial"/>
                <a:cs typeface="Arial"/>
              </a:rPr>
              <a:t>rained. In </a:t>
            </a:r>
            <a:r>
              <a:rPr dirty="0" sz="1200" spc="-5">
                <a:latin typeface="Arial"/>
                <a:cs typeface="Arial"/>
              </a:rPr>
              <a:t>a very </a:t>
            </a:r>
            <a:r>
              <a:rPr dirty="0" sz="1200">
                <a:latin typeface="Arial"/>
                <a:cs typeface="Arial"/>
              </a:rPr>
              <a:t>short time </a:t>
            </a:r>
            <a:r>
              <a:rPr dirty="0" sz="1200" spc="-5">
                <a:latin typeface="Arial"/>
                <a:cs typeface="Arial"/>
              </a:rPr>
              <a:t>the roads were flooded.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traffic came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  standstill.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poured so heavily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-5">
                <a:latin typeface="Arial"/>
                <a:cs typeface="Arial"/>
              </a:rPr>
              <a:t>even </a:t>
            </a:r>
            <a:r>
              <a:rPr dirty="0" sz="1200">
                <a:latin typeface="Arial"/>
                <a:cs typeface="Arial"/>
              </a:rPr>
              <a:t>there </a:t>
            </a:r>
            <a:r>
              <a:rPr dirty="0" sz="1200" spc="-5">
                <a:latin typeface="Arial"/>
                <a:cs typeface="Arial"/>
              </a:rPr>
              <a:t>headlights of the bus could not  pierce the </a:t>
            </a:r>
            <a:r>
              <a:rPr dirty="0" sz="1200">
                <a:latin typeface="Arial"/>
                <a:cs typeface="Arial"/>
              </a:rPr>
              <a:t>thick </a:t>
            </a:r>
            <a:r>
              <a:rPr dirty="0" sz="1200" spc="-5">
                <a:latin typeface="Arial"/>
                <a:cs typeface="Arial"/>
              </a:rPr>
              <a:t>sheet of water pouring </a:t>
            </a:r>
            <a:r>
              <a:rPr dirty="0" sz="1200">
                <a:latin typeface="Arial"/>
                <a:cs typeface="Arial"/>
              </a:rPr>
              <a:t>form the </a:t>
            </a:r>
            <a:r>
              <a:rPr dirty="0" sz="1200" spc="-5">
                <a:latin typeface="Arial"/>
                <a:cs typeface="Arial"/>
              </a:rPr>
              <a:t>sky. Those inside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shops  </a:t>
            </a:r>
            <a:r>
              <a:rPr dirty="0" sz="1200" spc="-5">
                <a:latin typeface="Arial"/>
                <a:cs typeface="Arial"/>
              </a:rPr>
              <a:t>and buses were in no way </a:t>
            </a:r>
            <a:r>
              <a:rPr dirty="0" sz="1200">
                <a:latin typeface="Arial"/>
                <a:cs typeface="Arial"/>
              </a:rPr>
              <a:t>better than </a:t>
            </a:r>
            <a:r>
              <a:rPr dirty="0" sz="1200" spc="-5">
                <a:latin typeface="Arial"/>
                <a:cs typeface="Arial"/>
              </a:rPr>
              <a:t>those outside on the road </a:t>
            </a:r>
            <a:r>
              <a:rPr dirty="0" sz="1200" spc="-10">
                <a:latin typeface="Arial"/>
                <a:cs typeface="Arial"/>
              </a:rPr>
              <a:t>who </a:t>
            </a:r>
            <a:r>
              <a:rPr dirty="0" sz="1200" spc="-5">
                <a:latin typeface="Arial"/>
                <a:cs typeface="Arial"/>
              </a:rPr>
              <a:t>were  getting </a:t>
            </a:r>
            <a:r>
              <a:rPr dirty="0" sz="1200" spc="-10">
                <a:latin typeface="Arial"/>
                <a:cs typeface="Arial"/>
              </a:rPr>
              <a:t>wet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utter </a:t>
            </a:r>
            <a:r>
              <a:rPr dirty="0" sz="1200" spc="-5">
                <a:latin typeface="Arial"/>
                <a:cs typeface="Arial"/>
              </a:rPr>
              <a:t>helplessness.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man running </a:t>
            </a:r>
            <a:r>
              <a:rPr dirty="0" sz="1200">
                <a:latin typeface="Arial"/>
                <a:cs typeface="Arial"/>
              </a:rPr>
              <a:t>to catch </a:t>
            </a:r>
            <a:r>
              <a:rPr dirty="0" sz="1200" spc="-5">
                <a:latin typeface="Arial"/>
                <a:cs typeface="Arial"/>
              </a:rPr>
              <a:t>a bench </a:t>
            </a:r>
            <a:r>
              <a:rPr dirty="0" sz="1200">
                <a:latin typeface="Arial"/>
                <a:cs typeface="Arial"/>
              </a:rPr>
              <a:t>fell </a:t>
            </a:r>
            <a:r>
              <a:rPr dirty="0" sz="1200" spc="-5">
                <a:latin typeface="Arial"/>
                <a:cs typeface="Arial"/>
              </a:rPr>
              <a:t>into a  drain. The poor </a:t>
            </a:r>
            <a:r>
              <a:rPr dirty="0" sz="1200">
                <a:latin typeface="Arial"/>
                <a:cs typeface="Arial"/>
              </a:rPr>
              <a:t>man </a:t>
            </a:r>
            <a:r>
              <a:rPr dirty="0" sz="1200" spc="-5">
                <a:latin typeface="Arial"/>
                <a:cs typeface="Arial"/>
              </a:rPr>
              <a:t>stood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a moment looking dazed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the rushing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water.</a:t>
            </a:r>
            <a:endParaRPr sz="1200">
              <a:latin typeface="Arial"/>
              <a:cs typeface="Arial"/>
            </a:endParaRPr>
          </a:p>
          <a:p>
            <a:pPr algn="just" marL="467995" indent="-276225">
              <a:lnSpc>
                <a:spcPts val="1315"/>
              </a:lnSpc>
              <a:buFont typeface="Times New Roman"/>
              <a:buAutoNum type="alphaLcPeriod" startAt="3"/>
              <a:tabLst>
                <a:tab pos="468630" algn="l"/>
              </a:tabLst>
            </a:pP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rained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four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hours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during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which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period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all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activities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came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standstill.</a:t>
            </a:r>
            <a:endParaRPr sz="1200">
              <a:latin typeface="Arial"/>
              <a:cs typeface="Arial"/>
            </a:endParaRPr>
          </a:p>
          <a:p>
            <a:pPr algn="just" marL="467995" marR="5080">
              <a:lnSpc>
                <a:spcPct val="95400"/>
              </a:lnSpc>
              <a:spcBef>
                <a:spcPts val="40"/>
              </a:spcBef>
            </a:pPr>
            <a:r>
              <a:rPr dirty="0" sz="1200">
                <a:latin typeface="Arial"/>
                <a:cs typeface="Arial"/>
              </a:rPr>
              <a:t>When at </a:t>
            </a:r>
            <a:r>
              <a:rPr dirty="0" sz="1200" spc="-5">
                <a:latin typeface="Arial"/>
                <a:cs typeface="Arial"/>
              </a:rPr>
              <a:t>last the rain stopped,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hardly in shape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carry on </a:t>
            </a:r>
            <a:r>
              <a:rPr dirty="0" sz="1200">
                <a:latin typeface="Arial"/>
                <a:cs typeface="Arial"/>
              </a:rPr>
              <a:t>my </a:t>
            </a:r>
            <a:r>
              <a:rPr dirty="0" sz="1200" spc="-5">
                <a:latin typeface="Arial"/>
                <a:cs typeface="Arial"/>
              </a:rPr>
              <a:t>journey. </a:t>
            </a:r>
            <a:r>
              <a:rPr dirty="0" sz="1200">
                <a:latin typeface="Arial"/>
                <a:cs typeface="Arial"/>
              </a:rPr>
              <a:t>I  felt </a:t>
            </a:r>
            <a:r>
              <a:rPr dirty="0" sz="1200" spc="-5">
                <a:latin typeface="Arial"/>
                <a:cs typeface="Arial"/>
              </a:rPr>
              <a:t>home </a:t>
            </a:r>
            <a:r>
              <a:rPr dirty="0" sz="1200">
                <a:latin typeface="Arial"/>
                <a:cs typeface="Arial"/>
              </a:rPr>
              <a:t>sick </a:t>
            </a:r>
            <a:r>
              <a:rPr dirty="0" sz="1200" spc="-5">
                <a:latin typeface="Arial"/>
                <a:cs typeface="Arial"/>
              </a:rPr>
              <a:t>and longed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home </a:t>
            </a:r>
            <a:r>
              <a:rPr dirty="0" sz="1200" spc="-10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my </a:t>
            </a:r>
            <a:r>
              <a:rPr dirty="0" sz="1200" spc="-5">
                <a:latin typeface="Arial"/>
                <a:cs typeface="Arial"/>
              </a:rPr>
              <a:t>comfortable </a:t>
            </a:r>
            <a:r>
              <a:rPr dirty="0" sz="1200" spc="10">
                <a:latin typeface="Arial"/>
                <a:cs typeface="Arial"/>
              </a:rPr>
              <a:t>bed. </a:t>
            </a:r>
            <a:r>
              <a:rPr dirty="0" sz="1200">
                <a:latin typeface="Arial"/>
                <a:cs typeface="Arial"/>
              </a:rPr>
              <a:t>Hence I  came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home.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 b="1">
                <a:latin typeface="Arial"/>
                <a:cs typeface="Arial"/>
              </a:rPr>
              <a:t>B. Conjunctions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Connectives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Conjunctions </a:t>
            </a:r>
            <a:r>
              <a:rPr dirty="0" sz="1200">
                <a:latin typeface="Arial"/>
                <a:cs typeface="Arial"/>
              </a:rPr>
              <a:t>or </a:t>
            </a:r>
            <a:r>
              <a:rPr dirty="0" sz="1200" spc="-5">
                <a:latin typeface="Arial"/>
                <a:cs typeface="Arial"/>
              </a:rPr>
              <a:t>linking words are </a:t>
            </a:r>
            <a:r>
              <a:rPr dirty="0" sz="1200">
                <a:latin typeface="Arial"/>
                <a:cs typeface="Arial"/>
              </a:rPr>
              <a:t>used to </a:t>
            </a:r>
            <a:r>
              <a:rPr dirty="0" sz="1200" spc="-5">
                <a:latin typeface="Arial"/>
                <a:cs typeface="Arial"/>
              </a:rPr>
              <a:t>connect clauses or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sentences.</a:t>
            </a:r>
            <a:endParaRPr sz="1200">
              <a:latin typeface="Arial"/>
              <a:cs typeface="Arial"/>
            </a:endParaRPr>
          </a:p>
          <a:p>
            <a:pPr marL="469265" marR="8255" indent="-457200">
              <a:lnSpc>
                <a:spcPts val="1380"/>
              </a:lnSpc>
              <a:spcBef>
                <a:spcPts val="65"/>
              </a:spcBef>
              <a:tabLst>
                <a:tab pos="2890520" algn="l"/>
              </a:tabLst>
            </a:pPr>
            <a:r>
              <a:rPr dirty="0" sz="1200" spc="-5" b="1">
                <a:latin typeface="Arial"/>
                <a:cs typeface="Arial"/>
              </a:rPr>
              <a:t>Conjunctions of time </a:t>
            </a:r>
            <a:r>
              <a:rPr dirty="0" sz="1200" b="1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as,</a:t>
            </a:r>
            <a:r>
              <a:rPr dirty="0" sz="1200" spc="3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when,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while	are used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refer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an </a:t>
            </a:r>
            <a:r>
              <a:rPr dirty="0" sz="1200" spc="-5">
                <a:latin typeface="Arial"/>
                <a:cs typeface="Arial"/>
              </a:rPr>
              <a:t>action taking place 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the same time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another.</a:t>
            </a:r>
            <a:endParaRPr sz="1200">
              <a:latin typeface="Arial"/>
              <a:cs typeface="Arial"/>
            </a:endParaRPr>
          </a:p>
          <a:p>
            <a:pPr marL="697865" indent="-229235">
              <a:lnSpc>
                <a:spcPts val="1315"/>
              </a:lnSpc>
              <a:buSzPct val="66666"/>
              <a:buFont typeface="Wingdings"/>
              <a:buChar char=""/>
              <a:tabLst>
                <a:tab pos="697865" algn="l"/>
                <a:tab pos="698500" algn="l"/>
              </a:tabLst>
            </a:pPr>
            <a:r>
              <a:rPr dirty="0" sz="1200" b="1">
                <a:latin typeface="Arial"/>
                <a:cs typeface="Arial"/>
              </a:rPr>
              <a:t>When </a:t>
            </a:r>
            <a:r>
              <a:rPr dirty="0" sz="1200">
                <a:latin typeface="Arial"/>
                <a:cs typeface="Arial"/>
              </a:rPr>
              <a:t>my </a:t>
            </a:r>
            <a:r>
              <a:rPr dirty="0" sz="1200" spc="-5">
                <a:latin typeface="Arial"/>
                <a:cs typeface="Arial"/>
              </a:rPr>
              <a:t>mother wakes me </a:t>
            </a:r>
            <a:r>
              <a:rPr dirty="0" sz="1200">
                <a:latin typeface="Arial"/>
                <a:cs typeface="Arial"/>
              </a:rPr>
              <a:t>at 5'o clock, I </a:t>
            </a:r>
            <a:r>
              <a:rPr dirty="0" sz="1200" spc="-5">
                <a:latin typeface="Arial"/>
                <a:cs typeface="Arial"/>
              </a:rPr>
              <a:t>get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up.</a:t>
            </a:r>
            <a:endParaRPr sz="1200">
              <a:latin typeface="Arial"/>
              <a:cs typeface="Arial"/>
            </a:endParaRPr>
          </a:p>
          <a:p>
            <a:pPr marL="697865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697865" algn="l"/>
                <a:tab pos="698500" algn="l"/>
              </a:tabLst>
            </a:pPr>
            <a:r>
              <a:rPr dirty="0" sz="1200" spc="-20" b="1">
                <a:latin typeface="Arial"/>
                <a:cs typeface="Arial"/>
              </a:rPr>
              <a:t>As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looking </a:t>
            </a:r>
            <a:r>
              <a:rPr dirty="0" sz="1200">
                <a:latin typeface="Arial"/>
                <a:cs typeface="Arial"/>
              </a:rPr>
              <a:t>out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window,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saw </a:t>
            </a:r>
            <a:r>
              <a:rPr dirty="0" sz="1200">
                <a:latin typeface="Arial"/>
                <a:cs typeface="Arial"/>
              </a:rPr>
              <a:t>him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coming.</a:t>
            </a:r>
            <a:endParaRPr sz="1200">
              <a:latin typeface="Arial"/>
              <a:cs typeface="Arial"/>
            </a:endParaRPr>
          </a:p>
          <a:p>
            <a:pPr marL="697865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697865" algn="l"/>
                <a:tab pos="698500" algn="l"/>
              </a:tabLst>
            </a:pPr>
            <a:r>
              <a:rPr dirty="0" sz="1200" b="1">
                <a:latin typeface="Arial"/>
                <a:cs typeface="Arial"/>
              </a:rPr>
              <a:t>While </a:t>
            </a:r>
            <a:r>
              <a:rPr dirty="0" sz="1200" spc="-1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were sleeping, </a:t>
            </a:r>
            <a:r>
              <a:rPr dirty="0" sz="1200" spc="-1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friend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called.</a:t>
            </a:r>
            <a:endParaRPr sz="1200">
              <a:latin typeface="Arial"/>
              <a:cs typeface="Arial"/>
            </a:endParaRPr>
          </a:p>
          <a:p>
            <a:pPr marL="12700" marR="8890">
              <a:lnSpc>
                <a:spcPts val="1380"/>
              </a:lnSpc>
              <a:spcBef>
                <a:spcPts val="70"/>
              </a:spcBef>
            </a:pPr>
            <a:r>
              <a:rPr dirty="0" sz="1200" spc="-5" b="1">
                <a:latin typeface="Arial"/>
                <a:cs typeface="Arial"/>
              </a:rPr>
              <a:t>After, as </a:t>
            </a:r>
            <a:r>
              <a:rPr dirty="0" sz="1200" b="1">
                <a:latin typeface="Arial"/>
                <a:cs typeface="Arial"/>
              </a:rPr>
              <a:t>soon </a:t>
            </a:r>
            <a:r>
              <a:rPr dirty="0" sz="1200" spc="-5" b="1">
                <a:latin typeface="Arial"/>
                <a:cs typeface="Arial"/>
              </a:rPr>
              <a:t>as, before, when </a:t>
            </a:r>
            <a:r>
              <a:rPr dirty="0" sz="1200" spc="-5">
                <a:latin typeface="Arial"/>
                <a:cs typeface="Arial"/>
              </a:rPr>
              <a:t>are used to refer to one action taking place  immediately </a:t>
            </a:r>
            <a:r>
              <a:rPr dirty="0" sz="1200">
                <a:latin typeface="Arial"/>
                <a:cs typeface="Arial"/>
              </a:rPr>
              <a:t>after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another.</a:t>
            </a:r>
            <a:endParaRPr sz="1200">
              <a:latin typeface="Arial"/>
              <a:cs typeface="Arial"/>
            </a:endParaRPr>
          </a:p>
          <a:p>
            <a:pPr marL="697865" indent="-229235">
              <a:lnSpc>
                <a:spcPts val="1315"/>
              </a:lnSpc>
              <a:buSzPct val="66666"/>
              <a:buFont typeface="Wingdings"/>
              <a:buChar char=""/>
              <a:tabLst>
                <a:tab pos="697865" algn="l"/>
                <a:tab pos="698500" algn="l"/>
              </a:tabLst>
            </a:pPr>
            <a:r>
              <a:rPr dirty="0" sz="1200" spc="-5" b="1">
                <a:latin typeface="Arial"/>
                <a:cs typeface="Arial"/>
              </a:rPr>
              <a:t>After </a:t>
            </a:r>
            <a:r>
              <a:rPr dirty="0" sz="1200">
                <a:latin typeface="Arial"/>
                <a:cs typeface="Arial"/>
              </a:rPr>
              <a:t>I left my school, I </a:t>
            </a:r>
            <a:r>
              <a:rPr dirty="0" sz="1200" spc="-5">
                <a:latin typeface="Arial"/>
                <a:cs typeface="Arial"/>
              </a:rPr>
              <a:t>went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work in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Chennai.</a:t>
            </a:r>
            <a:endParaRPr sz="1200">
              <a:latin typeface="Arial"/>
              <a:cs typeface="Arial"/>
            </a:endParaRPr>
          </a:p>
          <a:p>
            <a:pPr marL="697865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697865" algn="l"/>
                <a:tab pos="698500" algn="l"/>
              </a:tabLst>
            </a:pPr>
            <a:r>
              <a:rPr dirty="0" sz="1200" spc="-20" b="1">
                <a:latin typeface="Arial"/>
                <a:cs typeface="Arial"/>
              </a:rPr>
              <a:t>As </a:t>
            </a:r>
            <a:r>
              <a:rPr dirty="0" sz="1200" b="1">
                <a:latin typeface="Arial"/>
                <a:cs typeface="Arial"/>
              </a:rPr>
              <a:t>soon </a:t>
            </a:r>
            <a:r>
              <a:rPr dirty="0" sz="1200" spc="-5" b="1">
                <a:latin typeface="Arial"/>
                <a:cs typeface="Arial"/>
              </a:rPr>
              <a:t>as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saw </a:t>
            </a:r>
            <a:r>
              <a:rPr dirty="0" sz="1200">
                <a:latin typeface="Arial"/>
                <a:cs typeface="Arial"/>
              </a:rPr>
              <a:t>him </a:t>
            </a:r>
            <a:r>
              <a:rPr dirty="0" sz="1200" spc="-5">
                <a:latin typeface="Arial"/>
                <a:cs typeface="Arial"/>
              </a:rPr>
              <a:t>on T.V.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10">
                <a:latin typeface="Arial"/>
                <a:cs typeface="Arial"/>
              </a:rPr>
              <a:t>changed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channel.</a:t>
            </a:r>
            <a:endParaRPr sz="1200">
              <a:latin typeface="Arial"/>
              <a:cs typeface="Arial"/>
            </a:endParaRPr>
          </a:p>
          <a:p>
            <a:pPr marL="697865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697865" algn="l"/>
                <a:tab pos="698500" algn="l"/>
              </a:tabLst>
            </a:pPr>
            <a:r>
              <a:rPr dirty="0" sz="1200" spc="-5">
                <a:latin typeface="Arial"/>
                <a:cs typeface="Arial"/>
              </a:rPr>
              <a:t>He </a:t>
            </a:r>
            <a:r>
              <a:rPr dirty="0" sz="1200">
                <a:latin typeface="Arial"/>
                <a:cs typeface="Arial"/>
              </a:rPr>
              <a:t>left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room </a:t>
            </a:r>
            <a:r>
              <a:rPr dirty="0" sz="1200" spc="-5" b="1">
                <a:latin typeface="Arial"/>
                <a:cs typeface="Arial"/>
              </a:rPr>
              <a:t>before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could ask </a:t>
            </a:r>
            <a:r>
              <a:rPr dirty="0" sz="1200">
                <a:latin typeface="Arial"/>
                <a:cs typeface="Arial"/>
              </a:rPr>
              <a:t>his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permission.</a:t>
            </a:r>
            <a:endParaRPr sz="1200">
              <a:latin typeface="Arial"/>
              <a:cs typeface="Arial"/>
            </a:endParaRPr>
          </a:p>
          <a:p>
            <a:pPr marL="697865" indent="-229235">
              <a:lnSpc>
                <a:spcPts val="1410"/>
              </a:lnSpc>
              <a:buSzPct val="66666"/>
              <a:buFont typeface="Wingdings"/>
              <a:buChar char=""/>
              <a:tabLst>
                <a:tab pos="697865" algn="l"/>
                <a:tab pos="698500" algn="l"/>
              </a:tabLst>
            </a:pPr>
            <a:r>
              <a:rPr dirty="0" sz="1200" b="1">
                <a:latin typeface="Arial"/>
                <a:cs typeface="Arial"/>
              </a:rPr>
              <a:t>When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heard him calling you,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informed you.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236" y="606043"/>
            <a:ext cx="5808980" cy="8797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960">
              <a:lnSpc>
                <a:spcPts val="141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Until </a:t>
            </a:r>
            <a:r>
              <a:rPr dirty="0" sz="1200" b="1">
                <a:latin typeface="Arial"/>
                <a:cs typeface="Arial"/>
              </a:rPr>
              <a:t>/ till </a:t>
            </a:r>
            <a:r>
              <a:rPr dirty="0" sz="1200" spc="-5">
                <a:latin typeface="Arial"/>
                <a:cs typeface="Arial"/>
              </a:rPr>
              <a:t>is used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refer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the length of time a situation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continues.</a:t>
            </a:r>
            <a:endParaRPr sz="1200">
              <a:latin typeface="Arial"/>
              <a:cs typeface="Arial"/>
            </a:endParaRPr>
          </a:p>
          <a:p>
            <a:pPr marL="746760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746760" algn="l"/>
                <a:tab pos="747395" algn="l"/>
              </a:tabLst>
            </a:pPr>
            <a:r>
              <a:rPr dirty="0" sz="1200">
                <a:latin typeface="Arial"/>
                <a:cs typeface="Arial"/>
              </a:rPr>
              <a:t>I can't </a:t>
            </a:r>
            <a:r>
              <a:rPr dirty="0" sz="1200" spc="-5">
                <a:latin typeface="Arial"/>
                <a:cs typeface="Arial"/>
              </a:rPr>
              <a:t>go </a:t>
            </a:r>
            <a:r>
              <a:rPr dirty="0" sz="1200">
                <a:latin typeface="Arial"/>
                <a:cs typeface="Arial"/>
              </a:rPr>
              <a:t>out </a:t>
            </a:r>
            <a:r>
              <a:rPr dirty="0" sz="1200" spc="-5" b="1">
                <a:latin typeface="Arial"/>
                <a:cs typeface="Arial"/>
              </a:rPr>
              <a:t>until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receive a </a:t>
            </a:r>
            <a:r>
              <a:rPr dirty="0" sz="1200">
                <a:latin typeface="Arial"/>
                <a:cs typeface="Arial"/>
              </a:rPr>
              <a:t>call from my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mother.</a:t>
            </a:r>
            <a:endParaRPr sz="1200">
              <a:latin typeface="Arial"/>
              <a:cs typeface="Arial"/>
            </a:endParaRPr>
          </a:p>
          <a:p>
            <a:pPr marL="746760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746760" algn="l"/>
                <a:tab pos="747395" algn="l"/>
              </a:tabLst>
            </a:pPr>
            <a:r>
              <a:rPr dirty="0" sz="1200">
                <a:latin typeface="Arial"/>
                <a:cs typeface="Arial"/>
              </a:rPr>
              <a:t>I can't </a:t>
            </a:r>
            <a:r>
              <a:rPr dirty="0" sz="1200" spc="-10">
                <a:latin typeface="Arial"/>
                <a:cs typeface="Arial"/>
              </a:rPr>
              <a:t>give you </a:t>
            </a:r>
            <a:r>
              <a:rPr dirty="0" sz="1200" spc="-5">
                <a:latin typeface="Arial"/>
                <a:cs typeface="Arial"/>
              </a:rPr>
              <a:t>the book </a:t>
            </a:r>
            <a:r>
              <a:rPr dirty="0" sz="1200" b="1">
                <a:latin typeface="Arial"/>
                <a:cs typeface="Arial"/>
              </a:rPr>
              <a:t>till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finished reading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marL="289560" marR="6350" indent="-228600">
              <a:lnSpc>
                <a:spcPts val="1380"/>
              </a:lnSpc>
              <a:spcBef>
                <a:spcPts val="65"/>
              </a:spcBef>
            </a:pPr>
            <a:r>
              <a:rPr dirty="0" sz="1200" spc="-5" b="1">
                <a:latin typeface="Arial"/>
                <a:cs typeface="Arial"/>
              </a:rPr>
              <a:t>Although, </a:t>
            </a:r>
            <a:r>
              <a:rPr dirty="0" sz="1200" spc="-10" b="1">
                <a:latin typeface="Arial"/>
                <a:cs typeface="Arial"/>
              </a:rPr>
              <a:t>even </a:t>
            </a:r>
            <a:r>
              <a:rPr dirty="0" sz="1200" b="1">
                <a:latin typeface="Arial"/>
                <a:cs typeface="Arial"/>
              </a:rPr>
              <a:t>though, </a:t>
            </a:r>
            <a:r>
              <a:rPr dirty="0" sz="1200" spc="-5" b="1">
                <a:latin typeface="Arial"/>
                <a:cs typeface="Arial"/>
              </a:rPr>
              <a:t>though </a:t>
            </a:r>
            <a:r>
              <a:rPr dirty="0" sz="1200" spc="-5">
                <a:latin typeface="Arial"/>
                <a:cs typeface="Arial"/>
              </a:rPr>
              <a:t>are used to refer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opposing or contrasting  statements before a subject and a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verb.</a:t>
            </a:r>
            <a:endParaRPr sz="1200">
              <a:latin typeface="Arial"/>
              <a:cs typeface="Arial"/>
            </a:endParaRPr>
          </a:p>
          <a:p>
            <a:pPr marL="518159" indent="-229235">
              <a:lnSpc>
                <a:spcPts val="1315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 spc="-5" b="1">
                <a:latin typeface="Arial"/>
                <a:cs typeface="Arial"/>
              </a:rPr>
              <a:t>Although </a:t>
            </a:r>
            <a:r>
              <a:rPr dirty="0" sz="1200" spc="-5">
                <a:latin typeface="Arial"/>
                <a:cs typeface="Arial"/>
              </a:rPr>
              <a:t>he is a student, he has </a:t>
            </a:r>
            <a:r>
              <a:rPr dirty="0" sz="1200">
                <a:latin typeface="Arial"/>
                <a:cs typeface="Arial"/>
              </a:rPr>
              <a:t>never </a:t>
            </a:r>
            <a:r>
              <a:rPr dirty="0" sz="1200" spc="-5">
                <a:latin typeface="Arial"/>
                <a:cs typeface="Arial"/>
              </a:rPr>
              <a:t>received a </a:t>
            </a:r>
            <a:r>
              <a:rPr dirty="0" sz="1200">
                <a:latin typeface="Arial"/>
                <a:cs typeface="Arial"/>
              </a:rPr>
              <a:t>merit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certificate.</a:t>
            </a:r>
            <a:endParaRPr sz="1200">
              <a:latin typeface="Arial"/>
              <a:cs typeface="Arial"/>
            </a:endParaRPr>
          </a:p>
          <a:p>
            <a:pPr marL="518159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 spc="-10" b="1">
                <a:latin typeface="Arial"/>
                <a:cs typeface="Arial"/>
              </a:rPr>
              <a:t>Even </a:t>
            </a:r>
            <a:r>
              <a:rPr dirty="0" sz="1200" b="1">
                <a:latin typeface="Arial"/>
                <a:cs typeface="Arial"/>
              </a:rPr>
              <a:t>though </a:t>
            </a:r>
            <a:r>
              <a:rPr dirty="0" sz="1200">
                <a:latin typeface="Arial"/>
                <a:cs typeface="Arial"/>
              </a:rPr>
              <a:t>there </a:t>
            </a:r>
            <a:r>
              <a:rPr dirty="0" sz="1200" spc="-5">
                <a:latin typeface="Arial"/>
                <a:cs typeface="Arial"/>
              </a:rPr>
              <a:t>is a time </a:t>
            </a:r>
            <a:r>
              <a:rPr dirty="0" sz="1200">
                <a:latin typeface="Arial"/>
                <a:cs typeface="Arial"/>
              </a:rPr>
              <a:t>limit, he </a:t>
            </a:r>
            <a:r>
              <a:rPr dirty="0" sz="1200" spc="-10">
                <a:latin typeface="Arial"/>
                <a:cs typeface="Arial"/>
              </a:rPr>
              <a:t>always </a:t>
            </a:r>
            <a:r>
              <a:rPr dirty="0" sz="1200">
                <a:latin typeface="Arial"/>
                <a:cs typeface="Arial"/>
              </a:rPr>
              <a:t>takes </a:t>
            </a:r>
            <a:r>
              <a:rPr dirty="0" sz="1200" spc="-5">
                <a:latin typeface="Arial"/>
                <a:cs typeface="Arial"/>
              </a:rPr>
              <a:t>extra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  <a:p>
            <a:pPr marL="461645" indent="-172720">
              <a:lnSpc>
                <a:spcPts val="1380"/>
              </a:lnSpc>
              <a:buSzPct val="66666"/>
              <a:buFont typeface="Wingdings"/>
              <a:buChar char=""/>
              <a:tabLst>
                <a:tab pos="462280" algn="l"/>
              </a:tabLst>
            </a:pPr>
            <a:r>
              <a:rPr dirty="0" sz="1200" spc="-5" b="1">
                <a:latin typeface="Arial"/>
                <a:cs typeface="Arial"/>
              </a:rPr>
              <a:t>Though </a:t>
            </a:r>
            <a:r>
              <a:rPr dirty="0" sz="1200" spc="-5">
                <a:latin typeface="Arial"/>
                <a:cs typeface="Arial"/>
              </a:rPr>
              <a:t>he studied hard, he didn't manage </a:t>
            </a:r>
            <a:r>
              <a:rPr dirty="0" sz="1200">
                <a:latin typeface="Arial"/>
                <a:cs typeface="Arial"/>
              </a:rPr>
              <a:t>to pass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exam.</a:t>
            </a:r>
            <a:endParaRPr sz="1200">
              <a:latin typeface="Arial"/>
              <a:cs typeface="Arial"/>
            </a:endParaRPr>
          </a:p>
          <a:p>
            <a:pPr marL="289560" marR="8255" indent="-143510">
              <a:lnSpc>
                <a:spcPts val="1380"/>
              </a:lnSpc>
              <a:spcBef>
                <a:spcPts val="65"/>
              </a:spcBef>
            </a:pP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 b="1">
                <a:latin typeface="Arial"/>
                <a:cs typeface="Arial"/>
              </a:rPr>
              <a:t>spite or despite </a:t>
            </a:r>
            <a:r>
              <a:rPr dirty="0" sz="1200" spc="-5">
                <a:latin typeface="Arial"/>
                <a:cs typeface="Arial"/>
              </a:rPr>
              <a:t>are used to refer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opposing or contrasting statements before  a noun, pronoun or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gerund.</a:t>
            </a:r>
            <a:endParaRPr sz="1200">
              <a:latin typeface="Arial"/>
              <a:cs typeface="Arial"/>
            </a:endParaRPr>
          </a:p>
          <a:p>
            <a:pPr marL="518159" indent="-229235">
              <a:lnSpc>
                <a:spcPts val="1315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 b="1">
                <a:latin typeface="Arial"/>
                <a:cs typeface="Arial"/>
              </a:rPr>
              <a:t>In spite </a:t>
            </a:r>
            <a:r>
              <a:rPr dirty="0" sz="1200" spc="-5" b="1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the traffic,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managed to go there </a:t>
            </a:r>
            <a:r>
              <a:rPr dirty="0" sz="1200" spc="-10">
                <a:latin typeface="Arial"/>
                <a:cs typeface="Arial"/>
              </a:rPr>
              <a:t>on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  <a:p>
            <a:pPr marL="518159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 b="1">
                <a:latin typeface="Arial"/>
                <a:cs typeface="Arial"/>
              </a:rPr>
              <a:t>Despite </a:t>
            </a:r>
            <a:r>
              <a:rPr dirty="0" sz="1200" spc="-5" b="1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his anger, he listened </a:t>
            </a:r>
            <a:r>
              <a:rPr dirty="0" sz="1200">
                <a:latin typeface="Arial"/>
                <a:cs typeface="Arial"/>
              </a:rPr>
              <a:t>to me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patiently.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latin typeface="Arial"/>
                <a:cs typeface="Arial"/>
              </a:rPr>
              <a:t>While, </a:t>
            </a:r>
            <a:r>
              <a:rPr dirty="0" sz="1200" spc="-5" b="1">
                <a:latin typeface="Arial"/>
                <a:cs typeface="Arial"/>
              </a:rPr>
              <a:t>whereas </a:t>
            </a:r>
            <a:r>
              <a:rPr dirty="0" sz="1200" spc="-5">
                <a:latin typeface="Arial"/>
                <a:cs typeface="Arial"/>
              </a:rPr>
              <a:t>are used to </a:t>
            </a:r>
            <a:r>
              <a:rPr dirty="0" sz="1200">
                <a:latin typeface="Arial"/>
                <a:cs typeface="Arial"/>
              </a:rPr>
              <a:t>refer to </a:t>
            </a:r>
            <a:r>
              <a:rPr dirty="0" sz="1200" spc="-5">
                <a:latin typeface="Arial"/>
                <a:cs typeface="Arial"/>
              </a:rPr>
              <a:t>a contrast between </a:t>
            </a:r>
            <a:r>
              <a:rPr dirty="0" sz="1200" spc="-10">
                <a:latin typeface="Arial"/>
                <a:cs typeface="Arial"/>
              </a:rPr>
              <a:t>two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statements.</a:t>
            </a:r>
            <a:endParaRPr sz="1200">
              <a:latin typeface="Arial"/>
              <a:cs typeface="Arial"/>
            </a:endParaRPr>
          </a:p>
          <a:p>
            <a:pPr marL="518159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work </a:t>
            </a:r>
            <a:r>
              <a:rPr dirty="0" sz="1200">
                <a:latin typeface="Arial"/>
                <a:cs typeface="Arial"/>
              </a:rPr>
              <a:t>hard </a:t>
            </a:r>
            <a:r>
              <a:rPr dirty="0" sz="1200" b="1">
                <a:latin typeface="Arial"/>
                <a:cs typeface="Arial"/>
              </a:rPr>
              <a:t>but </a:t>
            </a:r>
            <a:r>
              <a:rPr dirty="0" sz="1200">
                <a:latin typeface="Arial"/>
                <a:cs typeface="Arial"/>
              </a:rPr>
              <a:t>my </a:t>
            </a:r>
            <a:r>
              <a:rPr dirty="0" sz="1200" spc="-5">
                <a:latin typeface="Arial"/>
                <a:cs typeface="Arial"/>
              </a:rPr>
              <a:t>brother hardly works.</a:t>
            </a:r>
            <a:endParaRPr sz="1200">
              <a:latin typeface="Arial"/>
              <a:cs typeface="Arial"/>
            </a:endParaRPr>
          </a:p>
          <a:p>
            <a:pPr marL="518159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went </a:t>
            </a:r>
            <a:r>
              <a:rPr dirty="0" sz="1200">
                <a:latin typeface="Arial"/>
                <a:cs typeface="Arial"/>
              </a:rPr>
              <a:t>there on </a:t>
            </a:r>
            <a:r>
              <a:rPr dirty="0" sz="1200" spc="-5">
                <a:latin typeface="Arial"/>
                <a:cs typeface="Arial"/>
              </a:rPr>
              <a:t>time </a:t>
            </a:r>
            <a:r>
              <a:rPr dirty="0" sz="1200" spc="-5" b="1">
                <a:latin typeface="Arial"/>
                <a:cs typeface="Arial"/>
              </a:rPr>
              <a:t>whereas </a:t>
            </a:r>
            <a:r>
              <a:rPr dirty="0" sz="1200">
                <a:latin typeface="Arial"/>
                <a:cs typeface="Arial"/>
              </a:rPr>
              <a:t>my </a:t>
            </a:r>
            <a:r>
              <a:rPr dirty="0" sz="1200" spc="-5">
                <a:latin typeface="Arial"/>
                <a:cs typeface="Arial"/>
              </a:rPr>
              <a:t>friends were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late.</a:t>
            </a:r>
            <a:endParaRPr sz="1200">
              <a:latin typeface="Arial"/>
              <a:cs typeface="Arial"/>
            </a:endParaRPr>
          </a:p>
          <a:p>
            <a:pPr marL="60960">
              <a:lnSpc>
                <a:spcPts val="1380"/>
              </a:lnSpc>
            </a:pPr>
            <a:r>
              <a:rPr dirty="0" sz="1200" spc="-5" b="1">
                <a:latin typeface="Arial"/>
                <a:cs typeface="Arial"/>
              </a:rPr>
              <a:t>However </a:t>
            </a:r>
            <a:r>
              <a:rPr dirty="0" sz="1200" spc="-5">
                <a:latin typeface="Arial"/>
                <a:cs typeface="Arial"/>
              </a:rPr>
              <a:t>is used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 contradiction between </a:t>
            </a:r>
            <a:r>
              <a:rPr dirty="0" sz="1200" spc="-10">
                <a:latin typeface="Arial"/>
                <a:cs typeface="Arial"/>
              </a:rPr>
              <a:t>two</a:t>
            </a:r>
            <a:r>
              <a:rPr dirty="0" sz="1200" spc="-5">
                <a:latin typeface="Arial"/>
                <a:cs typeface="Arial"/>
              </a:rPr>
              <a:t> statements.</a:t>
            </a:r>
            <a:endParaRPr sz="1200">
              <a:latin typeface="Arial"/>
              <a:cs typeface="Arial"/>
            </a:endParaRPr>
          </a:p>
          <a:p>
            <a:pPr marL="518159" marR="5080" indent="-228600">
              <a:lnSpc>
                <a:spcPts val="1380"/>
              </a:lnSpc>
              <a:spcBef>
                <a:spcPts val="65"/>
              </a:spcBef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 spc="-5">
                <a:latin typeface="Arial"/>
                <a:cs typeface="Arial"/>
              </a:rPr>
              <a:t>The agent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asked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meet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contractor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8'o clock. </a:t>
            </a:r>
            <a:r>
              <a:rPr dirty="0" sz="1200" spc="-5" b="1">
                <a:latin typeface="Arial"/>
                <a:cs typeface="Arial"/>
              </a:rPr>
              <a:t>However, </a:t>
            </a:r>
            <a:r>
              <a:rPr dirty="0" sz="1200" spc="-5">
                <a:latin typeface="Arial"/>
                <a:cs typeface="Arial"/>
              </a:rPr>
              <a:t>when he  arrived,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contractor wasn't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there.</a:t>
            </a:r>
            <a:endParaRPr sz="1200">
              <a:latin typeface="Arial"/>
              <a:cs typeface="Arial"/>
            </a:endParaRPr>
          </a:p>
          <a:p>
            <a:pPr marL="265430" indent="-128905">
              <a:lnSpc>
                <a:spcPts val="1315"/>
              </a:lnSpc>
              <a:buSzPct val="91666"/>
              <a:buAutoNum type="arabicPeriod" startAt="3"/>
              <a:tabLst>
                <a:tab pos="266065" algn="l"/>
              </a:tabLst>
            </a:pPr>
            <a:r>
              <a:rPr dirty="0" sz="1200" spc="-5">
                <a:latin typeface="Arial"/>
                <a:cs typeface="Arial"/>
              </a:rPr>
              <a:t>Conjunctions of </a:t>
            </a:r>
            <a:r>
              <a:rPr dirty="0" sz="1200" spc="-10">
                <a:latin typeface="Arial"/>
                <a:cs typeface="Arial"/>
              </a:rPr>
              <a:t>Cause </a:t>
            </a:r>
            <a:r>
              <a:rPr dirty="0" sz="1200" spc="-5">
                <a:latin typeface="Arial"/>
                <a:cs typeface="Arial"/>
              </a:rPr>
              <a:t>and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Effect</a:t>
            </a:r>
            <a:endParaRPr sz="1200">
              <a:latin typeface="Arial"/>
              <a:cs typeface="Arial"/>
            </a:endParaRPr>
          </a:p>
          <a:p>
            <a:pPr marL="60960">
              <a:lnSpc>
                <a:spcPts val="1380"/>
              </a:lnSpc>
            </a:pPr>
            <a:r>
              <a:rPr dirty="0" sz="1200" spc="-5" b="1">
                <a:latin typeface="Arial"/>
                <a:cs typeface="Arial"/>
              </a:rPr>
              <a:t>Because, because </a:t>
            </a:r>
            <a:r>
              <a:rPr dirty="0" sz="1200" b="1">
                <a:latin typeface="Arial"/>
                <a:cs typeface="Arial"/>
              </a:rPr>
              <a:t>of, as, </a:t>
            </a:r>
            <a:r>
              <a:rPr dirty="0" sz="1200" spc="-5" b="1">
                <a:latin typeface="Arial"/>
                <a:cs typeface="Arial"/>
              </a:rPr>
              <a:t>since </a:t>
            </a:r>
            <a:r>
              <a:rPr dirty="0" sz="1200" spc="-5">
                <a:latin typeface="Arial"/>
                <a:cs typeface="Arial"/>
              </a:rPr>
              <a:t>are used to </a:t>
            </a:r>
            <a:r>
              <a:rPr dirty="0" sz="1200">
                <a:latin typeface="Arial"/>
                <a:cs typeface="Arial"/>
              </a:rPr>
              <a:t>refer to </a:t>
            </a:r>
            <a:r>
              <a:rPr dirty="0" sz="1200" spc="-5">
                <a:latin typeface="Arial"/>
                <a:cs typeface="Arial"/>
              </a:rPr>
              <a:t>reasons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doing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something.</a:t>
            </a:r>
            <a:endParaRPr sz="1200">
              <a:latin typeface="Arial"/>
              <a:cs typeface="Arial"/>
            </a:endParaRPr>
          </a:p>
          <a:p>
            <a:pPr lvl="1" marL="518159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 spc="-5">
                <a:latin typeface="Arial"/>
                <a:cs typeface="Arial"/>
              </a:rPr>
              <a:t>The machine stopped </a:t>
            </a:r>
            <a:r>
              <a:rPr dirty="0" sz="1200" spc="-5" b="1">
                <a:latin typeface="Arial"/>
                <a:cs typeface="Arial"/>
              </a:rPr>
              <a:t>because </a:t>
            </a:r>
            <a:r>
              <a:rPr dirty="0" sz="1200" spc="-5">
                <a:latin typeface="Arial"/>
                <a:cs typeface="Arial"/>
              </a:rPr>
              <a:t>of the technical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fault.</a:t>
            </a:r>
            <a:endParaRPr sz="1200">
              <a:latin typeface="Arial"/>
              <a:cs typeface="Arial"/>
            </a:endParaRPr>
          </a:p>
          <a:p>
            <a:pPr lvl="1" marL="518159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 spc="-5">
                <a:latin typeface="Arial"/>
                <a:cs typeface="Arial"/>
              </a:rPr>
              <a:t>The machine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rejected </a:t>
            </a:r>
            <a:r>
              <a:rPr dirty="0" sz="1200" spc="-5" b="1">
                <a:latin typeface="Arial"/>
                <a:cs typeface="Arial"/>
              </a:rPr>
              <a:t>because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not the one </a:t>
            </a:r>
            <a:r>
              <a:rPr dirty="0" sz="1200">
                <a:latin typeface="Arial"/>
                <a:cs typeface="Arial"/>
              </a:rPr>
              <a:t>they </a:t>
            </a:r>
            <a:r>
              <a:rPr dirty="0" sz="1200" spc="-5">
                <a:latin typeface="Arial"/>
                <a:cs typeface="Arial"/>
              </a:rPr>
              <a:t>have ordered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for.</a:t>
            </a:r>
            <a:endParaRPr sz="1200">
              <a:latin typeface="Arial"/>
              <a:cs typeface="Arial"/>
            </a:endParaRPr>
          </a:p>
          <a:p>
            <a:pPr lvl="1" marL="518159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 spc="-20" b="1">
                <a:latin typeface="Arial"/>
                <a:cs typeface="Arial"/>
              </a:rPr>
              <a:t>As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machine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not working,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>
                <a:latin typeface="Arial"/>
                <a:cs typeface="Arial"/>
              </a:rPr>
              <a:t>had to </a:t>
            </a:r>
            <a:r>
              <a:rPr dirty="0" sz="1200" spc="-5">
                <a:latin typeface="Arial"/>
                <a:cs typeface="Arial"/>
              </a:rPr>
              <a:t>close the shop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early.</a:t>
            </a:r>
            <a:endParaRPr sz="1200">
              <a:latin typeface="Arial"/>
              <a:cs typeface="Arial"/>
            </a:endParaRPr>
          </a:p>
          <a:p>
            <a:pPr lvl="1" marL="518159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 spc="-5" b="1">
                <a:latin typeface="Arial"/>
                <a:cs typeface="Arial"/>
              </a:rPr>
              <a:t>Since </a:t>
            </a:r>
            <a:r>
              <a:rPr dirty="0" sz="1200" spc="-5">
                <a:latin typeface="Arial"/>
                <a:cs typeface="Arial"/>
              </a:rPr>
              <a:t>our </a:t>
            </a:r>
            <a:r>
              <a:rPr dirty="0" sz="1200">
                <a:latin typeface="Arial"/>
                <a:cs typeface="Arial"/>
              </a:rPr>
              <a:t>fax </a:t>
            </a:r>
            <a:r>
              <a:rPr dirty="0" sz="1200" spc="-5">
                <a:latin typeface="Arial"/>
                <a:cs typeface="Arial"/>
              </a:rPr>
              <a:t>machine is </a:t>
            </a:r>
            <a:r>
              <a:rPr dirty="0" sz="1200">
                <a:latin typeface="Arial"/>
                <a:cs typeface="Arial"/>
              </a:rPr>
              <a:t>not </a:t>
            </a:r>
            <a:r>
              <a:rPr dirty="0" sz="1200" spc="-5">
                <a:latin typeface="Arial"/>
                <a:cs typeface="Arial"/>
              </a:rPr>
              <a:t>working,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>
                <a:latin typeface="Arial"/>
                <a:cs typeface="Arial"/>
              </a:rPr>
              <a:t>rented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fax from </a:t>
            </a:r>
            <a:r>
              <a:rPr dirty="0" sz="1200" spc="-5">
                <a:latin typeface="Arial"/>
                <a:cs typeface="Arial"/>
              </a:rPr>
              <a:t>an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outsider.</a:t>
            </a:r>
            <a:endParaRPr sz="1200">
              <a:latin typeface="Arial"/>
              <a:cs typeface="Arial"/>
            </a:endParaRPr>
          </a:p>
          <a:p>
            <a:pPr marL="60960">
              <a:lnSpc>
                <a:spcPts val="1380"/>
              </a:lnSpc>
            </a:pPr>
            <a:r>
              <a:rPr dirty="0" sz="1200" b="1">
                <a:latin typeface="Arial"/>
                <a:cs typeface="Arial"/>
              </a:rPr>
              <a:t>So, </a:t>
            </a:r>
            <a:r>
              <a:rPr dirty="0" sz="1200" spc="-5" b="1">
                <a:latin typeface="Arial"/>
                <a:cs typeface="Arial"/>
              </a:rPr>
              <a:t>therefore </a:t>
            </a:r>
            <a:r>
              <a:rPr dirty="0" sz="1200" spc="-5">
                <a:latin typeface="Arial"/>
                <a:cs typeface="Arial"/>
              </a:rPr>
              <a:t>are </a:t>
            </a:r>
            <a:r>
              <a:rPr dirty="0" sz="1200" spc="-10">
                <a:latin typeface="Arial"/>
                <a:cs typeface="Arial"/>
              </a:rPr>
              <a:t>used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refer </a:t>
            </a:r>
            <a:r>
              <a:rPr dirty="0" sz="1200" spc="-1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result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something.</a:t>
            </a:r>
            <a:endParaRPr sz="1200">
              <a:latin typeface="Arial"/>
              <a:cs typeface="Arial"/>
            </a:endParaRPr>
          </a:p>
          <a:p>
            <a:pPr lvl="1" marL="518159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 spc="-5">
                <a:latin typeface="Arial"/>
                <a:cs typeface="Arial"/>
              </a:rPr>
              <a:t>Suja's calculator is not working </a:t>
            </a:r>
            <a:r>
              <a:rPr dirty="0" sz="1200" spc="-5" b="1">
                <a:latin typeface="Arial"/>
                <a:cs typeface="Arial"/>
              </a:rPr>
              <a:t>so </a:t>
            </a:r>
            <a:r>
              <a:rPr dirty="0" sz="1200" spc="-5">
                <a:latin typeface="Arial"/>
                <a:cs typeface="Arial"/>
              </a:rPr>
              <a:t>she bought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another</a:t>
            </a:r>
            <a:endParaRPr sz="1200">
              <a:latin typeface="Arial"/>
              <a:cs typeface="Arial"/>
            </a:endParaRPr>
          </a:p>
          <a:p>
            <a:pPr lvl="1" marL="518159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 spc="-5">
                <a:latin typeface="Arial"/>
                <a:cs typeface="Arial"/>
              </a:rPr>
              <a:t>Suja has to attend the workshop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Salem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tomorrow.</a:t>
            </a:r>
            <a:endParaRPr sz="1200">
              <a:latin typeface="Arial"/>
              <a:cs typeface="Arial"/>
            </a:endParaRPr>
          </a:p>
          <a:p>
            <a:pPr lvl="1" marL="560705" indent="-271780">
              <a:lnSpc>
                <a:spcPts val="1380"/>
              </a:lnSpc>
              <a:buSzPct val="66666"/>
              <a:buFont typeface="Wingdings"/>
              <a:buChar char=""/>
              <a:tabLst>
                <a:tab pos="560705" algn="l"/>
                <a:tab pos="561340" algn="l"/>
              </a:tabLst>
            </a:pPr>
            <a:r>
              <a:rPr dirty="0" sz="1200" spc="-5" b="1">
                <a:latin typeface="Arial"/>
                <a:cs typeface="Arial"/>
              </a:rPr>
              <a:t>Therefore </a:t>
            </a:r>
            <a:r>
              <a:rPr dirty="0" sz="1200" spc="-10">
                <a:latin typeface="Arial"/>
                <a:cs typeface="Arial"/>
              </a:rPr>
              <a:t>she </a:t>
            </a:r>
            <a:r>
              <a:rPr dirty="0" sz="1200" spc="-5">
                <a:latin typeface="Arial"/>
                <a:cs typeface="Arial"/>
              </a:rPr>
              <a:t>is leaving this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evening.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ts val="1380"/>
              </a:lnSpc>
              <a:tabLst>
                <a:tab pos="51815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d.	</a:t>
            </a:r>
            <a:r>
              <a:rPr dirty="0" sz="1200" spc="-5" b="1">
                <a:latin typeface="Arial"/>
                <a:cs typeface="Arial"/>
              </a:rPr>
              <a:t>Conjunctions </a:t>
            </a:r>
            <a:r>
              <a:rPr dirty="0" sz="1200" b="1">
                <a:latin typeface="Arial"/>
                <a:cs typeface="Arial"/>
              </a:rPr>
              <a:t>of Purpose</a:t>
            </a:r>
            <a:endParaRPr sz="1200">
              <a:latin typeface="Arial"/>
              <a:cs typeface="Arial"/>
            </a:endParaRPr>
          </a:p>
          <a:p>
            <a:pPr marL="60960" marR="6985">
              <a:lnSpc>
                <a:spcPts val="1380"/>
              </a:lnSpc>
              <a:spcBef>
                <a:spcPts val="70"/>
              </a:spcBef>
            </a:pPr>
            <a:r>
              <a:rPr dirty="0" sz="1200" spc="-5" b="1">
                <a:latin typeface="Arial"/>
                <a:cs typeface="Arial"/>
              </a:rPr>
              <a:t>to, </a:t>
            </a: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 b="1">
                <a:latin typeface="Arial"/>
                <a:cs typeface="Arial"/>
              </a:rPr>
              <a:t>order to, so as to, for, so that, </a:t>
            </a:r>
            <a:r>
              <a:rPr dirty="0" sz="1200" b="1">
                <a:latin typeface="Arial"/>
                <a:cs typeface="Arial"/>
              </a:rPr>
              <a:t>in order </a:t>
            </a:r>
            <a:r>
              <a:rPr dirty="0" sz="1200" spc="-5" b="1">
                <a:latin typeface="Arial"/>
                <a:cs typeface="Arial"/>
              </a:rPr>
              <a:t>that </a:t>
            </a:r>
            <a:r>
              <a:rPr dirty="0" sz="1200" spc="-5">
                <a:latin typeface="Arial"/>
                <a:cs typeface="Arial"/>
              </a:rPr>
              <a:t>are used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convey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purpose  of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action</a:t>
            </a:r>
            <a:endParaRPr sz="1200">
              <a:latin typeface="Arial"/>
              <a:cs typeface="Arial"/>
            </a:endParaRPr>
          </a:p>
          <a:p>
            <a:pPr marL="518159" indent="-229235">
              <a:lnSpc>
                <a:spcPts val="1315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 spc="-5">
                <a:latin typeface="Arial"/>
                <a:cs typeface="Arial"/>
              </a:rPr>
              <a:t>He stopped the engine </a:t>
            </a:r>
            <a:r>
              <a:rPr dirty="0" sz="1200" spc="-5" b="1">
                <a:latin typeface="Arial"/>
                <a:cs typeface="Arial"/>
              </a:rPr>
              <a:t>so as </a:t>
            </a:r>
            <a:r>
              <a:rPr dirty="0" sz="1200" b="1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oil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properly.</a:t>
            </a:r>
            <a:endParaRPr sz="1200">
              <a:latin typeface="Arial"/>
              <a:cs typeface="Arial"/>
            </a:endParaRPr>
          </a:p>
          <a:p>
            <a:pPr marL="518159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joined the course </a:t>
            </a: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 b="1">
                <a:latin typeface="Arial"/>
                <a:cs typeface="Arial"/>
              </a:rPr>
              <a:t>order </a:t>
            </a:r>
            <a:r>
              <a:rPr dirty="0" sz="1200" b="1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improve </a:t>
            </a:r>
            <a:r>
              <a:rPr dirty="0" sz="1200">
                <a:latin typeface="Arial"/>
                <a:cs typeface="Arial"/>
              </a:rPr>
              <a:t>my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skills.</a:t>
            </a:r>
            <a:endParaRPr sz="1200">
              <a:latin typeface="Arial"/>
              <a:cs typeface="Arial"/>
            </a:endParaRPr>
          </a:p>
          <a:p>
            <a:pPr marL="518159" indent="-229235">
              <a:lnSpc>
                <a:spcPts val="1380"/>
              </a:lnSpc>
              <a:buSzPct val="66666"/>
              <a:buFont typeface="Wingdings"/>
              <a:buChar char=""/>
              <a:tabLst>
                <a:tab pos="518159" algn="l"/>
                <a:tab pos="518795" algn="l"/>
              </a:tabLst>
            </a:pPr>
            <a:r>
              <a:rPr dirty="0" sz="1200" spc="-5">
                <a:latin typeface="Arial"/>
                <a:cs typeface="Arial"/>
              </a:rPr>
              <a:t>He stood up to </a:t>
            </a:r>
            <a:r>
              <a:rPr dirty="0" sz="1200">
                <a:latin typeface="Arial"/>
                <a:cs typeface="Arial"/>
              </a:rPr>
              <a:t>greet </a:t>
            </a:r>
            <a:r>
              <a:rPr dirty="0" sz="1200" spc="-10">
                <a:latin typeface="Arial"/>
                <a:cs typeface="Arial"/>
              </a:rPr>
              <a:t>the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teacher.</a:t>
            </a:r>
            <a:endParaRPr sz="1200">
              <a:latin typeface="Arial"/>
              <a:cs typeface="Arial"/>
            </a:endParaRPr>
          </a:p>
          <a:p>
            <a:pPr marL="518159" indent="-229235">
              <a:lnSpc>
                <a:spcPts val="1380"/>
              </a:lnSpc>
              <a:buAutoNum type="arabicPeriod" startAt="5"/>
              <a:tabLst>
                <a:tab pos="518795" algn="l"/>
              </a:tabLst>
            </a:pPr>
            <a:r>
              <a:rPr dirty="0" sz="1200" spc="-5" b="1" i="1">
                <a:latin typeface="Arial"/>
                <a:cs typeface="Arial"/>
              </a:rPr>
              <a:t>Exercises </a:t>
            </a:r>
            <a:r>
              <a:rPr dirty="0" sz="1200" b="1" i="1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lvl="1" marL="518159" indent="-229235">
              <a:lnSpc>
                <a:spcPts val="1380"/>
              </a:lnSpc>
              <a:buAutoNum type="alphaUcPeriod"/>
              <a:tabLst>
                <a:tab pos="518795" algn="l"/>
              </a:tabLst>
            </a:pPr>
            <a:r>
              <a:rPr dirty="0" sz="1200" spc="-5">
                <a:latin typeface="Arial"/>
                <a:cs typeface="Arial"/>
              </a:rPr>
              <a:t>Fill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blanks with indications of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purpose</a:t>
            </a:r>
            <a:endParaRPr sz="1200">
              <a:latin typeface="Arial"/>
              <a:cs typeface="Arial"/>
            </a:endParaRPr>
          </a:p>
          <a:p>
            <a:pPr marL="289560" indent="-229235">
              <a:lnSpc>
                <a:spcPts val="1380"/>
              </a:lnSpc>
              <a:buAutoNum type="arabicPeriod"/>
              <a:tabLst>
                <a:tab pos="290195" algn="l"/>
                <a:tab pos="3081020" algn="l"/>
              </a:tabLst>
            </a:pPr>
            <a:r>
              <a:rPr dirty="0" sz="1200" spc="-5">
                <a:latin typeface="Arial"/>
                <a:cs typeface="Arial"/>
              </a:rPr>
              <a:t>Thermometer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is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used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measure the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temperature.</a:t>
            </a:r>
            <a:endParaRPr sz="1200">
              <a:latin typeface="Arial"/>
              <a:cs typeface="Arial"/>
            </a:endParaRPr>
          </a:p>
          <a:p>
            <a:pPr marL="289560" indent="-229235">
              <a:lnSpc>
                <a:spcPts val="1380"/>
              </a:lnSpc>
              <a:buAutoNum type="arabicPeriod"/>
              <a:tabLst>
                <a:tab pos="290195" algn="l"/>
                <a:tab pos="3242310" algn="l"/>
              </a:tabLst>
            </a:pPr>
            <a:r>
              <a:rPr dirty="0" sz="1200" spc="-5">
                <a:latin typeface="Arial"/>
                <a:cs typeface="Arial"/>
              </a:rPr>
              <a:t>Pendulum clock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used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measuring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  <a:p>
            <a:pPr marL="289560" indent="-229235">
              <a:lnSpc>
                <a:spcPts val="1380"/>
              </a:lnSpc>
              <a:buAutoNum type="arabicPeriod"/>
              <a:tabLst>
                <a:tab pos="290195" algn="l"/>
                <a:tab pos="2707640" algn="l"/>
              </a:tabLst>
            </a:pPr>
            <a:r>
              <a:rPr dirty="0" sz="1200" spc="-5">
                <a:latin typeface="Arial"/>
                <a:cs typeface="Arial"/>
              </a:rPr>
              <a:t>People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watch</a:t>
            </a:r>
            <a:r>
              <a:rPr dirty="0" sz="1200">
                <a:latin typeface="Arial"/>
                <a:cs typeface="Arial"/>
              </a:rPr>
              <a:t> T.V.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they </a:t>
            </a:r>
            <a:r>
              <a:rPr dirty="0" sz="1200">
                <a:latin typeface="Arial"/>
                <a:cs typeface="Arial"/>
              </a:rPr>
              <a:t>may </a:t>
            </a:r>
            <a:r>
              <a:rPr dirty="0" sz="1200" spc="-5">
                <a:latin typeface="Arial"/>
                <a:cs typeface="Arial"/>
              </a:rPr>
              <a:t>relax </a:t>
            </a:r>
            <a:r>
              <a:rPr dirty="0" sz="1200">
                <a:latin typeface="Arial"/>
                <a:cs typeface="Arial"/>
              </a:rPr>
              <a:t>after tedious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work.</a:t>
            </a:r>
            <a:endParaRPr sz="1200">
              <a:latin typeface="Arial"/>
              <a:cs typeface="Arial"/>
            </a:endParaRPr>
          </a:p>
          <a:p>
            <a:pPr marL="289560" marR="11430" indent="-228600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290195" algn="l"/>
                <a:tab pos="4755515" algn="l"/>
              </a:tabLst>
            </a:pPr>
            <a:r>
              <a:rPr dirty="0" sz="1200" spc="-5">
                <a:latin typeface="Arial"/>
                <a:cs typeface="Arial"/>
              </a:rPr>
              <a:t>Students  concentrate  </a:t>
            </a:r>
            <a:r>
              <a:rPr dirty="0" sz="1200">
                <a:latin typeface="Arial"/>
                <a:cs typeface="Arial"/>
              </a:rPr>
              <a:t>more  </a:t>
            </a:r>
            <a:r>
              <a:rPr dirty="0" sz="1200" spc="-10">
                <a:latin typeface="Arial"/>
                <a:cs typeface="Arial"/>
              </a:rPr>
              <a:t>on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practical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classes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they </a:t>
            </a:r>
            <a:r>
              <a:rPr dirty="0" sz="1200">
                <a:latin typeface="Arial"/>
                <a:cs typeface="Arial"/>
              </a:rPr>
              <a:t>may </a:t>
            </a:r>
            <a:r>
              <a:rPr dirty="0" sz="1200" spc="-5">
                <a:latin typeface="Arial"/>
                <a:cs typeface="Arial"/>
              </a:rPr>
              <a:t>gain  practical knowledge.</a:t>
            </a:r>
            <a:endParaRPr sz="1200">
              <a:latin typeface="Arial"/>
              <a:cs typeface="Arial"/>
            </a:endParaRPr>
          </a:p>
          <a:p>
            <a:pPr marL="289560" indent="-229235">
              <a:lnSpc>
                <a:spcPts val="1345"/>
              </a:lnSpc>
              <a:buAutoNum type="arabicPeriod"/>
              <a:tabLst>
                <a:tab pos="290195" algn="l"/>
                <a:tab pos="2633345" algn="l"/>
              </a:tabLst>
            </a:pPr>
            <a:r>
              <a:rPr dirty="0" sz="1200">
                <a:latin typeface="Arial"/>
                <a:cs typeface="Arial"/>
              </a:rPr>
              <a:t>Graphics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are used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collecting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60960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5. </a:t>
            </a:r>
            <a:r>
              <a:rPr dirty="0" sz="1200" spc="-5" b="1">
                <a:latin typeface="Arial"/>
                <a:cs typeface="Arial"/>
              </a:rPr>
              <a:t>Rewrite the following statements by </a:t>
            </a:r>
            <a:r>
              <a:rPr dirty="0" sz="1200" b="1">
                <a:latin typeface="Arial"/>
                <a:cs typeface="Arial"/>
              </a:rPr>
              <a:t>using </a:t>
            </a:r>
            <a:r>
              <a:rPr dirty="0" sz="1200" spc="-5" b="1">
                <a:latin typeface="Arial"/>
                <a:cs typeface="Arial"/>
              </a:rPr>
              <a:t>indicators </a:t>
            </a:r>
            <a:r>
              <a:rPr dirty="0" sz="1200" b="1">
                <a:latin typeface="Arial"/>
                <a:cs typeface="Arial"/>
              </a:rPr>
              <a:t>of</a:t>
            </a:r>
            <a:r>
              <a:rPr dirty="0" sz="1200" spc="4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purpose.</a:t>
            </a:r>
            <a:endParaRPr sz="1200">
              <a:latin typeface="Arial"/>
              <a:cs typeface="Arial"/>
            </a:endParaRPr>
          </a:p>
          <a:p>
            <a:pPr marL="289560" indent="-229235">
              <a:lnSpc>
                <a:spcPts val="1380"/>
              </a:lnSpc>
              <a:buAutoNum type="arabicPeriod"/>
              <a:tabLst>
                <a:tab pos="290195" algn="l"/>
              </a:tabLst>
            </a:pPr>
            <a:r>
              <a:rPr dirty="0" sz="1200" spc="-5">
                <a:latin typeface="Arial"/>
                <a:cs typeface="Arial"/>
              </a:rPr>
              <a:t>Cooling becomes essential in </a:t>
            </a:r>
            <a:r>
              <a:rPr dirty="0" sz="1200">
                <a:latin typeface="Arial"/>
                <a:cs typeface="Arial"/>
              </a:rPr>
              <a:t>IC </a:t>
            </a:r>
            <a:r>
              <a:rPr dirty="0" sz="1200" spc="-5">
                <a:latin typeface="Arial"/>
                <a:cs typeface="Arial"/>
              </a:rPr>
              <a:t>Engines. Air cooling </a:t>
            </a:r>
            <a:r>
              <a:rPr dirty="0" sz="1200">
                <a:latin typeface="Arial"/>
                <a:cs typeface="Arial"/>
              </a:rPr>
              <a:t>or </a:t>
            </a:r>
            <a:r>
              <a:rPr dirty="0" sz="1200" spc="-5">
                <a:latin typeface="Arial"/>
                <a:cs typeface="Arial"/>
              </a:rPr>
              <a:t>water cooling is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used.</a:t>
            </a:r>
            <a:endParaRPr sz="1200">
              <a:latin typeface="Arial"/>
              <a:cs typeface="Arial"/>
            </a:endParaRPr>
          </a:p>
          <a:p>
            <a:pPr marL="289560" indent="-229235">
              <a:lnSpc>
                <a:spcPts val="1380"/>
              </a:lnSpc>
              <a:buAutoNum type="arabicPeriod"/>
              <a:tabLst>
                <a:tab pos="290195" algn="l"/>
              </a:tabLst>
            </a:pPr>
            <a:r>
              <a:rPr dirty="0" sz="1200" spc="-5">
                <a:latin typeface="Arial"/>
                <a:cs typeface="Arial"/>
              </a:rPr>
              <a:t>Lubricant is used.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reduces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temperature of the working</a:t>
            </a:r>
            <a:r>
              <a:rPr dirty="0" sz="1200">
                <a:latin typeface="Arial"/>
                <a:cs typeface="Arial"/>
              </a:rPr>
              <a:t> parts.</a:t>
            </a:r>
            <a:endParaRPr sz="1200">
              <a:latin typeface="Arial"/>
              <a:cs typeface="Arial"/>
            </a:endParaRPr>
          </a:p>
          <a:p>
            <a:pPr marL="289560" marR="10795" indent="-228600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290195" algn="l"/>
              </a:tabLst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good network of transport system is maintained.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enables economic, industrial  and cultural growth of a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country.</a:t>
            </a:r>
            <a:endParaRPr sz="1200">
              <a:latin typeface="Arial"/>
              <a:cs typeface="Arial"/>
            </a:endParaRPr>
          </a:p>
          <a:p>
            <a:pPr marL="289560" indent="-229235">
              <a:lnSpc>
                <a:spcPts val="1315"/>
              </a:lnSpc>
              <a:buAutoNum type="arabicPeriod"/>
              <a:tabLst>
                <a:tab pos="290195" algn="l"/>
              </a:tabLst>
            </a:pPr>
            <a:r>
              <a:rPr dirty="0" sz="1200" spc="-5">
                <a:latin typeface="Arial"/>
                <a:cs typeface="Arial"/>
              </a:rPr>
              <a:t>Many suggestions have been made. </a:t>
            </a:r>
            <a:r>
              <a:rPr dirty="0" sz="1200">
                <a:latin typeface="Arial"/>
                <a:cs typeface="Arial"/>
              </a:rPr>
              <a:t>They </a:t>
            </a:r>
            <a:r>
              <a:rPr dirty="0" sz="1200" spc="-5">
                <a:latin typeface="Arial"/>
                <a:cs typeface="Arial"/>
              </a:rPr>
              <a:t>reform the election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process.</a:t>
            </a:r>
            <a:endParaRPr sz="1200">
              <a:latin typeface="Arial"/>
              <a:cs typeface="Arial"/>
            </a:endParaRPr>
          </a:p>
          <a:p>
            <a:pPr marL="289560" indent="-229235">
              <a:lnSpc>
                <a:spcPts val="1410"/>
              </a:lnSpc>
              <a:buAutoNum type="arabicPeriod"/>
              <a:tabLst>
                <a:tab pos="290195" algn="l"/>
              </a:tabLst>
            </a:pPr>
            <a:r>
              <a:rPr dirty="0" sz="1200" spc="-5">
                <a:latin typeface="Arial"/>
                <a:cs typeface="Arial"/>
              </a:rPr>
              <a:t>Steam turbines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used. They run generators in thermal power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plants.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06043"/>
            <a:ext cx="5760720" cy="3538854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8890">
              <a:lnSpc>
                <a:spcPts val="1380"/>
              </a:lnSpc>
              <a:spcBef>
                <a:spcPts val="195"/>
              </a:spcBef>
              <a:buSzPct val="91666"/>
              <a:buAutoNum type="arabicPeriod" startAt="6"/>
              <a:tabLst>
                <a:tab pos="141605" algn="l"/>
                <a:tab pos="1309370" algn="l"/>
                <a:tab pos="2219960" algn="l"/>
                <a:tab pos="2679700" algn="l"/>
                <a:tab pos="3053080" algn="l"/>
                <a:tab pos="3945254" algn="l"/>
                <a:tab pos="4498340" algn="l"/>
                <a:tab pos="5590540" algn="l"/>
              </a:tabLst>
            </a:pPr>
            <a:r>
              <a:rPr dirty="0" sz="1200" spc="-5" b="1">
                <a:latin typeface="Arial"/>
                <a:cs typeface="Arial"/>
              </a:rPr>
              <a:t>Co</a:t>
            </a:r>
            <a:r>
              <a:rPr dirty="0" sz="1200" spc="-10" b="1">
                <a:latin typeface="Arial"/>
                <a:cs typeface="Arial"/>
              </a:rPr>
              <a:t>n</a:t>
            </a:r>
            <a:r>
              <a:rPr dirty="0" sz="1200" spc="-10" b="1">
                <a:latin typeface="Arial"/>
                <a:cs typeface="Arial"/>
              </a:rPr>
              <a:t>j</a:t>
            </a:r>
            <a:r>
              <a:rPr dirty="0" sz="1200" b="1">
                <a:latin typeface="Arial"/>
                <a:cs typeface="Arial"/>
              </a:rPr>
              <a:t>unctions-	E</a:t>
            </a:r>
            <a:r>
              <a:rPr dirty="0" sz="1200" spc="-5" b="1">
                <a:latin typeface="Arial"/>
                <a:cs typeface="Arial"/>
              </a:rPr>
              <a:t>xerci</a:t>
            </a:r>
            <a:r>
              <a:rPr dirty="0" sz="1200" spc="-10" b="1">
                <a:latin typeface="Arial"/>
                <a:cs typeface="Arial"/>
              </a:rPr>
              <a:t>s</a:t>
            </a:r>
            <a:r>
              <a:rPr dirty="0" sz="1200" spc="-5" b="1">
                <a:latin typeface="Arial"/>
                <a:cs typeface="Arial"/>
              </a:rPr>
              <a:t>e</a:t>
            </a:r>
            <a:r>
              <a:rPr dirty="0" sz="1200" spc="-15" b="1">
                <a:latin typeface="Arial"/>
                <a:cs typeface="Arial"/>
              </a:rPr>
              <a:t>s</a:t>
            </a:r>
            <a:r>
              <a:rPr dirty="0" sz="1200" b="1">
                <a:latin typeface="Arial"/>
                <a:cs typeface="Arial"/>
              </a:rPr>
              <a:t>:	</a:t>
            </a:r>
            <a:r>
              <a:rPr dirty="0" sz="1200" spc="-5" b="1">
                <a:latin typeface="Arial"/>
                <a:cs typeface="Arial"/>
              </a:rPr>
              <a:t>J</a:t>
            </a:r>
            <a:r>
              <a:rPr dirty="0" sz="1200" b="1">
                <a:latin typeface="Arial"/>
                <a:cs typeface="Arial"/>
              </a:rPr>
              <a:t>oin	t</a:t>
            </a:r>
            <a:r>
              <a:rPr dirty="0" sz="1200" spc="-5" b="1">
                <a:latin typeface="Arial"/>
                <a:cs typeface="Arial"/>
              </a:rPr>
              <a:t>h</a:t>
            </a:r>
            <a:r>
              <a:rPr dirty="0" sz="1200" spc="-5" b="1">
                <a:latin typeface="Arial"/>
                <a:cs typeface="Arial"/>
              </a:rPr>
              <a:t>e</a:t>
            </a:r>
            <a:r>
              <a:rPr dirty="0" sz="1200" b="1">
                <a:latin typeface="Arial"/>
                <a:cs typeface="Arial"/>
              </a:rPr>
              <a:t>	</a:t>
            </a:r>
            <a:r>
              <a:rPr dirty="0" sz="1200" spc="-5" b="1">
                <a:latin typeface="Arial"/>
                <a:cs typeface="Arial"/>
              </a:rPr>
              <a:t>se</a:t>
            </a:r>
            <a:r>
              <a:rPr dirty="0" sz="1200" b="1">
                <a:latin typeface="Arial"/>
                <a:cs typeface="Arial"/>
              </a:rPr>
              <a:t>n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sz="1200" spc="-5" b="1">
                <a:latin typeface="Arial"/>
                <a:cs typeface="Arial"/>
              </a:rPr>
              <a:t>enc</a:t>
            </a:r>
            <a:r>
              <a:rPr dirty="0" sz="1200" spc="-1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s</a:t>
            </a:r>
            <a:r>
              <a:rPr dirty="0" sz="1200" b="1">
                <a:latin typeface="Arial"/>
                <a:cs typeface="Arial"/>
              </a:rPr>
              <a:t>	</a:t>
            </a:r>
            <a:r>
              <a:rPr dirty="0" sz="1200" spc="-5" b="1">
                <a:latin typeface="Arial"/>
                <a:cs typeface="Arial"/>
              </a:rPr>
              <a:t>usi</a:t>
            </a:r>
            <a:r>
              <a:rPr dirty="0" sz="1200" b="1">
                <a:latin typeface="Arial"/>
                <a:cs typeface="Arial"/>
              </a:rPr>
              <a:t>ng	</a:t>
            </a:r>
            <a:r>
              <a:rPr dirty="0" sz="1200" spc="-15" b="1">
                <a:latin typeface="Arial"/>
                <a:cs typeface="Arial"/>
              </a:rPr>
              <a:t>c</a:t>
            </a:r>
            <a:r>
              <a:rPr dirty="0" sz="1200" b="1">
                <a:latin typeface="Arial"/>
                <a:cs typeface="Arial"/>
              </a:rPr>
              <a:t>on</a:t>
            </a:r>
            <a:r>
              <a:rPr dirty="0" sz="1200" spc="-15" b="1">
                <a:latin typeface="Arial"/>
                <a:cs typeface="Arial"/>
              </a:rPr>
              <a:t>j</a:t>
            </a:r>
            <a:r>
              <a:rPr dirty="0" sz="1200" b="1">
                <a:latin typeface="Arial"/>
                <a:cs typeface="Arial"/>
              </a:rPr>
              <a:t>unctions	</a:t>
            </a:r>
            <a:r>
              <a:rPr dirty="0" sz="1200" spc="-5" b="1">
                <a:latin typeface="Arial"/>
                <a:cs typeface="Arial"/>
              </a:rPr>
              <a:t>or  </a:t>
            </a:r>
            <a:r>
              <a:rPr dirty="0" sz="1200" spc="-5" b="1">
                <a:latin typeface="Arial"/>
                <a:cs typeface="Arial"/>
              </a:rPr>
              <a:t>connectives.</a:t>
            </a:r>
            <a:endParaRPr sz="1200">
              <a:latin typeface="Arial"/>
              <a:cs typeface="Arial"/>
            </a:endParaRPr>
          </a:p>
          <a:p>
            <a:pPr lvl="1" marL="469265" marR="5080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There are many </a:t>
            </a:r>
            <a:r>
              <a:rPr dirty="0" sz="1200">
                <a:latin typeface="Arial"/>
                <a:cs typeface="Arial"/>
              </a:rPr>
              <a:t>sites </a:t>
            </a:r>
            <a:r>
              <a:rPr dirty="0" sz="1200" spc="-5">
                <a:latin typeface="Arial"/>
                <a:cs typeface="Arial"/>
              </a:rPr>
              <a:t>which have </a:t>
            </a:r>
            <a:r>
              <a:rPr dirty="0" sz="1200">
                <a:latin typeface="Arial"/>
                <a:cs typeface="Arial"/>
              </a:rPr>
              <a:t>mechanical </a:t>
            </a:r>
            <a:r>
              <a:rPr dirty="0" sz="1200" spc="-5">
                <a:latin typeface="Arial"/>
                <a:cs typeface="Arial"/>
              </a:rPr>
              <a:t>attitude. </a:t>
            </a:r>
            <a:r>
              <a:rPr dirty="0" sz="1200">
                <a:latin typeface="Arial"/>
                <a:cs typeface="Arial"/>
              </a:rPr>
              <a:t>They </a:t>
            </a:r>
            <a:r>
              <a:rPr dirty="0" sz="1200" spc="-5">
                <a:latin typeface="Arial"/>
                <a:cs typeface="Arial"/>
              </a:rPr>
              <a:t>are bothered only  about the mechanical information.</a:t>
            </a:r>
            <a:endParaRPr sz="1200">
              <a:latin typeface="Arial"/>
              <a:cs typeface="Arial"/>
            </a:endParaRPr>
          </a:p>
          <a:p>
            <a:pPr lvl="1" marL="469265" marR="1079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is one thing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keep ourselves updated with medical information.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should  not be strictly followed </a:t>
            </a:r>
            <a:r>
              <a:rPr dirty="0" sz="120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doctor's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prescription.</a:t>
            </a:r>
            <a:endParaRPr sz="1200">
              <a:latin typeface="Arial"/>
              <a:cs typeface="Arial"/>
            </a:endParaRPr>
          </a:p>
          <a:p>
            <a:pPr lvl="1" marL="469265" marR="5080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Doctors </a:t>
            </a:r>
            <a:r>
              <a:rPr dirty="0" sz="1200" spc="-5">
                <a:latin typeface="Arial"/>
                <a:cs typeface="Arial"/>
              </a:rPr>
              <a:t>agree Internet has potential </a:t>
            </a:r>
            <a:r>
              <a:rPr dirty="0" sz="1200">
                <a:latin typeface="Arial"/>
                <a:cs typeface="Arial"/>
              </a:rPr>
              <a:t>use. They </a:t>
            </a:r>
            <a:r>
              <a:rPr dirty="0" sz="1200" spc="-5">
                <a:latin typeface="Arial"/>
                <a:cs typeface="Arial"/>
              </a:rPr>
              <a:t>are also </a:t>
            </a:r>
            <a:r>
              <a:rPr dirty="0" sz="1200">
                <a:latin typeface="Arial"/>
                <a:cs typeface="Arial"/>
              </a:rPr>
              <a:t>worried </a:t>
            </a:r>
            <a:r>
              <a:rPr dirty="0" sz="1200" spc="-5">
                <a:latin typeface="Arial"/>
                <a:cs typeface="Arial"/>
              </a:rPr>
              <a:t>about  possible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damages.</a:t>
            </a:r>
            <a:endParaRPr sz="1200">
              <a:latin typeface="Arial"/>
              <a:cs typeface="Arial"/>
            </a:endParaRPr>
          </a:p>
          <a:p>
            <a:pPr lvl="1" marL="469265" marR="10160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The thought of hospital frighten many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us. </a:t>
            </a:r>
            <a:r>
              <a:rPr dirty="0" sz="1200">
                <a:latin typeface="Arial"/>
                <a:cs typeface="Arial"/>
              </a:rPr>
              <a:t>Doctors </a:t>
            </a:r>
            <a:r>
              <a:rPr dirty="0" sz="1200" spc="-5">
                <a:latin typeface="Arial"/>
                <a:cs typeface="Arial"/>
              </a:rPr>
              <a:t>sometimes do wrong  diagnosis.</a:t>
            </a:r>
            <a:endParaRPr sz="1200">
              <a:latin typeface="Arial"/>
              <a:cs typeface="Arial"/>
            </a:endParaRPr>
          </a:p>
          <a:p>
            <a:pPr lvl="1" marL="469265" marR="11430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Medical advice should be unbiased. They should </a:t>
            </a:r>
            <a:r>
              <a:rPr dirty="0" sz="1200" spc="-10">
                <a:latin typeface="Arial"/>
                <a:cs typeface="Arial"/>
              </a:rPr>
              <a:t>be </a:t>
            </a:r>
            <a:r>
              <a:rPr dirty="0" sz="1200" spc="-5">
                <a:latin typeface="Arial"/>
                <a:cs typeface="Arial"/>
              </a:rPr>
              <a:t>no profit motivation  behind </a:t>
            </a:r>
            <a:r>
              <a:rPr dirty="0" sz="1200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lvl="1" marL="469265" marR="5080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Mini computers are very cheap. They are smaller and slower </a:t>
            </a:r>
            <a:r>
              <a:rPr dirty="0" sz="1200" spc="10">
                <a:latin typeface="Arial"/>
                <a:cs typeface="Arial"/>
              </a:rPr>
              <a:t>than </a:t>
            </a:r>
            <a:r>
              <a:rPr dirty="0" sz="1200">
                <a:latin typeface="Arial"/>
                <a:cs typeface="Arial"/>
              </a:rPr>
              <a:t>the main  </a:t>
            </a:r>
            <a:r>
              <a:rPr dirty="0" sz="1200" spc="-5">
                <a:latin typeface="Arial"/>
                <a:cs typeface="Arial"/>
              </a:rPr>
              <a:t>frames.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15"/>
              </a:lnSpc>
              <a:buAutoNum type="alphaU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Glass breaks </a:t>
            </a:r>
            <a:r>
              <a:rPr dirty="0" sz="1200" spc="-5">
                <a:latin typeface="Arial"/>
                <a:cs typeface="Arial"/>
              </a:rPr>
              <a:t>easily. </a:t>
            </a:r>
            <a:r>
              <a:rPr dirty="0" sz="1200">
                <a:latin typeface="Arial"/>
                <a:cs typeface="Arial"/>
              </a:rPr>
              <a:t>Glass has </a:t>
            </a:r>
            <a:r>
              <a:rPr dirty="0" sz="1200" spc="-5">
                <a:latin typeface="Arial"/>
                <a:cs typeface="Arial"/>
              </a:rPr>
              <a:t>so many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properties.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Calculators are </a:t>
            </a:r>
            <a:r>
              <a:rPr dirty="0" sz="1200">
                <a:latin typeface="Arial"/>
                <a:cs typeface="Arial"/>
              </a:rPr>
              <a:t>now </a:t>
            </a:r>
            <a:r>
              <a:rPr dirty="0" sz="1200" spc="-5">
                <a:latin typeface="Arial"/>
                <a:cs typeface="Arial"/>
              </a:rPr>
              <a:t>very </a:t>
            </a:r>
            <a:r>
              <a:rPr dirty="0" sz="1200">
                <a:latin typeface="Arial"/>
                <a:cs typeface="Arial"/>
              </a:rPr>
              <a:t>much </a:t>
            </a:r>
            <a:r>
              <a:rPr dirty="0" sz="1200" spc="-5">
                <a:latin typeface="Arial"/>
                <a:cs typeface="Arial"/>
              </a:rPr>
              <a:t>used. They </a:t>
            </a:r>
            <a:r>
              <a:rPr dirty="0" sz="1200">
                <a:latin typeface="Arial"/>
                <a:cs typeface="Arial"/>
              </a:rPr>
              <a:t>make </a:t>
            </a:r>
            <a:r>
              <a:rPr dirty="0" sz="1200" spc="-5">
                <a:latin typeface="Arial"/>
                <a:cs typeface="Arial"/>
              </a:rPr>
              <a:t>calculations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easy.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Font typeface="Arial"/>
              <a:buAutoNum type="alphaUcPeriod"/>
              <a:tabLst>
                <a:tab pos="469265" algn="l"/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There were frequent interruptions during </a:t>
            </a:r>
            <a:r>
              <a:rPr dirty="0" sz="1200">
                <a:latin typeface="Arial"/>
                <a:cs typeface="Arial"/>
              </a:rPr>
              <a:t>his </a:t>
            </a:r>
            <a:r>
              <a:rPr dirty="0" sz="1200" spc="-5">
                <a:latin typeface="Arial"/>
                <a:cs typeface="Arial"/>
              </a:rPr>
              <a:t>speech. He continued to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speak.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 b="1">
                <a:latin typeface="Arial"/>
                <a:cs typeface="Arial"/>
              </a:rPr>
              <a:t>2.7 </a:t>
            </a:r>
            <a:r>
              <a:rPr dirty="0" sz="1200" b="1">
                <a:latin typeface="Arial"/>
                <a:cs typeface="Arial"/>
              </a:rPr>
              <a:t>. Line </a:t>
            </a:r>
            <a:r>
              <a:rPr dirty="0" sz="1200" spc="-5" b="1">
                <a:latin typeface="Arial"/>
                <a:cs typeface="Arial"/>
              </a:rPr>
              <a:t>graph and Bar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Diagram</a:t>
            </a:r>
            <a:endParaRPr sz="1200">
              <a:latin typeface="Arial"/>
              <a:cs typeface="Arial"/>
            </a:endParaRPr>
          </a:p>
          <a:p>
            <a:pPr marL="12700" marR="11430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Arial"/>
                <a:cs typeface="Arial"/>
              </a:rPr>
              <a:t>The following are some useful expressions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describing increase and decrease </a:t>
            </a:r>
            <a:r>
              <a:rPr dirty="0" sz="1200" spc="-10">
                <a:latin typeface="Arial"/>
                <a:cs typeface="Arial"/>
              </a:rPr>
              <a:t>in  </a:t>
            </a:r>
            <a:r>
              <a:rPr dirty="0" sz="1200" spc="-5">
                <a:latin typeface="Arial"/>
                <a:cs typeface="Arial"/>
              </a:rPr>
              <a:t>line graph and bar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diagram: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02205" y="4136770"/>
          <a:ext cx="2734945" cy="260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/>
                <a:gridCol w="1734819"/>
              </a:tblGrid>
              <a:tr h="280416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rapid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slow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5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sharp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slight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steep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gradual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93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dramatic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Barely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noticeable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669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marked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5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rise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fall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increase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decrease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5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increase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reduction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139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shoot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up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marR="860425" indent="-43180">
                        <a:lnSpc>
                          <a:spcPts val="1380"/>
                        </a:lnSpc>
                        <a:spcBef>
                          <a:spcPts val="2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decline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shoot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up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6896481"/>
            <a:ext cx="5760085" cy="301180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9525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Read </a:t>
            </a:r>
            <a:r>
              <a:rPr dirty="0" sz="1200" spc="-5" b="1">
                <a:latin typeface="Arial"/>
                <a:cs typeface="Arial"/>
              </a:rPr>
              <a:t>the </a:t>
            </a:r>
            <a:r>
              <a:rPr dirty="0" sz="1200" b="1">
                <a:latin typeface="Arial"/>
                <a:cs typeface="Arial"/>
              </a:rPr>
              <a:t>following </a:t>
            </a:r>
            <a:r>
              <a:rPr dirty="0" sz="1200" spc="-5" b="1">
                <a:latin typeface="Arial"/>
                <a:cs typeface="Arial"/>
              </a:rPr>
              <a:t>paragraph and draw a pie chart </a:t>
            </a:r>
            <a:r>
              <a:rPr dirty="0" sz="1200" b="1">
                <a:latin typeface="Arial"/>
                <a:cs typeface="Arial"/>
              </a:rPr>
              <a:t>based on </a:t>
            </a:r>
            <a:r>
              <a:rPr dirty="0" sz="1200" spc="-5" b="1">
                <a:latin typeface="Arial"/>
                <a:cs typeface="Arial"/>
              </a:rPr>
              <a:t>the information  provided</a:t>
            </a:r>
            <a:r>
              <a:rPr dirty="0" sz="1200" spc="-5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just" marL="12700" marR="5080" indent="3302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The pie-chart gives information on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world </a:t>
            </a:r>
            <a:r>
              <a:rPr dirty="0" sz="1200" spc="-5">
                <a:latin typeface="Arial"/>
                <a:cs typeface="Arial"/>
              </a:rPr>
              <a:t>population figures in 2001. Overall,  almost three-quarters of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25">
                <a:latin typeface="Arial"/>
                <a:cs typeface="Arial"/>
              </a:rPr>
              <a:t>world‟s </a:t>
            </a:r>
            <a:r>
              <a:rPr dirty="0" sz="1200" spc="-5">
                <a:latin typeface="Arial"/>
                <a:cs typeface="Arial"/>
              </a:rPr>
              <a:t>population </a:t>
            </a:r>
            <a:r>
              <a:rPr dirty="0" sz="1200" spc="-10">
                <a:latin typeface="Arial"/>
                <a:cs typeface="Arial"/>
              </a:rPr>
              <a:t>live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Asia </a:t>
            </a:r>
            <a:r>
              <a:rPr dirty="0" sz="1200" spc="-5">
                <a:latin typeface="Arial"/>
                <a:cs typeface="Arial"/>
              </a:rPr>
              <a:t>and Africa. Asia is by </a:t>
            </a:r>
            <a:r>
              <a:rPr dirty="0" sz="1200">
                <a:latin typeface="Arial"/>
                <a:cs typeface="Arial"/>
              </a:rPr>
              <a:t>far</a:t>
            </a:r>
            <a:endParaRPr sz="1200">
              <a:latin typeface="Arial"/>
              <a:cs typeface="Arial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biggest region, with 3721 million people. The second largest area is Africa, with  </a:t>
            </a:r>
            <a:r>
              <a:rPr dirty="0" sz="1200">
                <a:latin typeface="Arial"/>
                <a:cs typeface="Arial"/>
              </a:rPr>
              <a:t>813 </a:t>
            </a:r>
            <a:r>
              <a:rPr dirty="0" sz="1200" spc="-5">
                <a:latin typeface="Arial"/>
                <a:cs typeface="Arial"/>
              </a:rPr>
              <a:t>million, less than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quarter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25">
                <a:latin typeface="Arial"/>
                <a:cs typeface="Arial"/>
              </a:rPr>
              <a:t>Asia‟s </a:t>
            </a:r>
            <a:r>
              <a:rPr dirty="0" sz="1200" spc="-5">
                <a:latin typeface="Arial"/>
                <a:cs typeface="Arial"/>
              </a:rPr>
              <a:t>population. Europe </a:t>
            </a:r>
            <a:r>
              <a:rPr dirty="0" sz="1200">
                <a:latin typeface="Arial"/>
                <a:cs typeface="Arial"/>
              </a:rPr>
              <a:t>has </a:t>
            </a:r>
            <a:r>
              <a:rPr dirty="0" sz="1200" spc="-5">
                <a:latin typeface="Arial"/>
                <a:cs typeface="Arial"/>
              </a:rPr>
              <a:t>three quarters of </a:t>
            </a:r>
            <a:r>
              <a:rPr dirty="0" sz="1200">
                <a:latin typeface="Arial"/>
                <a:cs typeface="Arial"/>
              </a:rPr>
              <a:t>a  </a:t>
            </a:r>
            <a:r>
              <a:rPr dirty="0" sz="1200" spc="-5">
                <a:latin typeface="Arial"/>
                <a:cs typeface="Arial"/>
              </a:rPr>
              <a:t>billion people. Together, Latin America and North </a:t>
            </a:r>
            <a:r>
              <a:rPr dirty="0" sz="1200">
                <a:latin typeface="Arial"/>
                <a:cs typeface="Arial"/>
              </a:rPr>
              <a:t>America </a:t>
            </a:r>
            <a:r>
              <a:rPr dirty="0" sz="1200" spc="-5">
                <a:latin typeface="Arial"/>
                <a:cs typeface="Arial"/>
              </a:rPr>
              <a:t>have about 840 million.  Finally, Australia and New </a:t>
            </a:r>
            <a:r>
              <a:rPr dirty="0" sz="1200">
                <a:latin typeface="Arial"/>
                <a:cs typeface="Arial"/>
              </a:rPr>
              <a:t>Zealand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less than 31 million. </a:t>
            </a:r>
            <a:r>
              <a:rPr dirty="0" sz="1200">
                <a:latin typeface="Arial"/>
                <a:cs typeface="Arial"/>
              </a:rPr>
              <a:t>As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be </a:t>
            </a:r>
            <a:r>
              <a:rPr dirty="0" sz="1200" spc="-5">
                <a:latin typeface="Arial"/>
                <a:cs typeface="Arial"/>
              </a:rPr>
              <a:t>seen, the  greatest concentration of the </a:t>
            </a:r>
            <a:r>
              <a:rPr dirty="0" sz="1200" spc="-25">
                <a:latin typeface="Arial"/>
                <a:cs typeface="Arial"/>
              </a:rPr>
              <a:t>world‟s </a:t>
            </a:r>
            <a:r>
              <a:rPr dirty="0" sz="1200" spc="-5">
                <a:latin typeface="Arial"/>
                <a:cs typeface="Arial"/>
              </a:rPr>
              <a:t>population is in Asia,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Africa </a:t>
            </a:r>
            <a:r>
              <a:rPr dirty="0" sz="1200">
                <a:latin typeface="Arial"/>
                <a:cs typeface="Arial"/>
              </a:rPr>
              <a:t>far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behind.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 b="1">
                <a:latin typeface="Arial"/>
                <a:cs typeface="Arial"/>
              </a:rPr>
              <a:t>2.8 Tables </a:t>
            </a:r>
            <a:r>
              <a:rPr dirty="0" sz="1200" b="1">
                <a:latin typeface="Arial"/>
                <a:cs typeface="Arial"/>
              </a:rPr>
              <a:t>and </a:t>
            </a:r>
            <a:r>
              <a:rPr dirty="0" sz="1200" spc="-5" b="1">
                <a:latin typeface="Arial"/>
                <a:cs typeface="Arial"/>
              </a:rPr>
              <a:t>Charts: Useful</a:t>
            </a:r>
            <a:r>
              <a:rPr dirty="0" sz="1200" spc="1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expressions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Arial"/>
                <a:cs typeface="Arial"/>
              </a:rPr>
              <a:t>The following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some useful expressions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describing Tables/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chart</a:t>
            </a:r>
            <a:endParaRPr sz="1200">
              <a:latin typeface="Arial"/>
              <a:cs typeface="Arial"/>
            </a:endParaRPr>
          </a:p>
          <a:p>
            <a:pPr marL="12700" marR="6985">
              <a:lnSpc>
                <a:spcPts val="1380"/>
              </a:lnSpc>
              <a:spcBef>
                <a:spcPts val="60"/>
              </a:spcBef>
              <a:tabLst>
                <a:tab pos="4670425" algn="l"/>
              </a:tabLst>
            </a:pPr>
            <a:r>
              <a:rPr dirty="0" sz="1200" spc="-5" b="1" i="1">
                <a:latin typeface="Arial"/>
                <a:cs typeface="Arial"/>
              </a:rPr>
              <a:t>According</a:t>
            </a:r>
            <a:r>
              <a:rPr dirty="0" sz="1200" spc="180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to</a:t>
            </a:r>
            <a:r>
              <a:rPr dirty="0" sz="1200" spc="170" b="1" i="1">
                <a:latin typeface="Arial"/>
                <a:cs typeface="Arial"/>
              </a:rPr>
              <a:t> </a:t>
            </a:r>
            <a:r>
              <a:rPr dirty="0" sz="1200" spc="-5" b="1" i="1">
                <a:latin typeface="Arial"/>
                <a:cs typeface="Arial"/>
              </a:rPr>
              <a:t>the</a:t>
            </a:r>
            <a:r>
              <a:rPr dirty="0" sz="1200" spc="185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statistics/</a:t>
            </a:r>
            <a:r>
              <a:rPr dirty="0" sz="1200" spc="180" b="1" i="1">
                <a:latin typeface="Arial"/>
                <a:cs typeface="Arial"/>
              </a:rPr>
              <a:t> </a:t>
            </a:r>
            <a:r>
              <a:rPr dirty="0" sz="1200" spc="-5" b="1" i="1">
                <a:latin typeface="Arial"/>
                <a:cs typeface="Arial"/>
              </a:rPr>
              <a:t>table/</a:t>
            </a:r>
            <a:r>
              <a:rPr dirty="0" sz="1200" spc="180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graph/</a:t>
            </a:r>
            <a:r>
              <a:rPr dirty="0" sz="1200" spc="170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figures</a:t>
            </a:r>
            <a:r>
              <a:rPr dirty="0" sz="1200" spc="185" b="1" i="1">
                <a:latin typeface="Arial"/>
                <a:cs typeface="Arial"/>
              </a:rPr>
              <a:t> </a:t>
            </a:r>
            <a:r>
              <a:rPr dirty="0" sz="1200" spc="-5" b="1" i="1">
                <a:latin typeface="Arial"/>
                <a:cs typeface="Arial"/>
              </a:rPr>
              <a:t>presented…	</a:t>
            </a:r>
            <a:r>
              <a:rPr dirty="0" sz="1200" b="1" i="1">
                <a:latin typeface="Arial"/>
                <a:cs typeface="Arial"/>
              </a:rPr>
              <a:t>It can be </a:t>
            </a:r>
            <a:r>
              <a:rPr dirty="0" sz="1200" spc="-5" b="1" i="1">
                <a:latin typeface="Arial"/>
                <a:cs typeface="Arial"/>
              </a:rPr>
              <a:t>seen  </a:t>
            </a:r>
            <a:r>
              <a:rPr dirty="0" sz="1200" b="1" i="1">
                <a:latin typeface="Arial"/>
                <a:cs typeface="Arial"/>
              </a:rPr>
              <a:t>from </a:t>
            </a:r>
            <a:r>
              <a:rPr dirty="0" sz="1200" spc="-5" b="1" i="1">
                <a:latin typeface="Arial"/>
                <a:cs typeface="Arial"/>
              </a:rPr>
              <a:t>the statistics that…As </a:t>
            </a:r>
            <a:r>
              <a:rPr dirty="0" sz="1200" b="1" i="1">
                <a:latin typeface="Arial"/>
                <a:cs typeface="Arial"/>
              </a:rPr>
              <a:t>is shown / as can be </a:t>
            </a:r>
            <a:r>
              <a:rPr dirty="0" sz="1200" spc="-5" b="1" i="1">
                <a:latin typeface="Arial"/>
                <a:cs typeface="Arial"/>
              </a:rPr>
              <a:t>seen </a:t>
            </a:r>
            <a:r>
              <a:rPr dirty="0" sz="1200" b="1" i="1">
                <a:latin typeface="Arial"/>
                <a:cs typeface="Arial"/>
              </a:rPr>
              <a:t>… in the</a:t>
            </a:r>
            <a:r>
              <a:rPr dirty="0" sz="1200" spc="-30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table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1. There </a:t>
            </a:r>
            <a:r>
              <a:rPr dirty="0" sz="1200" spc="-5">
                <a:latin typeface="Arial"/>
                <a:cs typeface="Arial"/>
              </a:rPr>
              <a:t>are a number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different </a:t>
            </a:r>
            <a:r>
              <a:rPr dirty="0" sz="1200" spc="-10">
                <a:latin typeface="Arial"/>
                <a:cs typeface="Arial"/>
              </a:rPr>
              <a:t>ways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expressing </a:t>
            </a:r>
            <a:r>
              <a:rPr dirty="0" sz="1200" spc="5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same figure in English. </a:t>
            </a:r>
            <a:r>
              <a:rPr dirty="0" sz="1200">
                <a:latin typeface="Arial"/>
                <a:cs typeface="Arial"/>
              </a:rPr>
              <a:t>For  </a:t>
            </a:r>
            <a:r>
              <a:rPr dirty="0" sz="1200" spc="-5">
                <a:latin typeface="Arial"/>
                <a:cs typeface="Arial"/>
              </a:rPr>
              <a:t>example,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we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can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say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„a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half‟,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40">
                <a:latin typeface="Arial"/>
                <a:cs typeface="Arial"/>
              </a:rPr>
              <a:t>„one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40">
                <a:latin typeface="Arial"/>
                <a:cs typeface="Arial"/>
              </a:rPr>
              <a:t>two‟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or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„fifty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 spc="-30">
                <a:latin typeface="Arial"/>
                <a:cs typeface="Arial"/>
              </a:rPr>
              <a:t>cent‟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and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they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all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mean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5288" y="1160017"/>
            <a:ext cx="5612765" cy="0"/>
          </a:xfrm>
          <a:custGeom>
            <a:avLst/>
            <a:gdLst/>
            <a:ahLst/>
            <a:cxnLst/>
            <a:rect l="l" t="t" r="r" b="b"/>
            <a:pathLst>
              <a:path w="5612765" h="0">
                <a:moveTo>
                  <a:pt x="0" y="0"/>
                </a:moveTo>
                <a:lnTo>
                  <a:pt x="561263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2240" y="1156969"/>
            <a:ext cx="0" cy="660400"/>
          </a:xfrm>
          <a:custGeom>
            <a:avLst/>
            <a:gdLst/>
            <a:ahLst/>
            <a:cxnLst/>
            <a:rect l="l" t="t" r="r" b="b"/>
            <a:pathLst>
              <a:path w="0"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5288" y="1813813"/>
            <a:ext cx="5612765" cy="0"/>
          </a:xfrm>
          <a:custGeom>
            <a:avLst/>
            <a:gdLst/>
            <a:ahLst/>
            <a:cxnLst/>
            <a:rect l="l" t="t" r="r" b="b"/>
            <a:pathLst>
              <a:path w="5612765" h="0">
                <a:moveTo>
                  <a:pt x="0" y="0"/>
                </a:moveTo>
                <a:lnTo>
                  <a:pt x="561263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30923" y="1156969"/>
            <a:ext cx="0" cy="660400"/>
          </a:xfrm>
          <a:custGeom>
            <a:avLst/>
            <a:gdLst/>
            <a:ahLst/>
            <a:cxnLst/>
            <a:rect l="l" t="t" r="r" b="b"/>
            <a:pathLst>
              <a:path w="0"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004" y="606043"/>
            <a:ext cx="5761355" cy="552831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1270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Arial"/>
                <a:cs typeface="Arial"/>
              </a:rPr>
              <a:t>same. </a:t>
            </a:r>
            <a:r>
              <a:rPr dirty="0" sz="1200" spc="-35">
                <a:latin typeface="Arial"/>
                <a:cs typeface="Arial"/>
              </a:rPr>
              <a:t>It‟s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good idea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vary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way you </a:t>
            </a:r>
            <a:r>
              <a:rPr dirty="0" sz="1200">
                <a:latin typeface="Arial"/>
                <a:cs typeface="Arial"/>
              </a:rPr>
              <a:t>express </a:t>
            </a:r>
            <a:r>
              <a:rPr dirty="0" sz="1200" spc="-5">
                <a:latin typeface="Arial"/>
                <a:cs typeface="Arial"/>
              </a:rPr>
              <a:t>figures in your description of the  </a:t>
            </a:r>
            <a:r>
              <a:rPr dirty="0" sz="1200">
                <a:latin typeface="Arial"/>
                <a:cs typeface="Arial"/>
              </a:rPr>
              <a:t>table </a:t>
            </a:r>
            <a:r>
              <a:rPr dirty="0" sz="1200" spc="-5">
                <a:latin typeface="Arial"/>
                <a:cs typeface="Arial"/>
              </a:rPr>
              <a:t>or chart. All the phrases below </a:t>
            </a:r>
            <a:r>
              <a:rPr dirty="0" sz="1200">
                <a:latin typeface="Arial"/>
                <a:cs typeface="Arial"/>
              </a:rPr>
              <a:t>can </a:t>
            </a:r>
            <a:r>
              <a:rPr dirty="0" sz="1200" spc="-5">
                <a:latin typeface="Arial"/>
                <a:cs typeface="Arial"/>
              </a:rPr>
              <a:t>be used to </a:t>
            </a:r>
            <a:r>
              <a:rPr dirty="0" sz="1200">
                <a:latin typeface="Arial"/>
                <a:cs typeface="Arial"/>
              </a:rPr>
              <a:t>describe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figures.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 b="1">
                <a:latin typeface="Arial"/>
                <a:cs typeface="Arial"/>
              </a:rPr>
              <a:t>Group the  </a:t>
            </a:r>
            <a:r>
              <a:rPr dirty="0" sz="1200" spc="-5" b="1">
                <a:latin typeface="Arial"/>
                <a:cs typeface="Arial"/>
              </a:rPr>
              <a:t>phrases </a:t>
            </a:r>
            <a:r>
              <a:rPr dirty="0" sz="1200" b="1">
                <a:latin typeface="Arial"/>
                <a:cs typeface="Arial"/>
              </a:rPr>
              <a:t>which in </a:t>
            </a:r>
            <a:r>
              <a:rPr dirty="0" sz="1200" spc="-5" b="1">
                <a:latin typeface="Arial"/>
                <a:cs typeface="Arial"/>
              </a:rPr>
              <a:t>the </a:t>
            </a:r>
            <a:r>
              <a:rPr dirty="0" sz="1200" b="1">
                <a:latin typeface="Arial"/>
                <a:cs typeface="Arial"/>
              </a:rPr>
              <a:t>box that </a:t>
            </a:r>
            <a:r>
              <a:rPr dirty="0" sz="1200" spc="-10" b="1">
                <a:latin typeface="Arial"/>
                <a:cs typeface="Arial"/>
              </a:rPr>
              <a:t>have </a:t>
            </a:r>
            <a:r>
              <a:rPr dirty="0" sz="1200" b="1">
                <a:latin typeface="Arial"/>
                <a:cs typeface="Arial"/>
              </a:rPr>
              <a:t>similar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meaning:</a:t>
            </a:r>
            <a:endParaRPr sz="1200">
              <a:latin typeface="Arial"/>
              <a:cs typeface="Arial"/>
            </a:endParaRPr>
          </a:p>
          <a:p>
            <a:pPr marL="178435" marR="169545">
              <a:lnSpc>
                <a:spcPct val="96100"/>
              </a:lnSpc>
              <a:spcBef>
                <a:spcPts val="45"/>
              </a:spcBef>
              <a:tabLst>
                <a:tab pos="909955" algn="l"/>
                <a:tab pos="2176780" algn="l"/>
                <a:tab pos="2207260" algn="l"/>
              </a:tabLst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fifth	</a:t>
            </a:r>
            <a:r>
              <a:rPr dirty="0" sz="1100" b="1">
                <a:latin typeface="Arial"/>
                <a:cs typeface="Arial"/>
              </a:rPr>
              <a:t>a </a:t>
            </a:r>
            <a:r>
              <a:rPr dirty="0" sz="1100" spc="-5" b="1">
                <a:latin typeface="Arial"/>
                <a:cs typeface="Arial"/>
              </a:rPr>
              <a:t>quarter  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5">
                <a:latin typeface="Arial"/>
                <a:cs typeface="Arial"/>
              </a:rPr>
              <a:t> tenth		</a:t>
            </a:r>
            <a:r>
              <a:rPr dirty="0" sz="1100" b="1">
                <a:latin typeface="Arial"/>
                <a:cs typeface="Arial"/>
              </a:rPr>
              <a:t>a </a:t>
            </a:r>
            <a:r>
              <a:rPr dirty="0" sz="1100" spc="-5" b="1">
                <a:latin typeface="Arial"/>
                <a:cs typeface="Arial"/>
              </a:rPr>
              <a:t>third </a:t>
            </a:r>
            <a:r>
              <a:rPr dirty="0" sz="1100" spc="-5">
                <a:latin typeface="Arial"/>
                <a:cs typeface="Arial"/>
              </a:rPr>
              <a:t>just over sixty </a:t>
            </a:r>
            <a:r>
              <a:rPr dirty="0" sz="1100">
                <a:latin typeface="Arial"/>
                <a:cs typeface="Arial"/>
              </a:rPr>
              <a:t>per </a:t>
            </a:r>
            <a:r>
              <a:rPr dirty="0" sz="1100" spc="-5">
                <a:latin typeface="Arial"/>
                <a:cs typeface="Arial"/>
              </a:rPr>
              <a:t>cent </a:t>
            </a:r>
            <a:r>
              <a:rPr dirty="0" sz="1100" spc="-5" b="1">
                <a:latin typeface="Arial"/>
                <a:cs typeface="Arial"/>
              </a:rPr>
              <a:t>just over thirty </a:t>
            </a:r>
            <a:r>
              <a:rPr dirty="0" sz="1100" b="1">
                <a:latin typeface="Arial"/>
                <a:cs typeface="Arial"/>
              </a:rPr>
              <a:t>per  </a:t>
            </a:r>
            <a:r>
              <a:rPr dirty="0" sz="1100" spc="-5" b="1">
                <a:latin typeface="Arial"/>
                <a:cs typeface="Arial"/>
              </a:rPr>
              <a:t>cent  </a:t>
            </a:r>
            <a:r>
              <a:rPr dirty="0" sz="1100">
                <a:latin typeface="Arial"/>
                <a:cs typeface="Arial"/>
              </a:rPr>
              <a:t>one in </a:t>
            </a:r>
            <a:r>
              <a:rPr dirty="0" sz="1100" spc="-5">
                <a:latin typeface="Arial"/>
                <a:cs typeface="Arial"/>
              </a:rPr>
              <a:t>five   </a:t>
            </a:r>
            <a:r>
              <a:rPr dirty="0" sz="1100" spc="-5" b="1">
                <a:latin typeface="Arial"/>
                <a:cs typeface="Arial"/>
              </a:rPr>
              <a:t>one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in</a:t>
            </a:r>
            <a:r>
              <a:rPr dirty="0" sz="1100" spc="-5" b="1">
                <a:latin typeface="Arial"/>
                <a:cs typeface="Arial"/>
              </a:rPr>
              <a:t> four	</a:t>
            </a:r>
            <a:r>
              <a:rPr dirty="0" sz="110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>
                <a:latin typeface="Arial"/>
                <a:cs typeface="Arial"/>
              </a:rPr>
              <a:t>ten </a:t>
            </a:r>
            <a:r>
              <a:rPr dirty="0" sz="1100" spc="-5" b="1">
                <a:latin typeface="Arial"/>
                <a:cs typeface="Arial"/>
              </a:rPr>
              <a:t>one in </a:t>
            </a:r>
            <a:r>
              <a:rPr dirty="0" sz="1100" b="1">
                <a:latin typeface="Arial"/>
                <a:cs typeface="Arial"/>
              </a:rPr>
              <a:t>three </a:t>
            </a:r>
            <a:r>
              <a:rPr dirty="0" sz="1100" spc="-5">
                <a:latin typeface="Arial"/>
                <a:cs typeface="Arial"/>
              </a:rPr>
              <a:t>seventy five </a:t>
            </a:r>
            <a:r>
              <a:rPr dirty="0" sz="1100">
                <a:latin typeface="Arial"/>
                <a:cs typeface="Arial"/>
              </a:rPr>
              <a:t>per </a:t>
            </a:r>
            <a:r>
              <a:rPr dirty="0" sz="1100" spc="-5">
                <a:latin typeface="Arial"/>
                <a:cs typeface="Arial"/>
              </a:rPr>
              <a:t>cent </a:t>
            </a:r>
            <a:r>
              <a:rPr dirty="0" sz="1100" b="1">
                <a:latin typeface="Arial"/>
                <a:cs typeface="Arial"/>
              </a:rPr>
              <a:t>ten  per cent </a:t>
            </a:r>
            <a:r>
              <a:rPr dirty="0" sz="1100">
                <a:latin typeface="Arial"/>
                <a:cs typeface="Arial"/>
              </a:rPr>
              <a:t>three </a:t>
            </a:r>
            <a:r>
              <a:rPr dirty="0" sz="1100" spc="-5">
                <a:latin typeface="Arial"/>
                <a:cs typeface="Arial"/>
              </a:rPr>
              <a:t>out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four </a:t>
            </a:r>
            <a:r>
              <a:rPr dirty="0" sz="1100" b="1">
                <a:latin typeface="Arial"/>
                <a:cs typeface="Arial"/>
              </a:rPr>
              <a:t>three </a:t>
            </a:r>
            <a:r>
              <a:rPr dirty="0" sz="1100" spc="-5" b="1">
                <a:latin typeface="Arial"/>
                <a:cs typeface="Arial"/>
              </a:rPr>
              <a:t>quarters </a:t>
            </a:r>
            <a:r>
              <a:rPr dirty="0" sz="1100" spc="-5">
                <a:latin typeface="Arial"/>
                <a:cs typeface="Arial"/>
              </a:rPr>
              <a:t>twenty five </a:t>
            </a:r>
            <a:r>
              <a:rPr dirty="0" sz="1100">
                <a:latin typeface="Arial"/>
                <a:cs typeface="Arial"/>
              </a:rPr>
              <a:t>per </a:t>
            </a:r>
            <a:r>
              <a:rPr dirty="0" sz="1100" spc="-5">
                <a:latin typeface="Arial"/>
                <a:cs typeface="Arial"/>
              </a:rPr>
              <a:t>cent twenty </a:t>
            </a:r>
            <a:r>
              <a:rPr dirty="0" sz="1100">
                <a:latin typeface="Arial"/>
                <a:cs typeface="Arial"/>
              </a:rPr>
              <a:t>per </a:t>
            </a:r>
            <a:r>
              <a:rPr dirty="0" sz="1100" spc="-5">
                <a:latin typeface="Arial"/>
                <a:cs typeface="Arial"/>
              </a:rPr>
              <a:t>cent </a:t>
            </a:r>
            <a:r>
              <a:rPr dirty="0" sz="1100" b="1">
                <a:latin typeface="Arial"/>
                <a:cs typeface="Arial"/>
              </a:rPr>
              <a:t>two  </a:t>
            </a:r>
            <a:r>
              <a:rPr dirty="0" sz="1100" spc="-5" b="1">
                <a:latin typeface="Arial"/>
                <a:cs typeface="Arial"/>
              </a:rPr>
              <a:t>out </a:t>
            </a:r>
            <a:r>
              <a:rPr dirty="0" sz="1100" b="1">
                <a:latin typeface="Arial"/>
                <a:cs typeface="Arial"/>
              </a:rPr>
              <a:t>of </a:t>
            </a:r>
            <a:r>
              <a:rPr dirty="0" sz="1100" spc="-5" b="1">
                <a:latin typeface="Arial"/>
                <a:cs typeface="Arial"/>
              </a:rPr>
              <a:t>three </a:t>
            </a:r>
            <a:r>
              <a:rPr dirty="0" sz="1100" spc="-5">
                <a:latin typeface="Arial"/>
                <a:cs typeface="Arial"/>
              </a:rPr>
              <a:t>two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thirds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12700" marR="584835">
              <a:lnSpc>
                <a:spcPts val="1380"/>
              </a:lnSpc>
              <a:spcBef>
                <a:spcPts val="5"/>
              </a:spcBef>
            </a:pPr>
            <a:r>
              <a:rPr dirty="0" sz="1200" spc="-5" b="1">
                <a:latin typeface="Arial"/>
                <a:cs typeface="Arial"/>
              </a:rPr>
              <a:t>2.Table: Complete the description </a:t>
            </a:r>
            <a:r>
              <a:rPr dirty="0" sz="1200" b="1">
                <a:latin typeface="Arial"/>
                <a:cs typeface="Arial"/>
              </a:rPr>
              <a:t>by choosing </a:t>
            </a:r>
            <a:r>
              <a:rPr dirty="0" sz="1200" spc="-5" b="1">
                <a:latin typeface="Arial"/>
                <a:cs typeface="Arial"/>
              </a:rPr>
              <a:t>the best </a:t>
            </a:r>
            <a:r>
              <a:rPr dirty="0" sz="1200" b="1">
                <a:latin typeface="Arial"/>
                <a:cs typeface="Arial"/>
              </a:rPr>
              <a:t>word </a:t>
            </a:r>
            <a:r>
              <a:rPr dirty="0" sz="1200" spc="-5" b="1">
                <a:latin typeface="Arial"/>
                <a:cs typeface="Arial"/>
              </a:rPr>
              <a:t>or phrase  </a:t>
            </a:r>
            <a:r>
              <a:rPr dirty="0" sz="1200" b="1">
                <a:latin typeface="Arial"/>
                <a:cs typeface="Arial"/>
              </a:rPr>
              <a:t>( </a:t>
            </a:r>
            <a:r>
              <a:rPr dirty="0" sz="1200" spc="-5" b="1">
                <a:latin typeface="Arial"/>
                <a:cs typeface="Arial"/>
              </a:rPr>
              <a:t>quantifiers) for each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gap.</a:t>
            </a:r>
            <a:endParaRPr sz="1200">
              <a:latin typeface="Arial"/>
              <a:cs typeface="Arial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The table </a:t>
            </a:r>
            <a:r>
              <a:rPr dirty="0" sz="1200" spc="-10">
                <a:latin typeface="Arial"/>
                <a:cs typeface="Arial"/>
              </a:rPr>
              <a:t>shows </a:t>
            </a:r>
            <a:r>
              <a:rPr dirty="0" sz="1200" spc="-5">
                <a:latin typeface="Arial"/>
                <a:cs typeface="Arial"/>
              </a:rPr>
              <a:t>how </a:t>
            </a:r>
            <a:r>
              <a:rPr dirty="0" sz="1200" spc="-5" b="1">
                <a:latin typeface="Arial"/>
                <a:cs typeface="Arial"/>
              </a:rPr>
              <a:t>1 </a:t>
            </a:r>
            <a:r>
              <a:rPr dirty="0" sz="1200" spc="-5">
                <a:latin typeface="Arial"/>
                <a:cs typeface="Arial"/>
              </a:rPr>
              <a:t>[</a:t>
            </a:r>
            <a:r>
              <a:rPr dirty="0" sz="1200" spc="-5" b="1">
                <a:latin typeface="Arial"/>
                <a:cs typeface="Arial"/>
              </a:rPr>
              <a:t>much/many] </a:t>
            </a:r>
            <a:r>
              <a:rPr dirty="0" sz="1200">
                <a:latin typeface="Arial"/>
                <a:cs typeface="Arial"/>
              </a:rPr>
              <a:t>time </a:t>
            </a:r>
            <a:r>
              <a:rPr dirty="0" sz="1200" spc="-5">
                <a:latin typeface="Arial"/>
                <a:cs typeface="Arial"/>
              </a:rPr>
              <a:t>people spend on certain daily activities.  </a:t>
            </a:r>
            <a:r>
              <a:rPr dirty="0" sz="1200">
                <a:latin typeface="Arial"/>
                <a:cs typeface="Arial"/>
              </a:rPr>
              <a:t>Not </a:t>
            </a:r>
            <a:r>
              <a:rPr dirty="0" sz="1200" spc="-5">
                <a:latin typeface="Arial"/>
                <a:cs typeface="Arial"/>
              </a:rPr>
              <a:t>surprisingly, everybody surveyed spent </a:t>
            </a:r>
            <a:r>
              <a:rPr dirty="0" sz="1200" spc="-5" b="1">
                <a:latin typeface="Arial"/>
                <a:cs typeface="Arial"/>
              </a:rPr>
              <a:t>2 </a:t>
            </a:r>
            <a:r>
              <a:rPr dirty="0" sz="1200">
                <a:latin typeface="Arial"/>
                <a:cs typeface="Arial"/>
              </a:rPr>
              <a:t>[</a:t>
            </a:r>
            <a:r>
              <a:rPr dirty="0" sz="1200" b="1">
                <a:latin typeface="Arial"/>
                <a:cs typeface="Arial"/>
              </a:rPr>
              <a:t>a lot </a:t>
            </a:r>
            <a:r>
              <a:rPr dirty="0" sz="1200" spc="-5" b="1">
                <a:latin typeface="Arial"/>
                <a:cs typeface="Arial"/>
              </a:rPr>
              <a:t>of/many] </a:t>
            </a:r>
            <a:r>
              <a:rPr dirty="0" sz="1200">
                <a:latin typeface="Arial"/>
                <a:cs typeface="Arial"/>
              </a:rPr>
              <a:t>time </a:t>
            </a:r>
            <a:r>
              <a:rPr dirty="0" sz="1200" spc="-5">
                <a:latin typeface="Arial"/>
                <a:cs typeface="Arial"/>
              </a:rPr>
              <a:t>sleeping.  However, </a:t>
            </a:r>
            <a:r>
              <a:rPr dirty="0" sz="1200">
                <a:latin typeface="Arial"/>
                <a:cs typeface="Arial"/>
              </a:rPr>
              <a:t>men </a:t>
            </a:r>
            <a:r>
              <a:rPr dirty="0" sz="1200" spc="-5">
                <a:latin typeface="Arial"/>
                <a:cs typeface="Arial"/>
              </a:rPr>
              <a:t>spent slightly </a:t>
            </a:r>
            <a:r>
              <a:rPr dirty="0" sz="1200" spc="-5" b="1">
                <a:latin typeface="Arial"/>
                <a:cs typeface="Arial"/>
              </a:rPr>
              <a:t>3 </a:t>
            </a:r>
            <a:r>
              <a:rPr dirty="0" sz="1200" spc="-5">
                <a:latin typeface="Arial"/>
                <a:cs typeface="Arial"/>
              </a:rPr>
              <a:t>[</a:t>
            </a:r>
            <a:r>
              <a:rPr dirty="0" sz="1200" spc="-5" b="1">
                <a:latin typeface="Arial"/>
                <a:cs typeface="Arial"/>
              </a:rPr>
              <a:t>fewer/less] </a:t>
            </a:r>
            <a:r>
              <a:rPr dirty="0" sz="1200">
                <a:latin typeface="Arial"/>
                <a:cs typeface="Arial"/>
              </a:rPr>
              <a:t>time sleeping </a:t>
            </a:r>
            <a:r>
              <a:rPr dirty="0" sz="1200" spc="-5">
                <a:latin typeface="Arial"/>
                <a:cs typeface="Arial"/>
              </a:rPr>
              <a:t>than women did. After  sleeping, the next most </a:t>
            </a:r>
            <a:r>
              <a:rPr dirty="0" sz="1200">
                <a:latin typeface="Arial"/>
                <a:cs typeface="Arial"/>
              </a:rPr>
              <a:t>time </a:t>
            </a:r>
            <a:r>
              <a:rPr dirty="0" sz="1200" spc="-5">
                <a:latin typeface="Arial"/>
                <a:cs typeface="Arial"/>
              </a:rPr>
              <a:t>consuming </a:t>
            </a:r>
            <a:r>
              <a:rPr dirty="0" sz="1200">
                <a:latin typeface="Arial"/>
                <a:cs typeface="Arial"/>
              </a:rPr>
              <a:t>activity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housework, </a:t>
            </a:r>
            <a:r>
              <a:rPr dirty="0" sz="1200">
                <a:latin typeface="Arial"/>
                <a:cs typeface="Arial"/>
              </a:rPr>
              <a:t>taking </a:t>
            </a:r>
            <a:r>
              <a:rPr dirty="0" sz="1200" spc="-5">
                <a:latin typeface="Arial"/>
                <a:cs typeface="Arial"/>
              </a:rPr>
              <a:t>up </a:t>
            </a:r>
            <a:r>
              <a:rPr dirty="0" sz="1200" spc="-10">
                <a:latin typeface="Arial"/>
                <a:cs typeface="Arial"/>
              </a:rPr>
              <a:t>178  </a:t>
            </a:r>
            <a:r>
              <a:rPr dirty="0" sz="1200" spc="-5">
                <a:latin typeface="Arial"/>
                <a:cs typeface="Arial"/>
              </a:rPr>
              <a:t>minutes per day, on average. Again, though, there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a marked difference</a:t>
            </a:r>
            <a:r>
              <a:rPr dirty="0" sz="1200" spc="3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between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men </a:t>
            </a:r>
            <a:r>
              <a:rPr dirty="0" sz="1200" spc="-5">
                <a:latin typeface="Arial"/>
                <a:cs typeface="Arial"/>
              </a:rPr>
              <a:t>and women, with women spending </a:t>
            </a:r>
            <a:r>
              <a:rPr dirty="0" sz="1200" spc="-5" b="1">
                <a:latin typeface="Arial"/>
                <a:cs typeface="Arial"/>
              </a:rPr>
              <a:t>4 [many/much] </a:t>
            </a:r>
            <a:r>
              <a:rPr dirty="0" sz="1200">
                <a:latin typeface="Arial"/>
                <a:cs typeface="Arial"/>
              </a:rPr>
              <a:t>more minutes </a:t>
            </a:r>
            <a:r>
              <a:rPr dirty="0" sz="1200" spc="-5">
                <a:latin typeface="Arial"/>
                <a:cs typeface="Arial"/>
              </a:rPr>
              <a:t>per day on  </a:t>
            </a:r>
            <a:r>
              <a:rPr dirty="0" sz="1200">
                <a:latin typeface="Arial"/>
                <a:cs typeface="Arial"/>
              </a:rPr>
              <a:t>this </a:t>
            </a:r>
            <a:r>
              <a:rPr dirty="0" sz="1200" spc="-5">
                <a:latin typeface="Arial"/>
                <a:cs typeface="Arial"/>
              </a:rPr>
              <a:t>activity </a:t>
            </a:r>
            <a:r>
              <a:rPr dirty="0" sz="1200">
                <a:latin typeface="Arial"/>
                <a:cs typeface="Arial"/>
              </a:rPr>
              <a:t>than </a:t>
            </a:r>
            <a:r>
              <a:rPr dirty="0" sz="1200" spc="-5">
                <a:latin typeface="Arial"/>
                <a:cs typeface="Arial"/>
              </a:rPr>
              <a:t>men. In addition, a greater </a:t>
            </a:r>
            <a:r>
              <a:rPr dirty="0" sz="1200" spc="-5" b="1">
                <a:latin typeface="Arial"/>
                <a:cs typeface="Arial"/>
              </a:rPr>
              <a:t>5 [amount/number]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women than men  reported that they spent time on housework and childcare. In contrast, men </a:t>
            </a:r>
            <a:r>
              <a:rPr dirty="0" sz="1200" spc="-10">
                <a:latin typeface="Arial"/>
                <a:cs typeface="Arial"/>
              </a:rPr>
              <a:t>spent </a:t>
            </a:r>
            <a:r>
              <a:rPr dirty="0" sz="1200" spc="-5">
                <a:latin typeface="Arial"/>
                <a:cs typeface="Arial"/>
              </a:rPr>
              <a:t>a  greater </a:t>
            </a:r>
            <a:r>
              <a:rPr dirty="0" sz="1200" spc="-5" b="1">
                <a:latin typeface="Arial"/>
                <a:cs typeface="Arial"/>
              </a:rPr>
              <a:t>6 </a:t>
            </a:r>
            <a:r>
              <a:rPr dirty="0" sz="1200" spc="-5">
                <a:latin typeface="Arial"/>
                <a:cs typeface="Arial"/>
              </a:rPr>
              <a:t>[</a:t>
            </a:r>
            <a:r>
              <a:rPr dirty="0" sz="1200" spc="-5" b="1">
                <a:latin typeface="Arial"/>
                <a:cs typeface="Arial"/>
              </a:rPr>
              <a:t>amount/number]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time </a:t>
            </a:r>
            <a:r>
              <a:rPr dirty="0" sz="1200" spc="-1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their hobbies and games than women did.  </a:t>
            </a:r>
            <a:r>
              <a:rPr dirty="0" sz="1200">
                <a:latin typeface="Arial"/>
                <a:cs typeface="Arial"/>
              </a:rPr>
              <a:t>Very </a:t>
            </a:r>
            <a:r>
              <a:rPr dirty="0" sz="1200" spc="-5" b="1">
                <a:latin typeface="Arial"/>
                <a:cs typeface="Arial"/>
              </a:rPr>
              <a:t>7 </a:t>
            </a:r>
            <a:r>
              <a:rPr dirty="0" sz="1200" spc="-5">
                <a:latin typeface="Arial"/>
                <a:cs typeface="Arial"/>
              </a:rPr>
              <a:t>[</a:t>
            </a:r>
            <a:r>
              <a:rPr dirty="0" sz="1200" spc="-5" b="1">
                <a:latin typeface="Arial"/>
                <a:cs typeface="Arial"/>
              </a:rPr>
              <a:t>few/many] </a:t>
            </a:r>
            <a:r>
              <a:rPr dirty="0" sz="1200" spc="-5">
                <a:latin typeface="Arial"/>
                <a:cs typeface="Arial"/>
              </a:rPr>
              <a:t>people surveyed spent much free </a:t>
            </a:r>
            <a:r>
              <a:rPr dirty="0" sz="1200">
                <a:latin typeface="Arial"/>
                <a:cs typeface="Arial"/>
              </a:rPr>
              <a:t>time </a:t>
            </a:r>
            <a:r>
              <a:rPr dirty="0" sz="1200" spc="-1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entertainment and  </a:t>
            </a:r>
            <a:r>
              <a:rPr dirty="0" sz="1200">
                <a:latin typeface="Arial"/>
                <a:cs typeface="Arial"/>
              </a:rPr>
              <a:t>culture. For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5" b="1">
                <a:latin typeface="Arial"/>
                <a:cs typeface="Arial"/>
              </a:rPr>
              <a:t>8 </a:t>
            </a:r>
            <a:r>
              <a:rPr dirty="0" sz="1200" spc="-5">
                <a:latin typeface="Arial"/>
                <a:cs typeface="Arial"/>
              </a:rPr>
              <a:t>[</a:t>
            </a:r>
            <a:r>
              <a:rPr dirty="0" sz="1200" spc="-5" b="1">
                <a:latin typeface="Arial"/>
                <a:cs typeface="Arial"/>
              </a:rPr>
              <a:t>majority/most]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people, </a:t>
            </a:r>
            <a:r>
              <a:rPr dirty="0" sz="1200">
                <a:latin typeface="Arial"/>
                <a:cs typeface="Arial"/>
              </a:rPr>
              <a:t>free </a:t>
            </a:r>
            <a:r>
              <a:rPr dirty="0" sz="1200" spc="-5">
                <a:latin typeface="Arial"/>
                <a:cs typeface="Arial"/>
              </a:rPr>
              <a:t>time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spent watching  television. Almost nine out of </a:t>
            </a:r>
            <a:r>
              <a:rPr dirty="0" sz="1200">
                <a:latin typeface="Arial"/>
                <a:cs typeface="Arial"/>
              </a:rPr>
              <a:t>ten </a:t>
            </a:r>
            <a:r>
              <a:rPr dirty="0" sz="1200" spc="-5">
                <a:latin typeface="Arial"/>
                <a:cs typeface="Arial"/>
              </a:rPr>
              <a:t>people reported that they spent </a:t>
            </a:r>
            <a:r>
              <a:rPr dirty="0" sz="1200" spc="-5" b="1">
                <a:latin typeface="Arial"/>
                <a:cs typeface="Arial"/>
              </a:rPr>
              <a:t>9 </a:t>
            </a:r>
            <a:r>
              <a:rPr dirty="0" sz="1200" spc="-5">
                <a:latin typeface="Arial"/>
                <a:cs typeface="Arial"/>
              </a:rPr>
              <a:t>[</a:t>
            </a:r>
            <a:r>
              <a:rPr dirty="0" sz="1200" spc="-5" b="1">
                <a:latin typeface="Arial"/>
                <a:cs typeface="Arial"/>
              </a:rPr>
              <a:t>several/lots</a:t>
            </a:r>
            <a:r>
              <a:rPr dirty="0" sz="1200" spc="-5">
                <a:latin typeface="Arial"/>
                <a:cs typeface="Arial"/>
              </a:rPr>
              <a:t>]  hours watching </a:t>
            </a:r>
            <a:r>
              <a:rPr dirty="0" sz="1200">
                <a:latin typeface="Arial"/>
                <a:cs typeface="Arial"/>
              </a:rPr>
              <a:t>TV </a:t>
            </a:r>
            <a:r>
              <a:rPr dirty="0" sz="1200" spc="-5">
                <a:latin typeface="Arial"/>
                <a:cs typeface="Arial"/>
              </a:rPr>
              <a:t>every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0"/>
              </a:lnSpc>
              <a:spcBef>
                <a:spcPts val="710"/>
              </a:spcBef>
            </a:pPr>
            <a:r>
              <a:rPr dirty="0" sz="1200" spc="-5" b="1">
                <a:latin typeface="Arial"/>
                <a:cs typeface="Arial"/>
              </a:rPr>
              <a:t>2.9.Descriptive Writing </a:t>
            </a:r>
            <a:r>
              <a:rPr dirty="0" sz="1200" b="1">
                <a:latin typeface="Arial"/>
                <a:cs typeface="Arial"/>
              </a:rPr>
              <a:t>: </a:t>
            </a:r>
            <a:r>
              <a:rPr dirty="0" sz="1200" spc="-5" b="1">
                <a:latin typeface="Arial"/>
                <a:cs typeface="Arial"/>
              </a:rPr>
              <a:t>Flow chart and Tree</a:t>
            </a:r>
            <a:r>
              <a:rPr dirty="0" sz="1200" spc="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Diagram:</a:t>
            </a:r>
            <a:endParaRPr sz="1200">
              <a:latin typeface="Arial"/>
              <a:cs typeface="Arial"/>
            </a:endParaRPr>
          </a:p>
          <a:p>
            <a:pPr marL="55244">
              <a:lnSpc>
                <a:spcPts val="1380"/>
              </a:lnSpc>
            </a:pPr>
            <a:r>
              <a:rPr dirty="0" sz="1200" spc="-5" b="1">
                <a:latin typeface="Arial"/>
                <a:cs typeface="Arial"/>
              </a:rPr>
              <a:t>Connectives </a:t>
            </a:r>
            <a:r>
              <a:rPr dirty="0" sz="1200" b="1">
                <a:latin typeface="Arial"/>
                <a:cs typeface="Arial"/>
              </a:rPr>
              <a:t>and </a:t>
            </a:r>
            <a:r>
              <a:rPr dirty="0" sz="1200" spc="-5" b="1">
                <a:latin typeface="Arial"/>
                <a:cs typeface="Arial"/>
              </a:rPr>
              <a:t>Useful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Expressions</a:t>
            </a:r>
            <a:endParaRPr sz="1200">
              <a:latin typeface="Arial"/>
              <a:cs typeface="Arial"/>
            </a:endParaRPr>
          </a:p>
          <a:p>
            <a:pPr marL="12700" marR="13335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a. </a:t>
            </a:r>
            <a:r>
              <a:rPr dirty="0" sz="1200" spc="-5">
                <a:latin typeface="Arial"/>
                <a:cs typeface="Arial"/>
              </a:rPr>
              <a:t>The following are </a:t>
            </a:r>
            <a:r>
              <a:rPr dirty="0" sz="1200">
                <a:latin typeface="Arial"/>
                <a:cs typeface="Arial"/>
              </a:rPr>
              <a:t>some </a:t>
            </a:r>
            <a:r>
              <a:rPr dirty="0" sz="1200" spc="-5">
                <a:latin typeface="Arial"/>
                <a:cs typeface="Arial"/>
              </a:rPr>
              <a:t>of the links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use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show the sequence in </a:t>
            </a:r>
            <a:r>
              <a:rPr dirty="0" sz="1200" spc="-10">
                <a:latin typeface="Arial"/>
                <a:cs typeface="Arial"/>
              </a:rPr>
              <a:t>which  </a:t>
            </a:r>
            <a:r>
              <a:rPr dirty="0" sz="1200" spc="-5">
                <a:latin typeface="Arial"/>
                <a:cs typeface="Arial"/>
              </a:rPr>
              <a:t>things happen: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15"/>
              </a:lnSpc>
            </a:pPr>
            <a:r>
              <a:rPr dirty="0" sz="1200" spc="-5">
                <a:latin typeface="Arial"/>
                <a:cs typeface="Arial"/>
              </a:rPr>
              <a:t>e.g. </a:t>
            </a:r>
            <a:r>
              <a:rPr dirty="0" sz="1200">
                <a:latin typeface="Arial"/>
                <a:cs typeface="Arial"/>
              </a:rPr>
              <a:t>flow chart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description:</a:t>
            </a:r>
            <a:endParaRPr sz="1200">
              <a:latin typeface="Arial"/>
              <a:cs typeface="Arial"/>
            </a:endParaRPr>
          </a:p>
          <a:p>
            <a:pPr lvl="1" marL="469265" marR="10795" indent="-228600">
              <a:lnSpc>
                <a:spcPts val="1380"/>
              </a:lnSpc>
              <a:spcBef>
                <a:spcPts val="6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Use present tense in process description: Examples are </a:t>
            </a:r>
            <a:r>
              <a:rPr dirty="0" sz="1200" spc="-10">
                <a:latin typeface="Arial"/>
                <a:cs typeface="Arial"/>
              </a:rPr>
              <a:t>given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in the box  below: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45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The following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some </a:t>
            </a:r>
            <a:r>
              <a:rPr dirty="0" sz="1200" spc="-5" b="1">
                <a:latin typeface="Arial"/>
                <a:cs typeface="Arial"/>
              </a:rPr>
              <a:t>useful expressions </a:t>
            </a:r>
            <a:r>
              <a:rPr dirty="0" sz="1200" spc="-5">
                <a:latin typeface="Arial"/>
                <a:cs typeface="Arial"/>
              </a:rPr>
              <a:t>when describing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processes: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753" y="8905493"/>
            <a:ext cx="5069205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Font typeface="Wingdings"/>
              <a:buChar char=""/>
              <a:tabLst>
                <a:tab pos="241300" algn="l"/>
              </a:tabLst>
            </a:pPr>
            <a:r>
              <a:rPr dirty="0" sz="1200">
                <a:latin typeface="Arial"/>
                <a:cs typeface="Arial"/>
              </a:rPr>
              <a:t>step- </a:t>
            </a:r>
            <a:r>
              <a:rPr dirty="0" sz="1200" spc="-5">
                <a:latin typeface="Arial"/>
                <a:cs typeface="Arial"/>
              </a:rPr>
              <a:t>one action in a series of actions.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ts val="1380"/>
              </a:lnSpc>
              <a:buFont typeface="Wingdings"/>
              <a:buChar char="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stage </a:t>
            </a:r>
            <a:r>
              <a:rPr dirty="0" sz="1200">
                <a:latin typeface="Arial"/>
                <a:cs typeface="Arial"/>
              </a:rPr>
              <a:t>– </a:t>
            </a:r>
            <a:r>
              <a:rPr dirty="0" sz="1200" spc="-5">
                <a:latin typeface="Arial"/>
                <a:cs typeface="Arial"/>
              </a:rPr>
              <a:t>a point </a:t>
            </a:r>
            <a:r>
              <a:rPr dirty="0" sz="1200">
                <a:latin typeface="Arial"/>
                <a:cs typeface="Arial"/>
              </a:rPr>
              <a:t>or </a:t>
            </a:r>
            <a:r>
              <a:rPr dirty="0" sz="1200" spc="-5">
                <a:latin typeface="Arial"/>
                <a:cs typeface="Arial"/>
              </a:rPr>
              <a:t>period of </a:t>
            </a:r>
            <a:r>
              <a:rPr dirty="0" sz="1200">
                <a:latin typeface="Arial"/>
                <a:cs typeface="Arial"/>
              </a:rPr>
              <a:t>time </a:t>
            </a:r>
            <a:r>
              <a:rPr dirty="0" sz="1200" spc="-5">
                <a:latin typeface="Arial"/>
                <a:cs typeface="Arial"/>
              </a:rPr>
              <a:t>in a series of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actions.</a:t>
            </a:r>
            <a:endParaRPr sz="1200">
              <a:latin typeface="Arial"/>
              <a:cs typeface="Arial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Wingdings"/>
              <a:buChar char=""/>
              <a:tabLst>
                <a:tab pos="241300" algn="l"/>
              </a:tabLst>
            </a:pPr>
            <a:r>
              <a:rPr dirty="0" sz="1200">
                <a:latin typeface="Arial"/>
                <a:cs typeface="Arial"/>
              </a:rPr>
              <a:t>process- </a:t>
            </a:r>
            <a:r>
              <a:rPr dirty="0" sz="1200" spc="-5">
                <a:latin typeface="Arial"/>
                <a:cs typeface="Arial"/>
              </a:rPr>
              <a:t>a series of steps </a:t>
            </a:r>
            <a:r>
              <a:rPr dirty="0" sz="1200">
                <a:latin typeface="Arial"/>
                <a:cs typeface="Arial"/>
              </a:rPr>
              <a:t>;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way </a:t>
            </a:r>
            <a:r>
              <a:rPr dirty="0" sz="1200" spc="-5">
                <a:latin typeface="Arial"/>
                <a:cs typeface="Arial"/>
              </a:rPr>
              <a:t>in which something happens or is  done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ts val="1345"/>
              </a:lnSpc>
              <a:buFont typeface="Wingdings"/>
              <a:buChar char="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Procedure-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order of doing things.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7969" y="6258432"/>
            <a:ext cx="2244090" cy="257746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68580" marR="1560830">
              <a:lnSpc>
                <a:spcPts val="1260"/>
              </a:lnSpc>
              <a:spcBef>
                <a:spcPts val="45"/>
              </a:spcBef>
            </a:pPr>
            <a:r>
              <a:rPr dirty="0" sz="1100" spc="-5">
                <a:latin typeface="Arial"/>
                <a:cs typeface="Arial"/>
              </a:rPr>
              <a:t>At First  First </a:t>
            </a:r>
            <a:r>
              <a:rPr dirty="0" sz="1100" spc="-1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all</a:t>
            </a:r>
            <a:endParaRPr sz="1100">
              <a:latin typeface="Arial"/>
              <a:cs typeface="Arial"/>
            </a:endParaRPr>
          </a:p>
          <a:p>
            <a:pPr marL="68580">
              <a:lnSpc>
                <a:spcPts val="1205"/>
              </a:lnSpc>
            </a:pP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begin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  <a:p>
            <a:pPr marL="68580" marR="1443355">
              <a:lnSpc>
                <a:spcPct val="95900"/>
              </a:lnSpc>
              <a:spcBef>
                <a:spcPts val="30"/>
              </a:spcBef>
            </a:pPr>
            <a:r>
              <a:rPr dirty="0" sz="1100" spc="-5">
                <a:latin typeface="Arial"/>
                <a:cs typeface="Arial"/>
              </a:rPr>
              <a:t>B</a:t>
            </a:r>
            <a:r>
              <a:rPr dirty="0" sz="1100">
                <a:latin typeface="Arial"/>
                <a:cs typeface="Arial"/>
              </a:rPr>
              <a:t>e</a:t>
            </a:r>
            <a:r>
              <a:rPr dirty="0" sz="1100" spc="10">
                <a:latin typeface="Arial"/>
                <a:cs typeface="Arial"/>
              </a:rPr>
              <a:t>f</a:t>
            </a:r>
            <a:r>
              <a:rPr dirty="0" sz="1100" spc="-1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>
                <a:latin typeface="Arial"/>
                <a:cs typeface="Arial"/>
              </a:rPr>
              <a:t>e</a:t>
            </a:r>
            <a:r>
              <a:rPr dirty="0" sz="1100" spc="-5">
                <a:latin typeface="Arial"/>
                <a:cs typeface="Arial"/>
              </a:rPr>
              <a:t>h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5">
                <a:latin typeface="Arial"/>
                <a:cs typeface="Arial"/>
              </a:rPr>
              <a:t>n</a:t>
            </a:r>
            <a:r>
              <a:rPr dirty="0" sz="1100">
                <a:latin typeface="Arial"/>
                <a:cs typeface="Arial"/>
              </a:rPr>
              <a:t>d  </a:t>
            </a:r>
            <a:r>
              <a:rPr dirty="0" sz="1100" spc="-5">
                <a:latin typeface="Arial"/>
                <a:cs typeface="Arial"/>
              </a:rPr>
              <a:t>Previously  Earlier</a:t>
            </a:r>
            <a:endParaRPr sz="1100">
              <a:latin typeface="Arial"/>
              <a:cs typeface="Arial"/>
            </a:endParaRPr>
          </a:p>
          <a:p>
            <a:pPr marL="68580" marR="1118235">
              <a:lnSpc>
                <a:spcPts val="126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same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time  Simultaneously</a:t>
            </a:r>
            <a:endParaRPr sz="1100">
              <a:latin typeface="Arial"/>
              <a:cs typeface="Arial"/>
            </a:endParaRPr>
          </a:p>
          <a:p>
            <a:pPr marL="68580" marR="1593850">
              <a:lnSpc>
                <a:spcPts val="126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S</a:t>
            </a:r>
            <a:r>
              <a:rPr dirty="0" sz="1100">
                <a:latin typeface="Arial"/>
                <a:cs typeface="Arial"/>
              </a:rPr>
              <a:t>ec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n</a:t>
            </a:r>
            <a:r>
              <a:rPr dirty="0" sz="1100" spc="-5">
                <a:latin typeface="Arial"/>
                <a:cs typeface="Arial"/>
              </a:rPr>
              <a:t>d</a:t>
            </a:r>
            <a:r>
              <a:rPr dirty="0" sz="1100" spc="-10">
                <a:latin typeface="Arial"/>
                <a:cs typeface="Arial"/>
              </a:rPr>
              <a:t>ly  </a:t>
            </a:r>
            <a:r>
              <a:rPr dirty="0" sz="1100" spc="-5">
                <a:latin typeface="Arial"/>
                <a:cs typeface="Arial"/>
              </a:rPr>
              <a:t>Next</a:t>
            </a:r>
            <a:endParaRPr sz="1100">
              <a:latin typeface="Arial"/>
              <a:cs typeface="Arial"/>
            </a:endParaRPr>
          </a:p>
          <a:p>
            <a:pPr marL="68580" marR="1320165">
              <a:lnSpc>
                <a:spcPts val="1260"/>
              </a:lnSpc>
              <a:spcBef>
                <a:spcPts val="15"/>
              </a:spcBef>
            </a:pPr>
            <a:r>
              <a:rPr dirty="0" sz="1100">
                <a:latin typeface="Arial"/>
                <a:cs typeface="Arial"/>
              </a:rPr>
              <a:t>Then  </a:t>
            </a:r>
            <a:r>
              <a:rPr dirty="0" sz="1100" spc="-5">
                <a:latin typeface="Arial"/>
                <a:cs typeface="Arial"/>
              </a:rPr>
              <a:t>S</a:t>
            </a:r>
            <a:r>
              <a:rPr dirty="0" sz="1100">
                <a:latin typeface="Arial"/>
                <a:cs typeface="Arial"/>
              </a:rPr>
              <a:t>u</a:t>
            </a:r>
            <a:r>
              <a:rPr dirty="0" sz="1100" spc="-5">
                <a:latin typeface="Arial"/>
                <a:cs typeface="Arial"/>
              </a:rPr>
              <a:t>b</a:t>
            </a:r>
            <a:r>
              <a:rPr dirty="0" sz="1100">
                <a:latin typeface="Arial"/>
                <a:cs typeface="Arial"/>
              </a:rPr>
              <a:t>se</a:t>
            </a:r>
            <a:r>
              <a:rPr dirty="0" sz="1100" spc="5">
                <a:latin typeface="Arial"/>
                <a:cs typeface="Arial"/>
              </a:rPr>
              <a:t>q</a:t>
            </a:r>
            <a:r>
              <a:rPr dirty="0" sz="1100">
                <a:latin typeface="Arial"/>
                <a:cs typeface="Arial"/>
              </a:rPr>
              <a:t>u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 spc="-15">
                <a:latin typeface="Arial"/>
                <a:cs typeface="Arial"/>
              </a:rPr>
              <a:t>n</a:t>
            </a:r>
            <a:r>
              <a:rPr dirty="0" sz="1100">
                <a:latin typeface="Arial"/>
                <a:cs typeface="Arial"/>
              </a:rPr>
              <a:t>t</a:t>
            </a:r>
            <a:r>
              <a:rPr dirty="0" sz="1100" spc="-10">
                <a:latin typeface="Arial"/>
                <a:cs typeface="Arial"/>
              </a:rPr>
              <a:t>l</a:t>
            </a:r>
            <a:r>
              <a:rPr dirty="0" sz="1100">
                <a:latin typeface="Arial"/>
                <a:cs typeface="Arial"/>
              </a:rPr>
              <a:t>y  </a:t>
            </a:r>
            <a:r>
              <a:rPr dirty="0" sz="1100">
                <a:latin typeface="Arial"/>
                <a:cs typeface="Arial"/>
              </a:rPr>
              <a:t>Later</a:t>
            </a:r>
            <a:endParaRPr sz="1100">
              <a:latin typeface="Arial"/>
              <a:cs typeface="Arial"/>
            </a:endParaRPr>
          </a:p>
          <a:p>
            <a:pPr marL="106680" marR="1523365" indent="-38100">
              <a:lnSpc>
                <a:spcPts val="1260"/>
              </a:lnSpc>
              <a:spcBef>
                <a:spcPts val="15"/>
              </a:spcBef>
            </a:pP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 spc="-15">
                <a:latin typeface="Arial"/>
                <a:cs typeface="Arial"/>
              </a:rPr>
              <a:t>v</a:t>
            </a:r>
            <a:r>
              <a:rPr dirty="0" sz="1100">
                <a:latin typeface="Arial"/>
                <a:cs typeface="Arial"/>
              </a:rPr>
              <a:t>e</a:t>
            </a:r>
            <a:r>
              <a:rPr dirty="0" sz="1100" spc="-5">
                <a:latin typeface="Arial"/>
                <a:cs typeface="Arial"/>
              </a:rPr>
              <a:t>n</a:t>
            </a:r>
            <a:r>
              <a:rPr dirty="0" sz="1100">
                <a:latin typeface="Arial"/>
                <a:cs typeface="Arial"/>
              </a:rPr>
              <a:t>t</a:t>
            </a:r>
            <a:r>
              <a:rPr dirty="0" sz="1100">
                <a:latin typeface="Arial"/>
                <a:cs typeface="Arial"/>
              </a:rPr>
              <a:t>u</a:t>
            </a:r>
            <a:r>
              <a:rPr dirty="0" sz="1100" spc="-5">
                <a:latin typeface="Arial"/>
                <a:cs typeface="Arial"/>
              </a:rPr>
              <a:t>a</a:t>
            </a:r>
            <a:r>
              <a:rPr dirty="0" sz="1100" spc="-10">
                <a:latin typeface="Arial"/>
                <a:cs typeface="Arial"/>
              </a:rPr>
              <a:t>l</a:t>
            </a:r>
            <a:r>
              <a:rPr dirty="0" sz="1100" spc="5">
                <a:latin typeface="Arial"/>
                <a:cs typeface="Arial"/>
              </a:rPr>
              <a:t>l</a:t>
            </a:r>
            <a:r>
              <a:rPr dirty="0" sz="1100">
                <a:latin typeface="Arial"/>
                <a:cs typeface="Arial"/>
              </a:rPr>
              <a:t>y  </a:t>
            </a:r>
            <a:r>
              <a:rPr dirty="0" sz="1100" spc="-5">
                <a:latin typeface="Arial"/>
                <a:cs typeface="Arial"/>
              </a:rPr>
              <a:t>finally</a:t>
            </a:r>
            <a:endParaRPr sz="1100">
              <a:latin typeface="Arial"/>
              <a:cs typeface="Arial"/>
            </a:endParaRPr>
          </a:p>
          <a:p>
            <a:pPr marL="68580">
              <a:lnSpc>
                <a:spcPts val="1240"/>
              </a:lnSpc>
            </a:pPr>
            <a:r>
              <a:rPr dirty="0" sz="1100">
                <a:latin typeface="Arial"/>
                <a:cs typeface="Arial"/>
              </a:rPr>
              <a:t>In the </a:t>
            </a:r>
            <a:r>
              <a:rPr dirty="0" sz="1100" spc="-5">
                <a:latin typeface="Arial"/>
                <a:cs typeface="Arial"/>
              </a:rPr>
              <a:t>last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0513" y="6239636"/>
            <a:ext cx="1951989" cy="115697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R="919480">
              <a:lnSpc>
                <a:spcPts val="1260"/>
              </a:lnSpc>
              <a:spcBef>
                <a:spcPts val="195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first </a:t>
            </a:r>
            <a:r>
              <a:rPr dirty="0" sz="1100">
                <a:latin typeface="Arial"/>
                <a:cs typeface="Arial"/>
              </a:rPr>
              <a:t>step </a:t>
            </a:r>
            <a:r>
              <a:rPr dirty="0" sz="1100" spc="-5">
                <a:latin typeface="Arial"/>
                <a:cs typeface="Arial"/>
              </a:rPr>
              <a:t>is 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first stage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205"/>
              </a:lnSpc>
            </a:pPr>
            <a:r>
              <a:rPr dirty="0" sz="1100">
                <a:latin typeface="Arial"/>
                <a:cs typeface="Arial"/>
              </a:rPr>
              <a:t>Begins </a:t>
            </a:r>
            <a:r>
              <a:rPr dirty="0" sz="1100" spc="-5">
                <a:latin typeface="Arial"/>
                <a:cs typeface="Arial"/>
              </a:rPr>
              <a:t>with </a:t>
            </a:r>
            <a:r>
              <a:rPr dirty="0" sz="1100">
                <a:latin typeface="Arial"/>
                <a:cs typeface="Arial"/>
              </a:rPr>
              <a:t>/ </a:t>
            </a:r>
            <a:r>
              <a:rPr dirty="0" sz="1100" spc="-5">
                <a:latin typeface="Arial"/>
                <a:cs typeface="Arial"/>
              </a:rPr>
              <a:t>Commences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  <a:p>
            <a:pPr marR="926465">
              <a:lnSpc>
                <a:spcPts val="1260"/>
              </a:lnSpc>
              <a:spcBef>
                <a:spcPts val="70"/>
              </a:spcBef>
            </a:pPr>
            <a:r>
              <a:rPr dirty="0" sz="1100">
                <a:latin typeface="Arial"/>
                <a:cs typeface="Arial"/>
              </a:rPr>
              <a:t>Before </a:t>
            </a:r>
            <a:r>
              <a:rPr dirty="0" sz="1100" spc="-5">
                <a:latin typeface="Arial"/>
                <a:cs typeface="Arial"/>
              </a:rPr>
              <a:t>that/this  Prior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that/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During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0513" y="7684769"/>
            <a:ext cx="1326515" cy="1158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295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After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this</a:t>
            </a:r>
            <a:endParaRPr sz="1100">
              <a:latin typeface="Arial"/>
              <a:cs typeface="Arial"/>
            </a:endParaRPr>
          </a:p>
          <a:p>
            <a:pPr marR="283210">
              <a:lnSpc>
                <a:spcPts val="1260"/>
              </a:lnSpc>
              <a:spcBef>
                <a:spcPts val="70"/>
              </a:spcBef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next step is  </a:t>
            </a:r>
            <a:r>
              <a:rPr dirty="0" sz="1100">
                <a:latin typeface="Arial"/>
                <a:cs typeface="Arial"/>
              </a:rPr>
              <a:t>In the </a:t>
            </a:r>
            <a:r>
              <a:rPr dirty="0" sz="1100" spc="-5">
                <a:latin typeface="Arial"/>
                <a:cs typeface="Arial"/>
              </a:rPr>
              <a:t>next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stage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205"/>
              </a:lnSpc>
            </a:pPr>
            <a:r>
              <a:rPr dirty="0" sz="1100">
                <a:latin typeface="Arial"/>
                <a:cs typeface="Arial"/>
              </a:rPr>
              <a:t>In the </a:t>
            </a:r>
            <a:r>
              <a:rPr dirty="0" sz="1100" spc="-5">
                <a:latin typeface="Arial"/>
                <a:cs typeface="Arial"/>
              </a:rPr>
              <a:t>following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stage</a:t>
            </a:r>
            <a:endParaRPr sz="1100">
              <a:latin typeface="Arial"/>
              <a:cs typeface="Arial"/>
            </a:endParaRPr>
          </a:p>
          <a:p>
            <a:pPr marR="371475">
              <a:lnSpc>
                <a:spcPct val="95900"/>
              </a:lnSpc>
              <a:spcBef>
                <a:spcPts val="30"/>
              </a:spcBef>
            </a:pPr>
            <a:r>
              <a:rPr dirty="0" sz="1100" spc="-5">
                <a:latin typeface="Arial"/>
                <a:cs typeface="Arial"/>
              </a:rPr>
              <a:t>Finishes </a:t>
            </a:r>
            <a:r>
              <a:rPr dirty="0" sz="1100" spc="-10">
                <a:latin typeface="Arial"/>
                <a:cs typeface="Arial"/>
              </a:rPr>
              <a:t>with  </a:t>
            </a:r>
            <a:r>
              <a:rPr dirty="0" sz="1100" spc="-5">
                <a:latin typeface="Arial"/>
                <a:cs typeface="Arial"/>
              </a:rPr>
              <a:t>Concludes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with 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last </a:t>
            </a:r>
            <a:r>
              <a:rPr dirty="0" sz="1100">
                <a:latin typeface="Arial"/>
                <a:cs typeface="Arial"/>
              </a:rPr>
              <a:t>step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1017" y="6258432"/>
            <a:ext cx="2238375" cy="0"/>
          </a:xfrm>
          <a:custGeom>
            <a:avLst/>
            <a:gdLst/>
            <a:ahLst/>
            <a:cxnLst/>
            <a:rect l="l" t="t" r="r" b="b"/>
            <a:pathLst>
              <a:path w="2238375" h="0">
                <a:moveTo>
                  <a:pt x="0" y="0"/>
                </a:moveTo>
                <a:lnTo>
                  <a:pt x="2237867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84980" y="6258432"/>
            <a:ext cx="2237740" cy="0"/>
          </a:xfrm>
          <a:custGeom>
            <a:avLst/>
            <a:gdLst/>
            <a:ahLst/>
            <a:cxnLst/>
            <a:rect l="l" t="t" r="r" b="b"/>
            <a:pathLst>
              <a:path w="2237740" h="0">
                <a:moveTo>
                  <a:pt x="0" y="0"/>
                </a:moveTo>
                <a:lnTo>
                  <a:pt x="223748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4922" y="883285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34922" y="883285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1017" y="8835897"/>
            <a:ext cx="2238375" cy="0"/>
          </a:xfrm>
          <a:custGeom>
            <a:avLst/>
            <a:gdLst/>
            <a:ahLst/>
            <a:cxnLst/>
            <a:rect l="l" t="t" r="r" b="b"/>
            <a:pathLst>
              <a:path w="2238375" h="0">
                <a:moveTo>
                  <a:pt x="0" y="0"/>
                </a:moveTo>
                <a:lnTo>
                  <a:pt x="223786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81933" y="6255384"/>
            <a:ext cx="0" cy="2577465"/>
          </a:xfrm>
          <a:custGeom>
            <a:avLst/>
            <a:gdLst/>
            <a:ahLst/>
            <a:cxnLst/>
            <a:rect l="l" t="t" r="r" b="b"/>
            <a:pathLst>
              <a:path w="0" h="2577465">
                <a:moveTo>
                  <a:pt x="0" y="0"/>
                </a:moveTo>
                <a:lnTo>
                  <a:pt x="0" y="257746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78884" y="883285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84980" y="8835897"/>
            <a:ext cx="2237740" cy="0"/>
          </a:xfrm>
          <a:custGeom>
            <a:avLst/>
            <a:gdLst/>
            <a:ahLst/>
            <a:cxnLst/>
            <a:rect l="l" t="t" r="r" b="b"/>
            <a:pathLst>
              <a:path w="2237740" h="0">
                <a:moveTo>
                  <a:pt x="0" y="0"/>
                </a:moveTo>
                <a:lnTo>
                  <a:pt x="223748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25641" y="6255384"/>
            <a:ext cx="0" cy="2577465"/>
          </a:xfrm>
          <a:custGeom>
            <a:avLst/>
            <a:gdLst/>
            <a:ahLst/>
            <a:cxnLst/>
            <a:rect l="l" t="t" r="r" b="b"/>
            <a:pathLst>
              <a:path w="0" h="2577465">
                <a:moveTo>
                  <a:pt x="0" y="0"/>
                </a:moveTo>
                <a:lnTo>
                  <a:pt x="0" y="257746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22594" y="883285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22594" y="883285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1243" y="5107939"/>
            <a:ext cx="5577986" cy="2745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2494" y="3054350"/>
            <a:ext cx="2485389" cy="1497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04" y="606043"/>
            <a:ext cx="5760085" cy="441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40970" indent="-128905">
              <a:lnSpc>
                <a:spcPts val="1410"/>
              </a:lnSpc>
              <a:spcBef>
                <a:spcPts val="100"/>
              </a:spcBef>
              <a:buSzPct val="91666"/>
              <a:buAutoNum type="arabicPeriod"/>
              <a:tabLst>
                <a:tab pos="141605" algn="l"/>
              </a:tabLst>
            </a:pPr>
            <a:r>
              <a:rPr dirty="0" sz="1200" b="1">
                <a:latin typeface="Arial"/>
                <a:cs typeface="Arial"/>
              </a:rPr>
              <a:t>Study </a:t>
            </a:r>
            <a:r>
              <a:rPr dirty="0" sz="1200" spc="-5" b="1">
                <a:latin typeface="Arial"/>
                <a:cs typeface="Arial"/>
              </a:rPr>
              <a:t>the </a:t>
            </a:r>
            <a:r>
              <a:rPr dirty="0" sz="1200" b="1">
                <a:latin typeface="Arial"/>
                <a:cs typeface="Arial"/>
              </a:rPr>
              <a:t>following </a:t>
            </a:r>
            <a:r>
              <a:rPr dirty="0" sz="1200" spc="-5" b="1">
                <a:latin typeface="Arial"/>
                <a:cs typeface="Arial"/>
              </a:rPr>
              <a:t>passage </a:t>
            </a:r>
            <a:r>
              <a:rPr dirty="0" sz="1200" b="1">
                <a:latin typeface="Arial"/>
                <a:cs typeface="Arial"/>
              </a:rPr>
              <a:t>to </a:t>
            </a:r>
            <a:r>
              <a:rPr dirty="0" sz="1200" spc="-10" b="1">
                <a:latin typeface="Arial"/>
                <a:cs typeface="Arial"/>
              </a:rPr>
              <a:t>draw </a:t>
            </a:r>
            <a:r>
              <a:rPr dirty="0" sz="1200" spc="-5" b="1">
                <a:latin typeface="Arial"/>
                <a:cs typeface="Arial"/>
              </a:rPr>
              <a:t>a </a:t>
            </a:r>
            <a:r>
              <a:rPr dirty="0" sz="1200" spc="-10" b="1">
                <a:latin typeface="Arial"/>
                <a:cs typeface="Arial"/>
              </a:rPr>
              <a:t>flow </a:t>
            </a:r>
            <a:r>
              <a:rPr dirty="0" sz="1200" b="1">
                <a:latin typeface="Arial"/>
                <a:cs typeface="Arial"/>
              </a:rPr>
              <a:t>–</a:t>
            </a:r>
            <a:r>
              <a:rPr dirty="0" sz="1200" spc="5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Chart:</a:t>
            </a:r>
            <a:endParaRPr sz="1200">
              <a:latin typeface="Arial"/>
              <a:cs typeface="Arial"/>
            </a:endParaRPr>
          </a:p>
          <a:p>
            <a:pPr algn="just" marL="12700" marR="6985">
              <a:lnSpc>
                <a:spcPct val="95900"/>
              </a:lnSpc>
              <a:spcBef>
                <a:spcPts val="30"/>
              </a:spcBef>
            </a:pPr>
            <a:r>
              <a:rPr dirty="0" sz="1200" spc="-5">
                <a:latin typeface="Arial"/>
                <a:cs typeface="Arial"/>
              </a:rPr>
              <a:t>The earth contains a </a:t>
            </a:r>
            <a:r>
              <a:rPr dirty="0" sz="1200" spc="-10">
                <a:latin typeface="Arial"/>
                <a:cs typeface="Arial"/>
              </a:rPr>
              <a:t>large </a:t>
            </a:r>
            <a:r>
              <a:rPr dirty="0" sz="1200" spc="-5">
                <a:latin typeface="Arial"/>
                <a:cs typeface="Arial"/>
              </a:rPr>
              <a:t>number of metals which are useful to man. One of the  </a:t>
            </a:r>
            <a:r>
              <a:rPr dirty="0" sz="1200">
                <a:latin typeface="Arial"/>
                <a:cs typeface="Arial"/>
              </a:rPr>
              <a:t>most </a:t>
            </a:r>
            <a:r>
              <a:rPr dirty="0" sz="1200" spc="-5">
                <a:latin typeface="Arial"/>
                <a:cs typeface="Arial"/>
              </a:rPr>
              <a:t>important of these of Iron.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iron </a:t>
            </a:r>
            <a:r>
              <a:rPr dirty="0" sz="1200" spc="-5">
                <a:latin typeface="Arial"/>
                <a:cs typeface="Arial"/>
              </a:rPr>
              <a:t>ore which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>
                <a:latin typeface="Arial"/>
                <a:cs typeface="Arial"/>
              </a:rPr>
              <a:t>find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earth is not pure. It  contains some impurities which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>
                <a:latin typeface="Arial"/>
                <a:cs typeface="Arial"/>
              </a:rPr>
              <a:t>must </a:t>
            </a:r>
            <a:r>
              <a:rPr dirty="0" sz="1200" spc="-5">
                <a:latin typeface="Arial"/>
                <a:cs typeface="Arial"/>
              </a:rPr>
              <a:t>remove by smelting. The process of  </a:t>
            </a:r>
            <a:r>
              <a:rPr dirty="0" sz="1200">
                <a:latin typeface="Arial"/>
                <a:cs typeface="Arial"/>
              </a:rPr>
              <a:t>smelting consists </a:t>
            </a:r>
            <a:r>
              <a:rPr dirty="0" sz="1200" spc="-5">
                <a:latin typeface="Arial"/>
                <a:cs typeface="Arial"/>
              </a:rPr>
              <a:t>of heating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ore in a blast </a:t>
            </a:r>
            <a:r>
              <a:rPr dirty="0" sz="1200">
                <a:latin typeface="Arial"/>
                <a:cs typeface="Arial"/>
              </a:rPr>
              <a:t>furnace </a:t>
            </a:r>
            <a:r>
              <a:rPr dirty="0" sz="1200" spc="-5">
                <a:latin typeface="Arial"/>
                <a:cs typeface="Arial"/>
              </a:rPr>
              <a:t>with coke and limestone and  reducing </a:t>
            </a:r>
            <a:r>
              <a:rPr dirty="0" sz="1200">
                <a:latin typeface="Arial"/>
                <a:cs typeface="Arial"/>
              </a:rPr>
              <a:t>it to metal. </a:t>
            </a:r>
            <a:r>
              <a:rPr dirty="0" sz="1200" spc="-5">
                <a:latin typeface="Arial"/>
                <a:cs typeface="Arial"/>
              </a:rPr>
              <a:t>Blasts of hot air enter the furnace from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bottom and provide 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oxygen </a:t>
            </a:r>
            <a:r>
              <a:rPr dirty="0" sz="1200" spc="-5">
                <a:latin typeface="Arial"/>
                <a:cs typeface="Arial"/>
              </a:rPr>
              <a:t>which is necessary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the reduction of the </a:t>
            </a:r>
            <a:r>
              <a:rPr dirty="0" sz="1200">
                <a:latin typeface="Arial"/>
                <a:cs typeface="Arial"/>
              </a:rPr>
              <a:t>ore. The ore </a:t>
            </a:r>
            <a:r>
              <a:rPr dirty="0" sz="1200" spc="-5">
                <a:latin typeface="Arial"/>
                <a:cs typeface="Arial"/>
              </a:rPr>
              <a:t>becomes molten,  and </a:t>
            </a:r>
            <a:r>
              <a:rPr dirty="0" sz="1200">
                <a:latin typeface="Arial"/>
                <a:cs typeface="Arial"/>
              </a:rPr>
              <a:t>its </a:t>
            </a:r>
            <a:r>
              <a:rPr dirty="0" sz="1200" spc="-5">
                <a:latin typeface="Arial"/>
                <a:cs typeface="Arial"/>
              </a:rPr>
              <a:t>oxides </a:t>
            </a:r>
            <a:r>
              <a:rPr dirty="0" sz="1200" spc="-10">
                <a:latin typeface="Arial"/>
                <a:cs typeface="Arial"/>
              </a:rPr>
              <a:t>combine </a:t>
            </a:r>
            <a:r>
              <a:rPr dirty="0" sz="1200" spc="-5">
                <a:latin typeface="Arial"/>
                <a:cs typeface="Arial"/>
              </a:rPr>
              <a:t>with carbon from a liquid </a:t>
            </a:r>
            <a:r>
              <a:rPr dirty="0" sz="1200">
                <a:latin typeface="Arial"/>
                <a:cs typeface="Arial"/>
              </a:rPr>
              <a:t>slag. This </a:t>
            </a:r>
            <a:r>
              <a:rPr dirty="0" sz="1200" spc="-5">
                <a:latin typeface="Arial"/>
                <a:cs typeface="Arial"/>
              </a:rPr>
              <a:t>floats </a:t>
            </a:r>
            <a:r>
              <a:rPr dirty="0" sz="1200" spc="-1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top of the  molten iron, and passes </a:t>
            </a:r>
            <a:r>
              <a:rPr dirty="0" sz="1200">
                <a:latin typeface="Arial"/>
                <a:cs typeface="Arial"/>
              </a:rPr>
              <a:t>out </a:t>
            </a:r>
            <a:r>
              <a:rPr dirty="0" sz="1200" spc="-5">
                <a:latin typeface="Arial"/>
                <a:cs typeface="Arial"/>
              </a:rPr>
              <a:t>of the furnace through a </a:t>
            </a:r>
            <a:r>
              <a:rPr dirty="0" sz="1200">
                <a:latin typeface="Arial"/>
                <a:cs typeface="Arial"/>
              </a:rPr>
              <a:t>tap. The </a:t>
            </a:r>
            <a:r>
              <a:rPr dirty="0" sz="1200" spc="-5">
                <a:latin typeface="Arial"/>
                <a:cs typeface="Arial"/>
              </a:rPr>
              <a:t>metal which </a:t>
            </a:r>
            <a:r>
              <a:rPr dirty="0" sz="1200">
                <a:latin typeface="Arial"/>
                <a:cs typeface="Arial"/>
              </a:rPr>
              <a:t>remains </a:t>
            </a:r>
            <a:r>
              <a:rPr dirty="0" sz="1200" spc="-5">
                <a:latin typeface="Arial"/>
                <a:cs typeface="Arial"/>
              </a:rPr>
              <a:t>is  pig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iron.</a:t>
            </a:r>
            <a:endParaRPr sz="1200">
              <a:latin typeface="Arial"/>
              <a:cs typeface="Arial"/>
            </a:endParaRPr>
          </a:p>
          <a:p>
            <a:pPr algn="just" marL="12700" marR="5080" indent="456565">
              <a:lnSpc>
                <a:spcPts val="1380"/>
              </a:lnSpc>
              <a:spcBef>
                <a:spcPts val="35"/>
              </a:spcBef>
            </a:pPr>
            <a:r>
              <a:rPr dirty="0" sz="1200" spc="15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>
                <a:latin typeface="Arial"/>
                <a:cs typeface="Arial"/>
              </a:rPr>
              <a:t>melt </a:t>
            </a:r>
            <a:r>
              <a:rPr dirty="0" sz="1200" spc="-5">
                <a:latin typeface="Arial"/>
                <a:cs typeface="Arial"/>
              </a:rPr>
              <a:t>this down again in another </a:t>
            </a:r>
            <a:r>
              <a:rPr dirty="0" sz="1200">
                <a:latin typeface="Arial"/>
                <a:cs typeface="Arial"/>
              </a:rPr>
              <a:t>furnace - </a:t>
            </a:r>
            <a:r>
              <a:rPr dirty="0" sz="1200" spc="-5">
                <a:latin typeface="Arial"/>
                <a:cs typeface="Arial"/>
              </a:rPr>
              <a:t>a cupola </a:t>
            </a:r>
            <a:r>
              <a:rPr dirty="0" sz="1200">
                <a:latin typeface="Arial"/>
                <a:cs typeface="Arial"/>
              </a:rPr>
              <a:t>- </a:t>
            </a:r>
            <a:r>
              <a:rPr dirty="0" sz="1200" spc="-5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more </a:t>
            </a:r>
            <a:r>
              <a:rPr dirty="0" sz="1200" spc="-10">
                <a:latin typeface="Arial"/>
                <a:cs typeface="Arial"/>
              </a:rPr>
              <a:t>coke  </a:t>
            </a:r>
            <a:r>
              <a:rPr dirty="0" sz="1200" spc="-5">
                <a:latin typeface="Arial"/>
                <a:cs typeface="Arial"/>
              </a:rPr>
              <a:t>and limestone, and tap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out into a ladle or directly into </a:t>
            </a:r>
            <a:r>
              <a:rPr dirty="0" sz="1200">
                <a:latin typeface="Arial"/>
                <a:cs typeface="Arial"/>
              </a:rPr>
              <a:t>moulds. This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cast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iron.</a:t>
            </a:r>
            <a:endParaRPr sz="1200">
              <a:latin typeface="Arial"/>
              <a:cs typeface="Arial"/>
            </a:endParaRPr>
          </a:p>
          <a:p>
            <a:pPr algn="just" marL="140970" indent="-128905">
              <a:lnSpc>
                <a:spcPts val="1345"/>
              </a:lnSpc>
              <a:buSzPct val="91666"/>
              <a:buAutoNum type="arabicPeriod" startAt="2"/>
              <a:tabLst>
                <a:tab pos="141605" algn="l"/>
              </a:tabLst>
            </a:pPr>
            <a:r>
              <a:rPr dirty="0" sz="1200" spc="-5">
                <a:latin typeface="Arial"/>
                <a:cs typeface="Arial"/>
              </a:rPr>
              <a:t>Look at the diagram to </a:t>
            </a:r>
            <a:r>
              <a:rPr dirty="0" sz="1200">
                <a:latin typeface="Arial"/>
                <a:cs typeface="Arial"/>
              </a:rPr>
              <a:t>discuss the process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RO</a:t>
            </a:r>
            <a:r>
              <a:rPr dirty="0" sz="1200" spc="-5">
                <a:latin typeface="Arial"/>
                <a:cs typeface="Arial"/>
              </a:rPr>
              <a:t> Process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 startAt="2"/>
            </a:pPr>
            <a:endParaRPr sz="1150">
              <a:latin typeface="Times New Roman"/>
              <a:cs typeface="Times New Roman"/>
            </a:endParaRPr>
          </a:p>
          <a:p>
            <a:pPr algn="just" marL="2602230" marR="6350">
              <a:lnSpc>
                <a:spcPct val="95900"/>
              </a:lnSpc>
              <a:buSzPct val="91666"/>
              <a:buFont typeface="Arial"/>
              <a:buAutoNum type="arabicPeriod" startAt="2"/>
              <a:tabLst>
                <a:tab pos="2731135" algn="l"/>
              </a:tabLst>
            </a:pPr>
            <a:r>
              <a:rPr dirty="0" sz="1200">
                <a:latin typeface="Arial"/>
                <a:cs typeface="Arial"/>
              </a:rPr>
              <a:t>Write </a:t>
            </a:r>
            <a:r>
              <a:rPr dirty="0" sz="1200" spc="-5">
                <a:latin typeface="Arial"/>
                <a:cs typeface="Arial"/>
              </a:rPr>
              <a:t>a short paragraph explaining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types  of rain water harvesting mechanisms based  on the charts provided in the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unit.</a:t>
            </a:r>
            <a:endParaRPr sz="1200">
              <a:latin typeface="Arial"/>
              <a:cs typeface="Arial"/>
            </a:endParaRPr>
          </a:p>
          <a:p>
            <a:pPr algn="just" marL="2730500" indent="-128905">
              <a:lnSpc>
                <a:spcPts val="1350"/>
              </a:lnSpc>
              <a:buSzPct val="91666"/>
              <a:buAutoNum type="arabicPeriod" startAt="2"/>
              <a:tabLst>
                <a:tab pos="2731135" algn="l"/>
              </a:tabLst>
            </a:pPr>
            <a:r>
              <a:rPr dirty="0" sz="1200" spc="-5">
                <a:latin typeface="Arial"/>
                <a:cs typeface="Arial"/>
              </a:rPr>
              <a:t>Group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Work:</a:t>
            </a:r>
            <a:endParaRPr sz="1200">
              <a:latin typeface="Arial"/>
              <a:cs typeface="Arial"/>
            </a:endParaRPr>
          </a:p>
          <a:p>
            <a:pPr algn="just" marL="2602230" marR="5080">
              <a:lnSpc>
                <a:spcPts val="1380"/>
              </a:lnSpc>
              <a:spcBef>
                <a:spcPts val="65"/>
              </a:spcBef>
            </a:pPr>
            <a:r>
              <a:rPr dirty="0" sz="1200" b="1">
                <a:latin typeface="Arial"/>
                <a:cs typeface="Arial"/>
              </a:rPr>
              <a:t>Fact: </a:t>
            </a:r>
            <a:r>
              <a:rPr dirty="0" sz="1200" spc="-10">
                <a:latin typeface="Arial"/>
                <a:cs typeface="Arial"/>
              </a:rPr>
              <a:t>Do you </a:t>
            </a:r>
            <a:r>
              <a:rPr dirty="0" sz="1200" spc="-5">
                <a:latin typeface="Arial"/>
                <a:cs typeface="Arial"/>
              </a:rPr>
              <a:t>know ?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every inch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rain </a:t>
            </a:r>
            <a:r>
              <a:rPr dirty="0" sz="1200" spc="-10">
                <a:latin typeface="Arial"/>
                <a:cs typeface="Arial"/>
              </a:rPr>
              <a:t>on  </a:t>
            </a:r>
            <a:r>
              <a:rPr dirty="0" sz="1200" spc="-5">
                <a:latin typeface="Arial"/>
                <a:cs typeface="Arial"/>
              </a:rPr>
              <a:t>1000 sq. </a:t>
            </a:r>
            <a:r>
              <a:rPr dirty="0" sz="1200">
                <a:latin typeface="Arial"/>
                <a:cs typeface="Arial"/>
              </a:rPr>
              <a:t>feet </a:t>
            </a:r>
            <a:r>
              <a:rPr dirty="0" sz="1200" spc="-5">
                <a:latin typeface="Arial"/>
                <a:cs typeface="Arial"/>
              </a:rPr>
              <a:t>of catchment area, </a:t>
            </a:r>
            <a:r>
              <a:rPr dirty="0" sz="1200" spc="-1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can  potentially </a:t>
            </a:r>
            <a:r>
              <a:rPr dirty="0" sz="1200">
                <a:latin typeface="Arial"/>
                <a:cs typeface="Arial"/>
              </a:rPr>
              <a:t>capture </a:t>
            </a:r>
            <a:r>
              <a:rPr dirty="0" sz="1200" spc="-5">
                <a:latin typeface="Arial"/>
                <a:cs typeface="Arial"/>
              </a:rPr>
              <a:t>600 gallons of rainwater. If  a </a:t>
            </a:r>
            <a:r>
              <a:rPr dirty="0" sz="1200" spc="-10">
                <a:latin typeface="Arial"/>
                <a:cs typeface="Arial"/>
              </a:rPr>
              <a:t>given </a:t>
            </a:r>
            <a:r>
              <a:rPr dirty="0" sz="1200" spc="-5">
                <a:latin typeface="Arial"/>
                <a:cs typeface="Arial"/>
              </a:rPr>
              <a:t>season produces </a:t>
            </a:r>
            <a:r>
              <a:rPr dirty="0" sz="1200" spc="-10">
                <a:latin typeface="Arial"/>
                <a:cs typeface="Arial"/>
              </a:rPr>
              <a:t>10 </a:t>
            </a:r>
            <a:r>
              <a:rPr dirty="0" sz="1200" spc="-5">
                <a:latin typeface="Arial"/>
                <a:cs typeface="Arial"/>
              </a:rPr>
              <a:t>inches of rain,  </a:t>
            </a:r>
            <a:r>
              <a:rPr dirty="0" sz="1200">
                <a:latin typeface="Arial"/>
                <a:cs typeface="Arial"/>
              </a:rPr>
              <a:t>that's </a:t>
            </a:r>
            <a:r>
              <a:rPr dirty="0" sz="1200" spc="-5">
                <a:latin typeface="Arial"/>
                <a:cs typeface="Arial"/>
              </a:rPr>
              <a:t>6000 gallons! How does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work?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15"/>
              </a:lnSpc>
            </a:pPr>
            <a:r>
              <a:rPr dirty="0" sz="1200" spc="-5">
                <a:latin typeface="Arial"/>
                <a:cs typeface="Arial"/>
              </a:rPr>
              <a:t>Basically, </a:t>
            </a:r>
            <a:r>
              <a:rPr dirty="0" sz="1200">
                <a:latin typeface="Arial"/>
                <a:cs typeface="Arial"/>
              </a:rPr>
              <a:t>it's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four-step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process.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410"/>
              </a:lnSpc>
            </a:pPr>
            <a:r>
              <a:rPr dirty="0" sz="1200" spc="-5">
                <a:latin typeface="Arial"/>
                <a:cs typeface="Arial"/>
              </a:rPr>
              <a:t>Scan the diagram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explain </a:t>
            </a:r>
            <a:r>
              <a:rPr dirty="0" sz="1200">
                <a:latin typeface="Arial"/>
                <a:cs typeface="Arial"/>
              </a:rPr>
              <a:t>the four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steps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2004" y="7968233"/>
            <a:ext cx="5752465" cy="108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5.Pair work: Speaking </a:t>
            </a:r>
            <a:r>
              <a:rPr dirty="0" sz="1200">
                <a:latin typeface="Arial"/>
                <a:cs typeface="Arial"/>
              </a:rPr>
              <a:t>&amp;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Listening: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2.9. </a:t>
            </a:r>
            <a:r>
              <a:rPr dirty="0" sz="1200" spc="-5">
                <a:latin typeface="Arial"/>
                <a:cs typeface="Arial"/>
              </a:rPr>
              <a:t>Listening </a:t>
            </a:r>
            <a:r>
              <a:rPr dirty="0" sz="1200">
                <a:latin typeface="Arial"/>
                <a:cs typeface="Arial"/>
              </a:rPr>
              <a:t>&amp; </a:t>
            </a:r>
            <a:r>
              <a:rPr dirty="0" sz="1200" spc="-5">
                <a:latin typeface="Arial"/>
                <a:cs typeface="Arial"/>
              </a:rPr>
              <a:t>Speaking: Information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Transformation</a:t>
            </a:r>
            <a:endParaRPr sz="1200">
              <a:latin typeface="Arial"/>
              <a:cs typeface="Arial"/>
            </a:endParaRPr>
          </a:p>
          <a:p>
            <a:pPr marL="12700" marR="237490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One </a:t>
            </a:r>
            <a:r>
              <a:rPr dirty="0" sz="1200" spc="-5">
                <a:latin typeface="Arial"/>
                <a:cs typeface="Arial"/>
              </a:rPr>
              <a:t>student describes the picture </a:t>
            </a:r>
            <a:r>
              <a:rPr dirty="0" sz="1200">
                <a:latin typeface="Arial"/>
                <a:cs typeface="Arial"/>
              </a:rPr>
              <a:t>to her/ </a:t>
            </a:r>
            <a:r>
              <a:rPr dirty="0" sz="1200" spc="-5">
                <a:latin typeface="Arial"/>
                <a:cs typeface="Arial"/>
              </a:rPr>
              <a:t>his </a:t>
            </a:r>
            <a:r>
              <a:rPr dirty="0" sz="1200">
                <a:latin typeface="Arial"/>
                <a:cs typeface="Arial"/>
              </a:rPr>
              <a:t>partner to </a:t>
            </a:r>
            <a:r>
              <a:rPr dirty="0" sz="1200" spc="-5">
                <a:latin typeface="Arial"/>
                <a:cs typeface="Arial"/>
              </a:rPr>
              <a:t>draw a diagram 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Types of  Rain </a:t>
            </a:r>
            <a:r>
              <a:rPr dirty="0" sz="1200" spc="5">
                <a:latin typeface="Arial"/>
                <a:cs typeface="Arial"/>
              </a:rPr>
              <a:t>Water </a:t>
            </a:r>
            <a:r>
              <a:rPr dirty="0" sz="1200" spc="-5">
                <a:latin typeface="Arial"/>
                <a:cs typeface="Arial"/>
              </a:rPr>
              <a:t>Harvesting </a:t>
            </a:r>
            <a:r>
              <a:rPr dirty="0" sz="1200">
                <a:latin typeface="Arial"/>
                <a:cs typeface="Arial"/>
              </a:rPr>
              <a:t>or </a:t>
            </a:r>
            <a:r>
              <a:rPr dirty="0" sz="1200" spc="-5">
                <a:latin typeface="Arial"/>
                <a:cs typeface="Arial"/>
              </a:rPr>
              <a:t>Animal Kingdom). </a:t>
            </a:r>
            <a:r>
              <a:rPr dirty="0" sz="1200">
                <a:latin typeface="Arial"/>
                <a:cs typeface="Arial"/>
              </a:rPr>
              <a:t>DO NOT </a:t>
            </a:r>
            <a:r>
              <a:rPr dirty="0" sz="1200" spc="-5">
                <a:latin typeface="Arial"/>
                <a:cs typeface="Arial"/>
              </a:rPr>
              <a:t>show the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picture.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The other student listens </a:t>
            </a:r>
            <a:r>
              <a:rPr dirty="0" sz="1200">
                <a:latin typeface="Arial"/>
                <a:cs typeface="Arial"/>
              </a:rPr>
              <a:t>to the </a:t>
            </a:r>
            <a:r>
              <a:rPr dirty="0" sz="1200" spc="-5">
                <a:latin typeface="Arial"/>
                <a:cs typeface="Arial"/>
              </a:rPr>
              <a:t>description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draw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diagram. Compare with a  final chart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be displayed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class after group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comparison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6318" y="783763"/>
            <a:ext cx="4933794" cy="2428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44625" y="3288029"/>
            <a:ext cx="4287520" cy="224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04" y="5514213"/>
            <a:ext cx="5760720" cy="423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405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2.10.Connotations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20" b="1">
                <a:latin typeface="Arial"/>
                <a:cs typeface="Arial"/>
              </a:rPr>
              <a:t>&amp;</a:t>
            </a:r>
            <a:r>
              <a:rPr dirty="0" sz="1200" spc="20" b="1" i="1">
                <a:solidFill>
                  <a:srgbClr val="212121"/>
                </a:solidFill>
                <a:latin typeface="Arial"/>
                <a:cs typeface="Arial"/>
              </a:rPr>
              <a:t>Denotations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75"/>
              </a:lnSpc>
            </a:pPr>
            <a:r>
              <a:rPr dirty="0" sz="1200" spc="-5" i="1">
                <a:solidFill>
                  <a:srgbClr val="333333"/>
                </a:solidFill>
                <a:latin typeface="Arial"/>
                <a:cs typeface="Arial"/>
              </a:rPr>
              <a:t>Denotation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literal meaning of a word, the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dictionary</a:t>
            </a:r>
            <a:r>
              <a:rPr dirty="0" sz="1200" spc="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definition.</a:t>
            </a:r>
            <a:endParaRPr sz="1200">
              <a:latin typeface="Arial"/>
              <a:cs typeface="Arial"/>
            </a:endParaRPr>
          </a:p>
          <a:p>
            <a:pPr algn="just" marL="12700" marR="81915">
              <a:lnSpc>
                <a:spcPct val="96300"/>
              </a:lnSpc>
              <a:spcBef>
                <a:spcPts val="20"/>
              </a:spcBef>
            </a:pP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The word </a:t>
            </a:r>
            <a:r>
              <a:rPr dirty="0" sz="1200" spc="-5" i="1">
                <a:solidFill>
                  <a:srgbClr val="333333"/>
                </a:solidFill>
                <a:latin typeface="Arial"/>
                <a:cs typeface="Arial"/>
              </a:rPr>
              <a:t>mom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means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a female parent. The word </a:t>
            </a:r>
            <a:r>
              <a:rPr dirty="0" sz="1200" spc="-5" i="1">
                <a:solidFill>
                  <a:srgbClr val="333333"/>
                </a:solidFill>
                <a:latin typeface="Arial"/>
                <a:cs typeface="Arial"/>
              </a:rPr>
              <a:t>mother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also means a female  parent. These </a:t>
            </a:r>
            <a:r>
              <a:rPr dirty="0" sz="1200" spc="-10">
                <a:solidFill>
                  <a:srgbClr val="333333"/>
                </a:solidFill>
                <a:latin typeface="Arial"/>
                <a:cs typeface="Arial"/>
              </a:rPr>
              <a:t>two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words share the </a:t>
            </a:r>
            <a:r>
              <a:rPr dirty="0" sz="1200" spc="-10">
                <a:solidFill>
                  <a:srgbClr val="333333"/>
                </a:solidFill>
                <a:latin typeface="Arial"/>
                <a:cs typeface="Arial"/>
              </a:rPr>
              <a:t>same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definition (and therefore the same  denotation), but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dirty="0" sz="1200" spc="-35">
                <a:solidFill>
                  <a:srgbClr val="333333"/>
                </a:solidFill>
                <a:latin typeface="Arial"/>
                <a:cs typeface="Arial"/>
              </a:rPr>
              <a:t>we‟ll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soon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see,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they can </a:t>
            </a:r>
            <a:r>
              <a:rPr dirty="0" sz="1200" spc="-10">
                <a:solidFill>
                  <a:srgbClr val="333333"/>
                </a:solidFill>
                <a:latin typeface="Arial"/>
                <a:cs typeface="Arial"/>
              </a:rPr>
              <a:t>have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very different</a:t>
            </a:r>
            <a:r>
              <a:rPr dirty="0" sz="1200" spc="4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connotations.</a:t>
            </a:r>
            <a:endParaRPr sz="1200">
              <a:latin typeface="Arial"/>
              <a:cs typeface="Arial"/>
            </a:endParaRPr>
          </a:p>
          <a:p>
            <a:pPr marL="12700" indent="42545">
              <a:lnSpc>
                <a:spcPts val="1345"/>
              </a:lnSpc>
            </a:pPr>
            <a:r>
              <a:rPr dirty="0" sz="1200" spc="-5" i="1">
                <a:solidFill>
                  <a:srgbClr val="333333"/>
                </a:solidFill>
                <a:latin typeface="Arial"/>
                <a:cs typeface="Arial"/>
              </a:rPr>
              <a:t>Connotation</a:t>
            </a:r>
            <a:r>
              <a:rPr dirty="0" sz="1200" spc="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could</a:t>
            </a:r>
            <a:r>
              <a:rPr dirty="0" sz="1200" spc="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also</a:t>
            </a:r>
            <a:r>
              <a:rPr dirty="0" sz="1200" spc="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dirty="0" sz="1200" spc="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thought</a:t>
            </a:r>
            <a:r>
              <a:rPr dirty="0" sz="1200" spc="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200" spc="9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dirty="0" sz="1200" spc="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flavor</a:t>
            </a:r>
            <a:r>
              <a:rPr dirty="0" sz="1200" spc="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200" spc="9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200" spc="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word.</a:t>
            </a:r>
            <a:r>
              <a:rPr dirty="0" sz="1200" spc="4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333333"/>
                </a:solidFill>
                <a:latin typeface="Arial"/>
                <a:cs typeface="Arial"/>
              </a:rPr>
              <a:t>Mom</a:t>
            </a:r>
            <a:r>
              <a:rPr dirty="0" sz="12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333333"/>
                </a:solidFill>
                <a:latin typeface="Arial"/>
                <a:cs typeface="Arial"/>
              </a:rPr>
              <a:t>mother</a:t>
            </a:r>
            <a:r>
              <a:rPr dirty="0" sz="1200" spc="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both</a:t>
            </a:r>
            <a:endParaRPr sz="1200">
              <a:latin typeface="Arial"/>
              <a:cs typeface="Arial"/>
            </a:endParaRPr>
          </a:p>
          <a:p>
            <a:pPr marL="12700" marR="13335">
              <a:lnSpc>
                <a:spcPts val="1380"/>
              </a:lnSpc>
              <a:spcBef>
                <a:spcPts val="75"/>
              </a:spcBef>
            </a:pP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have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same dictionary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definition,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but these words have different flavors once </a:t>
            </a:r>
            <a:r>
              <a:rPr dirty="0" sz="1200" spc="-10">
                <a:solidFill>
                  <a:srgbClr val="333333"/>
                </a:solidFill>
                <a:latin typeface="Arial"/>
                <a:cs typeface="Arial"/>
              </a:rPr>
              <a:t>we 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put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them into context.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Consider </a:t>
            </a:r>
            <a:r>
              <a:rPr dirty="0" sz="1200" spc="-1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following</a:t>
            </a:r>
            <a:r>
              <a:rPr dirty="0" sz="1200" spc="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sentences:</a:t>
            </a:r>
            <a:endParaRPr sz="1200">
              <a:latin typeface="Arial"/>
              <a:cs typeface="Arial"/>
            </a:endParaRPr>
          </a:p>
          <a:p>
            <a:pPr marL="12700" marR="3375660">
              <a:lnSpc>
                <a:spcPts val="1380"/>
              </a:lnSpc>
            </a:pP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Mom, may I </a:t>
            </a:r>
            <a:r>
              <a:rPr dirty="0" sz="1200" spc="-10">
                <a:solidFill>
                  <a:srgbClr val="333333"/>
                </a:solidFill>
                <a:latin typeface="Arial"/>
                <a:cs typeface="Arial"/>
              </a:rPr>
              <a:t>go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out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shopping? 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Mother, may I </a:t>
            </a:r>
            <a:r>
              <a:rPr dirty="0" sz="1200" spc="-10">
                <a:solidFill>
                  <a:srgbClr val="333333"/>
                </a:solidFill>
                <a:latin typeface="Arial"/>
                <a:cs typeface="Arial"/>
              </a:rPr>
              <a:t>go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out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dirty="0" sz="1200" spc="-5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shooping?</a:t>
            </a:r>
            <a:endParaRPr sz="1200">
              <a:latin typeface="Arial"/>
              <a:cs typeface="Arial"/>
            </a:endParaRPr>
          </a:p>
          <a:p>
            <a:pPr marL="55244">
              <a:lnSpc>
                <a:spcPts val="1310"/>
              </a:lnSpc>
            </a:pP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The word </a:t>
            </a:r>
            <a:r>
              <a:rPr dirty="0" sz="1200" spc="-5" i="1">
                <a:solidFill>
                  <a:srgbClr val="333333"/>
                </a:solidFill>
                <a:latin typeface="Arial"/>
                <a:cs typeface="Arial"/>
              </a:rPr>
              <a:t>Mom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has </a:t>
            </a: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intimate and casual connotation whereas </a:t>
            </a:r>
            <a:r>
              <a:rPr dirty="0" sz="1200" spc="-5" i="1">
                <a:solidFill>
                  <a:srgbClr val="333333"/>
                </a:solidFill>
                <a:latin typeface="Arial"/>
                <a:cs typeface="Arial"/>
              </a:rPr>
              <a:t>Mother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carries</a:t>
            </a:r>
            <a:r>
              <a:rPr dirty="0" sz="1200" spc="114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formal</a:t>
            </a:r>
            <a:r>
              <a:rPr dirty="0" sz="120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Arial"/>
                <a:cs typeface="Arial"/>
              </a:rPr>
              <a:t>overtone</a:t>
            </a:r>
            <a:endParaRPr sz="1200">
              <a:latin typeface="Arial"/>
              <a:cs typeface="Arial"/>
            </a:endParaRPr>
          </a:p>
          <a:p>
            <a:pPr marL="140970" indent="-128905">
              <a:lnSpc>
                <a:spcPts val="1380"/>
              </a:lnSpc>
              <a:buSzPct val="91666"/>
              <a:buAutoNum type="arabicPeriod"/>
              <a:tabLst>
                <a:tab pos="141605" algn="l"/>
              </a:tabLst>
            </a:pPr>
            <a:r>
              <a:rPr dirty="0" sz="1200" spc="-5">
                <a:latin typeface="Arial"/>
                <a:cs typeface="Arial"/>
              </a:rPr>
              <a:t>Identify detonations </a:t>
            </a:r>
            <a:r>
              <a:rPr dirty="0" sz="1200" spc="-1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the groups of words presented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below:.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Childlike, Youthful, Childish,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Young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Disabled, Crippled, Handicapped,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Retarded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Relaxed, Laid-back, Lackadaisical,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Easy-going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Slim, </a:t>
            </a:r>
            <a:r>
              <a:rPr dirty="0" sz="1200" spc="-5">
                <a:latin typeface="Arial"/>
                <a:cs typeface="Arial"/>
              </a:rPr>
              <a:t>Skinny, Slender,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Thin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Cheap, Frugal, Miserly,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Economical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Young, Immature, Juvenile,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Youthful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Inquisitive, </a:t>
            </a:r>
            <a:r>
              <a:rPr dirty="0" sz="1200">
                <a:latin typeface="Arial"/>
                <a:cs typeface="Arial"/>
              </a:rPr>
              <a:t>Interested, </a:t>
            </a:r>
            <a:r>
              <a:rPr dirty="0" sz="1200" spc="-5">
                <a:latin typeface="Arial"/>
                <a:cs typeface="Arial"/>
              </a:rPr>
              <a:t>Curious,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Convivial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Confident, Secure, Proud,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Egotistical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265" algn="l"/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Lovely, Knockout, Beautiful,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Stunning</a:t>
            </a:r>
            <a:endParaRPr sz="1200">
              <a:latin typeface="Arial"/>
              <a:cs typeface="Arial"/>
            </a:endParaRPr>
          </a:p>
          <a:p>
            <a:pPr lvl="1" marL="469265" marR="2385060" indent="-228600">
              <a:lnSpc>
                <a:spcPts val="1380"/>
              </a:lnSpc>
              <a:spcBef>
                <a:spcPts val="65"/>
              </a:spcBef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Talkative, Conversational, Chatty, Nosy  source:</a:t>
            </a:r>
            <a:r>
              <a:rPr dirty="0" sz="1200" spc="-5">
                <a:latin typeface="Arial"/>
                <a:cs typeface="Arial"/>
                <a:hlinkClick r:id="rId4"/>
              </a:rPr>
              <a:t>http://example</a:t>
            </a:r>
            <a:r>
              <a:rPr dirty="0" sz="1200" spc="35">
                <a:latin typeface="Arial"/>
                <a:cs typeface="Arial"/>
                <a:hlinkClick r:id="rId4"/>
              </a:rPr>
              <a:t> </a:t>
            </a:r>
            <a:r>
              <a:rPr dirty="0" sz="1200" spc="-5">
                <a:latin typeface="Arial"/>
                <a:cs typeface="Arial"/>
              </a:rPr>
              <a:t>s.yourdictionary.com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2530" y="2912744"/>
            <a:ext cx="1640205" cy="273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36595" y="2851150"/>
            <a:ext cx="1548130" cy="2858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31900" y="5802629"/>
            <a:ext cx="3897629" cy="2221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7584" y="1510537"/>
            <a:ext cx="5396230" cy="0"/>
          </a:xfrm>
          <a:custGeom>
            <a:avLst/>
            <a:gdLst/>
            <a:ahLst/>
            <a:cxnLst/>
            <a:rect l="l" t="t" r="r" b="b"/>
            <a:pathLst>
              <a:path w="5396230" h="0">
                <a:moveTo>
                  <a:pt x="0" y="0"/>
                </a:moveTo>
                <a:lnTo>
                  <a:pt x="539623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94536" y="1507489"/>
            <a:ext cx="0" cy="952500"/>
          </a:xfrm>
          <a:custGeom>
            <a:avLst/>
            <a:gdLst/>
            <a:ahLst/>
            <a:cxnLst/>
            <a:rect l="l" t="t" r="r" b="b"/>
            <a:pathLst>
              <a:path w="0" h="952500">
                <a:moveTo>
                  <a:pt x="0" y="0"/>
                </a:moveTo>
                <a:lnTo>
                  <a:pt x="0" y="9525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7584" y="2456941"/>
            <a:ext cx="5396230" cy="0"/>
          </a:xfrm>
          <a:custGeom>
            <a:avLst/>
            <a:gdLst/>
            <a:ahLst/>
            <a:cxnLst/>
            <a:rect l="l" t="t" r="r" b="b"/>
            <a:pathLst>
              <a:path w="5396230" h="0">
                <a:moveTo>
                  <a:pt x="0" y="0"/>
                </a:moveTo>
                <a:lnTo>
                  <a:pt x="539623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96811" y="1507489"/>
            <a:ext cx="0" cy="952500"/>
          </a:xfrm>
          <a:custGeom>
            <a:avLst/>
            <a:gdLst/>
            <a:ahLst/>
            <a:cxnLst/>
            <a:rect l="l" t="t" r="r" b="b"/>
            <a:pathLst>
              <a:path w="0" h="952500">
                <a:moveTo>
                  <a:pt x="0" y="0"/>
                </a:moveTo>
                <a:lnTo>
                  <a:pt x="0" y="9525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2004" y="606043"/>
            <a:ext cx="5673090" cy="221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9539">
              <a:lnSpc>
                <a:spcPts val="1410"/>
              </a:lnSpc>
              <a:spcBef>
                <a:spcPts val="100"/>
              </a:spcBef>
              <a:tabLst>
                <a:tab pos="824865" algn="l"/>
                <a:tab pos="1130935" algn="l"/>
              </a:tabLst>
            </a:pPr>
            <a:r>
              <a:rPr dirty="0" sz="1200" spc="-5">
                <a:latin typeface="Arial"/>
                <a:cs typeface="Arial"/>
              </a:rPr>
              <a:t>Unit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II	-	</a:t>
            </a:r>
            <a:r>
              <a:rPr dirty="0" sz="1200" spc="-5" b="1">
                <a:latin typeface="Arial"/>
                <a:cs typeface="Arial"/>
              </a:rPr>
              <a:t>LIVE and </a:t>
            </a:r>
            <a:r>
              <a:rPr dirty="0" sz="1200" b="1">
                <a:latin typeface="Arial"/>
                <a:cs typeface="Arial"/>
              </a:rPr>
              <a:t>LET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LIVE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2.1.A. Listening </a:t>
            </a:r>
            <a:r>
              <a:rPr dirty="0" sz="1200">
                <a:latin typeface="Arial"/>
                <a:cs typeface="Arial"/>
              </a:rPr>
              <a:t>for Inference: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Vocabulary</a:t>
            </a:r>
            <a:endParaRPr sz="1200">
              <a:latin typeface="Arial"/>
              <a:cs typeface="Arial"/>
            </a:endParaRPr>
          </a:p>
          <a:p>
            <a:pPr lvl="2" marL="469265" marR="5080" indent="-228600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Listing: Add </a:t>
            </a:r>
            <a:r>
              <a:rPr dirty="0" sz="1200">
                <a:latin typeface="Arial"/>
                <a:cs typeface="Arial"/>
              </a:rPr>
              <a:t>to the </a:t>
            </a:r>
            <a:r>
              <a:rPr dirty="0" sz="1200" spc="-5">
                <a:latin typeface="Arial"/>
                <a:cs typeface="Arial"/>
              </a:rPr>
              <a:t>list in the table below with any reasons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global warming 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you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know:</a:t>
            </a:r>
            <a:endParaRPr sz="1200">
              <a:latin typeface="Arial"/>
              <a:cs typeface="Arial"/>
            </a:endParaRPr>
          </a:p>
          <a:p>
            <a:pPr marL="1832610">
              <a:lnSpc>
                <a:spcPts val="1345"/>
              </a:lnSpc>
            </a:pPr>
            <a:r>
              <a:rPr dirty="0" sz="1200" b="1">
                <a:latin typeface="Arial"/>
                <a:cs typeface="Arial"/>
              </a:rPr>
              <a:t>Reasons </a:t>
            </a:r>
            <a:r>
              <a:rPr dirty="0" sz="1200" spc="-5" b="1">
                <a:latin typeface="Arial"/>
                <a:cs typeface="Arial"/>
              </a:rPr>
              <a:t>for Global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Warming</a:t>
            </a:r>
            <a:endParaRPr sz="1200">
              <a:latin typeface="Arial"/>
              <a:cs typeface="Arial"/>
            </a:endParaRPr>
          </a:p>
          <a:p>
            <a:pPr lvl="3" marL="718185" indent="-229235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718185" algn="l"/>
                <a:tab pos="718820" algn="l"/>
              </a:tabLst>
            </a:pPr>
            <a:r>
              <a:rPr dirty="0" sz="1200" spc="-5">
                <a:latin typeface="Arial"/>
                <a:cs typeface="Arial"/>
              </a:rPr>
              <a:t>Release of too much carbon dioxide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(CO2)</a:t>
            </a:r>
            <a:endParaRPr sz="1200">
              <a:latin typeface="Arial"/>
              <a:cs typeface="Arial"/>
            </a:endParaRPr>
          </a:p>
          <a:p>
            <a:pPr lvl="3" marL="718185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718185" algn="l"/>
                <a:tab pos="718820" algn="l"/>
              </a:tabLst>
            </a:pPr>
            <a:r>
              <a:rPr dirty="0" sz="1200" spc="-5">
                <a:latin typeface="Arial"/>
                <a:cs typeface="Arial"/>
              </a:rPr>
              <a:t>Burning of </a:t>
            </a:r>
            <a:r>
              <a:rPr dirty="0" sz="1200">
                <a:latin typeface="Arial"/>
                <a:cs typeface="Arial"/>
              </a:rPr>
              <a:t>fossil </a:t>
            </a:r>
            <a:r>
              <a:rPr dirty="0" sz="1200" spc="-5">
                <a:latin typeface="Arial"/>
                <a:cs typeface="Arial"/>
              </a:rPr>
              <a:t>fuels like </a:t>
            </a:r>
            <a:r>
              <a:rPr dirty="0" sz="1200">
                <a:latin typeface="Arial"/>
                <a:cs typeface="Arial"/>
              </a:rPr>
              <a:t>coal, </a:t>
            </a:r>
            <a:r>
              <a:rPr dirty="0" sz="1200" spc="-5">
                <a:latin typeface="Arial"/>
                <a:cs typeface="Arial"/>
              </a:rPr>
              <a:t>oil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natural gas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energy</a:t>
            </a:r>
            <a:endParaRPr sz="1200">
              <a:latin typeface="Arial"/>
              <a:cs typeface="Arial"/>
            </a:endParaRPr>
          </a:p>
          <a:p>
            <a:pPr lvl="3" marL="718185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718185" algn="l"/>
                <a:tab pos="718820" algn="l"/>
              </a:tabLst>
            </a:pPr>
            <a:r>
              <a:rPr dirty="0" sz="1200" spc="-5">
                <a:latin typeface="Arial"/>
                <a:cs typeface="Arial"/>
              </a:rPr>
              <a:t>Cutting down and burning </a:t>
            </a:r>
            <a:r>
              <a:rPr dirty="0" sz="1200">
                <a:latin typeface="Arial"/>
                <a:cs typeface="Arial"/>
              </a:rPr>
              <a:t>of forests to </a:t>
            </a:r>
            <a:r>
              <a:rPr dirty="0" sz="1200" spc="-5">
                <a:latin typeface="Arial"/>
                <a:cs typeface="Arial"/>
              </a:rPr>
              <a:t>create </a:t>
            </a:r>
            <a:r>
              <a:rPr dirty="0" sz="1200">
                <a:latin typeface="Arial"/>
                <a:cs typeface="Arial"/>
              </a:rPr>
              <a:t>pastures </a:t>
            </a:r>
            <a:r>
              <a:rPr dirty="0" sz="1200" spc="-5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plantations</a:t>
            </a:r>
            <a:endParaRPr sz="1200">
              <a:latin typeface="Arial"/>
              <a:cs typeface="Arial"/>
            </a:endParaRPr>
          </a:p>
          <a:p>
            <a:pPr lvl="3" marL="718185" marR="356870" indent="-228600">
              <a:lnSpc>
                <a:spcPts val="1380"/>
              </a:lnSpc>
              <a:spcBef>
                <a:spcPts val="110"/>
              </a:spcBef>
              <a:buFont typeface="Symbol"/>
              <a:buChar char=""/>
              <a:tabLst>
                <a:tab pos="718185" algn="l"/>
                <a:tab pos="718820" algn="l"/>
              </a:tabLst>
            </a:pPr>
            <a:r>
              <a:rPr dirty="0" sz="1200" spc="-5">
                <a:latin typeface="Arial"/>
                <a:cs typeface="Arial"/>
              </a:rPr>
              <a:t>Releasing other potent global warming gases, such as methane and  nitrous oxide</a:t>
            </a:r>
            <a:endParaRPr sz="1200">
              <a:latin typeface="Arial"/>
              <a:cs typeface="Arial"/>
            </a:endParaRPr>
          </a:p>
          <a:p>
            <a:pPr lvl="2" marL="469265" indent="-228600">
              <a:lnSpc>
                <a:spcPts val="1410"/>
              </a:lnSpc>
              <a:spcBef>
                <a:spcPts val="130"/>
              </a:spcBef>
              <a:buAutoNum type="arabicPeriod" startAt="2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Scan the cartoons to understand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meaning conveyed.</a:t>
            </a:r>
            <a:endParaRPr sz="1200">
              <a:latin typeface="Arial"/>
              <a:cs typeface="Arial"/>
            </a:endParaRPr>
          </a:p>
          <a:p>
            <a:pPr lvl="2" marL="469265" indent="-228600">
              <a:lnSpc>
                <a:spcPts val="1410"/>
              </a:lnSpc>
              <a:buAutoNum type="arabicPeriod" startAt="2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Discuss with your with your partner(s) the ideas mentioned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below: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10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30604" y="8044433"/>
            <a:ext cx="5505450" cy="1785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ts val="1405"/>
              </a:lnSpc>
              <a:spcBef>
                <a:spcPts val="100"/>
              </a:spcBef>
              <a:buAutoNum type="arabicPeriod" startAt="4"/>
              <a:tabLst>
                <a:tab pos="241300" algn="l"/>
              </a:tabLst>
            </a:pPr>
            <a:r>
              <a:rPr dirty="0" sz="1200">
                <a:latin typeface="Arial"/>
                <a:cs typeface="Arial"/>
              </a:rPr>
              <a:t>Which </a:t>
            </a:r>
            <a:r>
              <a:rPr dirty="0" sz="1200" spc="-5">
                <a:latin typeface="Arial"/>
                <a:cs typeface="Arial"/>
              </a:rPr>
              <a:t>of the following </a:t>
            </a:r>
            <a:r>
              <a:rPr dirty="0" sz="1200">
                <a:latin typeface="Arial"/>
                <a:cs typeface="Arial"/>
              </a:rPr>
              <a:t>ideas </a:t>
            </a:r>
            <a:r>
              <a:rPr dirty="0" sz="1200" spc="-5">
                <a:latin typeface="Arial"/>
                <a:cs typeface="Arial"/>
              </a:rPr>
              <a:t>you </a:t>
            </a:r>
            <a:r>
              <a:rPr dirty="0" sz="1200">
                <a:latin typeface="Arial"/>
                <a:cs typeface="Arial"/>
              </a:rPr>
              <a:t>think </a:t>
            </a:r>
            <a:r>
              <a:rPr dirty="0" sz="1200" spc="-5">
                <a:latin typeface="Arial"/>
                <a:cs typeface="Arial"/>
              </a:rPr>
              <a:t>are conveyed through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5">
                <a:latin typeface="Arial"/>
                <a:cs typeface="Arial"/>
              </a:rPr>
              <a:t> cartoons?</a:t>
            </a:r>
            <a:endParaRPr sz="1200">
              <a:latin typeface="Arial"/>
              <a:cs typeface="Arial"/>
            </a:endParaRPr>
          </a:p>
          <a:p>
            <a:pPr lvl="1" marL="240665" indent="-228600">
              <a:lnSpc>
                <a:spcPts val="1375"/>
              </a:lnSpc>
              <a:buAutoNum type="alphaUcPeriod"/>
              <a:tabLst>
                <a:tab pos="241300" algn="l"/>
              </a:tabLst>
            </a:pPr>
            <a:r>
              <a:rPr dirty="0" sz="1200" spc="-5" i="1">
                <a:latin typeface="Arial"/>
                <a:cs typeface="Arial"/>
              </a:rPr>
              <a:t>People </a:t>
            </a:r>
            <a:r>
              <a:rPr dirty="0" sz="1200" i="1">
                <a:latin typeface="Arial"/>
                <a:cs typeface="Arial"/>
              </a:rPr>
              <a:t>are </a:t>
            </a:r>
            <a:r>
              <a:rPr dirty="0" sz="1200" spc="-10" i="1">
                <a:latin typeface="Arial"/>
                <a:cs typeface="Arial"/>
              </a:rPr>
              <a:t>in </a:t>
            </a:r>
            <a:r>
              <a:rPr dirty="0" sz="1200" i="1">
                <a:latin typeface="Arial"/>
                <a:cs typeface="Arial"/>
              </a:rPr>
              <a:t>denial </a:t>
            </a:r>
            <a:r>
              <a:rPr dirty="0" sz="1200" spc="-5" i="1">
                <a:latin typeface="Arial"/>
                <a:cs typeface="Arial"/>
              </a:rPr>
              <a:t>over Climate</a:t>
            </a:r>
            <a:r>
              <a:rPr dirty="0" sz="1200" spc="1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change.</a:t>
            </a:r>
            <a:endParaRPr sz="1200">
              <a:latin typeface="Arial"/>
              <a:cs typeface="Arial"/>
            </a:endParaRPr>
          </a:p>
          <a:p>
            <a:pPr lvl="1" marL="240665" indent="-228600">
              <a:lnSpc>
                <a:spcPts val="1380"/>
              </a:lnSpc>
              <a:buAutoNum type="alphaUcPeriod"/>
              <a:tabLst>
                <a:tab pos="241300" algn="l"/>
              </a:tabLst>
            </a:pPr>
            <a:r>
              <a:rPr dirty="0" sz="1200" spc="-5" i="1">
                <a:latin typeface="Arial"/>
                <a:cs typeface="Arial"/>
              </a:rPr>
              <a:t>People </a:t>
            </a:r>
            <a:r>
              <a:rPr dirty="0" sz="1200" i="1">
                <a:latin typeface="Arial"/>
                <a:cs typeface="Arial"/>
              </a:rPr>
              <a:t>are </a:t>
            </a:r>
            <a:r>
              <a:rPr dirty="0" sz="1200" spc="-5" i="1">
                <a:latin typeface="Arial"/>
                <a:cs typeface="Arial"/>
              </a:rPr>
              <a:t>refusing </a:t>
            </a:r>
            <a:r>
              <a:rPr dirty="0" sz="1200" spc="-10" i="1">
                <a:latin typeface="Arial"/>
                <a:cs typeface="Arial"/>
              </a:rPr>
              <a:t>to </a:t>
            </a:r>
            <a:r>
              <a:rPr dirty="0" sz="1200" spc="-5" i="1">
                <a:latin typeface="Arial"/>
                <a:cs typeface="Arial"/>
              </a:rPr>
              <a:t>believe </a:t>
            </a:r>
            <a:r>
              <a:rPr dirty="0" sz="1200" i="1">
                <a:latin typeface="Arial"/>
                <a:cs typeface="Arial"/>
              </a:rPr>
              <a:t>the </a:t>
            </a:r>
            <a:r>
              <a:rPr dirty="0" sz="1200" spc="-5" i="1">
                <a:latin typeface="Arial"/>
                <a:cs typeface="Arial"/>
              </a:rPr>
              <a:t>evidence about Global</a:t>
            </a:r>
            <a:r>
              <a:rPr dirty="0" sz="1200" spc="10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Warming.</a:t>
            </a:r>
            <a:endParaRPr sz="1200">
              <a:latin typeface="Arial"/>
              <a:cs typeface="Arial"/>
            </a:endParaRPr>
          </a:p>
          <a:p>
            <a:pPr lvl="1" marL="240665" marR="537210" indent="-228600">
              <a:lnSpc>
                <a:spcPts val="1380"/>
              </a:lnSpc>
              <a:spcBef>
                <a:spcPts val="65"/>
              </a:spcBef>
              <a:buAutoNum type="alphaUcPeriod"/>
              <a:tabLst>
                <a:tab pos="241300" algn="l"/>
              </a:tabLst>
            </a:pPr>
            <a:r>
              <a:rPr dirty="0" sz="1200" spc="-5" i="1">
                <a:latin typeface="Arial"/>
                <a:cs typeface="Arial"/>
              </a:rPr>
              <a:t>People </a:t>
            </a:r>
            <a:r>
              <a:rPr dirty="0" sz="1200" i="1">
                <a:latin typeface="Arial"/>
                <a:cs typeface="Arial"/>
              </a:rPr>
              <a:t>are falsely </a:t>
            </a:r>
            <a:r>
              <a:rPr dirty="0" sz="1200" spc="-5" i="1">
                <a:latin typeface="Arial"/>
                <a:cs typeface="Arial"/>
              </a:rPr>
              <a:t>alarmed </a:t>
            </a:r>
            <a:r>
              <a:rPr dirty="0" sz="1200" i="1">
                <a:latin typeface="Arial"/>
                <a:cs typeface="Arial"/>
              </a:rPr>
              <a:t>by unnecessary </a:t>
            </a:r>
            <a:r>
              <a:rPr dirty="0" sz="1200" spc="-5" i="1">
                <a:latin typeface="Arial"/>
                <a:cs typeface="Arial"/>
              </a:rPr>
              <a:t>propaganda about Global  </a:t>
            </a:r>
            <a:r>
              <a:rPr dirty="0" sz="1200" spc="-5" i="1">
                <a:latin typeface="Arial"/>
                <a:cs typeface="Arial"/>
              </a:rPr>
              <a:t>Warming</a:t>
            </a:r>
            <a:endParaRPr sz="1200">
              <a:latin typeface="Arial"/>
              <a:cs typeface="Arial"/>
            </a:endParaRPr>
          </a:p>
          <a:p>
            <a:pPr lvl="1" marL="240665" indent="-228600">
              <a:lnSpc>
                <a:spcPts val="1320"/>
              </a:lnSpc>
              <a:buAutoNum type="alphaUcPeriod"/>
              <a:tabLst>
                <a:tab pos="241300" algn="l"/>
              </a:tabLst>
            </a:pPr>
            <a:r>
              <a:rPr dirty="0" sz="1200" spc="-5" i="1">
                <a:latin typeface="Arial"/>
                <a:cs typeface="Arial"/>
              </a:rPr>
              <a:t>Global warming is </a:t>
            </a:r>
            <a:r>
              <a:rPr dirty="0" sz="1200" i="1">
                <a:latin typeface="Arial"/>
                <a:cs typeface="Arial"/>
              </a:rPr>
              <a:t>not </a:t>
            </a:r>
            <a:r>
              <a:rPr dirty="0" sz="1200" spc="-5" i="1">
                <a:latin typeface="Arial"/>
                <a:cs typeface="Arial"/>
              </a:rPr>
              <a:t>about that is </a:t>
            </a:r>
            <a:r>
              <a:rPr dirty="0" sz="1200" spc="-10" i="1">
                <a:latin typeface="Arial"/>
                <a:cs typeface="Arial"/>
              </a:rPr>
              <a:t>yet to </a:t>
            </a:r>
            <a:r>
              <a:rPr dirty="0" sz="1200" i="1">
                <a:latin typeface="Arial"/>
                <a:cs typeface="Arial"/>
              </a:rPr>
              <a:t>happen, </a:t>
            </a:r>
            <a:r>
              <a:rPr dirty="0" sz="1200" spc="-5" i="1">
                <a:latin typeface="Arial"/>
                <a:cs typeface="Arial"/>
              </a:rPr>
              <a:t>but it is already</a:t>
            </a:r>
            <a:r>
              <a:rPr dirty="0" sz="1200" spc="11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happening.</a:t>
            </a:r>
            <a:endParaRPr sz="1200">
              <a:latin typeface="Arial"/>
              <a:cs typeface="Arial"/>
            </a:endParaRPr>
          </a:p>
          <a:p>
            <a:pPr marL="240665" marR="5080" indent="-228600">
              <a:lnSpc>
                <a:spcPts val="1380"/>
              </a:lnSpc>
              <a:spcBef>
                <a:spcPts val="70"/>
              </a:spcBef>
              <a:buFont typeface="Arial"/>
              <a:buAutoNum type="arabicPeriod" startAt="5"/>
              <a:tabLst>
                <a:tab pos="283845" algn="l"/>
                <a:tab pos="284480" algn="l"/>
              </a:tabLst>
            </a:pPr>
            <a:r>
              <a:rPr dirty="0"/>
              <a:t>	</a:t>
            </a:r>
            <a:r>
              <a:rPr dirty="0" sz="1200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there any </a:t>
            </a:r>
            <a:r>
              <a:rPr dirty="0" sz="1200" spc="-5" b="1">
                <a:latin typeface="Arial"/>
                <a:cs typeface="Arial"/>
              </a:rPr>
              <a:t>evidence </a:t>
            </a:r>
            <a:r>
              <a:rPr dirty="0" sz="1200" spc="-5">
                <a:latin typeface="Arial"/>
                <a:cs typeface="Arial"/>
              </a:rPr>
              <a:t>provided in the cartoons in support of any of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above  </a:t>
            </a:r>
            <a:r>
              <a:rPr dirty="0" sz="1200">
                <a:latin typeface="Arial"/>
                <a:cs typeface="Arial"/>
              </a:rPr>
              <a:t>four</a:t>
            </a:r>
            <a:r>
              <a:rPr dirty="0" sz="1200" spc="-5">
                <a:latin typeface="Arial"/>
                <a:cs typeface="Arial"/>
              </a:rPr>
              <a:t> assumptions?</a:t>
            </a:r>
            <a:endParaRPr sz="1200">
              <a:latin typeface="Arial"/>
              <a:cs typeface="Arial"/>
            </a:endParaRPr>
          </a:p>
          <a:p>
            <a:pPr marL="240665" marR="72390" indent="-228600">
              <a:lnSpc>
                <a:spcPts val="1380"/>
              </a:lnSpc>
              <a:buAutoNum type="arabicPeriod" startAt="5"/>
              <a:tabLst>
                <a:tab pos="241300" algn="l"/>
              </a:tabLst>
            </a:pP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is the </a:t>
            </a:r>
            <a:r>
              <a:rPr dirty="0" sz="1200" b="1">
                <a:latin typeface="Arial"/>
                <a:cs typeface="Arial"/>
              </a:rPr>
              <a:t>point of </a:t>
            </a:r>
            <a:r>
              <a:rPr dirty="0" sz="1200" spc="-10" b="1">
                <a:latin typeface="Arial"/>
                <a:cs typeface="Arial"/>
              </a:rPr>
              <a:t>view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two </a:t>
            </a:r>
            <a:r>
              <a:rPr dirty="0" sz="1200">
                <a:latin typeface="Arial"/>
                <a:cs typeface="Arial"/>
              </a:rPr>
              <a:t>sets </a:t>
            </a:r>
            <a:r>
              <a:rPr dirty="0" sz="1200" spc="-5">
                <a:latin typeface="Arial"/>
                <a:cs typeface="Arial"/>
              </a:rPr>
              <a:t>of people that is suggested through the  cartoons?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06043"/>
            <a:ext cx="5758815" cy="880046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6985">
              <a:lnSpc>
                <a:spcPts val="1380"/>
              </a:lnSpc>
              <a:spcBef>
                <a:spcPts val="195"/>
              </a:spcBef>
              <a:buSzPct val="91666"/>
              <a:buAutoNum type="arabicPeriod" startAt="2"/>
              <a:tabLst>
                <a:tab pos="141605" algn="l"/>
                <a:tab pos="831850" algn="l"/>
                <a:tab pos="1192530" algn="l"/>
                <a:tab pos="1940560" algn="l"/>
                <a:tab pos="2944495" algn="l"/>
                <a:tab pos="3347720" algn="l"/>
                <a:tab pos="4054475" algn="l"/>
                <a:tab pos="5059680" algn="l"/>
                <a:tab pos="5394960" algn="l"/>
              </a:tabLst>
            </a:pPr>
            <a:r>
              <a:rPr dirty="0" sz="1200" spc="-5" b="1">
                <a:latin typeface="Arial"/>
                <a:cs typeface="Arial"/>
              </a:rPr>
              <a:t>Ch</a:t>
            </a:r>
            <a:r>
              <a:rPr dirty="0" sz="1200" spc="-10" b="1">
                <a:latin typeface="Arial"/>
                <a:cs typeface="Arial"/>
              </a:rPr>
              <a:t>o</a:t>
            </a:r>
            <a:r>
              <a:rPr dirty="0" sz="1200" spc="-5" b="1">
                <a:latin typeface="Arial"/>
                <a:cs typeface="Arial"/>
              </a:rPr>
              <a:t>ose</a:t>
            </a:r>
            <a:r>
              <a:rPr dirty="0" sz="1200" b="1">
                <a:latin typeface="Arial"/>
                <a:cs typeface="Arial"/>
              </a:rPr>
              <a:t>	t</a:t>
            </a:r>
            <a:r>
              <a:rPr dirty="0" sz="1200" spc="-5" b="1">
                <a:latin typeface="Arial"/>
                <a:cs typeface="Arial"/>
              </a:rPr>
              <a:t>h</a:t>
            </a:r>
            <a:r>
              <a:rPr dirty="0" sz="1200" spc="-5" b="1">
                <a:latin typeface="Arial"/>
                <a:cs typeface="Arial"/>
              </a:rPr>
              <a:t>e</a:t>
            </a:r>
            <a:r>
              <a:rPr dirty="0" sz="1200" b="1">
                <a:latin typeface="Arial"/>
                <a:cs typeface="Arial"/>
              </a:rPr>
              <a:t>	ne</a:t>
            </a:r>
            <a:r>
              <a:rPr dirty="0" sz="1200" spc="-10" b="1">
                <a:latin typeface="Arial"/>
                <a:cs typeface="Arial"/>
              </a:rPr>
              <a:t>g</a:t>
            </a:r>
            <a:r>
              <a:rPr dirty="0" sz="1200" spc="-15" b="1">
                <a:latin typeface="Arial"/>
                <a:cs typeface="Arial"/>
              </a:rPr>
              <a:t>a</a:t>
            </a:r>
            <a:r>
              <a:rPr dirty="0" sz="1200" b="1">
                <a:latin typeface="Arial"/>
                <a:cs typeface="Arial"/>
              </a:rPr>
              <a:t>t</a:t>
            </a:r>
            <a:r>
              <a:rPr dirty="0" sz="1200" spc="5" b="1">
                <a:latin typeface="Arial"/>
                <a:cs typeface="Arial"/>
              </a:rPr>
              <a:t>i</a:t>
            </a:r>
            <a:r>
              <a:rPr dirty="0" sz="1200" spc="-25" b="1">
                <a:latin typeface="Arial"/>
                <a:cs typeface="Arial"/>
              </a:rPr>
              <a:t>v</a:t>
            </a:r>
            <a:r>
              <a:rPr dirty="0" sz="1200" spc="-5" b="1">
                <a:latin typeface="Arial"/>
                <a:cs typeface="Arial"/>
              </a:rPr>
              <a:t>e</a:t>
            </a:r>
            <a:r>
              <a:rPr dirty="0" sz="1200" b="1">
                <a:latin typeface="Arial"/>
                <a:cs typeface="Arial"/>
              </a:rPr>
              <a:t>	</a:t>
            </a:r>
            <a:r>
              <a:rPr dirty="0" sz="1200" spc="-5" b="1">
                <a:latin typeface="Arial"/>
                <a:cs typeface="Arial"/>
              </a:rPr>
              <a:t>c</a:t>
            </a:r>
            <a:r>
              <a:rPr dirty="0" sz="1200" b="1">
                <a:latin typeface="Arial"/>
                <a:cs typeface="Arial"/>
              </a:rPr>
              <a:t>onn</a:t>
            </a:r>
            <a:r>
              <a:rPr dirty="0" sz="1200" spc="-5" b="1">
                <a:latin typeface="Arial"/>
                <a:cs typeface="Arial"/>
              </a:rPr>
              <a:t>o</a:t>
            </a:r>
            <a:r>
              <a:rPr dirty="0" sz="1200" b="1">
                <a:latin typeface="Arial"/>
                <a:cs typeface="Arial"/>
              </a:rPr>
              <a:t>tation	</a:t>
            </a:r>
            <a:r>
              <a:rPr dirty="0" sz="1200" spc="-5" b="1">
                <a:latin typeface="Arial"/>
                <a:cs typeface="Arial"/>
              </a:rPr>
              <a:t>a</a:t>
            </a:r>
            <a:r>
              <a:rPr dirty="0" sz="1200" b="1">
                <a:latin typeface="Arial"/>
                <a:cs typeface="Arial"/>
              </a:rPr>
              <a:t>nd	posi</a:t>
            </a:r>
            <a:r>
              <a:rPr dirty="0" sz="1200" spc="-5" b="1">
                <a:latin typeface="Arial"/>
                <a:cs typeface="Arial"/>
              </a:rPr>
              <a:t>ti</a:t>
            </a:r>
            <a:r>
              <a:rPr dirty="0" sz="1200" spc="-30" b="1">
                <a:latin typeface="Arial"/>
                <a:cs typeface="Arial"/>
              </a:rPr>
              <a:t>v</a:t>
            </a:r>
            <a:r>
              <a:rPr dirty="0" sz="1200" spc="-5" b="1">
                <a:latin typeface="Arial"/>
                <a:cs typeface="Arial"/>
              </a:rPr>
              <a:t>e</a:t>
            </a:r>
            <a:r>
              <a:rPr dirty="0" sz="1200" b="1">
                <a:latin typeface="Arial"/>
                <a:cs typeface="Arial"/>
              </a:rPr>
              <a:t>	</a:t>
            </a:r>
            <a:r>
              <a:rPr dirty="0" sz="1200" spc="-5" b="1">
                <a:latin typeface="Arial"/>
                <a:cs typeface="Arial"/>
              </a:rPr>
              <a:t>c</a:t>
            </a:r>
            <a:r>
              <a:rPr dirty="0" sz="1200" b="1">
                <a:latin typeface="Arial"/>
                <a:cs typeface="Arial"/>
              </a:rPr>
              <a:t>onn</a:t>
            </a:r>
            <a:r>
              <a:rPr dirty="0" sz="1200" spc="-5" b="1">
                <a:latin typeface="Arial"/>
                <a:cs typeface="Arial"/>
              </a:rPr>
              <a:t>o</a:t>
            </a:r>
            <a:r>
              <a:rPr dirty="0" sz="1200" spc="5" b="1">
                <a:latin typeface="Arial"/>
                <a:cs typeface="Arial"/>
              </a:rPr>
              <a:t>t</a:t>
            </a:r>
            <a:r>
              <a:rPr dirty="0" sz="1200" spc="-5" b="1">
                <a:latin typeface="Arial"/>
                <a:cs typeface="Arial"/>
              </a:rPr>
              <a:t>a</a:t>
            </a:r>
            <a:r>
              <a:rPr dirty="0" sz="1200" b="1">
                <a:latin typeface="Arial"/>
                <a:cs typeface="Arial"/>
              </a:rPr>
              <a:t>tion	f</a:t>
            </a:r>
            <a:r>
              <a:rPr dirty="0" sz="1200" spc="-5" b="1">
                <a:latin typeface="Arial"/>
                <a:cs typeface="Arial"/>
              </a:rPr>
              <a:t>o</a:t>
            </a:r>
            <a:r>
              <a:rPr dirty="0" sz="1200" spc="-5" b="1">
                <a:latin typeface="Arial"/>
                <a:cs typeface="Arial"/>
              </a:rPr>
              <a:t>r</a:t>
            </a:r>
            <a:r>
              <a:rPr dirty="0" sz="1200" b="1">
                <a:latin typeface="Arial"/>
                <a:cs typeface="Arial"/>
              </a:rPr>
              <a:t>	</a:t>
            </a:r>
            <a:r>
              <a:rPr dirty="0" sz="1200" spc="-5" b="1">
                <a:latin typeface="Arial"/>
                <a:cs typeface="Arial"/>
              </a:rPr>
              <a:t>eac</a:t>
            </a:r>
            <a:r>
              <a:rPr dirty="0" sz="1200" b="1">
                <a:latin typeface="Arial"/>
                <a:cs typeface="Arial"/>
              </a:rPr>
              <a:t>h  </a:t>
            </a:r>
            <a:r>
              <a:rPr dirty="0" sz="1200" spc="-5" b="1">
                <a:latin typeface="Arial"/>
                <a:cs typeface="Arial"/>
              </a:rPr>
              <a:t>sentence:</a:t>
            </a:r>
            <a:endParaRPr sz="1200">
              <a:latin typeface="Arial"/>
              <a:cs typeface="Arial"/>
            </a:endParaRPr>
          </a:p>
          <a:p>
            <a:pPr lvl="1" marL="984885" indent="-287655">
              <a:lnSpc>
                <a:spcPts val="1315"/>
              </a:lnSpc>
              <a:buAutoNum type="alphaLcPeriod"/>
              <a:tabLst>
                <a:tab pos="984885" algn="l"/>
                <a:tab pos="985519" algn="l"/>
              </a:tabLst>
            </a:pP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recognise the </a:t>
            </a:r>
            <a:r>
              <a:rPr dirty="0" sz="1200">
                <a:latin typeface="Arial"/>
                <a:cs typeface="Arial"/>
              </a:rPr>
              <a:t>familiar </a:t>
            </a:r>
            <a:r>
              <a:rPr dirty="0" sz="1200" spc="-5" b="1">
                <a:latin typeface="Arial"/>
                <a:cs typeface="Arial"/>
              </a:rPr>
              <a:t>smell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falling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rain.</a:t>
            </a:r>
            <a:endParaRPr sz="1200">
              <a:latin typeface="Arial"/>
              <a:cs typeface="Arial"/>
            </a:endParaRPr>
          </a:p>
          <a:p>
            <a:pPr marL="697865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Stench, aroma, fragrance, </a:t>
            </a:r>
            <a:r>
              <a:rPr dirty="0" sz="1200">
                <a:latin typeface="Arial"/>
                <a:cs typeface="Arial"/>
              </a:rPr>
              <a:t>perfume</a:t>
            </a:r>
            <a:endParaRPr sz="1200">
              <a:latin typeface="Arial"/>
              <a:cs typeface="Arial"/>
            </a:endParaRPr>
          </a:p>
          <a:p>
            <a:pPr lvl="1" marL="984885" indent="-287655">
              <a:lnSpc>
                <a:spcPts val="1380"/>
              </a:lnSpc>
              <a:buAutoNum type="alphaLcPeriod" startAt="2"/>
              <a:tabLst>
                <a:tab pos="984885" algn="l"/>
                <a:tab pos="985519" algn="l"/>
              </a:tabLst>
            </a:pPr>
            <a:r>
              <a:rPr dirty="0" sz="1200" spc="-5">
                <a:latin typeface="Arial"/>
                <a:cs typeface="Arial"/>
              </a:rPr>
              <a:t>The Nokia is an </a:t>
            </a:r>
            <a:r>
              <a:rPr dirty="0" sz="1200" spc="-10">
                <a:latin typeface="Arial"/>
                <a:cs typeface="Arial"/>
              </a:rPr>
              <a:t>inexpensive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phone.</a:t>
            </a:r>
            <a:endParaRPr sz="1200">
              <a:latin typeface="Arial"/>
              <a:cs typeface="Arial"/>
            </a:endParaRPr>
          </a:p>
          <a:p>
            <a:pPr marL="697865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Cheap, </a:t>
            </a:r>
            <a:r>
              <a:rPr dirty="0" sz="1200">
                <a:latin typeface="Arial"/>
                <a:cs typeface="Arial"/>
              </a:rPr>
              <a:t>frugal, </a:t>
            </a:r>
            <a:r>
              <a:rPr dirty="0" sz="1200" spc="-5">
                <a:latin typeface="Arial"/>
                <a:cs typeface="Arial"/>
              </a:rPr>
              <a:t>Meagre, paltry, </a:t>
            </a:r>
            <a:r>
              <a:rPr dirty="0" sz="1200">
                <a:latin typeface="Arial"/>
                <a:cs typeface="Arial"/>
              </a:rPr>
              <a:t>thrifty,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economical</a:t>
            </a:r>
            <a:endParaRPr sz="1200">
              <a:latin typeface="Arial"/>
              <a:cs typeface="Arial"/>
            </a:endParaRPr>
          </a:p>
          <a:p>
            <a:pPr lvl="1" marL="984885" indent="-287655">
              <a:lnSpc>
                <a:spcPts val="1380"/>
              </a:lnSpc>
              <a:buAutoNum type="alphaLcPeriod" startAt="3"/>
              <a:tabLst>
                <a:tab pos="984885" algn="l"/>
                <a:tab pos="985519" algn="l"/>
              </a:tabLst>
            </a:pPr>
            <a:r>
              <a:rPr dirty="0" sz="1200" spc="-5">
                <a:latin typeface="Arial"/>
                <a:cs typeface="Arial"/>
              </a:rPr>
              <a:t>My </a:t>
            </a:r>
            <a:r>
              <a:rPr dirty="0" sz="1200">
                <a:latin typeface="Arial"/>
                <a:cs typeface="Arial"/>
              </a:rPr>
              <a:t>interest </a:t>
            </a:r>
            <a:r>
              <a:rPr dirty="0" sz="1200" spc="-5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internet </a:t>
            </a:r>
            <a:r>
              <a:rPr dirty="0" sz="1200" spc="-5">
                <a:latin typeface="Arial"/>
                <a:cs typeface="Arial"/>
              </a:rPr>
              <a:t>has become now a </a:t>
            </a:r>
            <a:r>
              <a:rPr dirty="0" sz="1200" spc="-5" b="1">
                <a:latin typeface="Arial"/>
                <a:cs typeface="Arial"/>
              </a:rPr>
              <a:t>hobby</a:t>
            </a:r>
            <a:r>
              <a:rPr dirty="0" sz="1200" spc="-5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697865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Obsession, addiction, fixation, mania, fad,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relaxation</a:t>
            </a:r>
            <a:endParaRPr sz="1200">
              <a:latin typeface="Arial"/>
              <a:cs typeface="Arial"/>
            </a:endParaRPr>
          </a:p>
          <a:p>
            <a:pPr lvl="1" marL="697865" marR="911225">
              <a:lnSpc>
                <a:spcPts val="1380"/>
              </a:lnSpc>
              <a:spcBef>
                <a:spcPts val="65"/>
              </a:spcBef>
              <a:buAutoNum type="alphaLcPeriod" startAt="4"/>
              <a:tabLst>
                <a:tab pos="984885" algn="l"/>
                <a:tab pos="985519" algn="l"/>
              </a:tabLst>
            </a:pPr>
            <a:r>
              <a:rPr dirty="0" sz="1200" spc="-5">
                <a:latin typeface="Arial"/>
                <a:cs typeface="Arial"/>
              </a:rPr>
              <a:t>The business started </a:t>
            </a:r>
            <a:r>
              <a:rPr dirty="0" sz="1200" spc="-1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b="1">
                <a:latin typeface="Arial"/>
                <a:cs typeface="Arial"/>
              </a:rPr>
              <a:t>hut </a:t>
            </a:r>
            <a:r>
              <a:rPr dirty="0" sz="1200" spc="-5">
                <a:latin typeface="Arial"/>
                <a:cs typeface="Arial"/>
              </a:rPr>
              <a:t>but now </a:t>
            </a:r>
            <a:r>
              <a:rPr dirty="0" sz="1200">
                <a:latin typeface="Arial"/>
                <a:cs typeface="Arial"/>
              </a:rPr>
              <a:t>they make </a:t>
            </a:r>
            <a:r>
              <a:rPr dirty="0" sz="1200" spc="-5">
                <a:latin typeface="Arial"/>
                <a:cs typeface="Arial"/>
              </a:rPr>
              <a:t>millions  </a:t>
            </a:r>
            <a:r>
              <a:rPr dirty="0" sz="1200">
                <a:latin typeface="Arial"/>
                <a:cs typeface="Arial"/>
              </a:rPr>
              <a:t>Shack, </a:t>
            </a:r>
            <a:r>
              <a:rPr dirty="0" sz="1200" spc="-5">
                <a:latin typeface="Arial"/>
                <a:cs typeface="Arial"/>
              </a:rPr>
              <a:t>cabin, hovel, </a:t>
            </a:r>
            <a:r>
              <a:rPr dirty="0" sz="1200">
                <a:latin typeface="Arial"/>
                <a:cs typeface="Arial"/>
              </a:rPr>
              <a:t>shed,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fleapit</a:t>
            </a:r>
            <a:endParaRPr sz="1200">
              <a:latin typeface="Arial"/>
              <a:cs typeface="Arial"/>
            </a:endParaRPr>
          </a:p>
          <a:p>
            <a:pPr lvl="1" marL="984885" indent="-287655">
              <a:lnSpc>
                <a:spcPts val="1315"/>
              </a:lnSpc>
              <a:buAutoNum type="alphaLcPeriod" startAt="4"/>
              <a:tabLst>
                <a:tab pos="984885" algn="l"/>
                <a:tab pos="985519" algn="l"/>
              </a:tabLst>
            </a:pPr>
            <a:r>
              <a:rPr dirty="0" sz="1200" spc="-5">
                <a:latin typeface="Arial"/>
                <a:cs typeface="Arial"/>
              </a:rPr>
              <a:t>Ratan </a:t>
            </a:r>
            <a:r>
              <a:rPr dirty="0" sz="1200">
                <a:latin typeface="Arial"/>
                <a:cs typeface="Arial"/>
              </a:rPr>
              <a:t>Tata </a:t>
            </a:r>
            <a:r>
              <a:rPr dirty="0" sz="1200" spc="-5">
                <a:latin typeface="Arial"/>
                <a:cs typeface="Arial"/>
              </a:rPr>
              <a:t>is an adventurous business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man.</a:t>
            </a:r>
            <a:endParaRPr sz="1200">
              <a:latin typeface="Arial"/>
              <a:cs typeface="Arial"/>
            </a:endParaRPr>
          </a:p>
          <a:p>
            <a:pPr marL="697865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Audacious, daring, bold, foolhardy, reckless</a:t>
            </a:r>
            <a:endParaRPr sz="1200">
              <a:latin typeface="Arial"/>
              <a:cs typeface="Arial"/>
            </a:endParaRPr>
          </a:p>
          <a:p>
            <a:pPr lvl="1" marL="697865" marR="1911985">
              <a:lnSpc>
                <a:spcPts val="1380"/>
              </a:lnSpc>
              <a:spcBef>
                <a:spcPts val="65"/>
              </a:spcBef>
              <a:buAutoNum type="alphaLcPeriod" startAt="6"/>
              <a:tabLst>
                <a:tab pos="984885" algn="l"/>
                <a:tab pos="985519" algn="l"/>
              </a:tabLst>
            </a:pPr>
            <a:r>
              <a:rPr dirty="0" sz="1200" spc="15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stopped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lunch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diner.  </a:t>
            </a:r>
            <a:r>
              <a:rPr dirty="0" sz="1200" spc="-5">
                <a:latin typeface="Arial"/>
                <a:cs typeface="Arial"/>
              </a:rPr>
              <a:t>Customer, patron, bistro, greasy spoon,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eatery</a:t>
            </a:r>
            <a:endParaRPr sz="1200">
              <a:latin typeface="Arial"/>
              <a:cs typeface="Arial"/>
            </a:endParaRPr>
          </a:p>
          <a:p>
            <a:pPr marL="469265" marR="5080" indent="-228600">
              <a:lnSpc>
                <a:spcPts val="1380"/>
              </a:lnSpc>
            </a:pPr>
            <a:r>
              <a:rPr dirty="0" sz="1200" spc="-5" b="1">
                <a:latin typeface="Arial"/>
                <a:cs typeface="Arial"/>
              </a:rPr>
              <a:t>1. Use </a:t>
            </a:r>
            <a:r>
              <a:rPr dirty="0" sz="1200" spc="-10" b="1">
                <a:latin typeface="Arial"/>
                <a:cs typeface="Arial"/>
              </a:rPr>
              <a:t>your </a:t>
            </a:r>
            <a:r>
              <a:rPr dirty="0" sz="1200" b="1">
                <a:latin typeface="Arial"/>
                <a:cs typeface="Arial"/>
              </a:rPr>
              <a:t>laptop </a:t>
            </a:r>
            <a:r>
              <a:rPr dirty="0" sz="1200" spc="-5" b="1">
                <a:latin typeface="Arial"/>
                <a:cs typeface="Arial"/>
              </a:rPr>
              <a:t>or computer </a:t>
            </a:r>
            <a:r>
              <a:rPr dirty="0" sz="1200" b="1">
                <a:latin typeface="Arial"/>
                <a:cs typeface="Arial"/>
              </a:rPr>
              <a:t>to </a:t>
            </a:r>
            <a:r>
              <a:rPr dirty="0" sz="1200" spc="-5" b="1">
                <a:latin typeface="Arial"/>
                <a:cs typeface="Arial"/>
              </a:rPr>
              <a:t>create such </a:t>
            </a:r>
            <a:r>
              <a:rPr dirty="0" sz="1200" b="1">
                <a:latin typeface="Arial"/>
                <a:cs typeface="Arial"/>
              </a:rPr>
              <a:t>sentences. </a:t>
            </a:r>
            <a:r>
              <a:rPr dirty="0" sz="1200" spc="-5" b="1">
                <a:latin typeface="Arial"/>
                <a:cs typeface="Arial"/>
              </a:rPr>
              <a:t>Right click </a:t>
            </a:r>
            <a:r>
              <a:rPr dirty="0" sz="1200" b="1">
                <a:latin typeface="Arial"/>
                <a:cs typeface="Arial"/>
              </a:rPr>
              <a:t>on  </a:t>
            </a:r>
            <a:r>
              <a:rPr dirty="0" sz="1200" spc="-5" b="1">
                <a:latin typeface="Arial"/>
                <a:cs typeface="Arial"/>
              </a:rPr>
              <a:t>the </a:t>
            </a:r>
            <a:r>
              <a:rPr dirty="0" sz="1200" spc="5" b="1">
                <a:latin typeface="Arial"/>
                <a:cs typeface="Arial"/>
              </a:rPr>
              <a:t>word </a:t>
            </a:r>
            <a:r>
              <a:rPr dirty="0" sz="1200" b="1">
                <a:latin typeface="Arial"/>
                <a:cs typeface="Arial"/>
              </a:rPr>
              <a:t>to find </a:t>
            </a:r>
            <a:r>
              <a:rPr dirty="0" sz="1200" spc="-5" b="1">
                <a:latin typeface="Arial"/>
                <a:cs typeface="Arial"/>
              </a:rPr>
              <a:t>synonyms </a:t>
            </a:r>
            <a:r>
              <a:rPr dirty="0" sz="1200" b="1">
                <a:latin typeface="Arial"/>
                <a:cs typeface="Arial"/>
              </a:rPr>
              <a:t>, to identify detonations and</a:t>
            </a:r>
            <a:r>
              <a:rPr dirty="0" sz="1200" spc="26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connotations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23749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Assignment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I:</a:t>
            </a:r>
            <a:endParaRPr sz="1200">
              <a:latin typeface="Arial"/>
              <a:cs typeface="Arial"/>
            </a:endParaRPr>
          </a:p>
          <a:p>
            <a:pPr marL="469265">
              <a:lnSpc>
                <a:spcPts val="1410"/>
              </a:lnSpc>
              <a:spcBef>
                <a:spcPts val="95"/>
              </a:spcBef>
            </a:pPr>
            <a:r>
              <a:rPr dirty="0" sz="1200">
                <a:latin typeface="Arial"/>
                <a:cs typeface="Arial"/>
              </a:rPr>
              <a:t>I.A. </a:t>
            </a:r>
            <a:r>
              <a:rPr dirty="0" sz="1200" spc="-5">
                <a:latin typeface="Arial"/>
                <a:cs typeface="Arial"/>
              </a:rPr>
              <a:t>Fill the blanks with right form of the verb: </a:t>
            </a: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Tenses)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ts val="141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You </a:t>
            </a:r>
            <a:r>
              <a:rPr dirty="0" sz="1200">
                <a:latin typeface="Arial"/>
                <a:cs typeface="Arial"/>
              </a:rPr>
              <a:t>……………….. ( </a:t>
            </a:r>
            <a:r>
              <a:rPr dirty="0" sz="1200" spc="-5">
                <a:latin typeface="Arial"/>
                <a:cs typeface="Arial"/>
              </a:rPr>
              <a:t>work) </a:t>
            </a:r>
            <a:r>
              <a:rPr dirty="0" sz="1200">
                <a:latin typeface="Arial"/>
                <a:cs typeface="Arial"/>
              </a:rPr>
              <a:t>hard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today.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The company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work </a:t>
            </a:r>
            <a:r>
              <a:rPr dirty="0" sz="1200">
                <a:latin typeface="Arial"/>
                <a:cs typeface="Arial"/>
              </a:rPr>
              <a:t>for ………….. ( not do) </a:t>
            </a:r>
            <a:r>
              <a:rPr dirty="0" sz="1200" spc="-10">
                <a:latin typeface="Arial"/>
                <a:cs typeface="Arial"/>
              </a:rPr>
              <a:t>well </a:t>
            </a:r>
            <a:r>
              <a:rPr dirty="0" sz="1200" spc="-5">
                <a:latin typeface="Arial"/>
                <a:cs typeface="Arial"/>
              </a:rPr>
              <a:t>this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year.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I …………………….. ( </a:t>
            </a:r>
            <a:r>
              <a:rPr dirty="0" sz="1200" spc="-5">
                <a:latin typeface="Arial"/>
                <a:cs typeface="Arial"/>
              </a:rPr>
              <a:t>work) </a:t>
            </a:r>
            <a:r>
              <a:rPr dirty="0" sz="1200">
                <a:latin typeface="Arial"/>
                <a:cs typeface="Arial"/>
              </a:rPr>
              <a:t>hard </a:t>
            </a:r>
            <a:r>
              <a:rPr dirty="0" sz="1200" spc="5">
                <a:latin typeface="Arial"/>
                <a:cs typeface="Arial"/>
              </a:rPr>
              <a:t>for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exams.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He </a:t>
            </a:r>
            <a:r>
              <a:rPr dirty="0" sz="1200">
                <a:latin typeface="Arial"/>
                <a:cs typeface="Arial"/>
              </a:rPr>
              <a:t>…….. </a:t>
            </a:r>
            <a:r>
              <a:rPr dirty="0" sz="1200" spc="-10">
                <a:latin typeface="Arial"/>
                <a:cs typeface="Arial"/>
              </a:rPr>
              <a:t>always </a:t>
            </a:r>
            <a:r>
              <a:rPr dirty="0" sz="1200">
                <a:latin typeface="Arial"/>
                <a:cs typeface="Arial"/>
              </a:rPr>
              <a:t>…. (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complain).</a:t>
            </a:r>
            <a:endParaRPr sz="1200">
              <a:latin typeface="Arial"/>
              <a:cs typeface="Arial"/>
            </a:endParaRPr>
          </a:p>
          <a:p>
            <a:pPr marL="509270" indent="-26860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509270" algn="l"/>
                <a:tab pos="509905" algn="l"/>
              </a:tabLst>
            </a:pPr>
            <a:r>
              <a:rPr dirty="0" sz="1200" spc="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…..( invite) them to the party </a:t>
            </a:r>
            <a:r>
              <a:rPr dirty="0" sz="1200">
                <a:latin typeface="Arial"/>
                <a:cs typeface="Arial"/>
              </a:rPr>
              <a:t>but </a:t>
            </a:r>
            <a:r>
              <a:rPr dirty="0" sz="1200" spc="-5">
                <a:latin typeface="Arial"/>
                <a:cs typeface="Arial"/>
              </a:rPr>
              <a:t>they </a:t>
            </a:r>
            <a:r>
              <a:rPr dirty="0" sz="1200">
                <a:latin typeface="Arial"/>
                <a:cs typeface="Arial"/>
              </a:rPr>
              <a:t>( decide) </a:t>
            </a:r>
            <a:r>
              <a:rPr dirty="0" sz="1200" spc="-5">
                <a:latin typeface="Arial"/>
                <a:cs typeface="Arial"/>
              </a:rPr>
              <a:t>not to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come.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Police </a:t>
            </a:r>
            <a:r>
              <a:rPr dirty="0" sz="1200">
                <a:latin typeface="Arial"/>
                <a:cs typeface="Arial"/>
              </a:rPr>
              <a:t>…….. ( </a:t>
            </a:r>
            <a:r>
              <a:rPr dirty="0" sz="1200" spc="-5">
                <a:latin typeface="Arial"/>
                <a:cs typeface="Arial"/>
              </a:rPr>
              <a:t>arrest) somebody in connection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theft.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…… he </a:t>
            </a:r>
            <a:r>
              <a:rPr dirty="0" sz="1200" spc="-5">
                <a:latin typeface="Arial"/>
                <a:cs typeface="Arial"/>
              </a:rPr>
              <a:t>…..yet? Yes he </a:t>
            </a:r>
            <a:r>
              <a:rPr dirty="0" sz="1200">
                <a:latin typeface="Arial"/>
                <a:cs typeface="Arial"/>
              </a:rPr>
              <a:t>…….. </a:t>
            </a:r>
            <a:r>
              <a:rPr dirty="0" sz="1200" spc="-5">
                <a:latin typeface="Arial"/>
                <a:cs typeface="Arial"/>
              </a:rPr>
              <a:t>already </a:t>
            </a: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-5">
                <a:latin typeface="Arial"/>
                <a:cs typeface="Arial"/>
              </a:rPr>
              <a:t> leave).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…… </a:t>
            </a:r>
            <a:r>
              <a:rPr dirty="0" sz="1200" spc="-5">
                <a:latin typeface="Arial"/>
                <a:cs typeface="Arial"/>
              </a:rPr>
              <a:t>you </a:t>
            </a:r>
            <a:r>
              <a:rPr dirty="0" sz="1200">
                <a:latin typeface="Arial"/>
                <a:cs typeface="Arial"/>
              </a:rPr>
              <a:t>my sister? </a:t>
            </a:r>
            <a:r>
              <a:rPr dirty="0" sz="1200" spc="-5">
                <a:latin typeface="Arial"/>
                <a:cs typeface="Arial"/>
              </a:rPr>
              <a:t>No,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………….. today, but </a:t>
            </a:r>
            <a:r>
              <a:rPr dirty="0" sz="1200">
                <a:latin typeface="Arial"/>
                <a:cs typeface="Arial"/>
              </a:rPr>
              <a:t>I …. </a:t>
            </a:r>
            <a:r>
              <a:rPr dirty="0" sz="1200" spc="-5">
                <a:latin typeface="Arial"/>
                <a:cs typeface="Arial"/>
              </a:rPr>
              <a:t>her yesterday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(see).</a:t>
            </a:r>
            <a:endParaRPr sz="1200">
              <a:latin typeface="Arial"/>
              <a:cs typeface="Arial"/>
            </a:endParaRPr>
          </a:p>
          <a:p>
            <a:pPr marL="469265" marR="158115" indent="-228600">
              <a:lnSpc>
                <a:spcPts val="1600"/>
              </a:lnSpc>
              <a:spcBef>
                <a:spcPts val="6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I ………………………. ( </a:t>
            </a:r>
            <a:r>
              <a:rPr dirty="0" sz="1200" spc="-5">
                <a:latin typeface="Arial"/>
                <a:cs typeface="Arial"/>
              </a:rPr>
              <a:t>talk) </a:t>
            </a:r>
            <a:r>
              <a:rPr dirty="0" sz="1200">
                <a:latin typeface="Arial"/>
                <a:cs typeface="Arial"/>
              </a:rPr>
              <a:t>to my </a:t>
            </a:r>
            <a:r>
              <a:rPr dirty="0" sz="1200" spc="-5">
                <a:latin typeface="Arial"/>
                <a:cs typeface="Arial"/>
              </a:rPr>
              <a:t>friend about the problem and she agrees  with </a:t>
            </a:r>
            <a:r>
              <a:rPr dirty="0" sz="1200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It ………………………. ( rain ) for </a:t>
            </a:r>
            <a:r>
              <a:rPr dirty="0" sz="1200" spc="-5">
                <a:latin typeface="Arial"/>
                <a:cs typeface="Arial"/>
              </a:rPr>
              <a:t>two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hours.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Malini </a:t>
            </a:r>
            <a:r>
              <a:rPr dirty="0" sz="1200">
                <a:latin typeface="Arial"/>
                <a:cs typeface="Arial"/>
              </a:rPr>
              <a:t>……………. ( </a:t>
            </a:r>
            <a:r>
              <a:rPr dirty="0" sz="1200" spc="-5">
                <a:latin typeface="Arial"/>
                <a:cs typeface="Arial"/>
              </a:rPr>
              <a:t>work) </a:t>
            </a:r>
            <a:r>
              <a:rPr dirty="0" sz="1200">
                <a:latin typeface="Arial"/>
                <a:cs typeface="Arial"/>
              </a:rPr>
              <a:t>here </a:t>
            </a:r>
            <a:r>
              <a:rPr dirty="0" sz="1200" spc="-5">
                <a:latin typeface="Arial"/>
                <a:cs typeface="Arial"/>
              </a:rPr>
              <a:t>since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1999.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I …………………… ( </a:t>
            </a:r>
            <a:r>
              <a:rPr dirty="0" sz="1200" spc="-5">
                <a:latin typeface="Arial"/>
                <a:cs typeface="Arial"/>
              </a:rPr>
              <a:t>teach) English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ten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years.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My </a:t>
            </a:r>
            <a:r>
              <a:rPr dirty="0" sz="1200">
                <a:latin typeface="Arial"/>
                <a:cs typeface="Arial"/>
              </a:rPr>
              <a:t>hands are </a:t>
            </a:r>
            <a:r>
              <a:rPr dirty="0" sz="1200" spc="-5">
                <a:latin typeface="Arial"/>
                <a:cs typeface="Arial"/>
              </a:rPr>
              <a:t>dirty. </a:t>
            </a:r>
            <a:r>
              <a:rPr dirty="0" sz="1200">
                <a:latin typeface="Arial"/>
                <a:cs typeface="Arial"/>
              </a:rPr>
              <a:t>I ….. ( repair ) </a:t>
            </a:r>
            <a:r>
              <a:rPr dirty="0" sz="1200" spc="-5">
                <a:latin typeface="Arial"/>
                <a:cs typeface="Arial"/>
              </a:rPr>
              <a:t>the car. </a:t>
            </a:r>
            <a:r>
              <a:rPr dirty="0" sz="1200">
                <a:latin typeface="Arial"/>
                <a:cs typeface="Arial"/>
              </a:rPr>
              <a:t>The car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ok </a:t>
            </a:r>
            <a:r>
              <a:rPr dirty="0" sz="1200" spc="-5">
                <a:latin typeface="Arial"/>
                <a:cs typeface="Arial"/>
              </a:rPr>
              <a:t>now. </a:t>
            </a:r>
            <a:r>
              <a:rPr dirty="0" sz="1200">
                <a:latin typeface="Arial"/>
                <a:cs typeface="Arial"/>
              </a:rPr>
              <a:t>I ….( repair )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He </a:t>
            </a:r>
            <a:r>
              <a:rPr dirty="0" sz="1200">
                <a:latin typeface="Arial"/>
                <a:cs typeface="Arial"/>
              </a:rPr>
              <a:t>………. </a:t>
            </a:r>
            <a:r>
              <a:rPr dirty="0" sz="1200" spc="-5">
                <a:latin typeface="Arial"/>
                <a:cs typeface="Arial"/>
              </a:rPr>
              <a:t>in hospital </a:t>
            </a:r>
            <a:r>
              <a:rPr dirty="0" sz="1200">
                <a:latin typeface="Arial"/>
                <a:cs typeface="Arial"/>
              </a:rPr>
              <a:t>since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Monday.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…..always </a:t>
            </a:r>
            <a:r>
              <a:rPr dirty="0" sz="1200">
                <a:latin typeface="Arial"/>
                <a:cs typeface="Arial"/>
              </a:rPr>
              <a:t>……..( </a:t>
            </a:r>
            <a:r>
              <a:rPr dirty="0" sz="1200" spc="-5">
                <a:latin typeface="Arial"/>
                <a:cs typeface="Arial"/>
              </a:rPr>
              <a:t>live) in</a:t>
            </a:r>
            <a:r>
              <a:rPr dirty="0" sz="1200">
                <a:latin typeface="Arial"/>
                <a:cs typeface="Arial"/>
              </a:rPr>
              <a:t> cities.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When I ( </a:t>
            </a:r>
            <a:r>
              <a:rPr dirty="0" sz="1200" spc="-5">
                <a:latin typeface="Arial"/>
                <a:cs typeface="Arial"/>
              </a:rPr>
              <a:t>go) home yesterday,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found that someone…. </a:t>
            </a:r>
            <a:r>
              <a:rPr dirty="0" sz="1200">
                <a:latin typeface="Arial"/>
                <a:cs typeface="Arial"/>
              </a:rPr>
              <a:t>(broke) </a:t>
            </a:r>
            <a:r>
              <a:rPr dirty="0" sz="1200" spc="-5">
                <a:latin typeface="Arial"/>
                <a:cs typeface="Arial"/>
              </a:rPr>
              <a:t>into 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flat.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When …… </a:t>
            </a:r>
            <a:r>
              <a:rPr dirty="0" sz="1200" spc="-5">
                <a:latin typeface="Arial"/>
                <a:cs typeface="Arial"/>
              </a:rPr>
              <a:t>(enter) the library, </a:t>
            </a:r>
            <a:r>
              <a:rPr dirty="0" sz="1200">
                <a:latin typeface="Arial"/>
                <a:cs typeface="Arial"/>
              </a:rPr>
              <a:t>Sarah….. </a:t>
            </a:r>
            <a:r>
              <a:rPr dirty="0" sz="1200" spc="-5">
                <a:latin typeface="Arial"/>
                <a:cs typeface="Arial"/>
              </a:rPr>
              <a:t>already </a:t>
            </a:r>
            <a:r>
              <a:rPr dirty="0" sz="1200">
                <a:latin typeface="Arial"/>
                <a:cs typeface="Arial"/>
              </a:rPr>
              <a:t>…….( return) the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book.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Later </a:t>
            </a:r>
            <a:r>
              <a:rPr dirty="0" sz="1200" spc="-5">
                <a:latin typeface="Arial"/>
                <a:cs typeface="Arial"/>
              </a:rPr>
              <a:t>in the programme,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……..( </a:t>
            </a:r>
            <a:r>
              <a:rPr dirty="0" sz="1200">
                <a:latin typeface="Arial"/>
                <a:cs typeface="Arial"/>
              </a:rPr>
              <a:t>talk ) </a:t>
            </a:r>
            <a:r>
              <a:rPr dirty="0" sz="1200" spc="-1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the Cabinet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Ministry.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1200" spc="-30">
                <a:latin typeface="Arial"/>
                <a:cs typeface="Arial"/>
              </a:rPr>
              <a:t>Don‟t </a:t>
            </a:r>
            <a:r>
              <a:rPr dirty="0" sz="1200">
                <a:latin typeface="Arial"/>
                <a:cs typeface="Arial"/>
              </a:rPr>
              <a:t>call me </a:t>
            </a:r>
            <a:r>
              <a:rPr dirty="0" sz="1200" spc="-5">
                <a:latin typeface="Arial"/>
                <a:cs typeface="Arial"/>
              </a:rPr>
              <a:t>between </a:t>
            </a:r>
            <a:r>
              <a:rPr dirty="0" sz="1200">
                <a:latin typeface="Arial"/>
                <a:cs typeface="Arial"/>
              </a:rPr>
              <a:t>8-9pm,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>
                <a:latin typeface="Arial"/>
                <a:cs typeface="Arial"/>
              </a:rPr>
              <a:t>….. </a:t>
            </a:r>
            <a:r>
              <a:rPr dirty="0" sz="1200" spc="-5">
                <a:latin typeface="Arial"/>
                <a:cs typeface="Arial"/>
              </a:rPr>
              <a:t>(have) dinner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then.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The water </a:t>
            </a:r>
            <a:r>
              <a:rPr dirty="0" sz="1200">
                <a:latin typeface="Arial"/>
                <a:cs typeface="Arial"/>
              </a:rPr>
              <a:t>… ( </a:t>
            </a:r>
            <a:r>
              <a:rPr dirty="0" sz="1200" spc="-5">
                <a:latin typeface="Arial"/>
                <a:cs typeface="Arial"/>
              </a:rPr>
              <a:t>boil) at </a:t>
            </a:r>
            <a:r>
              <a:rPr dirty="0" sz="1200">
                <a:latin typeface="Arial"/>
                <a:cs typeface="Arial"/>
              </a:rPr>
              <a:t>100 </a:t>
            </a:r>
            <a:r>
              <a:rPr dirty="0" sz="1200" spc="-5">
                <a:latin typeface="Arial"/>
                <a:cs typeface="Arial"/>
              </a:rPr>
              <a:t>degrees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Celsius.</a:t>
            </a:r>
            <a:endParaRPr sz="1200">
              <a:latin typeface="Arial"/>
              <a:cs typeface="Arial"/>
            </a:endParaRPr>
          </a:p>
          <a:p>
            <a:pPr marL="469265" marR="212725" indent="-228600">
              <a:lnSpc>
                <a:spcPts val="1600"/>
              </a:lnSpc>
              <a:spcBef>
                <a:spcPts val="65"/>
              </a:spcBef>
              <a:buAutoNum type="arabicPeriod"/>
              <a:tabLst>
                <a:tab pos="469900" algn="l"/>
                <a:tab pos="1964689" algn="l"/>
              </a:tabLst>
            </a:pPr>
            <a:r>
              <a:rPr dirty="0" sz="1200" spc="-5">
                <a:latin typeface="Arial"/>
                <a:cs typeface="Arial"/>
              </a:rPr>
              <a:t>There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>
                <a:latin typeface="Arial"/>
                <a:cs typeface="Arial"/>
              </a:rPr>
              <a:t>(be) </a:t>
            </a:r>
            <a:r>
              <a:rPr dirty="0" sz="1200" spc="-5">
                <a:latin typeface="Arial"/>
                <a:cs typeface="Arial"/>
              </a:rPr>
              <a:t>a gradual increase in </a:t>
            </a:r>
            <a:r>
              <a:rPr dirty="0" sz="1200">
                <a:latin typeface="Arial"/>
                <a:cs typeface="Arial"/>
              </a:rPr>
              <a:t>production </a:t>
            </a:r>
            <a:r>
              <a:rPr dirty="0" sz="1200" spc="-5">
                <a:latin typeface="Arial"/>
                <a:cs typeface="Arial"/>
              </a:rPr>
              <a:t>over the last </a:t>
            </a:r>
            <a:r>
              <a:rPr dirty="0" sz="1200" spc="-10">
                <a:latin typeface="Arial"/>
                <a:cs typeface="Arial"/>
              </a:rPr>
              <a:t>10  </a:t>
            </a:r>
            <a:r>
              <a:rPr dirty="0" sz="1200" spc="-5">
                <a:latin typeface="Arial"/>
                <a:cs typeface="Arial"/>
              </a:rPr>
              <a:t>years.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469900" algn="l"/>
                <a:tab pos="2558415" algn="l"/>
              </a:tabLst>
            </a:pPr>
            <a:r>
              <a:rPr dirty="0" sz="1200" spc="-5">
                <a:latin typeface="Arial"/>
                <a:cs typeface="Arial"/>
              </a:rPr>
              <a:t>Enormous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oil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deposits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(find) under the surface of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earth.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  <a:tab pos="3581400" algn="l"/>
              </a:tabLst>
            </a:pPr>
            <a:r>
              <a:rPr dirty="0" sz="1200" spc="-5">
                <a:latin typeface="Arial"/>
                <a:cs typeface="Arial"/>
              </a:rPr>
              <a:t>The farmers complained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that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they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(be) unable to raise the </a:t>
            </a:r>
            <a:r>
              <a:rPr dirty="0" sz="1200">
                <a:latin typeface="Arial"/>
                <a:cs typeface="Arial"/>
              </a:rPr>
              <a:t>crops.</a:t>
            </a:r>
            <a:endParaRPr sz="1200">
              <a:latin typeface="Arial"/>
              <a:cs typeface="Arial"/>
            </a:endParaRPr>
          </a:p>
          <a:p>
            <a:pPr marL="469265" marR="242570" indent="-228600">
              <a:lnSpc>
                <a:spcPts val="1600"/>
              </a:lnSpc>
              <a:spcBef>
                <a:spcPts val="60"/>
              </a:spcBef>
              <a:buAutoNum type="arabicPeriod"/>
              <a:tabLst>
                <a:tab pos="513080" algn="l"/>
                <a:tab pos="5020945" algn="l"/>
              </a:tabLst>
            </a:pPr>
            <a:r>
              <a:rPr dirty="0" sz="1200" spc="-5">
                <a:latin typeface="Arial"/>
                <a:cs typeface="Arial"/>
              </a:rPr>
              <a:t>Since there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>
                <a:latin typeface="Arial"/>
                <a:cs typeface="Arial"/>
              </a:rPr>
              <a:t>no </a:t>
            </a:r>
            <a:r>
              <a:rPr dirty="0" sz="1200" spc="-5">
                <a:latin typeface="Arial"/>
                <a:cs typeface="Arial"/>
              </a:rPr>
              <a:t>pollination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apple trees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and</a:t>
            </a:r>
            <a:r>
              <a:rPr dirty="0" sz="1200">
                <a:latin typeface="Arial"/>
                <a:cs typeface="Arial"/>
              </a:rPr>
              <a:t> there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(be)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  fruit.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696" y="590803"/>
            <a:ext cx="5927090" cy="81330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647700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latin typeface="Arial"/>
                <a:cs typeface="Arial"/>
              </a:rPr>
              <a:t>B . </a:t>
            </a:r>
            <a:r>
              <a:rPr dirty="0" sz="1200" spc="-5">
                <a:latin typeface="Arial"/>
                <a:cs typeface="Arial"/>
              </a:rPr>
              <a:t>Rewrite the following sentences with correct </a:t>
            </a: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verb:</a:t>
            </a:r>
            <a:endParaRPr sz="1200">
              <a:latin typeface="Arial"/>
              <a:cs typeface="Arial"/>
            </a:endParaRPr>
          </a:p>
          <a:p>
            <a:pPr marL="634365" indent="-271780">
              <a:lnSpc>
                <a:spcPts val="1410"/>
              </a:lnSpc>
              <a:spcBef>
                <a:spcPts val="135"/>
              </a:spcBef>
              <a:buAutoNum type="arabicPeriod"/>
              <a:tabLst>
                <a:tab pos="634365" algn="l"/>
                <a:tab pos="635000" algn="l"/>
                <a:tab pos="4408170" algn="l"/>
              </a:tabLst>
            </a:pPr>
            <a:r>
              <a:rPr dirty="0" sz="1200" spc="-5">
                <a:latin typeface="Arial"/>
                <a:cs typeface="Arial"/>
              </a:rPr>
              <a:t>From the economic point of </a:t>
            </a:r>
            <a:r>
              <a:rPr dirty="0" sz="1200" spc="-10">
                <a:latin typeface="Arial"/>
                <a:cs typeface="Arial"/>
              </a:rPr>
              <a:t>view,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solar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cookers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(be) the ideal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working.</a:t>
            </a:r>
            <a:endParaRPr sz="1200">
              <a:latin typeface="Arial"/>
              <a:cs typeface="Arial"/>
            </a:endParaRPr>
          </a:p>
          <a:p>
            <a:pPr marL="591185" marR="289560" indent="-228600">
              <a:lnSpc>
                <a:spcPts val="1380"/>
              </a:lnSpc>
              <a:spcBef>
                <a:spcPts val="65"/>
              </a:spcBef>
              <a:buFont typeface="Arial"/>
              <a:buAutoNum type="arabicPeriod"/>
              <a:tabLst>
                <a:tab pos="634365" algn="l"/>
                <a:tab pos="635000" algn="l"/>
                <a:tab pos="2849245" algn="l"/>
                <a:tab pos="4770755" algn="l"/>
              </a:tabLst>
            </a:pPr>
            <a:r>
              <a:rPr dirty="0"/>
              <a:t>	</a:t>
            </a:r>
            <a:r>
              <a:rPr dirty="0" sz="1200" spc="-5">
                <a:latin typeface="Arial"/>
                <a:cs typeface="Arial"/>
              </a:rPr>
              <a:t>Before the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fire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engine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(arrive)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fire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(destroy)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  whole building.</a:t>
            </a:r>
            <a:endParaRPr sz="1200">
              <a:latin typeface="Arial"/>
              <a:cs typeface="Arial"/>
            </a:endParaRPr>
          </a:p>
          <a:p>
            <a:pPr marL="591185" indent="-228600">
              <a:lnSpc>
                <a:spcPts val="1315"/>
              </a:lnSpc>
              <a:buAutoNum type="arabicPeriod"/>
              <a:tabLst>
                <a:tab pos="591820" algn="l"/>
                <a:tab pos="2495550" algn="l"/>
              </a:tabLst>
            </a:pP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experiment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(begin) a </a:t>
            </a:r>
            <a:r>
              <a:rPr dirty="0" sz="1200">
                <a:latin typeface="Arial"/>
                <a:cs typeface="Arial"/>
              </a:rPr>
              <a:t>few </a:t>
            </a:r>
            <a:r>
              <a:rPr dirty="0" sz="1200" spc="-5">
                <a:latin typeface="Arial"/>
                <a:cs typeface="Arial"/>
              </a:rPr>
              <a:t>months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ago.</a:t>
            </a:r>
            <a:endParaRPr sz="1200">
              <a:latin typeface="Arial"/>
              <a:cs typeface="Arial"/>
            </a:endParaRPr>
          </a:p>
          <a:p>
            <a:pPr marL="591185" marR="78105" indent="-228600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591820" algn="l"/>
                <a:tab pos="4668520" algn="l"/>
              </a:tabLst>
            </a:pPr>
            <a:r>
              <a:rPr dirty="0" sz="1200">
                <a:latin typeface="Arial"/>
                <a:cs typeface="Arial"/>
              </a:rPr>
              <a:t>Garden </a:t>
            </a:r>
            <a:r>
              <a:rPr dirty="0" sz="1200" spc="-5">
                <a:latin typeface="Arial"/>
                <a:cs typeface="Arial"/>
              </a:rPr>
              <a:t>Cooper, a Mayor in the American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Air </a:t>
            </a:r>
            <a:r>
              <a:rPr dirty="0" sz="1200">
                <a:latin typeface="Arial"/>
                <a:cs typeface="Arial"/>
              </a:rPr>
              <a:t>Force,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(go) into space in  1963.</a:t>
            </a:r>
            <a:endParaRPr sz="1200">
              <a:latin typeface="Arial"/>
              <a:cs typeface="Arial"/>
            </a:endParaRPr>
          </a:p>
          <a:p>
            <a:pPr marL="591185" indent="-228600">
              <a:lnSpc>
                <a:spcPts val="1315"/>
              </a:lnSpc>
              <a:buAutoNum type="arabicPeriod"/>
              <a:tabLst>
                <a:tab pos="591820" algn="l"/>
                <a:tab pos="1824989" algn="l"/>
                <a:tab pos="4645025" algn="l"/>
              </a:tabLst>
            </a:pP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house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(built) </a:t>
            </a:r>
            <a:r>
              <a:rPr dirty="0" sz="1200">
                <a:latin typeface="Arial"/>
                <a:cs typeface="Arial"/>
              </a:rPr>
              <a:t>after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secure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foundations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(lay)</a:t>
            </a:r>
            <a:endParaRPr sz="1200">
              <a:latin typeface="Arial"/>
              <a:cs typeface="Arial"/>
            </a:endParaRPr>
          </a:p>
          <a:p>
            <a:pPr marL="591185" indent="-228600">
              <a:lnSpc>
                <a:spcPts val="1380"/>
              </a:lnSpc>
              <a:buAutoNum type="arabicPeriod"/>
              <a:tabLst>
                <a:tab pos="591820" algn="l"/>
                <a:tab pos="2196465" algn="l"/>
              </a:tabLst>
            </a:pP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plane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(fly) </a:t>
            </a:r>
            <a:r>
              <a:rPr dirty="0" sz="1200">
                <a:latin typeface="Arial"/>
                <a:cs typeface="Arial"/>
              </a:rPr>
              <a:t>300 km </a:t>
            </a:r>
            <a:r>
              <a:rPr dirty="0" sz="1200" spc="-5">
                <a:latin typeface="Arial"/>
                <a:cs typeface="Arial"/>
              </a:rPr>
              <a:t>high when one of </a:t>
            </a:r>
            <a:r>
              <a:rPr dirty="0" sz="1200">
                <a:latin typeface="Arial"/>
                <a:cs typeface="Arial"/>
              </a:rPr>
              <a:t>its </a:t>
            </a:r>
            <a:r>
              <a:rPr dirty="0" sz="1200" spc="-5">
                <a:latin typeface="Arial"/>
                <a:cs typeface="Arial"/>
              </a:rPr>
              <a:t>engines went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  <a:p>
            <a:pPr marL="591185" marR="474980" indent="-228600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591820" algn="l"/>
              </a:tabLst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decade ago the most vehement opposition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computerization.............  </a:t>
            </a:r>
            <a:r>
              <a:rPr dirty="0" sz="1200">
                <a:latin typeface="Arial"/>
                <a:cs typeface="Arial"/>
              </a:rPr>
              <a:t>(come) </a:t>
            </a:r>
            <a:r>
              <a:rPr dirty="0" sz="1200" spc="-5">
                <a:latin typeface="Arial"/>
                <a:cs typeface="Arial"/>
              </a:rPr>
              <a:t>from people who......(believe)that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leads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unemployment.</a:t>
            </a:r>
            <a:endParaRPr sz="1200">
              <a:latin typeface="Arial"/>
              <a:cs typeface="Arial"/>
            </a:endParaRPr>
          </a:p>
          <a:p>
            <a:pPr marL="591185" indent="-228600">
              <a:lnSpc>
                <a:spcPts val="1315"/>
              </a:lnSpc>
              <a:buAutoNum type="arabicPeriod"/>
              <a:tabLst>
                <a:tab pos="591820" algn="l"/>
                <a:tab pos="2785110" algn="l"/>
              </a:tabLst>
            </a:pPr>
            <a:r>
              <a:rPr dirty="0" sz="1200">
                <a:latin typeface="Arial"/>
                <a:cs typeface="Arial"/>
              </a:rPr>
              <a:t>In future,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houses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>
                <a:latin typeface="Arial"/>
                <a:cs typeface="Arial"/>
              </a:rPr>
              <a:t>(erect)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new technologies.</a:t>
            </a:r>
            <a:endParaRPr sz="1200">
              <a:latin typeface="Arial"/>
              <a:cs typeface="Arial"/>
            </a:endParaRPr>
          </a:p>
          <a:p>
            <a:pPr marL="591185" marR="212090" indent="-228600">
              <a:lnSpc>
                <a:spcPts val="1380"/>
              </a:lnSpc>
              <a:spcBef>
                <a:spcPts val="70"/>
              </a:spcBef>
              <a:buAutoNum type="arabicPeriod"/>
              <a:tabLst>
                <a:tab pos="591820" algn="l"/>
                <a:tab pos="3181985" algn="l"/>
                <a:tab pos="5706745" algn="l"/>
              </a:tabLst>
            </a:pP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Chernobyl,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accident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(occur) </a:t>
            </a:r>
            <a:r>
              <a:rPr dirty="0" sz="1200" spc="-10">
                <a:latin typeface="Arial"/>
                <a:cs typeface="Arial"/>
              </a:rPr>
              <a:t>while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operators 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u="heavy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        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(carry) </a:t>
            </a:r>
            <a:r>
              <a:rPr dirty="0" sz="1200">
                <a:latin typeface="Arial"/>
                <a:cs typeface="Arial"/>
              </a:rPr>
              <a:t>out </a:t>
            </a:r>
            <a:r>
              <a:rPr dirty="0" sz="1200" spc="-5">
                <a:latin typeface="Arial"/>
                <a:cs typeface="Arial"/>
              </a:rPr>
              <a:t>a test on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turbo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generator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 b="1">
                <a:latin typeface="Arial"/>
                <a:cs typeface="Arial"/>
              </a:rPr>
              <a:t>Choose the </a:t>
            </a:r>
            <a:r>
              <a:rPr dirty="0" sz="1200" b="1">
                <a:latin typeface="Arial"/>
                <a:cs typeface="Arial"/>
              </a:rPr>
              <a:t>right </a:t>
            </a:r>
            <a:r>
              <a:rPr dirty="0" sz="1200" spc="-5" b="1">
                <a:latin typeface="Arial"/>
                <a:cs typeface="Arial"/>
              </a:rPr>
              <a:t>verb: </a:t>
            </a:r>
            <a:r>
              <a:rPr dirty="0" sz="1200" b="1">
                <a:latin typeface="Arial"/>
                <a:cs typeface="Arial"/>
              </a:rPr>
              <a:t>(</a:t>
            </a:r>
            <a:r>
              <a:rPr dirty="0" sz="1200" spc="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concord)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ts val="1410"/>
              </a:lnSpc>
              <a:buAutoNum type="arabicPeriod"/>
              <a:tabLst>
                <a:tab pos="648335" algn="l"/>
              </a:tabLst>
            </a:pPr>
            <a:r>
              <a:rPr dirty="0" sz="1200">
                <a:latin typeface="Arial"/>
                <a:cs typeface="Arial"/>
              </a:rPr>
              <a:t>One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my ……. ( </a:t>
            </a:r>
            <a:r>
              <a:rPr dirty="0" sz="1200" spc="-5">
                <a:latin typeface="Arial"/>
                <a:cs typeface="Arial"/>
              </a:rPr>
              <a:t>friend/ friends, is/ </a:t>
            </a:r>
            <a:r>
              <a:rPr dirty="0" sz="1200">
                <a:latin typeface="Arial"/>
                <a:cs typeface="Arial"/>
              </a:rPr>
              <a:t>are ) </a:t>
            </a:r>
            <a:r>
              <a:rPr dirty="0" sz="1200" spc="-5">
                <a:latin typeface="Arial"/>
                <a:cs typeface="Arial"/>
              </a:rPr>
              <a:t>out of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station.</a:t>
            </a:r>
            <a:endParaRPr sz="1200">
              <a:latin typeface="Arial"/>
              <a:cs typeface="Arial"/>
            </a:endParaRPr>
          </a:p>
          <a:p>
            <a:pPr lvl="1" marL="647700" marR="504190" indent="-228600">
              <a:lnSpc>
                <a:spcPts val="1600"/>
              </a:lnSpc>
              <a:spcBef>
                <a:spcPts val="6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The boys who were near </a:t>
            </a:r>
            <a:r>
              <a:rPr dirty="0" sz="1200" spc="-20">
                <a:latin typeface="Arial"/>
                <a:cs typeface="Arial"/>
              </a:rPr>
              <a:t>Director‟s </a:t>
            </a:r>
            <a:r>
              <a:rPr dirty="0" sz="1200">
                <a:latin typeface="Arial"/>
                <a:cs typeface="Arial"/>
              </a:rPr>
              <a:t>room ( </a:t>
            </a:r>
            <a:r>
              <a:rPr dirty="0" sz="1200" spc="-5">
                <a:latin typeface="Arial"/>
                <a:cs typeface="Arial"/>
              </a:rPr>
              <a:t>want/ wants) </a:t>
            </a:r>
            <a:r>
              <a:rPr dirty="0" sz="1200">
                <a:latin typeface="Arial"/>
                <a:cs typeface="Arial"/>
              </a:rPr>
              <a:t>OD to </a:t>
            </a:r>
            <a:r>
              <a:rPr dirty="0" sz="1200" spc="-5">
                <a:latin typeface="Arial"/>
                <a:cs typeface="Arial"/>
              </a:rPr>
              <a:t>attend </a:t>
            </a:r>
            <a:r>
              <a:rPr dirty="0" sz="1200">
                <a:latin typeface="Arial"/>
                <a:cs typeface="Arial"/>
              </a:rPr>
              <a:t>a  </a:t>
            </a:r>
            <a:r>
              <a:rPr dirty="0" sz="1200" spc="-5">
                <a:latin typeface="Arial"/>
                <a:cs typeface="Arial"/>
              </a:rPr>
              <a:t>seminar.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are/ is 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many children in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park.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book </a:t>
            </a:r>
            <a:r>
              <a:rPr dirty="0" sz="120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table.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My </a:t>
            </a:r>
            <a:r>
              <a:rPr dirty="0" sz="1200">
                <a:latin typeface="Arial"/>
                <a:cs typeface="Arial"/>
              </a:rPr>
              <a:t>father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my </a:t>
            </a:r>
            <a:r>
              <a:rPr dirty="0" sz="1200" spc="-5">
                <a:latin typeface="Arial"/>
                <a:cs typeface="Arial"/>
              </a:rPr>
              <a:t>guardian 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wants/ want 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me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got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US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studies.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The poet and philosopher </a:t>
            </a:r>
            <a:r>
              <a:rPr dirty="0" sz="1200">
                <a:latin typeface="Arial"/>
                <a:cs typeface="Arial"/>
              </a:rPr>
              <a:t>( is/ </a:t>
            </a:r>
            <a:r>
              <a:rPr dirty="0" sz="1200" spc="-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no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more.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Ten rupees </a:t>
            </a:r>
            <a:r>
              <a:rPr dirty="0" sz="1200">
                <a:latin typeface="Arial"/>
                <a:cs typeface="Arial"/>
              </a:rPr>
              <a:t>( is/ </a:t>
            </a:r>
            <a:r>
              <a:rPr dirty="0" sz="1200" spc="-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not a big amount.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>
                <a:latin typeface="Arial"/>
                <a:cs typeface="Arial"/>
              </a:rPr>
              <a:t>Fairy Tales </a:t>
            </a:r>
            <a:r>
              <a:rPr dirty="0" sz="1200" spc="-5">
                <a:latin typeface="Arial"/>
                <a:cs typeface="Arial"/>
              </a:rPr>
              <a:t>(was/ were 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written </a:t>
            </a:r>
            <a:r>
              <a:rPr dirty="0" sz="1200">
                <a:latin typeface="Arial"/>
                <a:cs typeface="Arial"/>
              </a:rPr>
              <a:t>by </a:t>
            </a:r>
            <a:r>
              <a:rPr dirty="0" sz="1200" spc="-5">
                <a:latin typeface="Arial"/>
                <a:cs typeface="Arial"/>
              </a:rPr>
              <a:t>Roget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Mary.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crowd of people </a:t>
            </a:r>
            <a:r>
              <a:rPr dirty="0" sz="1200">
                <a:latin typeface="Arial"/>
                <a:cs typeface="Arial"/>
              </a:rPr>
              <a:t>( is/ </a:t>
            </a:r>
            <a:r>
              <a:rPr dirty="0" sz="1200" spc="-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moving towards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border.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Little of the </a:t>
            </a:r>
            <a:r>
              <a:rPr dirty="0" sz="1200">
                <a:latin typeface="Arial"/>
                <a:cs typeface="Arial"/>
              </a:rPr>
              <a:t>furniture ( </a:t>
            </a:r>
            <a:r>
              <a:rPr dirty="0" sz="1200" spc="-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)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broken.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The pair of scissors 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has/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been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lost.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Stationery </a:t>
            </a:r>
            <a:r>
              <a:rPr dirty="0" sz="1200">
                <a:latin typeface="Arial"/>
                <a:cs typeface="Arial"/>
              </a:rPr>
              <a:t>( costs/ </a:t>
            </a:r>
            <a:r>
              <a:rPr dirty="0" sz="1200" spc="-5">
                <a:latin typeface="Arial"/>
                <a:cs typeface="Arial"/>
              </a:rPr>
              <a:t>cost) a lot these days.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Most of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Indians 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poor.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Most of </a:t>
            </a:r>
            <a:r>
              <a:rPr dirty="0" sz="1200">
                <a:latin typeface="Arial"/>
                <a:cs typeface="Arial"/>
              </a:rPr>
              <a:t>the traffic ( </a:t>
            </a:r>
            <a:r>
              <a:rPr dirty="0" sz="1200" spc="-5">
                <a:latin typeface="Arial"/>
                <a:cs typeface="Arial"/>
              </a:rPr>
              <a:t>moves/ move </a:t>
            </a:r>
            <a:r>
              <a:rPr dirty="0" sz="1200">
                <a:latin typeface="Arial"/>
                <a:cs typeface="Arial"/>
              </a:rPr>
              <a:t>)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fast.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news 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/ are )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good.</a:t>
            </a:r>
            <a:endParaRPr sz="1200">
              <a:latin typeface="Arial"/>
              <a:cs typeface="Arial"/>
            </a:endParaRPr>
          </a:p>
          <a:p>
            <a:pPr lvl="1" marL="647700" marR="5080" indent="-228600">
              <a:lnSpc>
                <a:spcPct val="110000"/>
              </a:lnSpc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Some of the money 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/ are ) </a:t>
            </a:r>
            <a:r>
              <a:rPr dirty="0" sz="1200" spc="-5">
                <a:latin typeface="Arial"/>
                <a:cs typeface="Arial"/>
              </a:rPr>
              <a:t>lost. Some of the people involved in the robbery  </a:t>
            </a:r>
            <a:r>
              <a:rPr dirty="0" sz="1200">
                <a:latin typeface="Arial"/>
                <a:cs typeface="Arial"/>
              </a:rPr>
              <a:t>( are/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caught.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Every </a:t>
            </a:r>
            <a:r>
              <a:rPr dirty="0" sz="1200">
                <a:latin typeface="Arial"/>
                <a:cs typeface="Arial"/>
              </a:rPr>
              <a:t>one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class </a:t>
            </a:r>
            <a:r>
              <a:rPr dirty="0" sz="1200">
                <a:latin typeface="Arial"/>
                <a:cs typeface="Arial"/>
              </a:rPr>
              <a:t>( has/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) to </a:t>
            </a:r>
            <a:r>
              <a:rPr dirty="0" sz="1200" spc="-5">
                <a:latin typeface="Arial"/>
                <a:cs typeface="Arial"/>
              </a:rPr>
              <a:t>submit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assignment.</a:t>
            </a:r>
            <a:endParaRPr sz="1200">
              <a:latin typeface="Arial"/>
              <a:cs typeface="Arial"/>
            </a:endParaRPr>
          </a:p>
          <a:p>
            <a:pPr lvl="1" marL="647700" marR="60960" indent="-228600">
              <a:lnSpc>
                <a:spcPct val="110000"/>
              </a:lnSpc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Indian team </a:t>
            </a:r>
            <a:r>
              <a:rPr dirty="0" sz="1200">
                <a:latin typeface="Arial"/>
                <a:cs typeface="Arial"/>
              </a:rPr>
              <a:t>( has/ </a:t>
            </a:r>
            <a:r>
              <a:rPr dirty="0" sz="1200" spc="-5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played </a:t>
            </a:r>
            <a:r>
              <a:rPr dirty="0" sz="1200">
                <a:latin typeface="Arial"/>
                <a:cs typeface="Arial"/>
              </a:rPr>
              <a:t>well. </a:t>
            </a:r>
            <a:r>
              <a:rPr dirty="0" sz="1200" spc="-5">
                <a:latin typeface="Arial"/>
                <a:cs typeface="Arial"/>
              </a:rPr>
              <a:t>So </a:t>
            </a:r>
            <a:r>
              <a:rPr dirty="0" sz="1200" spc="-10">
                <a:latin typeface="Arial"/>
                <a:cs typeface="Arial"/>
              </a:rPr>
              <a:t>India </a:t>
            </a:r>
            <a:r>
              <a:rPr dirty="0" sz="1200">
                <a:latin typeface="Arial"/>
                <a:cs typeface="Arial"/>
              </a:rPr>
              <a:t>(has / </a:t>
            </a:r>
            <a:r>
              <a:rPr dirty="0" sz="1200" spc="-5">
                <a:latin typeface="Arial"/>
                <a:cs typeface="Arial"/>
              </a:rPr>
              <a:t>have) </a:t>
            </a:r>
            <a:r>
              <a:rPr dirty="0" sz="1200" spc="-10">
                <a:latin typeface="Arial"/>
                <a:cs typeface="Arial"/>
              </a:rPr>
              <a:t>won </a:t>
            </a:r>
            <a:r>
              <a:rPr dirty="0" sz="1200" spc="-5">
                <a:latin typeface="Arial"/>
                <a:cs typeface="Arial"/>
              </a:rPr>
              <a:t>the match </a:t>
            </a:r>
            <a:r>
              <a:rPr dirty="0" sz="1200">
                <a:latin typeface="Arial"/>
                <a:cs typeface="Arial"/>
              </a:rPr>
              <a:t>by  </a:t>
            </a:r>
            <a:r>
              <a:rPr dirty="0" sz="1200" spc="-5">
                <a:latin typeface="Arial"/>
                <a:cs typeface="Arial"/>
              </a:rPr>
              <a:t>9 wickets.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Mangalam, as well </a:t>
            </a:r>
            <a:r>
              <a:rPr dirty="0" sz="1200">
                <a:latin typeface="Arial"/>
                <a:cs typeface="Arial"/>
              </a:rPr>
              <a:t>as </a:t>
            </a:r>
            <a:r>
              <a:rPr dirty="0" sz="1200" spc="-5">
                <a:latin typeface="Arial"/>
                <a:cs typeface="Arial"/>
              </a:rPr>
              <a:t>his brothers, (visit/ visits) the </a:t>
            </a:r>
            <a:r>
              <a:rPr dirty="0" sz="1200" spc="-10">
                <a:latin typeface="Arial"/>
                <a:cs typeface="Arial"/>
              </a:rPr>
              <a:t>town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everyday.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They together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their </a:t>
            </a:r>
            <a:r>
              <a:rPr dirty="0" sz="1200">
                <a:latin typeface="Arial"/>
                <a:cs typeface="Arial"/>
              </a:rPr>
              <a:t>son, (are/ </a:t>
            </a:r>
            <a:r>
              <a:rPr dirty="0" sz="1200" spc="-5">
                <a:latin typeface="Arial"/>
                <a:cs typeface="Arial"/>
              </a:rPr>
              <a:t>is )coming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tomorrow.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648335" algn="l"/>
              </a:tabLst>
            </a:pPr>
            <a:r>
              <a:rPr dirty="0" sz="1200">
                <a:latin typeface="Arial"/>
                <a:cs typeface="Arial"/>
              </a:rPr>
              <a:t>Neither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man nor </a:t>
            </a:r>
            <a:r>
              <a:rPr dirty="0" sz="1200" spc="-5">
                <a:latin typeface="Arial"/>
                <a:cs typeface="Arial"/>
              </a:rPr>
              <a:t>the women 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>
                <a:latin typeface="Arial"/>
                <a:cs typeface="Arial"/>
              </a:rPr>
              <a:t>has 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given the right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reply.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>
                <a:latin typeface="Arial"/>
                <a:cs typeface="Arial"/>
              </a:rPr>
              <a:t>Not only </a:t>
            </a:r>
            <a:r>
              <a:rPr dirty="0" sz="1200" spc="-5">
                <a:latin typeface="Arial"/>
                <a:cs typeface="Arial"/>
              </a:rPr>
              <a:t>the girl but also the </a:t>
            </a:r>
            <a:r>
              <a:rPr dirty="0" sz="1200" spc="-10">
                <a:latin typeface="Arial"/>
                <a:cs typeface="Arial"/>
              </a:rPr>
              <a:t>boys </a:t>
            </a:r>
            <a:r>
              <a:rPr dirty="0" sz="1200">
                <a:latin typeface="Arial"/>
                <a:cs typeface="Arial"/>
              </a:rPr>
              <a:t>( are/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well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dressed.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>
                <a:latin typeface="Arial"/>
                <a:cs typeface="Arial"/>
              </a:rPr>
              <a:t>Not only </a:t>
            </a:r>
            <a:r>
              <a:rPr dirty="0" sz="1200" spc="-5">
                <a:latin typeface="Arial"/>
                <a:cs typeface="Arial"/>
              </a:rPr>
              <a:t>the books, but the note book (have/ has) been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given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06043"/>
            <a:ext cx="5737860" cy="5988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II.</a:t>
            </a:r>
            <a:r>
              <a:rPr dirty="0" sz="1200" spc="-5">
                <a:latin typeface="Arial"/>
                <a:cs typeface="Arial"/>
              </a:rPr>
              <a:t> Concord:</a:t>
            </a:r>
            <a:endParaRPr sz="1200">
              <a:latin typeface="Arial"/>
              <a:cs typeface="Arial"/>
            </a:endParaRPr>
          </a:p>
          <a:p>
            <a:pPr marL="414655" marR="174625" indent="-228600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415290" algn="l"/>
              </a:tabLst>
            </a:pPr>
            <a:r>
              <a:rPr dirty="0" sz="1200" spc="-5">
                <a:latin typeface="Arial"/>
                <a:cs typeface="Arial"/>
              </a:rPr>
              <a:t>The insurance </a:t>
            </a:r>
            <a:r>
              <a:rPr dirty="0" sz="1200" spc="-10">
                <a:latin typeface="Arial"/>
                <a:cs typeface="Arial"/>
              </a:rPr>
              <a:t>company </a:t>
            </a:r>
            <a:r>
              <a:rPr dirty="0" sz="1200">
                <a:latin typeface="Arial"/>
                <a:cs typeface="Arial"/>
              </a:rPr>
              <a:t>hopes </a:t>
            </a:r>
            <a:r>
              <a:rPr dirty="0" sz="1200" spc="-5">
                <a:latin typeface="Arial"/>
                <a:cs typeface="Arial"/>
              </a:rPr>
              <a:t>that neither the architect nor the construction  </a:t>
            </a:r>
            <a:r>
              <a:rPr dirty="0" sz="1200">
                <a:latin typeface="Arial"/>
                <a:cs typeface="Arial"/>
              </a:rPr>
              <a:t>firm 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are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held,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is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held</a:t>
            </a:r>
            <a:r>
              <a:rPr dirty="0" sz="1200" spc="-5">
                <a:latin typeface="Arial"/>
                <a:cs typeface="Arial"/>
              </a:rPr>
              <a:t>)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liable.</a:t>
            </a:r>
            <a:endParaRPr sz="1200">
              <a:latin typeface="Arial"/>
              <a:cs typeface="Arial"/>
            </a:endParaRPr>
          </a:p>
          <a:p>
            <a:pPr marL="414655" marR="306070" indent="-228600">
              <a:lnSpc>
                <a:spcPts val="1380"/>
              </a:lnSpc>
              <a:buAutoNum type="arabicPeriod"/>
              <a:tabLst>
                <a:tab pos="415290" algn="l"/>
              </a:tabLst>
            </a:pPr>
            <a:r>
              <a:rPr dirty="0" sz="120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the past three months, a new series of low-priced computers </a:t>
            </a:r>
            <a:r>
              <a:rPr dirty="0" sz="1200">
                <a:latin typeface="Arial"/>
                <a:cs typeface="Arial"/>
              </a:rPr>
              <a:t>(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has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been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 released,</a:t>
            </a:r>
            <a:r>
              <a:rPr dirty="0" sz="1200" spc="-5">
                <a:latin typeface="Arial"/>
                <a:cs typeface="Arial"/>
              </a:rPr>
              <a:t>/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have been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released</a:t>
            </a:r>
            <a:r>
              <a:rPr dirty="0" sz="1200">
                <a:latin typeface="Arial"/>
                <a:cs typeface="Arial"/>
              </a:rPr>
              <a:t>).</a:t>
            </a:r>
            <a:endParaRPr sz="1200">
              <a:latin typeface="Arial"/>
              <a:cs typeface="Arial"/>
            </a:endParaRPr>
          </a:p>
          <a:p>
            <a:pPr marL="414655" marR="5080" indent="-228600">
              <a:lnSpc>
                <a:spcPts val="1380"/>
              </a:lnSpc>
              <a:buAutoNum type="arabicPeriod"/>
              <a:tabLst>
                <a:tab pos="415290" algn="l"/>
                <a:tab pos="1902460" algn="l"/>
              </a:tabLst>
            </a:pP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criteria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>
                <a:latin typeface="Arial"/>
                <a:cs typeface="Arial"/>
              </a:rPr>
              <a:t>(has / </a:t>
            </a:r>
            <a:r>
              <a:rPr dirty="0" sz="1200" spc="-5">
                <a:latin typeface="Arial"/>
                <a:cs typeface="Arial"/>
              </a:rPr>
              <a:t>have) been employed in the selection of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crew  members?</a:t>
            </a:r>
            <a:endParaRPr sz="1200">
              <a:latin typeface="Arial"/>
              <a:cs typeface="Arial"/>
            </a:endParaRPr>
          </a:p>
          <a:p>
            <a:pPr marL="457200" indent="-271780">
              <a:lnSpc>
                <a:spcPts val="1315"/>
              </a:lnSpc>
              <a:buAutoNum type="arabicPeriod"/>
              <a:tabLst>
                <a:tab pos="457200" algn="l"/>
                <a:tab pos="457834" algn="l"/>
              </a:tabLst>
            </a:pPr>
            <a:r>
              <a:rPr dirty="0" sz="1200">
                <a:latin typeface="Arial"/>
                <a:cs typeface="Arial"/>
              </a:rPr>
              <a:t>A financial </a:t>
            </a:r>
            <a:r>
              <a:rPr dirty="0" sz="1200" spc="-5">
                <a:latin typeface="Arial"/>
                <a:cs typeface="Arial"/>
              </a:rPr>
              <a:t>support program apart from the </a:t>
            </a:r>
            <a:r>
              <a:rPr dirty="0" sz="1200">
                <a:latin typeface="Arial"/>
                <a:cs typeface="Arial"/>
              </a:rPr>
              <a:t>scholarships </a:t>
            </a:r>
            <a:r>
              <a:rPr dirty="0" sz="1200" spc="-10">
                <a:latin typeface="Arial"/>
                <a:cs typeface="Arial"/>
              </a:rPr>
              <a:t>given </a:t>
            </a:r>
            <a:r>
              <a:rPr dirty="0" sz="1200">
                <a:latin typeface="Arial"/>
                <a:cs typeface="Arial"/>
              </a:rPr>
              <a:t>to the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students</a:t>
            </a:r>
            <a:endParaRPr sz="1200">
              <a:latin typeface="Arial"/>
              <a:cs typeface="Arial"/>
            </a:endParaRPr>
          </a:p>
          <a:p>
            <a:pPr marL="414655">
              <a:lnSpc>
                <a:spcPts val="1380"/>
              </a:lnSpc>
              <a:tabLst>
                <a:tab pos="1216660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200">
                <a:latin typeface="Arial"/>
                <a:cs typeface="Arial"/>
              </a:rPr>
              <a:t>(has / </a:t>
            </a:r>
            <a:r>
              <a:rPr dirty="0" sz="1200" spc="-10">
                <a:latin typeface="Arial"/>
                <a:cs typeface="Arial"/>
              </a:rPr>
              <a:t>have) </a:t>
            </a:r>
            <a:r>
              <a:rPr dirty="0" sz="1200">
                <a:latin typeface="Arial"/>
                <a:cs typeface="Arial"/>
              </a:rPr>
              <a:t>been </a:t>
            </a:r>
            <a:r>
              <a:rPr dirty="0" sz="1200" spc="-5">
                <a:latin typeface="Arial"/>
                <a:cs typeface="Arial"/>
              </a:rPr>
              <a:t>put into practice this year.</a:t>
            </a:r>
            <a:endParaRPr sz="1200">
              <a:latin typeface="Arial"/>
              <a:cs typeface="Arial"/>
            </a:endParaRPr>
          </a:p>
          <a:p>
            <a:pPr marL="414655" marR="165100" indent="-228600">
              <a:lnSpc>
                <a:spcPts val="1380"/>
              </a:lnSpc>
              <a:spcBef>
                <a:spcPts val="65"/>
              </a:spcBef>
              <a:buAutoNum type="arabicPeriod" startAt="5"/>
              <a:tabLst>
                <a:tab pos="415290" algn="l"/>
                <a:tab pos="4849495" algn="l"/>
              </a:tabLst>
            </a:pPr>
            <a:r>
              <a:rPr dirty="0" sz="1200" spc="-5">
                <a:latin typeface="Arial"/>
                <a:cs typeface="Arial"/>
              </a:rPr>
              <a:t>The number of students </a:t>
            </a:r>
            <a:r>
              <a:rPr dirty="0" sz="1200" spc="-10">
                <a:latin typeface="Arial"/>
                <a:cs typeface="Arial"/>
              </a:rPr>
              <a:t>who </a:t>
            </a:r>
            <a:r>
              <a:rPr dirty="0" sz="1200" spc="-5">
                <a:latin typeface="Arial"/>
                <a:cs typeface="Arial"/>
              </a:rPr>
              <a:t>register in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these courses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(changes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/  </a:t>
            </a:r>
            <a:r>
              <a:rPr dirty="0" sz="1200" spc="-5">
                <a:latin typeface="Arial"/>
                <a:cs typeface="Arial"/>
              </a:rPr>
              <a:t>change) every year.</a:t>
            </a:r>
            <a:endParaRPr sz="1200">
              <a:latin typeface="Arial"/>
              <a:cs typeface="Arial"/>
            </a:endParaRPr>
          </a:p>
          <a:p>
            <a:pPr marL="457200" indent="-271780">
              <a:lnSpc>
                <a:spcPts val="1315"/>
              </a:lnSpc>
              <a:buAutoNum type="arabicPeriod" startAt="5"/>
              <a:tabLst>
                <a:tab pos="457200" algn="l"/>
                <a:tab pos="457834" algn="l"/>
                <a:tab pos="3513454" algn="l"/>
              </a:tabLst>
            </a:pPr>
            <a:r>
              <a:rPr dirty="0" sz="1200" spc="-5">
                <a:latin typeface="Arial"/>
                <a:cs typeface="Arial"/>
              </a:rPr>
              <a:t>Either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passengers or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driver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(is/ are)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wrong.</a:t>
            </a:r>
            <a:endParaRPr sz="1200">
              <a:latin typeface="Arial"/>
              <a:cs typeface="Arial"/>
            </a:endParaRPr>
          </a:p>
          <a:p>
            <a:pPr marL="457200" indent="-271780">
              <a:lnSpc>
                <a:spcPts val="1380"/>
              </a:lnSpc>
              <a:buAutoNum type="arabicPeriod" startAt="5"/>
              <a:tabLst>
                <a:tab pos="457200" algn="l"/>
                <a:tab pos="457834" algn="l"/>
                <a:tab pos="1466850" algn="l"/>
              </a:tabLst>
            </a:pPr>
            <a:r>
              <a:rPr dirty="0" sz="1200" spc="-5">
                <a:latin typeface="Arial"/>
                <a:cs typeface="Arial"/>
              </a:rPr>
              <a:t>Few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(know/ knows) the name of this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restaurant.</a:t>
            </a:r>
            <a:endParaRPr sz="1200">
              <a:latin typeface="Arial"/>
              <a:cs typeface="Arial"/>
            </a:endParaRPr>
          </a:p>
          <a:p>
            <a:pPr marL="457200" indent="-271780">
              <a:lnSpc>
                <a:spcPts val="1380"/>
              </a:lnSpc>
              <a:buAutoNum type="arabicPeriod" startAt="5"/>
              <a:tabLst>
                <a:tab pos="457200" algn="l"/>
                <a:tab pos="457834" algn="l"/>
              </a:tabLst>
            </a:pPr>
            <a:r>
              <a:rPr dirty="0" sz="1200">
                <a:latin typeface="Arial"/>
                <a:cs typeface="Arial"/>
              </a:rPr>
              <a:t>A pair </a:t>
            </a:r>
            <a:r>
              <a:rPr dirty="0" sz="1200" spc="-5">
                <a:latin typeface="Arial"/>
                <a:cs typeface="Arial"/>
              </a:rPr>
              <a:t>of sun glasses ---usually </a:t>
            </a:r>
            <a:r>
              <a:rPr dirty="0" sz="1200">
                <a:latin typeface="Arial"/>
                <a:cs typeface="Arial"/>
              </a:rPr>
              <a:t>more </a:t>
            </a:r>
            <a:r>
              <a:rPr dirty="0" sz="1200" spc="-5">
                <a:latin typeface="Arial"/>
                <a:cs typeface="Arial"/>
              </a:rPr>
              <a:t>expensive than reading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glasses.</a:t>
            </a:r>
            <a:endParaRPr sz="1200">
              <a:latin typeface="Arial"/>
              <a:cs typeface="Arial"/>
            </a:endParaRPr>
          </a:p>
          <a:p>
            <a:pPr marL="457200" indent="-271780">
              <a:lnSpc>
                <a:spcPts val="1380"/>
              </a:lnSpc>
              <a:buAutoNum type="arabicPeriod" startAt="5"/>
              <a:tabLst>
                <a:tab pos="457200" algn="l"/>
                <a:tab pos="457834" algn="l"/>
              </a:tabLst>
            </a:pPr>
            <a:r>
              <a:rPr dirty="0" sz="1200" spc="-5">
                <a:latin typeface="Arial"/>
                <a:cs typeface="Arial"/>
              </a:rPr>
              <a:t>Everything, including </a:t>
            </a:r>
            <a:r>
              <a:rPr dirty="0" sz="1200">
                <a:latin typeface="Arial"/>
                <a:cs typeface="Arial"/>
              </a:rPr>
              <a:t>my new pair </a:t>
            </a:r>
            <a:r>
              <a:rPr dirty="0" sz="1200" spc="-5">
                <a:latin typeface="Arial"/>
                <a:cs typeface="Arial"/>
              </a:rPr>
              <a:t>of trousers,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-------dirty.</a:t>
            </a:r>
            <a:endParaRPr sz="1200">
              <a:latin typeface="Arial"/>
              <a:cs typeface="Arial"/>
            </a:endParaRPr>
          </a:p>
          <a:p>
            <a:pPr marL="457200" indent="-271780">
              <a:lnSpc>
                <a:spcPts val="1380"/>
              </a:lnSpc>
              <a:buAutoNum type="arabicPeriod" startAt="5"/>
              <a:tabLst>
                <a:tab pos="457834" algn="l"/>
              </a:tabLst>
            </a:pPr>
            <a:r>
              <a:rPr dirty="0" sz="1200" spc="-5">
                <a:latin typeface="Arial"/>
                <a:cs typeface="Arial"/>
              </a:rPr>
              <a:t>No one in </a:t>
            </a:r>
            <a:r>
              <a:rPr dirty="0" sz="1200">
                <a:latin typeface="Arial"/>
                <a:cs typeface="Arial"/>
              </a:rPr>
              <a:t>this </a:t>
            </a:r>
            <a:r>
              <a:rPr dirty="0" sz="1200" spc="-5">
                <a:latin typeface="Arial"/>
                <a:cs typeface="Arial"/>
              </a:rPr>
              <a:t>class ----going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graduate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semester.</a:t>
            </a:r>
            <a:endParaRPr sz="1200">
              <a:latin typeface="Arial"/>
              <a:cs typeface="Arial"/>
            </a:endParaRPr>
          </a:p>
          <a:p>
            <a:pPr marL="457200" indent="-271780">
              <a:lnSpc>
                <a:spcPts val="1380"/>
              </a:lnSpc>
              <a:buAutoNum type="arabicPeriod" startAt="5"/>
              <a:tabLst>
                <a:tab pos="457834" algn="l"/>
              </a:tabLst>
            </a:pPr>
            <a:r>
              <a:rPr dirty="0" sz="1200" spc="-5">
                <a:latin typeface="Arial"/>
                <a:cs typeface="Arial"/>
              </a:rPr>
              <a:t>People </a:t>
            </a:r>
            <a:r>
              <a:rPr dirty="0" sz="1200" spc="-10">
                <a:latin typeface="Arial"/>
                <a:cs typeface="Arial"/>
              </a:rPr>
              <a:t>who </a:t>
            </a:r>
            <a:r>
              <a:rPr dirty="0" sz="1200" spc="-5">
                <a:latin typeface="Arial"/>
                <a:cs typeface="Arial"/>
              </a:rPr>
              <a:t>live in this </a:t>
            </a:r>
            <a:r>
              <a:rPr dirty="0" sz="1200">
                <a:latin typeface="Arial"/>
                <a:cs typeface="Arial"/>
              </a:rPr>
              <a:t>small </a:t>
            </a:r>
            <a:r>
              <a:rPr dirty="0" sz="1200" spc="-10">
                <a:latin typeface="Arial"/>
                <a:cs typeface="Arial"/>
              </a:rPr>
              <a:t>town </a:t>
            </a:r>
            <a:r>
              <a:rPr dirty="0" sz="1200" spc="-5">
                <a:latin typeface="Arial"/>
                <a:cs typeface="Arial"/>
              </a:rPr>
              <a:t>-----famous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their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hospitality.</a:t>
            </a:r>
            <a:endParaRPr sz="1200">
              <a:latin typeface="Arial"/>
              <a:cs typeface="Arial"/>
            </a:endParaRPr>
          </a:p>
          <a:p>
            <a:pPr marL="457200" indent="-271780">
              <a:lnSpc>
                <a:spcPts val="1380"/>
              </a:lnSpc>
              <a:buAutoNum type="arabicPeriod" startAt="5"/>
              <a:tabLst>
                <a:tab pos="457834" algn="l"/>
              </a:tabLst>
            </a:pPr>
            <a:r>
              <a:rPr dirty="0" sz="1200" spc="-5">
                <a:latin typeface="Arial"/>
                <a:cs typeface="Arial"/>
              </a:rPr>
              <a:t>Outside the house there (was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>
                <a:latin typeface="Arial"/>
                <a:cs typeface="Arial"/>
              </a:rPr>
              <a:t>were) two men in gray waiting in the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dark.</a:t>
            </a:r>
            <a:endParaRPr sz="1200">
              <a:latin typeface="Arial"/>
              <a:cs typeface="Arial"/>
            </a:endParaRPr>
          </a:p>
          <a:p>
            <a:pPr marL="457200" indent="-271780">
              <a:lnSpc>
                <a:spcPts val="1380"/>
              </a:lnSpc>
              <a:buAutoNum type="arabicPeriod" startAt="5"/>
              <a:tabLst>
                <a:tab pos="457834" algn="l"/>
              </a:tabLst>
            </a:pPr>
            <a:r>
              <a:rPr dirty="0" sz="1200" spc="-5">
                <a:latin typeface="Arial"/>
                <a:cs typeface="Arial"/>
              </a:rPr>
              <a:t>Many </a:t>
            </a:r>
            <a:r>
              <a:rPr dirty="0" sz="1200">
                <a:latin typeface="Arial"/>
                <a:cs typeface="Arial"/>
              </a:rPr>
              <a:t>Chinese </a:t>
            </a:r>
            <a:r>
              <a:rPr dirty="0" sz="1200" spc="-5">
                <a:latin typeface="Arial"/>
                <a:cs typeface="Arial"/>
              </a:rPr>
              <a:t>(goes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>
                <a:latin typeface="Arial"/>
                <a:cs typeface="Arial"/>
              </a:rPr>
              <a:t>go)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the US to study in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universities.</a:t>
            </a:r>
            <a:endParaRPr sz="1200">
              <a:latin typeface="Arial"/>
              <a:cs typeface="Arial"/>
            </a:endParaRPr>
          </a:p>
          <a:p>
            <a:pPr marL="414655" indent="-229235">
              <a:lnSpc>
                <a:spcPts val="1380"/>
              </a:lnSpc>
              <a:buAutoNum type="arabicPeriod" startAt="5"/>
              <a:tabLst>
                <a:tab pos="415290" algn="l"/>
              </a:tabLst>
            </a:pPr>
            <a:r>
              <a:rPr dirty="0" sz="1200" spc="-5">
                <a:latin typeface="Arial"/>
                <a:cs typeface="Arial"/>
              </a:rPr>
              <a:t>Parapsychological phenomena (attracts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>
                <a:latin typeface="Arial"/>
                <a:cs typeface="Arial"/>
              </a:rPr>
              <a:t>attract) </a:t>
            </a:r>
            <a:r>
              <a:rPr dirty="0" sz="1200">
                <a:latin typeface="Arial"/>
                <a:cs typeface="Arial"/>
              </a:rPr>
              <a:t>many </a:t>
            </a:r>
            <a:r>
              <a:rPr dirty="0" sz="1200" spc="-5">
                <a:latin typeface="Arial"/>
                <a:cs typeface="Arial"/>
              </a:rPr>
              <a:t>people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414655" marR="514350" indent="-228600">
              <a:lnSpc>
                <a:spcPts val="1380"/>
              </a:lnSpc>
              <a:spcBef>
                <a:spcPts val="70"/>
              </a:spcBef>
              <a:buAutoNum type="arabicPeriod" startAt="5"/>
              <a:tabLst>
                <a:tab pos="457834" algn="l"/>
              </a:tabLst>
            </a:pPr>
            <a:r>
              <a:rPr dirty="0" sz="1200" spc="-5">
                <a:latin typeface="Arial"/>
                <a:cs typeface="Arial"/>
              </a:rPr>
              <a:t>Economic crises occurring </a:t>
            </a:r>
            <a:r>
              <a:rPr dirty="0" sz="1200">
                <a:latin typeface="Arial"/>
                <a:cs typeface="Arial"/>
              </a:rPr>
              <a:t>almost </a:t>
            </a:r>
            <a:r>
              <a:rPr dirty="0" sz="1200" spc="-5">
                <a:latin typeface="Arial"/>
                <a:cs typeface="Arial"/>
              </a:rPr>
              <a:t>every year (has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>
                <a:latin typeface="Arial"/>
                <a:cs typeface="Arial"/>
              </a:rPr>
              <a:t>have) hindered </a:t>
            </a:r>
            <a:r>
              <a:rPr dirty="0" sz="1200">
                <a:latin typeface="Arial"/>
                <a:cs typeface="Arial"/>
              </a:rPr>
              <a:t>the  </a:t>
            </a:r>
            <a:r>
              <a:rPr dirty="0" sz="1200" spc="-5">
                <a:latin typeface="Arial"/>
                <a:cs typeface="Arial"/>
              </a:rPr>
              <a:t>development of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country.</a:t>
            </a:r>
            <a:endParaRPr sz="1200">
              <a:latin typeface="Arial"/>
              <a:cs typeface="Arial"/>
            </a:endParaRPr>
          </a:p>
          <a:p>
            <a:pPr marL="414655" marR="123825" indent="-228600">
              <a:lnSpc>
                <a:spcPts val="1380"/>
              </a:lnSpc>
              <a:buAutoNum type="arabicPeriod" startAt="5"/>
              <a:tabLst>
                <a:tab pos="415290" algn="l"/>
              </a:tabLst>
            </a:pPr>
            <a:r>
              <a:rPr dirty="0" sz="1200">
                <a:latin typeface="Arial"/>
                <a:cs typeface="Arial"/>
              </a:rPr>
              <a:t>A financial </a:t>
            </a:r>
            <a:r>
              <a:rPr dirty="0" sz="1200" spc="-5">
                <a:latin typeface="Arial"/>
                <a:cs typeface="Arial"/>
              </a:rPr>
              <a:t>support program apart from the scholarships </a:t>
            </a:r>
            <a:r>
              <a:rPr dirty="0" sz="1200" spc="-10">
                <a:latin typeface="Arial"/>
                <a:cs typeface="Arial"/>
              </a:rPr>
              <a:t>given </a:t>
            </a:r>
            <a:r>
              <a:rPr dirty="0" sz="1200">
                <a:latin typeface="Arial"/>
                <a:cs typeface="Arial"/>
              </a:rPr>
              <a:t>to the </a:t>
            </a:r>
            <a:r>
              <a:rPr dirty="0" sz="1200" spc="-5">
                <a:latin typeface="Arial"/>
                <a:cs typeface="Arial"/>
              </a:rPr>
              <a:t>students  (has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5">
                <a:latin typeface="Arial"/>
                <a:cs typeface="Arial"/>
              </a:rPr>
              <a:t>have) been put into practice this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year.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b="1">
                <a:latin typeface="Arial"/>
                <a:cs typeface="Arial"/>
              </a:rPr>
              <a:t>III. </a:t>
            </a:r>
            <a:r>
              <a:rPr dirty="0" sz="1200" spc="-5" b="1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ocabulary- Multiple </a:t>
            </a:r>
            <a:r>
              <a:rPr dirty="0" sz="1200">
                <a:latin typeface="Arial"/>
                <a:cs typeface="Arial"/>
              </a:rPr>
              <a:t>Choice &amp; </a:t>
            </a:r>
            <a:r>
              <a:rPr dirty="0" sz="1200" spc="-5">
                <a:latin typeface="Arial"/>
                <a:cs typeface="Arial"/>
              </a:rPr>
              <a:t>Cloze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 marR="118745">
              <a:lnSpc>
                <a:spcPct val="95900"/>
              </a:lnSpc>
              <a:spcBef>
                <a:spcPts val="30"/>
              </a:spcBef>
            </a:pPr>
            <a:r>
              <a:rPr dirty="0" sz="1200" spc="-5">
                <a:latin typeface="Arial"/>
                <a:cs typeface="Arial"/>
              </a:rPr>
              <a:t>Fill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blanks with appropriate words </a:t>
            </a:r>
            <a:r>
              <a:rPr dirty="0" sz="1200" spc="-10">
                <a:latin typeface="Arial"/>
                <a:cs typeface="Arial"/>
              </a:rPr>
              <a:t>given </a:t>
            </a:r>
            <a:r>
              <a:rPr dirty="0" sz="1200" spc="-5">
                <a:latin typeface="Arial"/>
                <a:cs typeface="Arial"/>
              </a:rPr>
              <a:t>in the options. An example 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>
                <a:latin typeface="Arial"/>
                <a:cs typeface="Arial"/>
              </a:rPr>
              <a:t>0) is given  Throughout the ages, birds have been a </a:t>
            </a:r>
            <a:r>
              <a:rPr dirty="0" sz="1200" spc="-10">
                <a:latin typeface="Arial"/>
                <a:cs typeface="Arial"/>
              </a:rPr>
              <a:t>source </a:t>
            </a:r>
            <a:r>
              <a:rPr dirty="0" sz="1200" spc="-5">
                <a:latin typeface="Arial"/>
                <a:cs typeface="Arial"/>
              </a:rPr>
              <a:t>of wonder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all </a:t>
            </a:r>
            <a:r>
              <a:rPr dirty="0" sz="1200" spc="-10">
                <a:latin typeface="Arial"/>
                <a:cs typeface="Arial"/>
              </a:rPr>
              <a:t>who </a:t>
            </a:r>
            <a:r>
              <a:rPr dirty="0" sz="1200" spc="-5">
                <a:latin typeface="Arial"/>
                <a:cs typeface="Arial"/>
              </a:rPr>
              <a:t>have (0) -----  </a:t>
            </a:r>
            <a:r>
              <a:rPr dirty="0" sz="1200">
                <a:latin typeface="Arial"/>
                <a:cs typeface="Arial"/>
              </a:rPr>
              <a:t>their </a:t>
            </a:r>
            <a:r>
              <a:rPr dirty="0" sz="1200" spc="-5">
                <a:latin typeface="Arial"/>
                <a:cs typeface="Arial"/>
              </a:rPr>
              <a:t>soaring flight or listened to their sweet song. (1) ----- a group, birds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(2) -----  </a:t>
            </a:r>
            <a:r>
              <a:rPr dirty="0" sz="1200">
                <a:latin typeface="Arial"/>
                <a:cs typeface="Arial"/>
              </a:rPr>
              <a:t>they are </a:t>
            </a:r>
            <a:r>
              <a:rPr dirty="0" sz="1200" spc="-5">
                <a:latin typeface="Arial"/>
                <a:cs typeface="Arial"/>
              </a:rPr>
              <a:t>the only animals covered (3) ----- </a:t>
            </a:r>
            <a:r>
              <a:rPr dirty="0" sz="1200">
                <a:latin typeface="Arial"/>
                <a:cs typeface="Arial"/>
              </a:rPr>
              <a:t>feathers. This </a:t>
            </a:r>
            <a:r>
              <a:rPr dirty="0" sz="1200" spc="-5">
                <a:latin typeface="Arial"/>
                <a:cs typeface="Arial"/>
              </a:rPr>
              <a:t>evolutionary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development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 spc="-5">
                <a:latin typeface="Arial"/>
                <a:cs typeface="Arial"/>
              </a:rPr>
              <a:t>(4) ----- birds </a:t>
            </a: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all other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animals.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ts val="1375"/>
              </a:lnSpc>
            </a:pPr>
            <a:r>
              <a:rPr dirty="0" sz="1200" spc="-5" b="1" i="1">
                <a:latin typeface="Arial"/>
                <a:cs typeface="Arial"/>
              </a:rPr>
              <a:t>Example: Answer 0. </a:t>
            </a:r>
            <a:r>
              <a:rPr dirty="0" sz="1200" b="1" i="1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469265" marR="774065">
              <a:lnSpc>
                <a:spcPts val="1380"/>
              </a:lnSpc>
              <a:spcBef>
                <a:spcPts val="60"/>
              </a:spcBef>
              <a:tabLst>
                <a:tab pos="1748155" algn="l"/>
                <a:tab pos="3068320" algn="l"/>
                <a:tab pos="4150995" algn="l"/>
              </a:tabLst>
            </a:pPr>
            <a:r>
              <a:rPr dirty="0" sz="1200" spc="-5" i="1">
                <a:latin typeface="Arial"/>
                <a:cs typeface="Arial"/>
              </a:rPr>
              <a:t>0.  </a:t>
            </a:r>
            <a:r>
              <a:rPr dirty="0" sz="1200" spc="20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A.)</a:t>
            </a:r>
            <a:r>
              <a:rPr dirty="0" sz="1200" spc="1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verified	b)</a:t>
            </a:r>
            <a:r>
              <a:rPr dirty="0" sz="1200" spc="5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supported</a:t>
            </a:r>
            <a:r>
              <a:rPr dirty="0" sz="1200" spc="10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c)	</a:t>
            </a:r>
            <a:r>
              <a:rPr dirty="0" sz="1200" spc="-5" i="1">
                <a:latin typeface="Arial"/>
                <a:cs typeface="Arial"/>
              </a:rPr>
              <a:t>claimed</a:t>
            </a:r>
            <a:r>
              <a:rPr dirty="0" sz="1200" spc="10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d)	</a:t>
            </a:r>
            <a:r>
              <a:rPr dirty="0" sz="1200" spc="-5" i="1">
                <a:latin typeface="Arial"/>
                <a:cs typeface="Arial"/>
              </a:rPr>
              <a:t>observed</a:t>
            </a:r>
            <a:r>
              <a:rPr dirty="0" sz="1200" spc="-65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e)  </a:t>
            </a:r>
            <a:r>
              <a:rPr dirty="0" sz="1200" spc="-5" i="1">
                <a:latin typeface="Arial"/>
                <a:cs typeface="Arial"/>
              </a:rPr>
              <a:t>warned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565772"/>
            <a:ext cx="5486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1. a)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Like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5975" y="6565772"/>
            <a:ext cx="372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c)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Still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712077"/>
            <a:ext cx="694690" cy="323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 indent="-140335">
              <a:lnSpc>
                <a:spcPts val="1175"/>
              </a:lnSpc>
              <a:spcBef>
                <a:spcPts val="95"/>
              </a:spcBef>
              <a:buAutoNum type="arabicPeriod" startAt="2"/>
              <a:tabLst>
                <a:tab pos="153035" algn="l"/>
              </a:tabLst>
            </a:pPr>
            <a:r>
              <a:rPr dirty="0" sz="1000" spc="-5">
                <a:latin typeface="Arial"/>
                <a:cs typeface="Arial"/>
              </a:rPr>
              <a:t>a)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unique</a:t>
            </a:r>
            <a:endParaRPr sz="1000">
              <a:latin typeface="Arial"/>
              <a:cs typeface="Arial"/>
            </a:endParaRPr>
          </a:p>
          <a:p>
            <a:pPr marL="152400" indent="-140335">
              <a:lnSpc>
                <a:spcPts val="1175"/>
              </a:lnSpc>
              <a:buAutoNum type="arabicPeriod" startAt="2"/>
              <a:tabLst>
                <a:tab pos="153035" algn="l"/>
              </a:tabLst>
            </a:pPr>
            <a:r>
              <a:rPr dirty="0" sz="1000" spc="-5">
                <a:latin typeface="Arial"/>
                <a:cs typeface="Arial"/>
              </a:rPr>
              <a:t>a).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by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6042" y="6565772"/>
            <a:ext cx="669925" cy="469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75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b)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Just</a:t>
            </a:r>
            <a:endParaRPr sz="1000">
              <a:latin typeface="Arial"/>
              <a:cs typeface="Arial"/>
            </a:endParaRPr>
          </a:p>
          <a:p>
            <a:pPr marL="19685">
              <a:lnSpc>
                <a:spcPts val="1150"/>
              </a:lnSpc>
            </a:pPr>
            <a:r>
              <a:rPr dirty="0" sz="1000">
                <a:latin typeface="Arial"/>
                <a:cs typeface="Arial"/>
              </a:rPr>
              <a:t>b)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common</a:t>
            </a:r>
            <a:endParaRPr sz="1000">
              <a:latin typeface="Arial"/>
              <a:cs typeface="Arial"/>
            </a:endParaRPr>
          </a:p>
          <a:p>
            <a:pPr marL="19685">
              <a:lnSpc>
                <a:spcPts val="1175"/>
              </a:lnSpc>
            </a:pPr>
            <a:r>
              <a:rPr dirty="0" sz="1000">
                <a:latin typeface="Arial"/>
                <a:cs typeface="Arial"/>
              </a:rPr>
              <a:t>b)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7003160"/>
            <a:ext cx="22104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4. a). </a:t>
            </a:r>
            <a:r>
              <a:rPr dirty="0" sz="1000">
                <a:latin typeface="Arial"/>
                <a:cs typeface="Arial"/>
              </a:rPr>
              <a:t>has </a:t>
            </a:r>
            <a:r>
              <a:rPr dirty="0" sz="1000" spc="-5">
                <a:latin typeface="Arial"/>
                <a:cs typeface="Arial"/>
              </a:rPr>
              <a:t>been separated </a:t>
            </a:r>
            <a:r>
              <a:rPr dirty="0" sz="1000">
                <a:latin typeface="Arial"/>
                <a:cs typeface="Arial"/>
              </a:rPr>
              <a:t>b)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separates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1110" y="6712077"/>
            <a:ext cx="731520" cy="468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625">
              <a:lnSpc>
                <a:spcPts val="1175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c)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mundane</a:t>
            </a:r>
            <a:endParaRPr sz="1000">
              <a:latin typeface="Arial"/>
              <a:cs typeface="Arial"/>
            </a:endParaRPr>
          </a:p>
          <a:p>
            <a:pPr marL="55244">
              <a:lnSpc>
                <a:spcPts val="1145"/>
              </a:lnSpc>
            </a:pPr>
            <a:r>
              <a:rPr dirty="0" sz="1000">
                <a:latin typeface="Arial"/>
                <a:cs typeface="Arial"/>
              </a:rPr>
              <a:t>c)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with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70"/>
              </a:lnSpc>
            </a:pPr>
            <a:r>
              <a:rPr dirty="0" sz="1000">
                <a:latin typeface="Arial"/>
                <a:cs typeface="Arial"/>
              </a:rPr>
              <a:t>c)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separated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0648" y="6565772"/>
            <a:ext cx="99949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0960">
              <a:lnSpc>
                <a:spcPts val="1175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d)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Another</a:t>
            </a:r>
            <a:endParaRPr sz="1000">
              <a:latin typeface="Arial"/>
              <a:cs typeface="Arial"/>
            </a:endParaRPr>
          </a:p>
          <a:p>
            <a:pPr marL="47625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d)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indifferent</a:t>
            </a:r>
            <a:endParaRPr sz="1000">
              <a:latin typeface="Arial"/>
              <a:cs typeface="Arial"/>
            </a:endParaRPr>
          </a:p>
          <a:p>
            <a:pPr marL="33655">
              <a:lnSpc>
                <a:spcPts val="1145"/>
              </a:lnSpc>
            </a:pPr>
            <a:r>
              <a:rPr dirty="0" sz="1000" spc="-5">
                <a:latin typeface="Arial"/>
                <a:cs typeface="Arial"/>
              </a:rPr>
              <a:t>d)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70"/>
              </a:lnSpc>
            </a:pPr>
            <a:r>
              <a:rPr dirty="0" sz="1000" spc="-5">
                <a:latin typeface="Arial"/>
                <a:cs typeface="Arial"/>
              </a:rPr>
              <a:t>d) was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separated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3173" y="6565772"/>
            <a:ext cx="766445" cy="6146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6034" marR="96520" indent="4445">
              <a:lnSpc>
                <a:spcPts val="115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e) As  </a:t>
            </a:r>
            <a:r>
              <a:rPr dirty="0" sz="1000" spc="-5">
                <a:latin typeface="Arial"/>
                <a:cs typeface="Arial"/>
              </a:rPr>
              <a:t>e)</a:t>
            </a:r>
            <a:r>
              <a:rPr dirty="0" sz="1000" spc="15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oc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95"/>
              </a:lnSpc>
            </a:pPr>
            <a:r>
              <a:rPr dirty="0" sz="1000" spc="-5">
                <a:latin typeface="Arial"/>
                <a:cs typeface="Arial"/>
              </a:rPr>
              <a:t>e)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into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70"/>
              </a:lnSpc>
            </a:pPr>
            <a:r>
              <a:rPr dirty="0" sz="1000" spc="-5">
                <a:latin typeface="Arial"/>
                <a:cs typeface="Arial"/>
              </a:rPr>
              <a:t>e)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separating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82954" y="8050827"/>
          <a:ext cx="5300345" cy="43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510"/>
                <a:gridCol w="1178560"/>
                <a:gridCol w="833119"/>
                <a:gridCol w="1242694"/>
                <a:gridCol w="758189"/>
              </a:tblGrid>
              <a:tr h="143809">
                <a:tc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1. a. the fact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that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whether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03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c.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which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that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e.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that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3809">
                <a:tc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2. a. being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delivered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b.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delivered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03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c.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have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03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d.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having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delivered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e. to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deliver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6304">
                <a:tc gridSpan="5">
                  <a:txBody>
                    <a:bodyPr/>
                    <a:lstStyle/>
                    <a:p>
                      <a:pPr marL="31750">
                        <a:lnSpc>
                          <a:spcPts val="1050"/>
                        </a:lnSpc>
                        <a:tabLst>
                          <a:tab pos="1386840" algn="l"/>
                          <a:tab pos="2549525" algn="l"/>
                          <a:tab pos="3629025" algn="l"/>
                          <a:tab pos="4638040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3. a. 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less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quickly	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b.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too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quickly	c.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quickly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that	d. as</a:t>
                      </a:r>
                      <a:r>
                        <a:rPr dirty="0" sz="10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quickly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as	e. the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most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82954" y="8489739"/>
          <a:ext cx="5187950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690"/>
                <a:gridCol w="1214120"/>
                <a:gridCol w="960119"/>
                <a:gridCol w="1094740"/>
                <a:gridCol w="843914"/>
              </a:tblGrid>
              <a:tr h="143809">
                <a:tc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4. a. back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out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b.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check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 out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103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c. come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d. figure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out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e.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rely</a:t>
                      </a:r>
                      <a:r>
                        <a:rPr dirty="0" sz="1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3809">
                <a:tc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5. a.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for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103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c.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at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d.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e.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over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02004" y="7146416"/>
            <a:ext cx="5725795" cy="2853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41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2.The postal service is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government agency (1) ----- handles the mail. </a:t>
            </a:r>
            <a:r>
              <a:rPr dirty="0" sz="1200">
                <a:latin typeface="Arial"/>
                <a:cs typeface="Arial"/>
              </a:rPr>
              <a:t>Its </a:t>
            </a:r>
            <a:r>
              <a:rPr dirty="0" sz="1200" spc="-5">
                <a:latin typeface="Arial"/>
                <a:cs typeface="Arial"/>
              </a:rPr>
              <a:t>job is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(2)</a:t>
            </a:r>
            <a:endParaRPr sz="1200">
              <a:latin typeface="Arial"/>
              <a:cs typeface="Arial"/>
            </a:endParaRPr>
          </a:p>
          <a:p>
            <a:pPr algn="just" marL="12700" marR="111760">
              <a:lnSpc>
                <a:spcPct val="95900"/>
              </a:lnSpc>
              <a:spcBef>
                <a:spcPts val="30"/>
              </a:spcBef>
            </a:pPr>
            <a:r>
              <a:rPr dirty="0" sz="1200" spc="-5">
                <a:latin typeface="Arial"/>
                <a:cs typeface="Arial"/>
              </a:rPr>
              <a:t>----- </a:t>
            </a:r>
            <a:r>
              <a:rPr dirty="0" sz="1200">
                <a:latin typeface="Arial"/>
                <a:cs typeface="Arial"/>
              </a:rPr>
              <a:t>letters </a:t>
            </a:r>
            <a:r>
              <a:rPr dirty="0" sz="1200" spc="-5">
                <a:latin typeface="Arial"/>
                <a:cs typeface="Arial"/>
              </a:rPr>
              <a:t>and packages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people and businesses </a:t>
            </a:r>
            <a:r>
              <a:rPr dirty="0" sz="1200">
                <a:latin typeface="Arial"/>
                <a:cs typeface="Arial"/>
              </a:rPr>
              <a:t>all </a:t>
            </a:r>
            <a:r>
              <a:rPr dirty="0" sz="1200" spc="-5">
                <a:latin typeface="Arial"/>
                <a:cs typeface="Arial"/>
              </a:rPr>
              <a:t>over the world. </a:t>
            </a:r>
            <a:r>
              <a:rPr dirty="0" sz="1200">
                <a:latin typeface="Arial"/>
                <a:cs typeface="Arial"/>
              </a:rPr>
              <a:t>Its </a:t>
            </a:r>
            <a:r>
              <a:rPr dirty="0" sz="1200" spc="-5">
                <a:latin typeface="Arial"/>
                <a:cs typeface="Arial"/>
              </a:rPr>
              <a:t>goal is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see that your </a:t>
            </a:r>
            <a:r>
              <a:rPr dirty="0" sz="1200">
                <a:latin typeface="Arial"/>
                <a:cs typeface="Arial"/>
              </a:rPr>
              <a:t>mail </a:t>
            </a:r>
            <a:r>
              <a:rPr dirty="0" sz="1200" spc="-5">
                <a:latin typeface="Arial"/>
                <a:cs typeface="Arial"/>
              </a:rPr>
              <a:t>gets </a:t>
            </a:r>
            <a:r>
              <a:rPr dirty="0" sz="1200">
                <a:latin typeface="Arial"/>
                <a:cs typeface="Arial"/>
              </a:rPr>
              <a:t>to its </a:t>
            </a:r>
            <a:r>
              <a:rPr dirty="0" sz="1200" spc="-5">
                <a:latin typeface="Arial"/>
                <a:cs typeface="Arial"/>
              </a:rPr>
              <a:t>destination (3) ----- possible. People (4) ----- </a:t>
            </a:r>
            <a:r>
              <a:rPr dirty="0" sz="1200">
                <a:latin typeface="Arial"/>
                <a:cs typeface="Arial"/>
              </a:rPr>
              <a:t>the postal  </a:t>
            </a:r>
            <a:r>
              <a:rPr dirty="0" sz="1200" spc="-5">
                <a:latin typeface="Arial"/>
                <a:cs typeface="Arial"/>
              </a:rPr>
              <a:t>service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deliver important letters and even valuables,(5) ----- </a:t>
            </a:r>
            <a:r>
              <a:rPr dirty="0" sz="1200">
                <a:latin typeface="Arial"/>
                <a:cs typeface="Arial"/>
              </a:rPr>
              <a:t>time </a:t>
            </a:r>
            <a:r>
              <a:rPr dirty="0" sz="1200" spc="-5">
                <a:latin typeface="Arial"/>
                <a:cs typeface="Arial"/>
              </a:rPr>
              <a:t>and to the right  person.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r" marR="45720">
              <a:lnSpc>
                <a:spcPct val="100000"/>
              </a:lnSpc>
              <a:spcBef>
                <a:spcPts val="765"/>
              </a:spcBef>
            </a:pPr>
            <a:r>
              <a:rPr dirty="0" sz="1000" spc="-10">
                <a:latin typeface="Arial"/>
                <a:cs typeface="Arial"/>
              </a:rPr>
              <a:t>q</a:t>
            </a:r>
            <a:r>
              <a:rPr dirty="0" sz="1000" spc="-5">
                <a:latin typeface="Arial"/>
                <a:cs typeface="Arial"/>
              </a:rPr>
              <a:t>u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10">
                <a:latin typeface="Arial"/>
                <a:cs typeface="Arial"/>
              </a:rPr>
              <a:t>k</a:t>
            </a:r>
            <a:r>
              <a:rPr dirty="0" sz="100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109220">
              <a:lnSpc>
                <a:spcPct val="95700"/>
              </a:lnSpc>
            </a:pPr>
            <a:r>
              <a:rPr dirty="0" sz="1100" b="1">
                <a:latin typeface="Arial"/>
                <a:cs typeface="Arial"/>
              </a:rPr>
              <a:t>IV. </a:t>
            </a:r>
            <a:r>
              <a:rPr dirty="0" sz="1100" spc="-10" b="1">
                <a:latin typeface="Arial"/>
                <a:cs typeface="Arial"/>
              </a:rPr>
              <a:t>AFFIXES: </a:t>
            </a:r>
            <a:r>
              <a:rPr dirty="0" sz="1100">
                <a:latin typeface="Arial"/>
                <a:cs typeface="Arial"/>
              </a:rPr>
              <a:t>1.Add </a:t>
            </a:r>
            <a:r>
              <a:rPr dirty="0" sz="1100" spc="-5">
                <a:latin typeface="Arial"/>
                <a:cs typeface="Arial"/>
              </a:rPr>
              <a:t>suitable prefixes/suffixes according </a:t>
            </a:r>
            <a:r>
              <a:rPr dirty="0" sz="1100">
                <a:latin typeface="Arial"/>
                <a:cs typeface="Arial"/>
              </a:rPr>
              <a:t>to the </a:t>
            </a:r>
            <a:r>
              <a:rPr dirty="0" sz="1100" spc="-5">
                <a:latin typeface="Arial"/>
                <a:cs typeface="Arial"/>
              </a:rPr>
              <a:t>given meaning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prefix.  </a:t>
            </a:r>
            <a:r>
              <a:rPr dirty="0" sz="1200" spc="-5">
                <a:latin typeface="Arial"/>
                <a:cs typeface="Arial"/>
              </a:rPr>
              <a:t>An example is given: </a:t>
            </a:r>
            <a:r>
              <a:rPr dirty="0" sz="1200" spc="-5" i="1">
                <a:latin typeface="Arial"/>
                <a:cs typeface="Arial"/>
              </a:rPr>
              <a:t>Example: </a:t>
            </a:r>
            <a:r>
              <a:rPr dirty="0" sz="1200" i="1">
                <a:latin typeface="Arial"/>
                <a:cs typeface="Arial"/>
              </a:rPr>
              <a:t>0. …… </a:t>
            </a:r>
            <a:r>
              <a:rPr dirty="0" sz="1200" spc="-5" i="1">
                <a:latin typeface="Arial"/>
                <a:cs typeface="Arial"/>
              </a:rPr>
              <a:t>collegiate= between colleges </a:t>
            </a:r>
            <a:r>
              <a:rPr dirty="0" sz="1200" i="1">
                <a:latin typeface="Arial"/>
                <a:cs typeface="Arial"/>
              </a:rPr>
              <a:t>Ans :  </a:t>
            </a:r>
            <a:r>
              <a:rPr dirty="0" sz="1200" spc="-5" i="1">
                <a:latin typeface="Arial"/>
                <a:cs typeface="Arial"/>
              </a:rPr>
              <a:t>intercollegiate)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  <a:tabLst>
                <a:tab pos="2969260" algn="l"/>
              </a:tabLst>
            </a:pPr>
            <a:r>
              <a:rPr dirty="0" sz="1200">
                <a:latin typeface="Arial"/>
                <a:cs typeface="Arial"/>
              </a:rPr>
              <a:t>1.  </a:t>
            </a:r>
            <a:r>
              <a:rPr dirty="0" sz="1200" spc="-5">
                <a:latin typeface="Arial"/>
                <a:cs typeface="Arial"/>
              </a:rPr>
              <a:t>------ gamy 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(many  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marriages)	2. ------ edible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not suitable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eat.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2740025" algn="l"/>
              </a:tabLst>
            </a:pPr>
            <a:r>
              <a:rPr dirty="0" sz="1200">
                <a:latin typeface="Arial"/>
                <a:cs typeface="Arial"/>
              </a:rPr>
              <a:t>3.  </a:t>
            </a:r>
            <a:r>
              <a:rPr dirty="0" sz="1200" spc="-5">
                <a:latin typeface="Arial"/>
                <a:cs typeface="Arial"/>
              </a:rPr>
              <a:t>------ </a:t>
            </a:r>
            <a:r>
              <a:rPr dirty="0" sz="1200">
                <a:latin typeface="Arial"/>
                <a:cs typeface="Arial"/>
              </a:rPr>
              <a:t>structure </a:t>
            </a:r>
            <a:r>
              <a:rPr dirty="0" sz="1200" spc="-5">
                <a:latin typeface="Arial"/>
                <a:cs typeface="Arial"/>
              </a:rPr>
              <a:t>(above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structure)	4.Techno------ </a:t>
            </a:r>
            <a:r>
              <a:rPr dirty="0" sz="1200">
                <a:latin typeface="Arial"/>
                <a:cs typeface="Arial"/>
              </a:rPr>
              <a:t>(fear </a:t>
            </a:r>
            <a:r>
              <a:rPr dirty="0" sz="1200" spc="-5">
                <a:latin typeface="Arial"/>
                <a:cs typeface="Arial"/>
              </a:rPr>
              <a:t>of technology)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tabLst>
                <a:tab pos="2512060" algn="l"/>
              </a:tabLst>
            </a:pPr>
            <a:r>
              <a:rPr dirty="0" sz="1200">
                <a:latin typeface="Arial"/>
                <a:cs typeface="Arial"/>
              </a:rPr>
              <a:t>5.  </a:t>
            </a:r>
            <a:r>
              <a:rPr dirty="0" sz="1200" spc="-5">
                <a:latin typeface="Arial"/>
                <a:cs typeface="Arial"/>
              </a:rPr>
              <a:t>------ sonic (less than,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under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)	</a:t>
            </a:r>
            <a:r>
              <a:rPr dirty="0" sz="1200" spc="-5">
                <a:latin typeface="Arial"/>
                <a:cs typeface="Arial"/>
              </a:rPr>
              <a:t>6. ------ continental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(across)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0"/>
              </a:lnSpc>
              <a:tabLst>
                <a:tab pos="225425" algn="l"/>
              </a:tabLst>
            </a:pPr>
            <a:r>
              <a:rPr dirty="0" sz="1200" spc="-5">
                <a:latin typeface="Arial"/>
                <a:cs typeface="Arial"/>
              </a:rPr>
              <a:t>7	------ violet (beyond a </a:t>
            </a:r>
            <a:r>
              <a:rPr dirty="0" sz="1200">
                <a:latin typeface="Arial"/>
                <a:cs typeface="Arial"/>
              </a:rPr>
              <a:t>certain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limit)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06044"/>
            <a:ext cx="5605780" cy="140652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  <a:buSzPct val="90909"/>
              <a:buAutoNum type="arabicPeriod" startAt="2"/>
              <a:tabLst>
                <a:tab pos="130810" algn="l"/>
              </a:tabLst>
            </a:pPr>
            <a:r>
              <a:rPr dirty="0" sz="1100" spc="-5" b="1">
                <a:latin typeface="Arial"/>
                <a:cs typeface="Arial"/>
              </a:rPr>
              <a:t>Complete </a:t>
            </a:r>
            <a:r>
              <a:rPr dirty="0" sz="1100" b="1">
                <a:latin typeface="Arial"/>
                <a:cs typeface="Arial"/>
              </a:rPr>
              <a:t>the </a:t>
            </a:r>
            <a:r>
              <a:rPr dirty="0" sz="1100" spc="-5" b="1">
                <a:latin typeface="Arial"/>
                <a:cs typeface="Arial"/>
              </a:rPr>
              <a:t>following </a:t>
            </a:r>
            <a:r>
              <a:rPr dirty="0" sz="1100" b="1">
                <a:latin typeface="Arial"/>
                <a:cs typeface="Arial"/>
              </a:rPr>
              <a:t>sentences by using the </a:t>
            </a:r>
            <a:r>
              <a:rPr dirty="0" sz="1100" spc="-5" b="1">
                <a:latin typeface="Arial"/>
                <a:cs typeface="Arial"/>
              </a:rPr>
              <a:t>right prefixes. </a:t>
            </a:r>
            <a:r>
              <a:rPr dirty="0" sz="1100" spc="-20" b="1">
                <a:latin typeface="Arial"/>
                <a:cs typeface="Arial"/>
              </a:rPr>
              <a:t>An </a:t>
            </a:r>
            <a:r>
              <a:rPr dirty="0" sz="1100" b="1">
                <a:latin typeface="Arial"/>
                <a:cs typeface="Arial"/>
              </a:rPr>
              <a:t>example is </a:t>
            </a:r>
            <a:r>
              <a:rPr dirty="0" sz="1100" spc="-5" b="1">
                <a:latin typeface="Arial"/>
                <a:cs typeface="Arial"/>
              </a:rPr>
              <a:t>given  </a:t>
            </a:r>
            <a:r>
              <a:rPr dirty="0" sz="1100" b="1">
                <a:latin typeface="Arial"/>
                <a:cs typeface="Arial"/>
              </a:rPr>
              <a:t>below:</a:t>
            </a:r>
            <a:endParaRPr sz="1100">
              <a:latin typeface="Arial"/>
              <a:cs typeface="Arial"/>
            </a:endParaRPr>
          </a:p>
          <a:p>
            <a:pPr lvl="1" marL="355600" indent="-228600">
              <a:lnSpc>
                <a:spcPts val="1315"/>
              </a:lnSpc>
              <a:buFont typeface="Times New Roman"/>
              <a:buAutoNum type="arabicPeriod"/>
              <a:tabLst>
                <a:tab pos="355600" algn="l"/>
              </a:tabLst>
            </a:pPr>
            <a:r>
              <a:rPr dirty="0" sz="1200" spc="-5">
                <a:latin typeface="Arial"/>
                <a:cs typeface="Arial"/>
              </a:rPr>
              <a:t>That man is locking the door. No </a:t>
            </a:r>
            <a:r>
              <a:rPr dirty="0" sz="1200">
                <a:latin typeface="Arial"/>
                <a:cs typeface="Arial"/>
              </a:rPr>
              <a:t>he </a:t>
            </a:r>
            <a:r>
              <a:rPr dirty="0" sz="1200" spc="-35">
                <a:latin typeface="Arial"/>
                <a:cs typeface="Arial"/>
              </a:rPr>
              <a:t>isn‟t </a:t>
            </a:r>
            <a:r>
              <a:rPr dirty="0" sz="1200" spc="-40">
                <a:latin typeface="Arial"/>
                <a:cs typeface="Arial"/>
              </a:rPr>
              <a:t>He‟s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unlocking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lvl="1" marL="355600" indent="-228600">
              <a:lnSpc>
                <a:spcPts val="1380"/>
              </a:lnSpc>
              <a:buFont typeface="Times New Roman"/>
              <a:buAutoNum type="arabicPeriod"/>
              <a:tabLst>
                <a:tab pos="355600" algn="l"/>
                <a:tab pos="5393690" algn="l"/>
              </a:tabLst>
            </a:pPr>
            <a:r>
              <a:rPr dirty="0" sz="1200" spc="-5">
                <a:latin typeface="Arial"/>
                <a:cs typeface="Arial"/>
              </a:rPr>
              <a:t>Do </a:t>
            </a:r>
            <a:r>
              <a:rPr dirty="0" sz="1200" spc="-1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think </a:t>
            </a:r>
            <a:r>
              <a:rPr dirty="0" sz="1200">
                <a:latin typeface="Arial"/>
                <a:cs typeface="Arial"/>
              </a:rPr>
              <a:t>my </a:t>
            </a:r>
            <a:r>
              <a:rPr dirty="0" sz="1200" spc="-5">
                <a:latin typeface="Arial"/>
                <a:cs typeface="Arial"/>
              </a:rPr>
              <a:t>friend is </a:t>
            </a:r>
            <a:r>
              <a:rPr dirty="0" sz="1200">
                <a:latin typeface="Arial"/>
                <a:cs typeface="Arial"/>
              </a:rPr>
              <a:t>an </a:t>
            </a:r>
            <a:r>
              <a:rPr dirty="0" sz="1200" spc="-5">
                <a:latin typeface="Arial"/>
                <a:cs typeface="Arial"/>
              </a:rPr>
              <a:t>obedient </a:t>
            </a:r>
            <a:r>
              <a:rPr dirty="0" sz="1200" spc="-10">
                <a:latin typeface="Arial"/>
                <a:cs typeface="Arial"/>
              </a:rPr>
              <a:t>son? </a:t>
            </a:r>
            <a:r>
              <a:rPr dirty="0" sz="1200" spc="-5">
                <a:latin typeface="Arial"/>
                <a:cs typeface="Arial"/>
              </a:rPr>
              <a:t>No </a:t>
            </a:r>
            <a:r>
              <a:rPr dirty="0" sz="1200" spc="-50">
                <a:latin typeface="Arial"/>
                <a:cs typeface="Arial"/>
              </a:rPr>
              <a:t>I‟m </a:t>
            </a:r>
            <a:r>
              <a:rPr dirty="0" sz="1200" spc="-5">
                <a:latin typeface="Arial"/>
                <a:cs typeface="Arial"/>
              </a:rPr>
              <a:t>sure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is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lvl="1" marL="355600" indent="-228600">
              <a:lnSpc>
                <a:spcPts val="1380"/>
              </a:lnSpc>
              <a:buFont typeface="Times New Roman"/>
              <a:buAutoNum type="arabicPeriod"/>
              <a:tabLst>
                <a:tab pos="355600" algn="l"/>
                <a:tab pos="4224020" algn="l"/>
              </a:tabLst>
            </a:pPr>
            <a:r>
              <a:rPr dirty="0" sz="1200">
                <a:latin typeface="Arial"/>
                <a:cs typeface="Arial"/>
              </a:rPr>
              <a:t>Is my </a:t>
            </a:r>
            <a:r>
              <a:rPr dirty="0" sz="1200" spc="-5">
                <a:latin typeface="Arial"/>
                <a:cs typeface="Arial"/>
              </a:rPr>
              <a:t>handwriting legible? No,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find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quite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latin typeface="Arial"/>
                <a:cs typeface="Arial"/>
              </a:rPr>
              <a:t>Write noun </a:t>
            </a:r>
            <a:r>
              <a:rPr dirty="0" sz="1200" spc="-5" b="1">
                <a:latin typeface="Arial"/>
                <a:cs typeface="Arial"/>
              </a:rPr>
              <a:t>forms </a:t>
            </a:r>
            <a:r>
              <a:rPr dirty="0" sz="1200" b="1">
                <a:latin typeface="Arial"/>
                <a:cs typeface="Arial"/>
              </a:rPr>
              <a:t>to </a:t>
            </a:r>
            <a:r>
              <a:rPr dirty="0" sz="1200" spc="-10" b="1">
                <a:latin typeface="Arial"/>
                <a:cs typeface="Arial"/>
              </a:rPr>
              <a:t>the </a:t>
            </a:r>
            <a:r>
              <a:rPr dirty="0" sz="1200" spc="-5" b="1">
                <a:latin typeface="Arial"/>
                <a:cs typeface="Arial"/>
              </a:rPr>
              <a:t>following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words:</a:t>
            </a:r>
            <a:endParaRPr sz="1200">
              <a:latin typeface="Arial"/>
              <a:cs typeface="Arial"/>
            </a:endParaRPr>
          </a:p>
          <a:p>
            <a:pPr marL="299085">
              <a:lnSpc>
                <a:spcPts val="1380"/>
              </a:lnSpc>
              <a:tabLst>
                <a:tab pos="1384300" algn="l"/>
                <a:tab pos="2755900" algn="l"/>
                <a:tab pos="3670300" algn="l"/>
              </a:tabLst>
            </a:pPr>
            <a:r>
              <a:rPr dirty="0" sz="1200" spc="-5">
                <a:latin typeface="Arial"/>
                <a:cs typeface="Arial"/>
              </a:rPr>
              <a:t>1 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manage	</a:t>
            </a:r>
            <a:r>
              <a:rPr dirty="0" sz="1200">
                <a:latin typeface="Arial"/>
                <a:cs typeface="Arial"/>
              </a:rPr>
              <a:t>2.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Following	</a:t>
            </a:r>
            <a:r>
              <a:rPr dirty="0" sz="1200">
                <a:latin typeface="Arial"/>
                <a:cs typeface="Arial"/>
              </a:rPr>
              <a:t>3.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Use	</a:t>
            </a:r>
            <a:r>
              <a:rPr dirty="0" sz="1200">
                <a:latin typeface="Arial"/>
                <a:cs typeface="Arial"/>
              </a:rPr>
              <a:t>4.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Write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0"/>
              </a:lnSpc>
            </a:pPr>
            <a:r>
              <a:rPr dirty="0" sz="1200" spc="-5" b="1">
                <a:latin typeface="Arial"/>
                <a:cs typeface="Arial"/>
              </a:rPr>
              <a:t>Use the </a:t>
            </a:r>
            <a:r>
              <a:rPr dirty="0" sz="1200" b="1">
                <a:latin typeface="Arial"/>
                <a:cs typeface="Arial"/>
              </a:rPr>
              <a:t>right idiom </a:t>
            </a:r>
            <a:r>
              <a:rPr dirty="0" sz="1200" spc="-10" b="1">
                <a:latin typeface="Arial"/>
                <a:cs typeface="Arial"/>
              </a:rPr>
              <a:t>given </a:t>
            </a: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 b="1">
                <a:latin typeface="Arial"/>
                <a:cs typeface="Arial"/>
              </a:rPr>
              <a:t>the </a:t>
            </a:r>
            <a:r>
              <a:rPr dirty="0" sz="1200" b="1">
                <a:latin typeface="Arial"/>
                <a:cs typeface="Arial"/>
              </a:rPr>
              <a:t>help box to fill up </a:t>
            </a:r>
            <a:r>
              <a:rPr dirty="0" sz="1200" spc="-5" b="1">
                <a:latin typeface="Arial"/>
                <a:cs typeface="Arial"/>
              </a:rPr>
              <a:t>the</a:t>
            </a:r>
            <a:r>
              <a:rPr dirty="0" sz="1200" spc="1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space: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1216" y="2007361"/>
            <a:ext cx="5030470" cy="25781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63855">
              <a:lnSpc>
                <a:spcPts val="1370"/>
              </a:lnSpc>
              <a:tabLst>
                <a:tab pos="1209675" algn="l"/>
                <a:tab pos="2394585" algn="l"/>
                <a:tab pos="3613150" algn="l"/>
              </a:tabLst>
            </a:pPr>
            <a:r>
              <a:rPr dirty="0" sz="1200" spc="-5">
                <a:latin typeface="Arial"/>
                <a:cs typeface="Arial"/>
              </a:rPr>
              <a:t>see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red	</a:t>
            </a:r>
            <a:r>
              <a:rPr dirty="0" sz="1200" spc="-5">
                <a:latin typeface="Arial"/>
                <a:cs typeface="Arial"/>
              </a:rPr>
              <a:t>green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fingers	</a:t>
            </a:r>
            <a:r>
              <a:rPr dirty="0" sz="1200">
                <a:latin typeface="Arial"/>
                <a:cs typeface="Arial"/>
              </a:rPr>
              <a:t>black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list	feeling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696" y="2243073"/>
            <a:ext cx="5890260" cy="75444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1185" indent="-172720">
              <a:lnSpc>
                <a:spcPts val="1410"/>
              </a:lnSpc>
              <a:spcBef>
                <a:spcPts val="100"/>
              </a:spcBef>
              <a:buAutoNum type="arabicPeriod"/>
              <a:tabLst>
                <a:tab pos="591820" algn="l"/>
              </a:tabLst>
            </a:pPr>
            <a:r>
              <a:rPr dirty="0" sz="1200">
                <a:latin typeface="Arial"/>
                <a:cs typeface="Arial"/>
              </a:rPr>
              <a:t>"What's </a:t>
            </a:r>
            <a:r>
              <a:rPr dirty="0" sz="1200" spc="-5">
                <a:latin typeface="Arial"/>
                <a:cs typeface="Arial"/>
              </a:rPr>
              <a:t>the matter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you.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you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……………………………?</a:t>
            </a:r>
            <a:endParaRPr sz="1200">
              <a:latin typeface="Arial"/>
              <a:cs typeface="Arial"/>
            </a:endParaRPr>
          </a:p>
          <a:p>
            <a:pPr marL="591185" indent="-172720">
              <a:lnSpc>
                <a:spcPts val="1380"/>
              </a:lnSpc>
              <a:buAutoNum type="arabicPeriod"/>
              <a:tabLst>
                <a:tab pos="591820" algn="l"/>
              </a:tabLst>
            </a:pPr>
            <a:r>
              <a:rPr dirty="0" sz="1200">
                <a:latin typeface="Arial"/>
                <a:cs typeface="Arial"/>
              </a:rPr>
              <a:t>"When </a:t>
            </a:r>
            <a:r>
              <a:rPr dirty="0" sz="1200" spc="-5">
                <a:latin typeface="Arial"/>
                <a:cs typeface="Arial"/>
              </a:rPr>
              <a:t>people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cruel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animals, it really </a:t>
            </a:r>
            <a:r>
              <a:rPr dirty="0" sz="1200">
                <a:latin typeface="Arial"/>
                <a:cs typeface="Arial"/>
              </a:rPr>
              <a:t>makes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me…………………..."</a:t>
            </a:r>
            <a:endParaRPr sz="1200">
              <a:latin typeface="Arial"/>
              <a:cs typeface="Arial"/>
            </a:endParaRPr>
          </a:p>
          <a:p>
            <a:pPr marL="591185" indent="-172720">
              <a:lnSpc>
                <a:spcPts val="1380"/>
              </a:lnSpc>
              <a:buAutoNum type="arabicPeriod"/>
              <a:tabLst>
                <a:tab pos="591820" algn="l"/>
              </a:tabLst>
            </a:pPr>
            <a:r>
              <a:rPr dirty="0" sz="1200" spc="-5">
                <a:latin typeface="Arial"/>
                <a:cs typeface="Arial"/>
              </a:rPr>
              <a:t>"Everything grows in </a:t>
            </a:r>
            <a:r>
              <a:rPr dirty="0" sz="1200">
                <a:latin typeface="Arial"/>
                <a:cs typeface="Arial"/>
              </a:rPr>
              <a:t>her </a:t>
            </a:r>
            <a:r>
              <a:rPr dirty="0" sz="1200" spc="-5">
                <a:latin typeface="Arial"/>
                <a:cs typeface="Arial"/>
              </a:rPr>
              <a:t>garden. She definitely </a:t>
            </a:r>
            <a:r>
              <a:rPr dirty="0" sz="1200">
                <a:latin typeface="Arial"/>
                <a:cs typeface="Arial"/>
              </a:rPr>
              <a:t>has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……………………."</a:t>
            </a:r>
            <a:endParaRPr sz="1200">
              <a:latin typeface="Arial"/>
              <a:cs typeface="Arial"/>
            </a:endParaRPr>
          </a:p>
          <a:p>
            <a:pPr marL="591185" indent="-172720">
              <a:lnSpc>
                <a:spcPts val="1380"/>
              </a:lnSpc>
              <a:buAutoNum type="arabicPeriod"/>
              <a:tabLst>
                <a:tab pos="591820" algn="l"/>
              </a:tabLst>
            </a:pPr>
            <a:r>
              <a:rPr dirty="0" sz="1200" spc="5">
                <a:latin typeface="Arial"/>
                <a:cs typeface="Arial"/>
              </a:rPr>
              <a:t>"We </a:t>
            </a:r>
            <a:r>
              <a:rPr dirty="0" sz="1200" spc="-5">
                <a:latin typeface="Arial"/>
                <a:cs typeface="Arial"/>
              </a:rPr>
              <a:t>won't </a:t>
            </a:r>
            <a:r>
              <a:rPr dirty="0" sz="1200">
                <a:latin typeface="Arial"/>
                <a:cs typeface="Arial"/>
              </a:rPr>
              <a:t>be </a:t>
            </a:r>
            <a:r>
              <a:rPr dirty="0" sz="1200" spc="-5">
                <a:latin typeface="Arial"/>
                <a:cs typeface="Arial"/>
              </a:rPr>
              <a:t>invited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their party this year </a:t>
            </a:r>
            <a:r>
              <a:rPr dirty="0" sz="1200">
                <a:latin typeface="Arial"/>
                <a:cs typeface="Arial"/>
              </a:rPr>
              <a:t>– </a:t>
            </a:r>
            <a:r>
              <a:rPr dirty="0" sz="1200" spc="-5">
                <a:latin typeface="Arial"/>
                <a:cs typeface="Arial"/>
              </a:rPr>
              <a:t>we're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their………………."</a:t>
            </a:r>
            <a:endParaRPr sz="1200">
              <a:latin typeface="Arial"/>
              <a:cs typeface="Arial"/>
            </a:endParaRPr>
          </a:p>
          <a:p>
            <a:pPr marL="377825" indent="-187960">
              <a:lnSpc>
                <a:spcPts val="1380"/>
              </a:lnSpc>
              <a:buAutoNum type="romanUcPeriod" startAt="5"/>
              <a:tabLst>
                <a:tab pos="378460" algn="l"/>
              </a:tabLst>
            </a:pPr>
            <a:r>
              <a:rPr dirty="0" sz="1200" spc="-5" b="1">
                <a:latin typeface="Arial"/>
                <a:cs typeface="Arial"/>
              </a:rPr>
              <a:t>CONJUNCTIONS:</a:t>
            </a:r>
            <a:endParaRPr sz="1200">
              <a:latin typeface="Arial"/>
              <a:cs typeface="Arial"/>
            </a:endParaRPr>
          </a:p>
          <a:p>
            <a:pPr marL="1905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Join the following </a:t>
            </a:r>
            <a:r>
              <a:rPr dirty="0" sz="1200">
                <a:latin typeface="Arial"/>
                <a:cs typeface="Arial"/>
              </a:rPr>
              <a:t>sentences </a:t>
            </a:r>
            <a:r>
              <a:rPr dirty="0" sz="1200" spc="-5">
                <a:latin typeface="Arial"/>
                <a:cs typeface="Arial"/>
              </a:rPr>
              <a:t>by </a:t>
            </a:r>
            <a:r>
              <a:rPr dirty="0" sz="1200">
                <a:latin typeface="Arial"/>
                <a:cs typeface="Arial"/>
              </a:rPr>
              <a:t>using </a:t>
            </a:r>
            <a:r>
              <a:rPr dirty="0" sz="1200" spc="-5">
                <a:latin typeface="Arial"/>
                <a:cs typeface="Arial"/>
              </a:rPr>
              <a:t>appropriate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conjunctions:</a:t>
            </a:r>
            <a:endParaRPr sz="1200">
              <a:latin typeface="Arial"/>
              <a:cs typeface="Arial"/>
            </a:endParaRPr>
          </a:p>
          <a:p>
            <a:pPr lvl="1" marL="705485" marR="83185" indent="-287020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591820" algn="l"/>
              </a:tabLst>
            </a:pPr>
            <a:r>
              <a:rPr dirty="0" sz="1200">
                <a:latin typeface="Arial"/>
                <a:cs typeface="Arial"/>
              </a:rPr>
              <a:t>INSAT </a:t>
            </a:r>
            <a:r>
              <a:rPr dirty="0" sz="1200" spc="-5">
                <a:latin typeface="Arial"/>
                <a:cs typeface="Arial"/>
              </a:rPr>
              <a:t>3A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built by the Indian </a:t>
            </a:r>
            <a:r>
              <a:rPr dirty="0" sz="1200" spc="-10">
                <a:latin typeface="Arial"/>
                <a:cs typeface="Arial"/>
              </a:rPr>
              <a:t>Space </a:t>
            </a:r>
            <a:r>
              <a:rPr dirty="0" sz="1200" spc="-5">
                <a:latin typeface="Arial"/>
                <a:cs typeface="Arial"/>
              </a:rPr>
              <a:t>Research Organization (ISRO). The  </a:t>
            </a:r>
            <a:r>
              <a:rPr dirty="0" sz="1200">
                <a:latin typeface="Arial"/>
                <a:cs typeface="Arial"/>
              </a:rPr>
              <a:t>ISRO uses it to </a:t>
            </a:r>
            <a:r>
              <a:rPr dirty="0" sz="1200" spc="-5">
                <a:latin typeface="Arial"/>
                <a:cs typeface="Arial"/>
              </a:rPr>
              <a:t>communicate and also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weather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imaging.</a:t>
            </a:r>
            <a:endParaRPr sz="1200">
              <a:latin typeface="Arial"/>
              <a:cs typeface="Arial"/>
            </a:endParaRPr>
          </a:p>
          <a:p>
            <a:pPr lvl="1" marL="705485" marR="150495" indent="-287020">
              <a:lnSpc>
                <a:spcPts val="1380"/>
              </a:lnSpc>
              <a:buAutoNum type="arabicPeriod"/>
              <a:tabLst>
                <a:tab pos="591820" algn="l"/>
              </a:tabLst>
            </a:pPr>
            <a:r>
              <a:rPr dirty="0" sz="1200" spc="-5">
                <a:latin typeface="Arial"/>
                <a:cs typeface="Arial"/>
              </a:rPr>
              <a:t>The page you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looking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is currently unavailable.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5">
                <a:latin typeface="Arial"/>
                <a:cs typeface="Arial"/>
              </a:rPr>
              <a:t>Web </a:t>
            </a:r>
            <a:r>
              <a:rPr dirty="0" sz="1200">
                <a:latin typeface="Arial"/>
                <a:cs typeface="Arial"/>
              </a:rPr>
              <a:t>site </a:t>
            </a:r>
            <a:r>
              <a:rPr dirty="0" sz="1200" spc="-5">
                <a:latin typeface="Arial"/>
                <a:cs typeface="Arial"/>
              </a:rPr>
              <a:t>might be  experiencing technical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difficulties.</a:t>
            </a:r>
            <a:endParaRPr sz="1200">
              <a:latin typeface="Arial"/>
              <a:cs typeface="Arial"/>
            </a:endParaRPr>
          </a:p>
          <a:p>
            <a:pPr lvl="1" marL="591185" indent="-172720">
              <a:lnSpc>
                <a:spcPts val="1315"/>
              </a:lnSpc>
              <a:buAutoNum type="arabicPeriod"/>
              <a:tabLst>
                <a:tab pos="591820" algn="l"/>
              </a:tabLst>
            </a:pPr>
            <a:r>
              <a:rPr dirty="0" sz="1200" spc="-5">
                <a:latin typeface="Arial"/>
                <a:cs typeface="Arial"/>
              </a:rPr>
              <a:t>The machine stopped </a:t>
            </a:r>
            <a:r>
              <a:rPr dirty="0" sz="1200">
                <a:latin typeface="Arial"/>
                <a:cs typeface="Arial"/>
              </a:rPr>
              <a:t>……some </a:t>
            </a:r>
            <a:r>
              <a:rPr dirty="0" sz="1200" spc="-5">
                <a:latin typeface="Arial"/>
                <a:cs typeface="Arial"/>
              </a:rPr>
              <a:t>technical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fault.</a:t>
            </a:r>
            <a:endParaRPr sz="1200">
              <a:latin typeface="Arial"/>
              <a:cs typeface="Arial"/>
            </a:endParaRPr>
          </a:p>
          <a:p>
            <a:pPr lvl="1" marL="591185" indent="-172720">
              <a:lnSpc>
                <a:spcPts val="1380"/>
              </a:lnSpc>
              <a:buAutoNum type="arabicPeriod"/>
              <a:tabLst>
                <a:tab pos="591820" algn="l"/>
              </a:tabLst>
            </a:pP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joined the course…..improve </a:t>
            </a:r>
            <a:r>
              <a:rPr dirty="0" sz="1200">
                <a:latin typeface="Arial"/>
                <a:cs typeface="Arial"/>
              </a:rPr>
              <a:t>my</a:t>
            </a:r>
            <a:r>
              <a:rPr dirty="0" sz="1200" spc="-5">
                <a:latin typeface="Arial"/>
                <a:cs typeface="Arial"/>
              </a:rPr>
              <a:t> skills.</a:t>
            </a:r>
            <a:endParaRPr sz="1200">
              <a:latin typeface="Arial"/>
              <a:cs typeface="Arial"/>
            </a:endParaRPr>
          </a:p>
          <a:p>
            <a:pPr lvl="1" marL="591185" indent="-172720">
              <a:lnSpc>
                <a:spcPts val="1380"/>
              </a:lnSpc>
              <a:buAutoNum type="arabicPeriod"/>
              <a:tabLst>
                <a:tab pos="591820" algn="l"/>
              </a:tabLst>
            </a:pPr>
            <a:r>
              <a:rPr dirty="0" sz="1200" spc="-5">
                <a:latin typeface="Arial"/>
                <a:cs typeface="Arial"/>
              </a:rPr>
              <a:t>---------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heard him calling you,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reported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immediately.</a:t>
            </a:r>
            <a:endParaRPr sz="1200">
              <a:latin typeface="Arial"/>
              <a:cs typeface="Arial"/>
            </a:endParaRPr>
          </a:p>
          <a:p>
            <a:pPr lvl="1" marL="705485" marR="5080" indent="-287020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591820" algn="l"/>
              </a:tabLst>
            </a:pPr>
            <a:r>
              <a:rPr dirty="0" sz="1200" spc="-5">
                <a:latin typeface="Arial"/>
                <a:cs typeface="Arial"/>
              </a:rPr>
              <a:t>Suja has to attend the workshop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Salem tomorrow, --------- she is leaving this  evening.</a:t>
            </a:r>
            <a:endParaRPr sz="1200">
              <a:latin typeface="Arial"/>
              <a:cs typeface="Arial"/>
            </a:endParaRPr>
          </a:p>
          <a:p>
            <a:pPr lvl="1" marL="591185" indent="-172720">
              <a:lnSpc>
                <a:spcPts val="1345"/>
              </a:lnSpc>
              <a:buAutoNum type="arabicPeriod"/>
              <a:tabLst>
                <a:tab pos="591820" algn="l"/>
              </a:tabLst>
            </a:pPr>
            <a:r>
              <a:rPr dirty="0" sz="1200" spc="-5">
                <a:latin typeface="Arial"/>
                <a:cs typeface="Arial"/>
              </a:rPr>
              <a:t>-------- our </a:t>
            </a:r>
            <a:r>
              <a:rPr dirty="0" sz="1200">
                <a:latin typeface="Arial"/>
                <a:cs typeface="Arial"/>
              </a:rPr>
              <a:t>fax </a:t>
            </a:r>
            <a:r>
              <a:rPr dirty="0" sz="1200" spc="-5">
                <a:latin typeface="Arial"/>
                <a:cs typeface="Arial"/>
              </a:rPr>
              <a:t>machine is </a:t>
            </a:r>
            <a:r>
              <a:rPr dirty="0" sz="1200">
                <a:latin typeface="Arial"/>
                <a:cs typeface="Arial"/>
              </a:rPr>
              <a:t>not </a:t>
            </a:r>
            <a:r>
              <a:rPr dirty="0" sz="1200" spc="-5">
                <a:latin typeface="Arial"/>
                <a:cs typeface="Arial"/>
              </a:rPr>
              <a:t>working;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>
                <a:latin typeface="Arial"/>
                <a:cs typeface="Arial"/>
              </a:rPr>
              <a:t>rented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fax from </a:t>
            </a:r>
            <a:r>
              <a:rPr dirty="0" sz="1200" spc="-5">
                <a:latin typeface="Arial"/>
                <a:cs typeface="Arial"/>
              </a:rPr>
              <a:t>an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outsider.</a:t>
            </a:r>
            <a:endParaRPr sz="1200">
              <a:latin typeface="Arial"/>
              <a:cs typeface="Arial"/>
            </a:endParaRPr>
          </a:p>
          <a:p>
            <a:pPr marL="241935" indent="-229870">
              <a:lnSpc>
                <a:spcPts val="1410"/>
              </a:lnSpc>
              <a:spcBef>
                <a:spcPts val="1165"/>
              </a:spcBef>
              <a:buAutoNum type="romanUcPeriod" startAt="6"/>
              <a:tabLst>
                <a:tab pos="242570" algn="l"/>
              </a:tabLst>
            </a:pPr>
            <a:r>
              <a:rPr dirty="0" sz="1200" spc="-5" b="1">
                <a:latin typeface="Arial"/>
                <a:cs typeface="Arial"/>
              </a:rPr>
              <a:t>Change </a:t>
            </a:r>
            <a:r>
              <a:rPr dirty="0" sz="1200" b="1">
                <a:latin typeface="Arial"/>
                <a:cs typeface="Arial"/>
              </a:rPr>
              <a:t>to </a:t>
            </a:r>
            <a:r>
              <a:rPr dirty="0" sz="1200" spc="-5" b="1">
                <a:latin typeface="Arial"/>
                <a:cs typeface="Arial"/>
              </a:rPr>
              <a:t>impersonal passive voice whenever necessary: </a:t>
            </a:r>
            <a:r>
              <a:rPr dirty="0" sz="1200" b="1">
                <a:latin typeface="Arial"/>
                <a:cs typeface="Arial"/>
              </a:rPr>
              <a:t>(</a:t>
            </a:r>
            <a:r>
              <a:rPr dirty="0" sz="1200" spc="5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voice)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ts val="1410"/>
              </a:lnSpc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Some one built this house in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1951.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Do </a:t>
            </a:r>
            <a:r>
              <a:rPr dirty="0" sz="1200">
                <a:latin typeface="Arial"/>
                <a:cs typeface="Arial"/>
              </a:rPr>
              <a:t>they </a:t>
            </a:r>
            <a:r>
              <a:rPr dirty="0" sz="1200" spc="-5">
                <a:latin typeface="Arial"/>
                <a:cs typeface="Arial"/>
              </a:rPr>
              <a:t>clean this </a:t>
            </a:r>
            <a:r>
              <a:rPr dirty="0" sz="1200" spc="-10">
                <a:latin typeface="Arial"/>
                <a:cs typeface="Arial"/>
              </a:rPr>
              <a:t>room </a:t>
            </a:r>
            <a:r>
              <a:rPr dirty="0" sz="1200" spc="-5">
                <a:latin typeface="Arial"/>
                <a:cs typeface="Arial"/>
              </a:rPr>
              <a:t>every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day?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They cancelled </a:t>
            </a:r>
            <a:r>
              <a:rPr dirty="0" sz="1200">
                <a:latin typeface="Arial"/>
                <a:cs typeface="Arial"/>
              </a:rPr>
              <a:t>all </a:t>
            </a:r>
            <a:r>
              <a:rPr dirty="0" sz="1200" spc="-5">
                <a:latin typeface="Arial"/>
                <a:cs typeface="Arial"/>
              </a:rPr>
              <a:t>flights due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fog.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People </a:t>
            </a:r>
            <a:r>
              <a:rPr dirty="0" sz="1200" spc="-30">
                <a:latin typeface="Arial"/>
                <a:cs typeface="Arial"/>
              </a:rPr>
              <a:t>don‟t </a:t>
            </a:r>
            <a:r>
              <a:rPr dirty="0" sz="120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this </a:t>
            </a:r>
            <a:r>
              <a:rPr dirty="0" sz="1200">
                <a:latin typeface="Arial"/>
                <a:cs typeface="Arial"/>
              </a:rPr>
              <a:t>road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much.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How </a:t>
            </a:r>
            <a:r>
              <a:rPr dirty="0" sz="1200">
                <a:latin typeface="Arial"/>
                <a:cs typeface="Arial"/>
              </a:rPr>
              <a:t>do </a:t>
            </a:r>
            <a:r>
              <a:rPr dirty="0" sz="1200" spc="-5">
                <a:latin typeface="Arial"/>
                <a:cs typeface="Arial"/>
              </a:rPr>
              <a:t>people learn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languages?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648335" algn="l"/>
              </a:tabLst>
            </a:pPr>
            <a:r>
              <a:rPr dirty="0" sz="1200" spc="-5">
                <a:latin typeface="Arial"/>
                <a:cs typeface="Arial"/>
              </a:rPr>
              <a:t>Do not tamper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machines.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48335" algn="l"/>
              </a:tabLst>
            </a:pPr>
            <a:r>
              <a:rPr dirty="0" sz="1200" spc="-5" i="1">
                <a:latin typeface="Arial"/>
                <a:cs typeface="Arial"/>
              </a:rPr>
              <a:t>Somebody is using </a:t>
            </a:r>
            <a:r>
              <a:rPr dirty="0" sz="1200" spc="-10" i="1">
                <a:latin typeface="Arial"/>
                <a:cs typeface="Arial"/>
              </a:rPr>
              <a:t>my</a:t>
            </a:r>
            <a:r>
              <a:rPr dirty="0" sz="1200" spc="1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mail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spc="-5" i="1">
                <a:latin typeface="Arial"/>
                <a:cs typeface="Arial"/>
              </a:rPr>
              <a:t>Everyone likes English</a:t>
            </a:r>
            <a:r>
              <a:rPr dirty="0" sz="120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class.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spc="-5" i="1">
                <a:latin typeface="Arial"/>
                <a:cs typeface="Arial"/>
              </a:rPr>
              <a:t>Has anyone shown you what to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do?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spc="-5" i="1">
                <a:latin typeface="Arial"/>
                <a:cs typeface="Arial"/>
              </a:rPr>
              <a:t>How much will </a:t>
            </a:r>
            <a:r>
              <a:rPr dirty="0" sz="1200" i="1">
                <a:latin typeface="Arial"/>
                <a:cs typeface="Arial"/>
              </a:rPr>
              <a:t>they </a:t>
            </a:r>
            <a:r>
              <a:rPr dirty="0" sz="1200" spc="-5" i="1">
                <a:latin typeface="Arial"/>
                <a:cs typeface="Arial"/>
              </a:rPr>
              <a:t>pay </a:t>
            </a:r>
            <a:r>
              <a:rPr dirty="0" sz="1200" i="1">
                <a:latin typeface="Arial"/>
                <a:cs typeface="Arial"/>
              </a:rPr>
              <a:t>you </a:t>
            </a:r>
            <a:r>
              <a:rPr dirty="0" sz="1200" spc="-5" i="1">
                <a:latin typeface="Arial"/>
                <a:cs typeface="Arial"/>
              </a:rPr>
              <a:t>for </a:t>
            </a:r>
            <a:r>
              <a:rPr dirty="0" sz="1200" i="1">
                <a:latin typeface="Arial"/>
                <a:cs typeface="Arial"/>
              </a:rPr>
              <a:t>your</a:t>
            </a:r>
            <a:r>
              <a:rPr dirty="0" sz="1200" spc="-5" i="1">
                <a:latin typeface="Arial"/>
                <a:cs typeface="Arial"/>
              </a:rPr>
              <a:t> work?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648335" algn="l"/>
              </a:tabLst>
            </a:pPr>
            <a:r>
              <a:rPr dirty="0" sz="1200" i="1">
                <a:latin typeface="Arial"/>
                <a:cs typeface="Arial"/>
              </a:rPr>
              <a:t>They </a:t>
            </a:r>
            <a:r>
              <a:rPr dirty="0" sz="1200" spc="-5" i="1">
                <a:latin typeface="Arial"/>
                <a:cs typeface="Arial"/>
              </a:rPr>
              <a:t>have postponed the</a:t>
            </a:r>
            <a:r>
              <a:rPr dirty="0" sz="1200" spc="-15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meeting.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i="1">
                <a:latin typeface="Arial"/>
                <a:cs typeface="Arial"/>
              </a:rPr>
              <a:t>I </a:t>
            </a:r>
            <a:r>
              <a:rPr dirty="0" sz="1200" spc="-5" i="1">
                <a:latin typeface="Arial"/>
                <a:cs typeface="Arial"/>
              </a:rPr>
              <a:t>dint </a:t>
            </a:r>
            <a:r>
              <a:rPr dirty="0" sz="1200" spc="-10" i="1">
                <a:latin typeface="Arial"/>
                <a:cs typeface="Arial"/>
              </a:rPr>
              <a:t>realize </a:t>
            </a:r>
            <a:r>
              <a:rPr dirty="0" sz="1200" spc="-5" i="1">
                <a:latin typeface="Arial"/>
                <a:cs typeface="Arial"/>
              </a:rPr>
              <a:t>that somebody was recording </a:t>
            </a:r>
            <a:r>
              <a:rPr dirty="0" sz="1200" spc="-10" i="1">
                <a:latin typeface="Arial"/>
                <a:cs typeface="Arial"/>
              </a:rPr>
              <a:t>our</a:t>
            </a:r>
            <a:r>
              <a:rPr dirty="0" sz="1200" spc="45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conversation.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i="1">
                <a:latin typeface="Arial"/>
                <a:cs typeface="Arial"/>
              </a:rPr>
              <a:t>They </a:t>
            </a:r>
            <a:r>
              <a:rPr dirty="0" sz="1200" spc="-5" i="1">
                <a:latin typeface="Arial"/>
                <a:cs typeface="Arial"/>
              </a:rPr>
              <a:t>can build a new bridge </a:t>
            </a:r>
            <a:r>
              <a:rPr dirty="0" sz="1200" spc="-10" i="1">
                <a:latin typeface="Arial"/>
                <a:cs typeface="Arial"/>
              </a:rPr>
              <a:t>to </a:t>
            </a:r>
            <a:r>
              <a:rPr dirty="0" sz="1200" spc="-5" i="1">
                <a:latin typeface="Arial"/>
                <a:cs typeface="Arial"/>
              </a:rPr>
              <a:t>divert the</a:t>
            </a:r>
            <a:r>
              <a:rPr dirty="0" sz="1200" spc="30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traffic.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648335" algn="l"/>
              </a:tabLst>
            </a:pPr>
            <a:r>
              <a:rPr dirty="0" sz="1200" i="1">
                <a:latin typeface="Arial"/>
                <a:cs typeface="Arial"/>
              </a:rPr>
              <a:t>I </a:t>
            </a:r>
            <a:r>
              <a:rPr dirty="0" sz="1200" spc="-5" i="1">
                <a:latin typeface="Arial"/>
                <a:cs typeface="Arial"/>
              </a:rPr>
              <a:t>don’t like people telling </a:t>
            </a:r>
            <a:r>
              <a:rPr dirty="0" sz="1200" spc="-10" i="1">
                <a:latin typeface="Arial"/>
                <a:cs typeface="Arial"/>
              </a:rPr>
              <a:t>me </a:t>
            </a:r>
            <a:r>
              <a:rPr dirty="0" sz="1200" i="1">
                <a:latin typeface="Arial"/>
                <a:cs typeface="Arial"/>
              </a:rPr>
              <a:t>what to</a:t>
            </a:r>
            <a:r>
              <a:rPr dirty="0" sz="1200" spc="15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do.</a:t>
            </a:r>
            <a:endParaRPr sz="1200">
              <a:latin typeface="Arial"/>
              <a:cs typeface="Arial"/>
            </a:endParaRPr>
          </a:p>
          <a:p>
            <a:pPr lvl="1" marL="647700" indent="-229235">
              <a:lnSpc>
                <a:spcPct val="100000"/>
              </a:lnSpc>
              <a:spcBef>
                <a:spcPts val="155"/>
              </a:spcBef>
              <a:buFont typeface="Arial"/>
              <a:buAutoNum type="arabicPeriod"/>
              <a:tabLst>
                <a:tab pos="648335" algn="l"/>
              </a:tabLst>
            </a:pPr>
            <a:r>
              <a:rPr dirty="0" sz="1200" spc="-5" i="1">
                <a:latin typeface="Arial"/>
                <a:cs typeface="Arial"/>
              </a:rPr>
              <a:t>Don’t invite </a:t>
            </a:r>
            <a:r>
              <a:rPr dirty="0" sz="1200" i="1">
                <a:latin typeface="Arial"/>
                <a:cs typeface="Arial"/>
              </a:rPr>
              <a:t>them to </a:t>
            </a:r>
            <a:r>
              <a:rPr dirty="0" sz="1200" spc="-5" i="1">
                <a:latin typeface="Arial"/>
                <a:cs typeface="Arial"/>
              </a:rPr>
              <a:t>the</a:t>
            </a:r>
            <a:r>
              <a:rPr dirty="0" sz="1200" spc="-25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party.</a:t>
            </a:r>
            <a:endParaRPr sz="1200">
              <a:latin typeface="Arial"/>
              <a:cs typeface="Arial"/>
            </a:endParaRPr>
          </a:p>
          <a:p>
            <a:pPr marL="462915" indent="-273050">
              <a:lnSpc>
                <a:spcPts val="1410"/>
              </a:lnSpc>
              <a:spcBef>
                <a:spcPts val="1140"/>
              </a:spcBef>
              <a:buAutoNum type="romanUcPeriod" startAt="6"/>
              <a:tabLst>
                <a:tab pos="463550" algn="l"/>
              </a:tabLst>
            </a:pPr>
            <a:r>
              <a:rPr dirty="0" sz="1200" spc="-5" b="1">
                <a:latin typeface="Arial"/>
                <a:cs typeface="Arial"/>
              </a:rPr>
              <a:t>Identify the </a:t>
            </a:r>
            <a:r>
              <a:rPr dirty="0" sz="1200" b="1">
                <a:latin typeface="Arial"/>
                <a:cs typeface="Arial"/>
              </a:rPr>
              <a:t>kinds of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sentences:</a:t>
            </a:r>
            <a:endParaRPr sz="1200">
              <a:latin typeface="Arial"/>
              <a:cs typeface="Arial"/>
            </a:endParaRPr>
          </a:p>
          <a:p>
            <a:pPr marL="647700" indent="-229235">
              <a:lnSpc>
                <a:spcPts val="1380"/>
              </a:lnSpc>
              <a:buAutoNum type="alphaLcPeriod"/>
              <a:tabLst>
                <a:tab pos="648335" algn="l"/>
              </a:tabLst>
            </a:pPr>
            <a:r>
              <a:rPr dirty="0" sz="1200">
                <a:latin typeface="Arial"/>
                <a:cs typeface="Arial"/>
              </a:rPr>
              <a:t>This </a:t>
            </a:r>
            <a:r>
              <a:rPr dirty="0" sz="1200" spc="-5">
                <a:latin typeface="Arial"/>
                <a:cs typeface="Arial"/>
              </a:rPr>
              <a:t>sounds good, but is </a:t>
            </a:r>
            <a:r>
              <a:rPr dirty="0" sz="1200">
                <a:latin typeface="Arial"/>
                <a:cs typeface="Arial"/>
              </a:rPr>
              <a:t>it practical </a:t>
            </a:r>
            <a:r>
              <a:rPr dirty="0" sz="1200" spc="-5">
                <a:latin typeface="Arial"/>
                <a:cs typeface="Arial"/>
              </a:rPr>
              <a:t>in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reality?</a:t>
            </a:r>
            <a:endParaRPr sz="1200">
              <a:latin typeface="Arial"/>
              <a:cs typeface="Arial"/>
            </a:endParaRPr>
          </a:p>
          <a:p>
            <a:pPr marL="647700" marR="246379" indent="-228600">
              <a:lnSpc>
                <a:spcPts val="1380"/>
              </a:lnSpc>
              <a:spcBef>
                <a:spcPts val="65"/>
              </a:spcBef>
              <a:buAutoNum type="alphaLcPeriod"/>
              <a:tabLst>
                <a:tab pos="648335" algn="l"/>
              </a:tabLst>
            </a:pPr>
            <a:r>
              <a:rPr dirty="0" sz="1200" spc="15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know </a:t>
            </a:r>
            <a:r>
              <a:rPr dirty="0" sz="1200">
                <a:latin typeface="Arial"/>
                <a:cs typeface="Arial"/>
              </a:rPr>
              <a:t>that they are </a:t>
            </a:r>
            <a:r>
              <a:rPr dirty="0" sz="1200" spc="-5">
                <a:latin typeface="Arial"/>
                <a:cs typeface="Arial"/>
              </a:rPr>
              <a:t>responsible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many </a:t>
            </a:r>
            <a:r>
              <a:rPr dirty="0" sz="1200">
                <a:latin typeface="Arial"/>
                <a:cs typeface="Arial"/>
              </a:rPr>
              <a:t>problems </a:t>
            </a:r>
            <a:r>
              <a:rPr dirty="0" sz="1200" spc="-5">
                <a:latin typeface="Arial"/>
                <a:cs typeface="Arial"/>
              </a:rPr>
              <a:t>ranging </a:t>
            </a: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global  warming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ozone depletion, and there is no doubt that they have a  devastating effect on animal and plant life 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Earth.</a:t>
            </a:r>
            <a:endParaRPr sz="1200">
              <a:latin typeface="Arial"/>
              <a:cs typeface="Arial"/>
            </a:endParaRPr>
          </a:p>
          <a:p>
            <a:pPr marL="647700" marR="550545" indent="-228600">
              <a:lnSpc>
                <a:spcPts val="1380"/>
              </a:lnSpc>
              <a:buFont typeface="Arial"/>
              <a:buAutoNum type="alphaLcPeriod"/>
              <a:tabLst>
                <a:tab pos="648335" algn="l"/>
              </a:tabLst>
            </a:pPr>
            <a:r>
              <a:rPr dirty="0" sz="120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spite of years of scientific research, no-one really knows </a:t>
            </a:r>
            <a:r>
              <a:rPr dirty="0" sz="1200">
                <a:latin typeface="Arial"/>
                <a:cs typeface="Arial"/>
              </a:rPr>
              <a:t>how much  </a:t>
            </a:r>
            <a:r>
              <a:rPr dirty="0" sz="1200" spc="-5">
                <a:latin typeface="Arial"/>
                <a:cs typeface="Arial"/>
              </a:rPr>
              <a:t>damage human beings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doing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their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environment.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8193" y="2711011"/>
            <a:ext cx="5269533" cy="293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004" y="606043"/>
            <a:ext cx="5706745" cy="231203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69265" marR="5715" indent="-228600">
              <a:lnSpc>
                <a:spcPct val="95900"/>
              </a:lnSpc>
              <a:spcBef>
                <a:spcPts val="160"/>
              </a:spcBef>
            </a:pPr>
            <a:r>
              <a:rPr dirty="0" sz="1200" spc="-5" i="1">
                <a:latin typeface="Arial"/>
                <a:cs typeface="Arial"/>
              </a:rPr>
              <a:t>d. </a:t>
            </a:r>
            <a:r>
              <a:rPr dirty="0" sz="1200" spc="-5">
                <a:latin typeface="Arial"/>
                <a:cs typeface="Arial"/>
              </a:rPr>
              <a:t>The latest </a:t>
            </a:r>
            <a:r>
              <a:rPr dirty="0" sz="1200" spc="-10">
                <a:latin typeface="Arial"/>
                <a:cs typeface="Arial"/>
              </a:rPr>
              <a:t>buzz </a:t>
            </a:r>
            <a:r>
              <a:rPr dirty="0" sz="1200" spc="-5">
                <a:latin typeface="Arial"/>
                <a:cs typeface="Arial"/>
              </a:rPr>
              <a:t>word </a:t>
            </a:r>
            <a:r>
              <a:rPr dirty="0" sz="1200">
                <a:latin typeface="Arial"/>
                <a:cs typeface="Arial"/>
              </a:rPr>
              <a:t>in the </a:t>
            </a:r>
            <a:r>
              <a:rPr dirty="0" sz="1200" spc="-5">
                <a:latin typeface="Arial"/>
                <a:cs typeface="Arial"/>
              </a:rPr>
              <a:t>continuing debate about the environment is  '</a:t>
            </a:r>
            <a:r>
              <a:rPr dirty="0" sz="1200" spc="-5" i="1">
                <a:latin typeface="Arial"/>
                <a:cs typeface="Arial"/>
              </a:rPr>
              <a:t>sustainable management</a:t>
            </a:r>
            <a:r>
              <a:rPr dirty="0" sz="1200" spc="-5">
                <a:latin typeface="Arial"/>
                <a:cs typeface="Arial"/>
              </a:rPr>
              <a:t>' </a:t>
            </a:r>
            <a:r>
              <a:rPr dirty="0" sz="1200">
                <a:latin typeface="Arial"/>
                <a:cs typeface="Arial"/>
              </a:rPr>
              <a:t>- </a:t>
            </a:r>
            <a:r>
              <a:rPr dirty="0" sz="1200" spc="-5">
                <a:latin typeface="Arial"/>
                <a:cs typeface="Arial"/>
              </a:rPr>
              <a:t>that means using </a:t>
            </a:r>
            <a:r>
              <a:rPr dirty="0" sz="1200">
                <a:latin typeface="Arial"/>
                <a:cs typeface="Arial"/>
              </a:rPr>
              <a:t>plants </a:t>
            </a:r>
            <a:r>
              <a:rPr dirty="0" sz="1200" spc="-5">
                <a:latin typeface="Arial"/>
                <a:cs typeface="Arial"/>
              </a:rPr>
              <a:t>and animals </a:t>
            </a:r>
            <a:r>
              <a:rPr dirty="0" sz="1200">
                <a:latin typeface="Arial"/>
                <a:cs typeface="Arial"/>
              </a:rPr>
              <a:t>for our </a:t>
            </a:r>
            <a:r>
              <a:rPr dirty="0" sz="1200" spc="-10">
                <a:latin typeface="Arial"/>
                <a:cs typeface="Arial"/>
              </a:rPr>
              <a:t>own  </a:t>
            </a:r>
            <a:r>
              <a:rPr dirty="0" sz="1200" spc="-5">
                <a:latin typeface="Arial"/>
                <a:cs typeface="Arial"/>
              </a:rPr>
              <a:t>benefit, but ensuring that enough are left alive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guarantee the survival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the  species.</a:t>
            </a:r>
            <a:endParaRPr sz="1200">
              <a:latin typeface="Arial"/>
              <a:cs typeface="Arial"/>
            </a:endParaRPr>
          </a:p>
          <a:p>
            <a:pPr marL="285115" indent="-273050">
              <a:lnSpc>
                <a:spcPts val="1390"/>
              </a:lnSpc>
              <a:buSzPct val="91666"/>
              <a:buAutoNum type="romanUcPeriod" startAt="8"/>
              <a:tabLst>
                <a:tab pos="285750" algn="l"/>
              </a:tabLst>
            </a:pPr>
            <a:r>
              <a:rPr dirty="0" sz="1200" spc="-5" b="1">
                <a:latin typeface="Arial"/>
                <a:cs typeface="Arial"/>
              </a:rPr>
              <a:t>Trans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coding:</a:t>
            </a:r>
            <a:endParaRPr sz="1200">
              <a:latin typeface="Arial"/>
              <a:cs typeface="Arial"/>
            </a:endParaRPr>
          </a:p>
          <a:p>
            <a:pPr lvl="1" marL="241300" marR="5080">
              <a:lnSpc>
                <a:spcPct val="143700"/>
              </a:lnSpc>
              <a:spcBef>
                <a:spcPts val="5"/>
              </a:spcBef>
              <a:buSzPct val="91666"/>
              <a:buAutoNum type="arabicPeriod"/>
              <a:tabLst>
                <a:tab pos="369570" algn="l"/>
              </a:tabLst>
            </a:pPr>
            <a:r>
              <a:rPr dirty="0" sz="1200" spc="-5">
                <a:latin typeface="Arial"/>
                <a:cs typeface="Arial"/>
              </a:rPr>
              <a:t>Interview </a:t>
            </a:r>
            <a:r>
              <a:rPr dirty="0" sz="1200" spc="-10">
                <a:latin typeface="Arial"/>
                <a:cs typeface="Arial"/>
              </a:rPr>
              <a:t>two </a:t>
            </a:r>
            <a:r>
              <a:rPr dirty="0" sz="1200">
                <a:latin typeface="Arial"/>
                <a:cs typeface="Arial"/>
              </a:rPr>
              <a:t>people </a:t>
            </a:r>
            <a:r>
              <a:rPr dirty="0" sz="1200" spc="5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find out </a:t>
            </a:r>
            <a:r>
              <a:rPr dirty="0" sz="120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much </a:t>
            </a:r>
            <a:r>
              <a:rPr dirty="0" sz="1200">
                <a:latin typeface="Arial"/>
                <a:cs typeface="Arial"/>
              </a:rPr>
              <a:t>they </a:t>
            </a:r>
            <a:r>
              <a:rPr dirty="0" sz="1200" spc="-5">
                <a:latin typeface="Arial"/>
                <a:cs typeface="Arial"/>
              </a:rPr>
              <a:t>spend on each activity </a:t>
            </a:r>
            <a:r>
              <a:rPr dirty="0" sz="1200">
                <a:latin typeface="Arial"/>
                <a:cs typeface="Arial"/>
              </a:rPr>
              <a:t>and fill  the </a:t>
            </a:r>
            <a:r>
              <a:rPr dirty="0" sz="1200" spc="-5">
                <a:latin typeface="Arial"/>
                <a:cs typeface="Arial"/>
              </a:rPr>
              <a:t>gaps in the table below. Complete the gaps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myself </a:t>
            </a:r>
            <a:r>
              <a:rPr dirty="0" sz="1200">
                <a:latin typeface="Arial"/>
                <a:cs typeface="Arial"/>
              </a:rPr>
              <a:t>first </a:t>
            </a:r>
            <a:r>
              <a:rPr dirty="0" sz="1200" spc="-5">
                <a:latin typeface="Arial"/>
                <a:cs typeface="Arial"/>
              </a:rPr>
              <a:t>and approach the  </a:t>
            </a:r>
            <a:r>
              <a:rPr dirty="0" sz="1200">
                <a:latin typeface="Arial"/>
                <a:cs typeface="Arial"/>
              </a:rPr>
              <a:t>others . Write </a:t>
            </a:r>
            <a:r>
              <a:rPr dirty="0" sz="1200" spc="-5">
                <a:latin typeface="Arial"/>
                <a:cs typeface="Arial"/>
              </a:rPr>
              <a:t>a short paragraph </a:t>
            </a:r>
            <a:r>
              <a:rPr dirty="0" sz="1200">
                <a:latin typeface="Arial"/>
                <a:cs typeface="Arial"/>
              </a:rPr>
              <a:t>using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comparatives.</a:t>
            </a:r>
            <a:endParaRPr sz="1200">
              <a:latin typeface="Arial"/>
              <a:cs typeface="Arial"/>
            </a:endParaRPr>
          </a:p>
          <a:p>
            <a:pPr lvl="1" marL="766445" indent="-170815">
              <a:lnSpc>
                <a:spcPct val="100000"/>
              </a:lnSpc>
              <a:spcBef>
                <a:spcPts val="610"/>
              </a:spcBef>
              <a:buSzPct val="91666"/>
              <a:buAutoNum type="arabicPeriod"/>
              <a:tabLst>
                <a:tab pos="767080" algn="l"/>
              </a:tabLst>
            </a:pPr>
            <a:r>
              <a:rPr dirty="0" sz="1200" spc="-5">
                <a:latin typeface="Arial"/>
                <a:cs typeface="Arial"/>
              </a:rPr>
              <a:t>Study the following </a:t>
            </a:r>
            <a:r>
              <a:rPr dirty="0" sz="1200">
                <a:latin typeface="Arial"/>
                <a:cs typeface="Arial"/>
              </a:rPr>
              <a:t>chart to </a:t>
            </a:r>
            <a:r>
              <a:rPr dirty="0" sz="1200" spc="-10">
                <a:latin typeface="Arial"/>
                <a:cs typeface="Arial"/>
              </a:rPr>
              <a:t>write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short </a:t>
            </a:r>
            <a:r>
              <a:rPr dirty="0" sz="1200" spc="-5">
                <a:latin typeface="Arial"/>
                <a:cs typeface="Arial"/>
              </a:rPr>
              <a:t>paragraph of 200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words: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11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2004" y="4843398"/>
            <a:ext cx="17018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I  X.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719952"/>
            <a:ext cx="5757545" cy="371411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8255">
              <a:lnSpc>
                <a:spcPts val="1380"/>
              </a:lnSpc>
              <a:spcBef>
                <a:spcPts val="195"/>
              </a:spcBef>
              <a:buSzPct val="91666"/>
              <a:buAutoNum type="arabicPeriod"/>
              <a:tabLst>
                <a:tab pos="140970" algn="l"/>
              </a:tabLst>
            </a:pPr>
            <a:r>
              <a:rPr dirty="0" sz="1200" spc="-5" b="1">
                <a:latin typeface="Arial"/>
                <a:cs typeface="Arial"/>
              </a:rPr>
              <a:t>Write an application for Job </a:t>
            </a:r>
            <a:r>
              <a:rPr dirty="0" sz="1200" spc="5" b="1">
                <a:latin typeface="Arial"/>
                <a:cs typeface="Arial"/>
              </a:rPr>
              <a:t>with </a:t>
            </a:r>
            <a:r>
              <a:rPr dirty="0" sz="1200" spc="-10" b="1">
                <a:latin typeface="Arial"/>
                <a:cs typeface="Arial"/>
              </a:rPr>
              <a:t>resume </a:t>
            </a:r>
            <a:r>
              <a:rPr dirty="0" sz="1200" spc="-5" b="1">
                <a:latin typeface="Arial"/>
                <a:cs typeface="Arial"/>
              </a:rPr>
              <a:t>for the following advertisement </a:t>
            </a:r>
            <a:r>
              <a:rPr dirty="0" sz="1200" b="1">
                <a:latin typeface="Arial"/>
                <a:cs typeface="Arial"/>
              </a:rPr>
              <a:t>in  “The </a:t>
            </a:r>
            <a:r>
              <a:rPr dirty="0" sz="1200" spc="-5" b="1">
                <a:latin typeface="Arial"/>
                <a:cs typeface="Arial"/>
              </a:rPr>
              <a:t>Hindu”, </a:t>
            </a:r>
            <a:r>
              <a:rPr dirty="0" sz="1200" b="1">
                <a:latin typeface="Arial"/>
                <a:cs typeface="Arial"/>
              </a:rPr>
              <a:t>dated </a:t>
            </a:r>
            <a:r>
              <a:rPr dirty="0" sz="1200" spc="-5" b="1">
                <a:latin typeface="Arial"/>
                <a:cs typeface="Arial"/>
              </a:rPr>
              <a:t>21.12.2010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10"/>
              </a:lnSpc>
              <a:tabLst>
                <a:tab pos="781050" algn="l"/>
              </a:tabLst>
            </a:pPr>
            <a:r>
              <a:rPr dirty="0" sz="1200" spc="-5" i="1">
                <a:latin typeface="Arial"/>
                <a:cs typeface="Arial"/>
              </a:rPr>
              <a:t>HUNDAI,	requires Deputy Manager. </a:t>
            </a:r>
            <a:r>
              <a:rPr dirty="0" sz="1200" spc="-5">
                <a:latin typeface="Arial"/>
                <a:cs typeface="Arial"/>
              </a:rPr>
              <a:t>Imagine that </a:t>
            </a:r>
            <a:r>
              <a:rPr dirty="0" sz="1200" spc="-1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are an </a:t>
            </a:r>
            <a:r>
              <a:rPr dirty="0" sz="1200" spc="-10">
                <a:latin typeface="Arial"/>
                <a:cs typeface="Arial"/>
              </a:rPr>
              <a:t>M.E </a:t>
            </a:r>
            <a:r>
              <a:rPr dirty="0" sz="1200" spc="-5">
                <a:latin typeface="Arial"/>
                <a:cs typeface="Arial"/>
              </a:rPr>
              <a:t>graduate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with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 spc="-5">
                <a:latin typeface="Arial"/>
                <a:cs typeface="Arial"/>
              </a:rPr>
              <a:t>experience in a private </a:t>
            </a:r>
            <a:r>
              <a:rPr dirty="0" sz="1200">
                <a:latin typeface="Arial"/>
                <a:cs typeface="Arial"/>
              </a:rPr>
              <a:t>concern </a:t>
            </a:r>
            <a:r>
              <a:rPr dirty="0" sz="1200" spc="-5">
                <a:latin typeface="Arial"/>
                <a:cs typeface="Arial"/>
              </a:rPr>
              <a:t>and apply </a:t>
            </a:r>
            <a:r>
              <a:rPr dirty="0" sz="1200">
                <a:latin typeface="Arial"/>
                <a:cs typeface="Arial"/>
              </a:rPr>
              <a:t>for the post.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marL="12700" marR="9525">
              <a:lnSpc>
                <a:spcPts val="1380"/>
              </a:lnSpc>
              <a:spcBef>
                <a:spcPts val="65"/>
              </a:spcBef>
              <a:buAutoNum type="arabicPeriod" startAt="2"/>
              <a:tabLst>
                <a:tab pos="195580" algn="l"/>
              </a:tabLst>
            </a:pPr>
            <a:r>
              <a:rPr dirty="0" sz="1200">
                <a:latin typeface="Arial"/>
                <a:cs typeface="Arial"/>
              </a:rPr>
              <a:t>Write a </a:t>
            </a:r>
            <a:r>
              <a:rPr dirty="0" sz="1200" spc="-5">
                <a:latin typeface="Arial"/>
                <a:cs typeface="Arial"/>
              </a:rPr>
              <a:t>letter </a:t>
            </a:r>
            <a:r>
              <a:rPr dirty="0" sz="1200">
                <a:latin typeface="Arial"/>
                <a:cs typeface="Arial"/>
              </a:rPr>
              <a:t>to the </a:t>
            </a:r>
            <a:r>
              <a:rPr dirty="0" sz="1200" spc="-5">
                <a:latin typeface="Arial"/>
                <a:cs typeface="Arial"/>
              </a:rPr>
              <a:t>editor of </a:t>
            </a:r>
            <a:r>
              <a:rPr dirty="0" sz="1200" spc="-25">
                <a:latin typeface="Arial"/>
                <a:cs typeface="Arial"/>
              </a:rPr>
              <a:t>„Deccan </a:t>
            </a:r>
            <a:r>
              <a:rPr dirty="0" sz="1200" spc="-20">
                <a:latin typeface="Arial"/>
                <a:cs typeface="Arial"/>
              </a:rPr>
              <a:t>Chronicle‟ </a:t>
            </a:r>
            <a:r>
              <a:rPr dirty="0" sz="120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the evils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electronic media  and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steps that need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be taken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individuals.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15"/>
              </a:lnSpc>
            </a:pPr>
            <a:r>
              <a:rPr dirty="0" sz="1200" spc="-5">
                <a:latin typeface="Arial"/>
                <a:cs typeface="Arial"/>
              </a:rPr>
              <a:t>Notes- Reflections on Unit</a:t>
            </a:r>
            <a:r>
              <a:rPr dirty="0" sz="1200">
                <a:latin typeface="Arial"/>
                <a:cs typeface="Arial"/>
              </a:rPr>
              <a:t> II: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-----------------------------------------------------------------------------------------------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-----------------------------------------------------------------------------------------------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New words </a:t>
            </a:r>
            <a:r>
              <a:rPr dirty="0" sz="1200">
                <a:latin typeface="Arial"/>
                <a:cs typeface="Arial"/>
              </a:rPr>
              <a:t>&amp; idioms </a:t>
            </a:r>
            <a:r>
              <a:rPr dirty="0" sz="1200" spc="-5">
                <a:latin typeface="Arial"/>
                <a:cs typeface="Arial"/>
              </a:rPr>
              <a:t>learnt from the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unit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----------------------------------------------------------------------------------------------------------------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------------------------------------------------------------------------------------New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ideas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----------------------------------------------------------------------------------------------------------------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Arial"/>
                <a:cs typeface="Arial"/>
              </a:rPr>
              <a:t>------------------------------------------------------------------------------------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Arial"/>
                <a:cs typeface="Arial"/>
              </a:rPr>
              <a:t>New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expressions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----------------------------------------------------------------------------------------------------------------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------------------------------------------------------------------------------------Areas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be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improved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ICA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-------------------------------------------------------------------------------------------------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Arial"/>
                <a:cs typeface="Arial"/>
              </a:rPr>
              <a:t>-------------------------------------------------------------------------------------------------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06043"/>
            <a:ext cx="5759450" cy="1435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2.1.B. </a:t>
            </a:r>
            <a:r>
              <a:rPr dirty="0" sz="1200" spc="-5" b="1">
                <a:latin typeface="Arial"/>
                <a:cs typeface="Arial"/>
              </a:rPr>
              <a:t>While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Listening: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95900"/>
              </a:lnSpc>
              <a:spcBef>
                <a:spcPts val="30"/>
              </a:spcBef>
              <a:buAutoNum type="arabicPeriod"/>
              <a:tabLst>
                <a:tab pos="198755" algn="l"/>
              </a:tabLst>
            </a:pPr>
            <a:r>
              <a:rPr dirty="0" sz="1200" spc="-5">
                <a:latin typeface="Arial"/>
                <a:cs typeface="Arial"/>
              </a:rPr>
              <a:t>Listen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the transcript read out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classroom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infer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meaning conveyed  through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dialogue. The transcript is an interview </a:t>
            </a:r>
            <a:r>
              <a:rPr dirty="0" sz="1200">
                <a:latin typeface="Arial"/>
                <a:cs typeface="Arial"/>
              </a:rPr>
              <a:t>conducted </a:t>
            </a:r>
            <a:r>
              <a:rPr dirty="0" sz="1200" spc="-5">
                <a:latin typeface="Arial"/>
                <a:cs typeface="Arial"/>
              </a:rPr>
              <a:t>by a journalist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two  </a:t>
            </a:r>
            <a:r>
              <a:rPr dirty="0" sz="1200" spc="-5">
                <a:latin typeface="Arial"/>
                <a:cs typeface="Arial"/>
              </a:rPr>
              <a:t>residents of Delhi. They </a:t>
            </a:r>
            <a:r>
              <a:rPr dirty="0" sz="1200">
                <a:latin typeface="Arial"/>
                <a:cs typeface="Arial"/>
              </a:rPr>
              <a:t>talk </a:t>
            </a:r>
            <a:r>
              <a:rPr dirty="0" sz="1200" spc="-5">
                <a:latin typeface="Arial"/>
                <a:cs typeface="Arial"/>
              </a:rPr>
              <a:t>about their preference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using private </a:t>
            </a:r>
            <a:r>
              <a:rPr dirty="0" sz="1200">
                <a:latin typeface="Arial"/>
                <a:cs typeface="Arial"/>
              </a:rPr>
              <a:t>cars </a:t>
            </a:r>
            <a:r>
              <a:rPr dirty="0" sz="1200" spc="-5">
                <a:latin typeface="Arial"/>
                <a:cs typeface="Arial"/>
              </a:rPr>
              <a:t>instead of  using public modes of transport. Scan the table before proceeding with </a:t>
            </a:r>
            <a:r>
              <a:rPr dirty="0" sz="1200">
                <a:latin typeface="Arial"/>
                <a:cs typeface="Arial"/>
              </a:rPr>
              <a:t>the task for  </a:t>
            </a:r>
            <a:r>
              <a:rPr dirty="0" sz="1200" spc="-5">
                <a:latin typeface="Arial"/>
                <a:cs typeface="Arial"/>
              </a:rPr>
              <a:t>better understanding.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50"/>
              </a:lnSpc>
            </a:pPr>
            <a:r>
              <a:rPr dirty="0" sz="1200" spc="-5">
                <a:latin typeface="Arial"/>
                <a:cs typeface="Arial"/>
              </a:rPr>
              <a:t>Vocabulary: </a:t>
            </a:r>
            <a:r>
              <a:rPr dirty="0" sz="1200">
                <a:latin typeface="Arial"/>
                <a:cs typeface="Arial"/>
              </a:rPr>
              <a:t>pet </a:t>
            </a:r>
            <a:r>
              <a:rPr dirty="0" sz="1200" spc="-5">
                <a:latin typeface="Arial"/>
                <a:cs typeface="Arial"/>
              </a:rPr>
              <a:t>peeve-something that a person finds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annoying</a:t>
            </a:r>
            <a:endParaRPr sz="1200">
              <a:latin typeface="Arial"/>
              <a:cs typeface="Arial"/>
            </a:endParaRPr>
          </a:p>
          <a:p>
            <a:pPr algn="just" marL="182880" indent="-170815">
              <a:lnSpc>
                <a:spcPts val="1410"/>
              </a:lnSpc>
              <a:buAutoNum type="arabicPeriod" startAt="2"/>
              <a:tabLst>
                <a:tab pos="183515" algn="l"/>
              </a:tabLst>
            </a:pPr>
            <a:r>
              <a:rPr dirty="0" sz="1200" spc="-5">
                <a:latin typeface="Arial"/>
                <a:cs typeface="Arial"/>
              </a:rPr>
              <a:t>Listening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Task: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076" y="2033269"/>
          <a:ext cx="5794375" cy="2305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/>
                <a:gridCol w="1486534"/>
                <a:gridCol w="1029335"/>
                <a:gridCol w="972820"/>
                <a:gridCol w="800735"/>
                <a:gridCol w="1085850"/>
              </a:tblGrid>
              <a:tr h="8823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7937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 marR="61594">
                        <a:lnSpc>
                          <a:spcPts val="138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Where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interview  could have been  conducted in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Delhi?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Market, mall...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etc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89535" marR="83820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en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the  interviewer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2395" marR="107314" indent="635">
                        <a:lnSpc>
                          <a:spcPts val="1380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No. of  people in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the 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interview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&amp;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names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97155" marR="92075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Re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  for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using  car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885" marR="90805" indent="-3810">
                        <a:lnSpc>
                          <a:spcPts val="1380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Are you  convinced</a:t>
                      </a:r>
                      <a:r>
                        <a:rPr dirty="0" sz="1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by  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reasons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private  transport?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7516">
                <a:tc>
                  <a:txBody>
                    <a:bodyPr/>
                    <a:lstStyle/>
                    <a:p>
                      <a:pPr algn="r" marR="92075">
                        <a:lnSpc>
                          <a:spcPts val="137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algn="r" marR="92075">
                        <a:lnSpc>
                          <a:spcPts val="13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800301" y="6081267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344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004" y="4313046"/>
            <a:ext cx="5798820" cy="546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3.</a:t>
            </a:r>
            <a:r>
              <a:rPr dirty="0" sz="1200" b="1">
                <a:latin typeface="Arial"/>
                <a:cs typeface="Arial"/>
              </a:rPr>
              <a:t>Listen to </a:t>
            </a:r>
            <a:r>
              <a:rPr dirty="0" sz="1200" spc="-5" b="1">
                <a:latin typeface="Arial"/>
                <a:cs typeface="Arial"/>
              </a:rPr>
              <a:t>fill the gaps </a:t>
            </a:r>
            <a:r>
              <a:rPr dirty="0" sz="1200" b="1">
                <a:latin typeface="Arial"/>
                <a:cs typeface="Arial"/>
              </a:rPr>
              <a:t>in </a:t>
            </a:r>
            <a:r>
              <a:rPr dirty="0" sz="1200" spc="-5" b="1">
                <a:latin typeface="Arial"/>
                <a:cs typeface="Arial"/>
              </a:rPr>
              <a:t>the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passage:</a:t>
            </a:r>
            <a:endParaRPr sz="1200">
              <a:latin typeface="Arial"/>
              <a:cs typeface="Arial"/>
            </a:endParaRPr>
          </a:p>
          <a:p>
            <a:pPr algn="just" marL="12700" marR="48260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pollutant is a substance or energy introduced into the environment that has  undesired effects, or adversely </a:t>
            </a:r>
            <a:r>
              <a:rPr dirty="0" sz="1200" spc="5">
                <a:latin typeface="Arial"/>
                <a:cs typeface="Arial"/>
              </a:rPr>
              <a:t>affects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usefulness of 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resource.</a:t>
            </a:r>
            <a:endParaRPr sz="1200">
              <a:latin typeface="Arial"/>
              <a:cs typeface="Arial"/>
            </a:endParaRPr>
          </a:p>
          <a:p>
            <a:pPr algn="just" marL="12700" marR="10160">
              <a:lnSpc>
                <a:spcPts val="1380"/>
              </a:lnSpc>
              <a:tabLst>
                <a:tab pos="915669" algn="l"/>
                <a:tab pos="4387215" algn="l"/>
                <a:tab pos="4956175" algn="l"/>
                <a:tab pos="5779770" algn="l"/>
              </a:tabLst>
            </a:pPr>
            <a:r>
              <a:rPr dirty="0" sz="1200" spc="-5">
                <a:latin typeface="Arial"/>
                <a:cs typeface="Arial"/>
              </a:rPr>
              <a:t>Many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India's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big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cities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are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experiencing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such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(1)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200">
                <a:latin typeface="Arial"/>
                <a:cs typeface="Arial"/>
              </a:rPr>
              <a:t>                                                 that it </a:t>
            </a:r>
            <a:r>
              <a:rPr dirty="0" sz="1200" spc="-5">
                <a:latin typeface="Arial"/>
                <a:cs typeface="Arial"/>
              </a:rPr>
              <a:t>almost defies belief.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standard measurement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healthy, normal,  (2)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is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set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at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level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50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according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Air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Quality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Index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(AQI).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380"/>
              </a:lnSpc>
              <a:tabLst>
                <a:tab pos="5785485" algn="l"/>
              </a:tabLst>
            </a:pPr>
            <a:r>
              <a:rPr dirty="0" sz="1200" spc="-5">
                <a:latin typeface="Arial"/>
                <a:cs typeface="Arial"/>
              </a:rPr>
              <a:t>level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300 means the air is hazardous to breathe. The AQI website says 300  represents 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health 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alert 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city 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should 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be 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put 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under 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 spc="25">
                <a:latin typeface="Arial"/>
                <a:cs typeface="Arial"/>
              </a:rPr>
              <a:t>3)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15"/>
              </a:lnSpc>
              <a:tabLst>
                <a:tab pos="860425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website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says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that,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"everyone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may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experience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more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serious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4)</a:t>
            </a:r>
            <a:endParaRPr sz="1200">
              <a:latin typeface="Arial"/>
              <a:cs typeface="Arial"/>
            </a:endParaRPr>
          </a:p>
          <a:p>
            <a:pPr algn="just" marL="12700" marR="44450">
              <a:lnSpc>
                <a:spcPts val="1380"/>
              </a:lnSpc>
              <a:spcBef>
                <a:spcPts val="65"/>
              </a:spcBef>
              <a:tabLst>
                <a:tab pos="814705" algn="l"/>
                <a:tab pos="1867535" algn="l"/>
                <a:tab pos="2630170" algn="l"/>
                <a:tab pos="4108450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200">
                <a:latin typeface="Arial"/>
                <a:cs typeface="Arial"/>
              </a:rPr>
              <a:t>". </a:t>
            </a:r>
            <a:r>
              <a:rPr dirty="0" sz="1200" spc="-5">
                <a:latin typeface="Arial"/>
                <a:cs typeface="Arial"/>
              </a:rPr>
              <a:t>On November </a:t>
            </a:r>
            <a:r>
              <a:rPr dirty="0" sz="1200">
                <a:latin typeface="Arial"/>
                <a:cs typeface="Arial"/>
              </a:rPr>
              <a:t>8, the city of </a:t>
            </a:r>
            <a:r>
              <a:rPr dirty="0" sz="1200" spc="-5">
                <a:latin typeface="Arial"/>
                <a:cs typeface="Arial"/>
              </a:rPr>
              <a:t>Chandrapur in  Maharashtra reached an </a:t>
            </a:r>
            <a:r>
              <a:rPr dirty="0" sz="1200">
                <a:latin typeface="Arial"/>
                <a:cs typeface="Arial"/>
              </a:rPr>
              <a:t>AQI </a:t>
            </a:r>
            <a:r>
              <a:rPr dirty="0" sz="1200" spc="-5">
                <a:latin typeface="Arial"/>
                <a:cs typeface="Arial"/>
              </a:rPr>
              <a:t>level of 824,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become India's </a:t>
            </a:r>
            <a:r>
              <a:rPr dirty="0" sz="1200">
                <a:latin typeface="Arial"/>
                <a:cs typeface="Arial"/>
              </a:rPr>
              <a:t>most </a:t>
            </a:r>
            <a:r>
              <a:rPr dirty="0" sz="1200" spc="-5">
                <a:latin typeface="Arial"/>
                <a:cs typeface="Arial"/>
              </a:rPr>
              <a:t>polluted city. The  capital New Delhi has reached an AQI of </a:t>
            </a:r>
            <a:r>
              <a:rPr dirty="0" sz="1200" spc="-10">
                <a:latin typeface="Arial"/>
                <a:cs typeface="Arial"/>
              </a:rPr>
              <a:t>724.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5)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10">
                <a:latin typeface="Arial"/>
                <a:cs typeface="Arial"/>
              </a:rPr>
              <a:t>say </a:t>
            </a:r>
            <a:r>
              <a:rPr dirty="0" sz="1200" spc="-5">
                <a:latin typeface="Arial"/>
                <a:cs typeface="Arial"/>
              </a:rPr>
              <a:t>many </a:t>
            </a:r>
            <a:r>
              <a:rPr dirty="0" sz="1200" spc="5">
                <a:latin typeface="Arial"/>
                <a:cs typeface="Arial"/>
              </a:rPr>
              <a:t>cities </a:t>
            </a:r>
            <a:r>
              <a:rPr dirty="0" sz="1200" spc="-5">
                <a:latin typeface="Arial"/>
                <a:cs typeface="Arial"/>
              </a:rPr>
              <a:t>are now  like "gas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chambers".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10"/>
              </a:lnSpc>
            </a:pPr>
            <a:r>
              <a:rPr dirty="0" sz="1200" b="1">
                <a:latin typeface="Arial"/>
                <a:cs typeface="Arial"/>
              </a:rPr>
              <a:t>2.1. </a:t>
            </a:r>
            <a:r>
              <a:rPr dirty="0" sz="1200" spc="-5" b="1">
                <a:latin typeface="Arial"/>
                <a:cs typeface="Arial"/>
              </a:rPr>
              <a:t>C. </a:t>
            </a:r>
            <a:r>
              <a:rPr dirty="0" sz="1200" b="1">
                <a:latin typeface="Arial"/>
                <a:cs typeface="Arial"/>
              </a:rPr>
              <a:t>Post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Listening:</a:t>
            </a:r>
            <a:endParaRPr sz="1200">
              <a:latin typeface="Arial"/>
              <a:cs typeface="Arial"/>
            </a:endParaRPr>
          </a:p>
          <a:p>
            <a:pPr algn="just" marL="12700" marR="47625">
              <a:lnSpc>
                <a:spcPts val="1380"/>
              </a:lnSpc>
              <a:spcBef>
                <a:spcPts val="60"/>
              </a:spcBef>
            </a:pPr>
            <a:r>
              <a:rPr dirty="0" sz="1200" spc="-5" b="1" i="1">
                <a:latin typeface="Arial"/>
                <a:cs typeface="Arial"/>
              </a:rPr>
              <a:t>Mark true or false or </a:t>
            </a:r>
            <a:r>
              <a:rPr dirty="0" sz="1200" b="1" i="1">
                <a:latin typeface="Arial"/>
                <a:cs typeface="Arial"/>
              </a:rPr>
              <a:t>not </a:t>
            </a:r>
            <a:r>
              <a:rPr dirty="0" sz="1200" spc="-5" b="1" i="1">
                <a:latin typeface="Arial"/>
                <a:cs typeface="Arial"/>
              </a:rPr>
              <a:t>given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the following sentences based </a:t>
            </a:r>
            <a:r>
              <a:rPr dirty="0" sz="120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your inference  from the </a:t>
            </a:r>
            <a:r>
              <a:rPr dirty="0" sz="1200">
                <a:latin typeface="Arial"/>
                <a:cs typeface="Arial"/>
              </a:rPr>
              <a:t>tasks </a:t>
            </a:r>
            <a:r>
              <a:rPr dirty="0" sz="1200" spc="-5">
                <a:latin typeface="Arial"/>
                <a:cs typeface="Arial"/>
              </a:rPr>
              <a:t>in the lesson: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ts val="1315"/>
              </a:lnSpc>
              <a:buAutoNum type="arabicPeriod"/>
              <a:tabLst>
                <a:tab pos="183515" algn="l"/>
              </a:tabLst>
            </a:pPr>
            <a:r>
              <a:rPr dirty="0" sz="1200" spc="-5">
                <a:latin typeface="Arial"/>
                <a:cs typeface="Arial"/>
              </a:rPr>
              <a:t>Climate change and global warming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two terms which describe the same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thing.</a:t>
            </a:r>
            <a:endParaRPr sz="1200">
              <a:latin typeface="Arial"/>
              <a:cs typeface="Arial"/>
            </a:endParaRPr>
          </a:p>
          <a:p>
            <a:pPr marL="12700" marR="50165">
              <a:lnSpc>
                <a:spcPts val="1380"/>
              </a:lnSpc>
              <a:spcBef>
                <a:spcPts val="70"/>
              </a:spcBef>
              <a:buAutoNum type="arabicPeriod"/>
              <a:tabLst>
                <a:tab pos="192405" algn="l"/>
              </a:tabLst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small number of </a:t>
            </a:r>
            <a:r>
              <a:rPr dirty="0" sz="1200">
                <a:latin typeface="Arial"/>
                <a:cs typeface="Arial"/>
              </a:rPr>
              <a:t>scientists </a:t>
            </a:r>
            <a:r>
              <a:rPr dirty="0" sz="1200" spc="-5">
                <a:latin typeface="Arial"/>
                <a:cs typeface="Arial"/>
              </a:rPr>
              <a:t>believe that climate change is a </a:t>
            </a:r>
            <a:r>
              <a:rPr dirty="0" sz="1200" spc="-10">
                <a:latin typeface="Arial"/>
                <a:cs typeface="Arial"/>
              </a:rPr>
              <a:t>severe </a:t>
            </a:r>
            <a:r>
              <a:rPr dirty="0" sz="1200">
                <a:latin typeface="Arial"/>
                <a:cs typeface="Arial"/>
              </a:rPr>
              <a:t>threat to </a:t>
            </a:r>
            <a:r>
              <a:rPr dirty="0" sz="1200" spc="-5">
                <a:latin typeface="Arial"/>
                <a:cs typeface="Arial"/>
              </a:rPr>
              <a:t>the  planet.</a:t>
            </a:r>
            <a:endParaRPr sz="1200">
              <a:latin typeface="Arial"/>
              <a:cs typeface="Arial"/>
            </a:endParaRPr>
          </a:p>
          <a:p>
            <a:pPr marL="12700" marR="49530">
              <a:lnSpc>
                <a:spcPts val="1380"/>
              </a:lnSpc>
              <a:buAutoNum type="arabicPeriod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greenhouse gases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produce </a:t>
            </a:r>
            <a:r>
              <a:rPr dirty="0" sz="1200">
                <a:latin typeface="Arial"/>
                <a:cs typeface="Arial"/>
              </a:rPr>
              <a:t>form </a:t>
            </a:r>
            <a:r>
              <a:rPr dirty="0" sz="1200" spc="-5">
                <a:latin typeface="Arial"/>
                <a:cs typeface="Arial"/>
              </a:rPr>
              <a:t>a blanket around the earth which makes  </a:t>
            </a:r>
            <a:r>
              <a:rPr dirty="0" sz="1200">
                <a:latin typeface="Arial"/>
                <a:cs typeface="Arial"/>
              </a:rPr>
              <a:t>it hard for </a:t>
            </a:r>
            <a:r>
              <a:rPr dirty="0" sz="1200" spc="-5">
                <a:latin typeface="Arial"/>
                <a:cs typeface="Arial"/>
              </a:rPr>
              <a:t>heat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escape.</a:t>
            </a:r>
            <a:endParaRPr sz="1200">
              <a:latin typeface="Arial"/>
              <a:cs typeface="Arial"/>
            </a:endParaRPr>
          </a:p>
          <a:p>
            <a:pPr marL="12700" marR="44450" indent="42545">
              <a:lnSpc>
                <a:spcPts val="1380"/>
              </a:lnSpc>
              <a:buAutoNum type="arabicPeriod"/>
              <a:tabLst>
                <a:tab pos="250190" algn="l"/>
              </a:tabLst>
            </a:pPr>
            <a:r>
              <a:rPr dirty="0" sz="1200" spc="-5">
                <a:latin typeface="Arial"/>
                <a:cs typeface="Arial"/>
              </a:rPr>
              <a:t>All greenhouse gases in the atmosphere come from </a:t>
            </a:r>
            <a:r>
              <a:rPr dirty="0" sz="1200">
                <a:latin typeface="Arial"/>
                <a:cs typeface="Arial"/>
              </a:rPr>
              <a:t>industry, </a:t>
            </a:r>
            <a:r>
              <a:rPr dirty="0" sz="1200" spc="-5">
                <a:latin typeface="Arial"/>
                <a:cs typeface="Arial"/>
              </a:rPr>
              <a:t>government and  individuals.</a:t>
            </a:r>
            <a:endParaRPr sz="1200">
              <a:latin typeface="Arial"/>
              <a:cs typeface="Arial"/>
            </a:endParaRPr>
          </a:p>
          <a:p>
            <a:pPr marL="12700" marR="50165" indent="42545">
              <a:lnSpc>
                <a:spcPts val="1380"/>
              </a:lnSpc>
              <a:buAutoNum type="arabicPeriod"/>
              <a:tabLst>
                <a:tab pos="240029" algn="l"/>
              </a:tabLst>
            </a:pPr>
            <a:r>
              <a:rPr dirty="0" sz="1200">
                <a:latin typeface="Arial"/>
                <a:cs typeface="Arial"/>
              </a:rPr>
              <a:t>Scientists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concerned about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physical and biological changes </a:t>
            </a:r>
            <a:r>
              <a:rPr dirty="0" sz="1200">
                <a:latin typeface="Arial"/>
                <a:cs typeface="Arial"/>
              </a:rPr>
              <a:t>to the </a:t>
            </a:r>
            <a:r>
              <a:rPr dirty="0" sz="1200" spc="-5">
                <a:latin typeface="Arial"/>
                <a:cs typeface="Arial"/>
              </a:rPr>
              <a:t>earth  which are caused </a:t>
            </a:r>
            <a:r>
              <a:rPr dirty="0" sz="1200">
                <a:latin typeface="Arial"/>
                <a:cs typeface="Arial"/>
              </a:rPr>
              <a:t>by </a:t>
            </a:r>
            <a:r>
              <a:rPr dirty="0" sz="1200" spc="-5">
                <a:latin typeface="Arial"/>
                <a:cs typeface="Arial"/>
              </a:rPr>
              <a:t>climate change</a:t>
            </a:r>
            <a:endParaRPr sz="1200">
              <a:latin typeface="Arial"/>
              <a:cs typeface="Arial"/>
            </a:endParaRPr>
          </a:p>
          <a:p>
            <a:pPr marL="12700" marR="48895">
              <a:lnSpc>
                <a:spcPts val="1380"/>
              </a:lnSpc>
              <a:buAutoNum type="arabicPeriod"/>
              <a:tabLst>
                <a:tab pos="198755" algn="l"/>
              </a:tabLst>
            </a:pPr>
            <a:r>
              <a:rPr dirty="0" sz="1200" spc="-5">
                <a:latin typeface="Arial"/>
                <a:cs typeface="Arial"/>
              </a:rPr>
              <a:t>If people </a:t>
            </a:r>
            <a:r>
              <a:rPr dirty="0" sz="1200" spc="-1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public transportation and stop driving </a:t>
            </a:r>
            <a:r>
              <a:rPr dirty="0" sz="1200">
                <a:latin typeface="Arial"/>
                <a:cs typeface="Arial"/>
              </a:rPr>
              <a:t>cars to </a:t>
            </a:r>
            <a:r>
              <a:rPr dirty="0" sz="1200" spc="-5">
                <a:latin typeface="Arial"/>
                <a:cs typeface="Arial"/>
              </a:rPr>
              <a:t>work and school, our  </a:t>
            </a:r>
            <a:r>
              <a:rPr dirty="0" sz="1200" spc="-20">
                <a:latin typeface="Arial"/>
                <a:cs typeface="Arial"/>
              </a:rPr>
              <a:t>country‟s </a:t>
            </a:r>
            <a:r>
              <a:rPr dirty="0" sz="1200">
                <a:latin typeface="Arial"/>
                <a:cs typeface="Arial"/>
              </a:rPr>
              <a:t>carbon </a:t>
            </a:r>
            <a:r>
              <a:rPr dirty="0" sz="1200" spc="-5">
                <a:latin typeface="Arial"/>
                <a:cs typeface="Arial"/>
              </a:rPr>
              <a:t>footprint would be much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smaller.</a:t>
            </a:r>
            <a:endParaRPr sz="1200">
              <a:latin typeface="Arial"/>
              <a:cs typeface="Arial"/>
            </a:endParaRPr>
          </a:p>
          <a:p>
            <a:pPr marL="12700" marR="50165">
              <a:lnSpc>
                <a:spcPts val="1380"/>
              </a:lnSpc>
              <a:buAutoNum type="arabicPeriod"/>
              <a:tabLst>
                <a:tab pos="189230" algn="l"/>
              </a:tabLst>
            </a:pPr>
            <a:r>
              <a:rPr dirty="0" sz="1200">
                <a:latin typeface="Arial"/>
                <a:cs typeface="Arial"/>
              </a:rPr>
              <a:t>Countries </a:t>
            </a:r>
            <a:r>
              <a:rPr dirty="0" sz="1200" spc="-5">
                <a:latin typeface="Arial"/>
                <a:cs typeface="Arial"/>
              </a:rPr>
              <a:t>which produce the highest level of greenhouse gases are </a:t>
            </a:r>
            <a:r>
              <a:rPr dirty="0" sz="1200">
                <a:latin typeface="Arial"/>
                <a:cs typeface="Arial"/>
              </a:rPr>
              <a:t>most </a:t>
            </a:r>
            <a:r>
              <a:rPr dirty="0" sz="1200" spc="-5">
                <a:latin typeface="Arial"/>
                <a:cs typeface="Arial"/>
              </a:rPr>
              <a:t>likely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be affected by climate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change.</a:t>
            </a:r>
            <a:endParaRPr sz="1200">
              <a:latin typeface="Arial"/>
              <a:cs typeface="Arial"/>
            </a:endParaRPr>
          </a:p>
          <a:p>
            <a:pPr marL="12700" marR="49530" indent="42545">
              <a:lnSpc>
                <a:spcPts val="1380"/>
              </a:lnSpc>
              <a:buAutoNum type="arabicPeriod"/>
              <a:tabLst>
                <a:tab pos="238125" algn="l"/>
              </a:tabLst>
            </a:pPr>
            <a:r>
              <a:rPr dirty="0" sz="1200" spc="-5">
                <a:latin typeface="Arial"/>
                <a:cs typeface="Arial"/>
              </a:rPr>
              <a:t>If individuals and industries stopped producing greenhouse gases tomorrow, </a:t>
            </a:r>
            <a:r>
              <a:rPr dirty="0" sz="1200">
                <a:latin typeface="Arial"/>
                <a:cs typeface="Arial"/>
              </a:rPr>
              <a:t>the  </a:t>
            </a:r>
            <a:r>
              <a:rPr dirty="0" sz="1200" spc="-10">
                <a:latin typeface="Arial"/>
                <a:cs typeface="Arial"/>
              </a:rPr>
              <a:t>world </a:t>
            </a:r>
            <a:r>
              <a:rPr dirty="0" sz="1200" spc="-5">
                <a:latin typeface="Arial"/>
                <a:cs typeface="Arial"/>
              </a:rPr>
              <a:t>would soon return </a:t>
            </a:r>
            <a:r>
              <a:rPr dirty="0" sz="1200">
                <a:latin typeface="Arial"/>
                <a:cs typeface="Arial"/>
              </a:rPr>
              <a:t>to its </a:t>
            </a:r>
            <a:r>
              <a:rPr dirty="0" sz="1200" spc="-5">
                <a:latin typeface="Arial"/>
                <a:cs typeface="Arial"/>
              </a:rPr>
              <a:t>normal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temperature.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10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06043"/>
            <a:ext cx="5758180" cy="1631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310515" indent="-298450">
              <a:lnSpc>
                <a:spcPts val="1410"/>
              </a:lnSpc>
              <a:spcBef>
                <a:spcPts val="100"/>
              </a:spcBef>
              <a:buAutoNum type="arabicPeriod"/>
              <a:tabLst>
                <a:tab pos="311150" algn="l"/>
              </a:tabLst>
            </a:pPr>
            <a:r>
              <a:rPr dirty="0" sz="1200" spc="-5" b="1">
                <a:latin typeface="Arial"/>
                <a:cs typeface="Arial"/>
              </a:rPr>
              <a:t>D. Follow </a:t>
            </a:r>
            <a:r>
              <a:rPr dirty="0" sz="1200" b="1">
                <a:latin typeface="Arial"/>
                <a:cs typeface="Arial"/>
              </a:rPr>
              <a:t>up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lvl="2" marL="259079" indent="-170815">
              <a:lnSpc>
                <a:spcPts val="1410"/>
              </a:lnSpc>
              <a:buAutoNum type="arabicPeriod"/>
              <a:tabLst>
                <a:tab pos="259715" algn="l"/>
              </a:tabLst>
            </a:pPr>
            <a:r>
              <a:rPr dirty="0" sz="1200" spc="-5" b="1">
                <a:latin typeface="Arial"/>
                <a:cs typeface="Arial"/>
              </a:rPr>
              <a:t>Discussion</a:t>
            </a:r>
            <a:endParaRPr sz="1200">
              <a:latin typeface="Arial"/>
              <a:cs typeface="Arial"/>
            </a:endParaRPr>
          </a:p>
          <a:p>
            <a:pPr lvl="3" marL="469265" indent="-1524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is the relationship between </a:t>
            </a:r>
            <a:r>
              <a:rPr dirty="0" sz="1200">
                <a:latin typeface="Arial"/>
                <a:cs typeface="Arial"/>
              </a:rPr>
              <a:t>air </a:t>
            </a:r>
            <a:r>
              <a:rPr dirty="0" sz="1200" spc="-5">
                <a:latin typeface="Arial"/>
                <a:cs typeface="Arial"/>
              </a:rPr>
              <a:t>pollution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global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warming?</a:t>
            </a:r>
            <a:endParaRPr sz="1200">
              <a:latin typeface="Arial"/>
              <a:cs typeface="Arial"/>
            </a:endParaRPr>
          </a:p>
          <a:p>
            <a:pPr lvl="3" marL="88900" marR="1005840" indent="228600">
              <a:lnSpc>
                <a:spcPts val="1380"/>
              </a:lnSpc>
              <a:spcBef>
                <a:spcPts val="12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Arial"/>
                <a:cs typeface="Arial"/>
              </a:rPr>
              <a:t>Is it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fact </a:t>
            </a:r>
            <a:r>
              <a:rPr dirty="0" sz="1200" spc="-5">
                <a:latin typeface="Arial"/>
                <a:cs typeface="Arial"/>
              </a:rPr>
              <a:t>that Global warming happening? </a:t>
            </a:r>
            <a:r>
              <a:rPr dirty="0" sz="1200">
                <a:latin typeface="Arial"/>
                <a:cs typeface="Arial"/>
              </a:rPr>
              <a:t>Or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only a hoax?  Do cloze </a:t>
            </a:r>
            <a:r>
              <a:rPr dirty="0" sz="1200">
                <a:latin typeface="Arial"/>
                <a:cs typeface="Arial"/>
              </a:rPr>
              <a:t>tests A &amp; B </a:t>
            </a:r>
            <a:r>
              <a:rPr dirty="0" sz="1200" spc="-5">
                <a:latin typeface="Arial"/>
                <a:cs typeface="Arial"/>
              </a:rPr>
              <a:t>to get more ideas</a:t>
            </a:r>
            <a:endParaRPr sz="1200">
              <a:latin typeface="Arial"/>
              <a:cs typeface="Arial"/>
            </a:endParaRPr>
          </a:p>
          <a:p>
            <a:pPr algn="just" lvl="2" marL="225425" indent="-170815">
              <a:lnSpc>
                <a:spcPts val="1315"/>
              </a:lnSpc>
              <a:buAutoNum type="arabicPeriod"/>
              <a:tabLst>
                <a:tab pos="226060" algn="l"/>
              </a:tabLst>
            </a:pPr>
            <a:r>
              <a:rPr dirty="0" sz="1200" spc="-5" b="1">
                <a:latin typeface="Arial"/>
                <a:cs typeface="Arial"/>
              </a:rPr>
              <a:t>Vocabulary</a:t>
            </a:r>
            <a:r>
              <a:rPr dirty="0" sz="1200" spc="-5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algn="just" marL="279400" marR="5080" indent="-228600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A. </a:t>
            </a:r>
            <a:r>
              <a:rPr dirty="0" sz="1200" spc="-5">
                <a:latin typeface="Arial"/>
                <a:cs typeface="Arial"/>
              </a:rPr>
              <a:t>Read the passage on </a:t>
            </a:r>
            <a:r>
              <a:rPr dirty="0" sz="1200" spc="-25">
                <a:latin typeface="Arial"/>
                <a:cs typeface="Arial"/>
              </a:rPr>
              <a:t>„Global </a:t>
            </a:r>
            <a:r>
              <a:rPr dirty="0" sz="1200">
                <a:latin typeface="Arial"/>
                <a:cs typeface="Arial"/>
              </a:rPr>
              <a:t>Warming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Greatest </a:t>
            </a:r>
            <a:r>
              <a:rPr dirty="0" sz="1200" spc="-5">
                <a:latin typeface="Arial"/>
                <a:cs typeface="Arial"/>
              </a:rPr>
              <a:t>Scam in </a:t>
            </a:r>
            <a:r>
              <a:rPr dirty="0" sz="1200">
                <a:latin typeface="Arial"/>
                <a:cs typeface="Arial"/>
              </a:rPr>
              <a:t>History' claims  </a:t>
            </a:r>
            <a:r>
              <a:rPr dirty="0" sz="1200" spc="-5">
                <a:latin typeface="Arial"/>
                <a:cs typeface="Arial"/>
              </a:rPr>
              <a:t>founder of </a:t>
            </a:r>
            <a:r>
              <a:rPr dirty="0" sz="1200">
                <a:latin typeface="Arial"/>
                <a:cs typeface="Arial"/>
              </a:rPr>
              <a:t>Weather </a:t>
            </a:r>
            <a:r>
              <a:rPr dirty="0" sz="1200" spc="-25">
                <a:latin typeface="Arial"/>
                <a:cs typeface="Arial"/>
              </a:rPr>
              <a:t>Channel‟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chose </a:t>
            </a:r>
            <a:r>
              <a:rPr dirty="0" sz="1200" spc="-5">
                <a:latin typeface="Arial"/>
                <a:cs typeface="Arial"/>
              </a:rPr>
              <a:t>the right options </a:t>
            </a:r>
            <a:r>
              <a:rPr dirty="0" sz="1200" spc="5">
                <a:latin typeface="Arial"/>
                <a:cs typeface="Arial"/>
              </a:rPr>
              <a:t>1-4 </a:t>
            </a:r>
            <a:r>
              <a:rPr dirty="0" sz="1200">
                <a:latin typeface="Arial"/>
                <a:cs typeface="Arial"/>
              </a:rPr>
              <a:t>to fill the blanks. </a:t>
            </a:r>
            <a:r>
              <a:rPr dirty="0" sz="1200" spc="-5">
                <a:latin typeface="Arial"/>
                <a:cs typeface="Arial"/>
              </a:rPr>
              <a:t>If  none of the options are correct </a:t>
            </a:r>
            <a:r>
              <a:rPr dirty="0" sz="1200" spc="-10">
                <a:latin typeface="Arial"/>
                <a:cs typeface="Arial"/>
              </a:rPr>
              <a:t>write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5.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09776" y="2232913"/>
          <a:ext cx="5524500" cy="4394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/>
                <a:gridCol w="1109980"/>
                <a:gridCol w="1181734"/>
                <a:gridCol w="2292985"/>
              </a:tblGrid>
              <a:tr h="2632073">
                <a:tc gridSpan="4">
                  <a:txBody>
                    <a:bodyPr/>
                    <a:lstStyle/>
                    <a:p>
                      <a:pPr algn="just" marL="68580" marR="60325">
                        <a:lnSpc>
                          <a:spcPts val="1380"/>
                        </a:lnSpc>
                        <a:spcBef>
                          <a:spcPts val="2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open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letter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attacking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Intergovernmental Panel –1--- Climate Change,  he wrote: "The ocean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not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---2---</a:t>
                      </a:r>
                      <a:r>
                        <a:rPr dirty="0" sz="12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significantly.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just" marL="68580" marR="63500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"The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polar ice is increasing, not melting---3----. Polar Bears are increasing in  number.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just" marL="68580" marR="62230">
                        <a:lnSpc>
                          <a:spcPts val="13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"Heat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waves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---4---actually diminished, not increased.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There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is not an --- 5 ----  in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number or strength of storms (in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fact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storms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12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diminishing).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just" marL="68580" marR="60960">
                        <a:lnSpc>
                          <a:spcPts val="13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"I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have ---6---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this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topic seriously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years. It has become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7--- political and  environment agenda item,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but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science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–8---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2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valid."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just" marL="68580" marR="58419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Mr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Coleman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said he based many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of –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9 -- on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findings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NIPCC,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non-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governmental international body of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scientists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aimed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offering an 'independent  second opinion of the evidence reviewed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IPCC.'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 marR="6286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He added: "There is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no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----10----man-made global warming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at this time,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there  has been none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past and there is no reason to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fear any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 the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future.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"Efforts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prove the theory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carbon dioxide is a significant greenhouse</a:t>
                      </a:r>
                      <a:r>
                        <a:rPr dirty="0" sz="120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gas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30200">
                        <a:lnSpc>
                          <a:spcPts val="128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and pollutant causing significant warming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weather effects have</a:t>
                      </a:r>
                      <a:r>
                        <a:rPr dirty="0" sz="12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failed.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5260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upon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4.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unto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rising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8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rise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200" spc="3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rose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4.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risen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5387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aware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awareness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away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4.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away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5386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have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4.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have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been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uptick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unstuck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stuck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4.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study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8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studied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28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studies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28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4.sturdy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5259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8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3. 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28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4.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that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4498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7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was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27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were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27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4. are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4498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ideas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opinion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27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assumption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27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4.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views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0088">
                <a:tc>
                  <a:txBody>
                    <a:bodyPr/>
                    <a:lstStyle/>
                    <a:p>
                      <a:pPr marL="68580">
                        <a:lnSpc>
                          <a:spcPts val="132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evidence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32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base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significant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32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4.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Importance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40104" y="6774560"/>
            <a:ext cx="5720715" cy="249364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241300" marR="5080" indent="-228600">
              <a:lnSpc>
                <a:spcPct val="96300"/>
              </a:lnSpc>
              <a:spcBef>
                <a:spcPts val="150"/>
              </a:spcBef>
              <a:tabLst>
                <a:tab pos="933450" algn="l"/>
                <a:tab pos="3184525" algn="l"/>
                <a:tab pos="4782820" algn="l"/>
                <a:tab pos="4912360" algn="l"/>
              </a:tabLst>
            </a:pPr>
            <a:r>
              <a:rPr dirty="0" sz="1200">
                <a:latin typeface="Arial"/>
                <a:cs typeface="Arial"/>
              </a:rPr>
              <a:t>B. </a:t>
            </a:r>
            <a:r>
              <a:rPr dirty="0" sz="1200" spc="-5">
                <a:latin typeface="Arial"/>
                <a:cs typeface="Arial"/>
              </a:rPr>
              <a:t>Cloze </a:t>
            </a:r>
            <a:r>
              <a:rPr dirty="0" sz="1200">
                <a:latin typeface="Arial"/>
                <a:cs typeface="Arial"/>
              </a:rPr>
              <a:t>test: </a:t>
            </a:r>
            <a:r>
              <a:rPr dirty="0" sz="1200" spc="-5">
                <a:latin typeface="Arial"/>
                <a:cs typeface="Arial"/>
              </a:rPr>
              <a:t>Some words of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passage </a:t>
            </a:r>
            <a:r>
              <a:rPr dirty="0" sz="1200">
                <a:latin typeface="Arial"/>
                <a:cs typeface="Arial"/>
              </a:rPr>
              <a:t>on “ </a:t>
            </a:r>
            <a:r>
              <a:rPr dirty="0" sz="1200" spc="-5">
                <a:latin typeface="Arial"/>
                <a:cs typeface="Arial"/>
              </a:rPr>
              <a:t>Relation between Global </a:t>
            </a:r>
            <a:r>
              <a:rPr dirty="0" sz="1200">
                <a:latin typeface="Arial"/>
                <a:cs typeface="Arial"/>
              </a:rPr>
              <a:t>Warming  </a:t>
            </a:r>
            <a:r>
              <a:rPr dirty="0" sz="1200" spc="-5">
                <a:latin typeface="Arial"/>
                <a:cs typeface="Arial"/>
              </a:rPr>
              <a:t>and Air </a:t>
            </a:r>
            <a:r>
              <a:rPr dirty="0" sz="1200" spc="-15">
                <a:latin typeface="Arial"/>
                <a:cs typeface="Arial"/>
              </a:rPr>
              <a:t>Pollution‟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removed to test your comprehension skills. </a:t>
            </a:r>
            <a:r>
              <a:rPr dirty="0" sz="1200">
                <a:latin typeface="Arial"/>
                <a:cs typeface="Arial"/>
              </a:rPr>
              <a:t>Try </a:t>
            </a:r>
            <a:r>
              <a:rPr dirty="0" sz="1200" spc="-5">
                <a:latin typeface="Arial"/>
                <a:cs typeface="Arial"/>
              </a:rPr>
              <a:t>filling </a:t>
            </a:r>
            <a:r>
              <a:rPr dirty="0" sz="1200">
                <a:latin typeface="Arial"/>
                <a:cs typeface="Arial"/>
              </a:rPr>
              <a:t>the  </a:t>
            </a:r>
            <a:r>
              <a:rPr dirty="0" sz="1200" spc="-5">
                <a:latin typeface="Arial"/>
                <a:cs typeface="Arial"/>
              </a:rPr>
              <a:t>gaps with </a:t>
            </a:r>
            <a:r>
              <a:rPr dirty="0" sz="1200">
                <a:latin typeface="Arial"/>
                <a:cs typeface="Arial"/>
              </a:rPr>
              <a:t>any </a:t>
            </a:r>
            <a:r>
              <a:rPr dirty="0" sz="1200" spc="-5">
                <a:latin typeface="Arial"/>
                <a:cs typeface="Arial"/>
              </a:rPr>
              <a:t>words of your </a:t>
            </a:r>
            <a:r>
              <a:rPr dirty="0" sz="1200">
                <a:latin typeface="Arial"/>
                <a:cs typeface="Arial"/>
              </a:rPr>
              <a:t>choice </a:t>
            </a:r>
            <a:r>
              <a:rPr dirty="0" sz="1200" spc="-5">
                <a:latin typeface="Arial"/>
                <a:cs typeface="Arial"/>
              </a:rPr>
              <a:t>so </a:t>
            </a:r>
            <a:r>
              <a:rPr dirty="0" sz="1200">
                <a:latin typeface="Arial"/>
                <a:cs typeface="Arial"/>
              </a:rPr>
              <a:t>as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make </a:t>
            </a:r>
            <a:r>
              <a:rPr dirty="0" sz="1200" spc="-5">
                <a:latin typeface="Arial"/>
                <a:cs typeface="Arial"/>
              </a:rPr>
              <a:t>the sentences meaningful.  The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relationship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is</a:t>
            </a:r>
            <a:r>
              <a:rPr dirty="0" sz="1200" spc="1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complicated.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Global</a:t>
            </a:r>
            <a:r>
              <a:rPr dirty="0" sz="1200" spc="1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warming</a:t>
            </a:r>
            <a:r>
              <a:rPr dirty="0" sz="1200" spc="1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is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usually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carbon  dioxide  and  other  greenhouse  gases.  </a:t>
            </a:r>
            <a:r>
              <a:rPr dirty="0" sz="1200">
                <a:latin typeface="Arial"/>
                <a:cs typeface="Arial"/>
              </a:rPr>
              <a:t>Carbon 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dioxide 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2.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not toxic to  humans, and would only 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harm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3.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10">
                <a:latin typeface="Arial"/>
                <a:cs typeface="Arial"/>
              </a:rPr>
              <a:t>if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managed to displace oxygen in 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4.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>
                <a:latin typeface="Arial"/>
                <a:cs typeface="Arial"/>
              </a:rPr>
              <a:t>. </a:t>
            </a:r>
            <a:r>
              <a:rPr dirty="0" sz="1200" spc="-5">
                <a:latin typeface="Arial"/>
                <a:cs typeface="Arial"/>
              </a:rPr>
              <a:t>Common air pollutants are particulate matter or </a:t>
            </a:r>
            <a:r>
              <a:rPr dirty="0" sz="1200">
                <a:latin typeface="Arial"/>
                <a:cs typeface="Arial"/>
              </a:rPr>
              <a:t>ash, </a:t>
            </a:r>
            <a:r>
              <a:rPr dirty="0" sz="1200" spc="-5">
                <a:latin typeface="Arial"/>
                <a:cs typeface="Arial"/>
              </a:rPr>
              <a:t>hydrocarbons,  ozone, and </a:t>
            </a:r>
            <a:r>
              <a:rPr dirty="0" sz="1200">
                <a:latin typeface="Arial"/>
                <a:cs typeface="Arial"/>
              </a:rPr>
              <a:t>NOx </a:t>
            </a:r>
            <a:r>
              <a:rPr dirty="0" sz="1200" spc="-5">
                <a:latin typeface="Arial"/>
                <a:cs typeface="Arial"/>
              </a:rPr>
              <a:t>among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others.</a:t>
            </a:r>
            <a:endParaRPr sz="1200">
              <a:latin typeface="Arial"/>
              <a:cs typeface="Arial"/>
            </a:endParaRPr>
          </a:p>
          <a:p>
            <a:pPr algn="just" marL="260985" marR="57150" indent="42545">
              <a:lnSpc>
                <a:spcPts val="1380"/>
              </a:lnSpc>
              <a:spcBef>
                <a:spcPts val="40"/>
              </a:spcBef>
              <a:tabLst>
                <a:tab pos="5655310" algn="l"/>
              </a:tabLst>
            </a:pPr>
            <a:r>
              <a:rPr dirty="0" sz="1200" spc="-5">
                <a:latin typeface="Arial"/>
                <a:cs typeface="Arial"/>
              </a:rPr>
              <a:t>The relation between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two </a:t>
            </a:r>
            <a:r>
              <a:rPr dirty="0" sz="1200" spc="-5">
                <a:latin typeface="Arial"/>
                <a:cs typeface="Arial"/>
              </a:rPr>
              <a:t>is that </a:t>
            </a:r>
            <a:r>
              <a:rPr dirty="0" sz="1200" spc="-10">
                <a:latin typeface="Arial"/>
                <a:cs typeface="Arial"/>
              </a:rPr>
              <a:t>5.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greenhouse </a:t>
            </a:r>
            <a:r>
              <a:rPr dirty="0" sz="1200" spc="-10">
                <a:latin typeface="Arial"/>
                <a:cs typeface="Arial"/>
              </a:rPr>
              <a:t>gases </a:t>
            </a:r>
            <a:r>
              <a:rPr dirty="0" sz="1200" spc="-5">
                <a:latin typeface="Arial"/>
                <a:cs typeface="Arial"/>
              </a:rPr>
              <a:t>and air  pollutants tend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come </a:t>
            </a:r>
            <a:r>
              <a:rPr dirty="0" sz="1200" spc="-5">
                <a:latin typeface="Arial"/>
                <a:cs typeface="Arial"/>
              </a:rPr>
              <a:t>6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combustion. Reducing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amount of things  combusted efficiently </a:t>
            </a:r>
            <a:r>
              <a:rPr dirty="0" sz="1200">
                <a:latin typeface="Arial"/>
                <a:cs typeface="Arial"/>
              </a:rPr>
              <a:t>7.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sometimes more </a:t>
            </a:r>
            <a:r>
              <a:rPr dirty="0" sz="1200">
                <a:latin typeface="Arial"/>
                <a:cs typeface="Arial"/>
              </a:rPr>
              <a:t>cleanly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result </a:t>
            </a:r>
            <a:r>
              <a:rPr dirty="0" sz="120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reduced  greenhouse 8.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emissions and air pollutants. </a:t>
            </a:r>
            <a:r>
              <a:rPr dirty="0" sz="1200">
                <a:latin typeface="Arial"/>
                <a:cs typeface="Arial"/>
              </a:rPr>
              <a:t>As </a:t>
            </a:r>
            <a:r>
              <a:rPr dirty="0" sz="1200" spc="-5">
                <a:latin typeface="Arial"/>
                <a:cs typeface="Arial"/>
              </a:rPr>
              <a:t>air pollutants </a:t>
            </a:r>
            <a:r>
              <a:rPr dirty="0" sz="1200" spc="-10">
                <a:latin typeface="Arial"/>
                <a:cs typeface="Arial"/>
              </a:rPr>
              <a:t>are  </a:t>
            </a:r>
            <a:r>
              <a:rPr dirty="0" sz="1200">
                <a:latin typeface="Arial"/>
                <a:cs typeface="Arial"/>
              </a:rPr>
              <a:t>released </a:t>
            </a:r>
            <a:r>
              <a:rPr dirty="0" sz="1200" spc="-5">
                <a:latin typeface="Arial"/>
                <a:cs typeface="Arial"/>
              </a:rPr>
              <a:t>in western  </a:t>
            </a:r>
            <a:r>
              <a:rPr dirty="0" sz="1200">
                <a:latin typeface="Arial"/>
                <a:cs typeface="Arial"/>
              </a:rPr>
              <a:t>9.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       </a:t>
            </a:r>
            <a:r>
              <a:rPr dirty="0" sz="1200">
                <a:latin typeface="Arial"/>
                <a:cs typeface="Arial"/>
              </a:rPr>
              <a:t>, more </a:t>
            </a:r>
            <a:r>
              <a:rPr dirty="0" sz="1200" spc="-5">
                <a:latin typeface="Arial"/>
                <a:cs typeface="Arial"/>
              </a:rPr>
              <a:t>sun is </a:t>
            </a:r>
            <a:r>
              <a:rPr dirty="0" sz="1200">
                <a:latin typeface="Arial"/>
                <a:cs typeface="Arial"/>
              </a:rPr>
              <a:t>hitting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earth, </a:t>
            </a:r>
            <a:r>
              <a:rPr dirty="0" sz="1200" spc="-5">
                <a:latin typeface="Arial"/>
                <a:cs typeface="Arial"/>
              </a:rPr>
              <a:t>and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10. 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         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now experiencing the earth </a:t>
            </a:r>
            <a:r>
              <a:rPr dirty="0" sz="1200">
                <a:latin typeface="Arial"/>
                <a:cs typeface="Arial"/>
              </a:rPr>
              <a:t>warming </a:t>
            </a:r>
            <a:r>
              <a:rPr dirty="0" sz="1200" spc="-5">
                <a:latin typeface="Arial"/>
                <a:cs typeface="Arial"/>
              </a:rPr>
              <a:t>up.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5872" y="7328280"/>
            <a:ext cx="5512435" cy="0"/>
          </a:xfrm>
          <a:custGeom>
            <a:avLst/>
            <a:gdLst/>
            <a:ahLst/>
            <a:cxnLst/>
            <a:rect l="l" t="t" r="r" b="b"/>
            <a:pathLst>
              <a:path w="5512434" h="0">
                <a:moveTo>
                  <a:pt x="0" y="0"/>
                </a:moveTo>
                <a:lnTo>
                  <a:pt x="551205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12824" y="7325232"/>
            <a:ext cx="0" cy="1934845"/>
          </a:xfrm>
          <a:custGeom>
            <a:avLst/>
            <a:gdLst/>
            <a:ahLst/>
            <a:cxnLst/>
            <a:rect l="l" t="t" r="r" b="b"/>
            <a:pathLst>
              <a:path w="0" h="1934845">
                <a:moveTo>
                  <a:pt x="0" y="0"/>
                </a:moveTo>
                <a:lnTo>
                  <a:pt x="0" y="193433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09776" y="925957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09776" y="925957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15872" y="9262618"/>
            <a:ext cx="5512435" cy="0"/>
          </a:xfrm>
          <a:custGeom>
            <a:avLst/>
            <a:gdLst/>
            <a:ahLst/>
            <a:cxnLst/>
            <a:rect l="l" t="t" r="r" b="b"/>
            <a:pathLst>
              <a:path w="5512434" h="0">
                <a:moveTo>
                  <a:pt x="0" y="0"/>
                </a:moveTo>
                <a:lnTo>
                  <a:pt x="551205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30923" y="7325232"/>
            <a:ext cx="0" cy="1934845"/>
          </a:xfrm>
          <a:custGeom>
            <a:avLst/>
            <a:gdLst/>
            <a:ahLst/>
            <a:cxnLst/>
            <a:rect l="l" t="t" r="r" b="b"/>
            <a:pathLst>
              <a:path w="0" h="1934845">
                <a:moveTo>
                  <a:pt x="0" y="0"/>
                </a:moveTo>
                <a:lnTo>
                  <a:pt x="0" y="193433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27876" y="925957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27876" y="925957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10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104" y="606043"/>
            <a:ext cx="529336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Arial"/>
                <a:cs typeface="Arial"/>
              </a:rPr>
              <a:t>C. Follow </a:t>
            </a:r>
            <a:r>
              <a:rPr dirty="0" sz="1200">
                <a:latin typeface="Arial"/>
                <a:cs typeface="Arial"/>
              </a:rPr>
              <a:t>up: </a:t>
            </a:r>
            <a:r>
              <a:rPr dirty="0" sz="1200" spc="-5">
                <a:latin typeface="Arial"/>
                <a:cs typeface="Arial"/>
              </a:rPr>
              <a:t>Prepare </a:t>
            </a:r>
            <a:r>
              <a:rPr dirty="0" sz="1200">
                <a:latin typeface="Arial"/>
                <a:cs typeface="Arial"/>
              </a:rPr>
              <a:t>K </a:t>
            </a:r>
            <a:r>
              <a:rPr dirty="0" sz="1200" spc="15">
                <a:latin typeface="Arial"/>
                <a:cs typeface="Arial"/>
              </a:rPr>
              <a:t>WL </a:t>
            </a:r>
            <a:r>
              <a:rPr dirty="0" sz="1200" spc="-5">
                <a:latin typeface="Arial"/>
                <a:cs typeface="Arial"/>
              </a:rPr>
              <a:t>Chart on </a:t>
            </a:r>
            <a:r>
              <a:rPr dirty="0" sz="1200" spc="-20">
                <a:latin typeface="Arial"/>
                <a:cs typeface="Arial"/>
              </a:rPr>
              <a:t>„Pollution </a:t>
            </a:r>
            <a:r>
              <a:rPr dirty="0" sz="1200" spc="-5">
                <a:latin typeface="Arial"/>
                <a:cs typeface="Arial"/>
              </a:rPr>
              <a:t>in Indian Cities </a:t>
            </a:r>
            <a:r>
              <a:rPr dirty="0" sz="1200" spc="-135">
                <a:latin typeface="Arial"/>
                <a:cs typeface="Arial"/>
              </a:rPr>
              <a:t>„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 spc="-135">
                <a:latin typeface="Arial"/>
                <a:cs typeface="Arial"/>
              </a:rPr>
              <a:t>„ </a:t>
            </a:r>
            <a:r>
              <a:rPr dirty="0" sz="1200">
                <a:latin typeface="Arial"/>
                <a:cs typeface="Arial"/>
              </a:rPr>
              <a:t>climate  </a:t>
            </a:r>
            <a:r>
              <a:rPr dirty="0" sz="1200" spc="-25">
                <a:latin typeface="Arial"/>
                <a:cs typeface="Arial"/>
              </a:rPr>
              <a:t>change‟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076" y="981455"/>
          <a:ext cx="5879465" cy="896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0"/>
                <a:gridCol w="1957070"/>
                <a:gridCol w="1957704"/>
              </a:tblGrid>
              <a:tr h="181609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Already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Known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Want to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Know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Ultimately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Learnt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8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(complete after lesson 2)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49172" y="2056129"/>
            <a:ext cx="5864225" cy="0"/>
          </a:xfrm>
          <a:custGeom>
            <a:avLst/>
            <a:gdLst/>
            <a:ahLst/>
            <a:cxnLst/>
            <a:rect l="l" t="t" r="r" b="b"/>
            <a:pathLst>
              <a:path w="5864225" h="0">
                <a:moveTo>
                  <a:pt x="0" y="0"/>
                </a:moveTo>
                <a:lnTo>
                  <a:pt x="586409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6124" y="2053081"/>
            <a:ext cx="0" cy="6141720"/>
          </a:xfrm>
          <a:custGeom>
            <a:avLst/>
            <a:gdLst/>
            <a:ahLst/>
            <a:cxnLst/>
            <a:rect l="l" t="t" r="r" b="b"/>
            <a:pathLst>
              <a:path w="0" h="6141720">
                <a:moveTo>
                  <a:pt x="0" y="0"/>
                </a:moveTo>
                <a:lnTo>
                  <a:pt x="0" y="61412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3076" y="819429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3076" y="819429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9172" y="8197342"/>
            <a:ext cx="5864225" cy="0"/>
          </a:xfrm>
          <a:custGeom>
            <a:avLst/>
            <a:gdLst/>
            <a:ahLst/>
            <a:cxnLst/>
            <a:rect l="l" t="t" r="r" b="b"/>
            <a:pathLst>
              <a:path w="5864225" h="0">
                <a:moveTo>
                  <a:pt x="0" y="0"/>
                </a:moveTo>
                <a:lnTo>
                  <a:pt x="586409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16268" y="2053081"/>
            <a:ext cx="0" cy="6141720"/>
          </a:xfrm>
          <a:custGeom>
            <a:avLst/>
            <a:gdLst/>
            <a:ahLst/>
            <a:cxnLst/>
            <a:rect l="l" t="t" r="r" b="b"/>
            <a:pathLst>
              <a:path w="0" h="6141720">
                <a:moveTo>
                  <a:pt x="0" y="0"/>
                </a:moveTo>
                <a:lnTo>
                  <a:pt x="0" y="61412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13219" y="819429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13219" y="819429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004" y="1852929"/>
            <a:ext cx="5758815" cy="775779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256159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Arial"/>
                <a:cs typeface="Arial"/>
              </a:rPr>
              <a:t>Notes to the teacher: </a:t>
            </a:r>
            <a:r>
              <a:rPr dirty="0" sz="1200">
                <a:latin typeface="Arial"/>
                <a:cs typeface="Arial"/>
              </a:rPr>
              <a:t>Read </a:t>
            </a:r>
            <a:r>
              <a:rPr dirty="0" sz="1200" spc="-5">
                <a:latin typeface="Arial"/>
                <a:cs typeface="Arial"/>
              </a:rPr>
              <a:t>the transcript twice  Listening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transcript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00"/>
              </a:lnSpc>
            </a:pPr>
            <a:r>
              <a:rPr dirty="0" sz="1200" spc="-5">
                <a:latin typeface="Arial"/>
                <a:cs typeface="Arial"/>
              </a:rPr>
              <a:t>Hi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I'm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Marcy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journalist.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You're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listening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transcript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read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out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by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teacher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my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podcast.</a:t>
            </a:r>
            <a:endParaRPr sz="1200">
              <a:latin typeface="Arial"/>
              <a:cs typeface="Arial"/>
            </a:endParaRPr>
          </a:p>
          <a:p>
            <a:pPr algn="just" marL="12700" marR="6350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Well, </a:t>
            </a:r>
            <a:r>
              <a:rPr dirty="0" sz="1200" spc="-5">
                <a:latin typeface="Arial"/>
                <a:cs typeface="Arial"/>
              </a:rPr>
              <a:t>you'd </a:t>
            </a:r>
            <a:r>
              <a:rPr dirty="0" sz="1200">
                <a:latin typeface="Arial"/>
                <a:cs typeface="Arial"/>
              </a:rPr>
              <a:t>think </a:t>
            </a:r>
            <a:r>
              <a:rPr dirty="0" sz="1200" spc="-5">
                <a:latin typeface="Arial"/>
                <a:cs typeface="Arial"/>
              </a:rPr>
              <a:t>that record high petrol prices would automatically </a:t>
            </a:r>
            <a:r>
              <a:rPr dirty="0" sz="1200">
                <a:latin typeface="Arial"/>
                <a:cs typeface="Arial"/>
              </a:rPr>
              <a:t>lead to </a:t>
            </a:r>
            <a:r>
              <a:rPr dirty="0" sz="1200" spc="-5">
                <a:latin typeface="Arial"/>
                <a:cs typeface="Arial"/>
              </a:rPr>
              <a:t>more and  </a:t>
            </a:r>
            <a:r>
              <a:rPr dirty="0" sz="1200">
                <a:latin typeface="Arial"/>
                <a:cs typeface="Arial"/>
              </a:rPr>
              <a:t>more </a:t>
            </a:r>
            <a:r>
              <a:rPr dirty="0" sz="1200" spc="-5">
                <a:latin typeface="Arial"/>
                <a:cs typeface="Arial"/>
              </a:rPr>
              <a:t>people using public </a:t>
            </a:r>
            <a:r>
              <a:rPr dirty="0" sz="1200">
                <a:latin typeface="Arial"/>
                <a:cs typeface="Arial"/>
              </a:rPr>
              <a:t>transport, </a:t>
            </a:r>
            <a:r>
              <a:rPr dirty="0" sz="1200" spc="-1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are mistaken. </a:t>
            </a:r>
            <a:r>
              <a:rPr dirty="0" sz="1200" spc="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interviewed </a:t>
            </a:r>
            <a:r>
              <a:rPr dirty="0" sz="1200" spc="-10">
                <a:latin typeface="Arial"/>
                <a:cs typeface="Arial"/>
              </a:rPr>
              <a:t>two </a:t>
            </a:r>
            <a:r>
              <a:rPr dirty="0" sz="1200" spc="-5">
                <a:latin typeface="Arial"/>
                <a:cs typeface="Arial"/>
              </a:rPr>
              <a:t>people  on the issue and here </a:t>
            </a:r>
            <a:r>
              <a:rPr dirty="0" sz="1200" spc="-10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what </a:t>
            </a:r>
            <a:r>
              <a:rPr dirty="0" sz="1200">
                <a:latin typeface="Arial"/>
                <a:cs typeface="Arial"/>
              </a:rPr>
              <a:t>they say </a:t>
            </a:r>
            <a:r>
              <a:rPr dirty="0" sz="1200" spc="-5">
                <a:latin typeface="Arial"/>
                <a:cs typeface="Arial"/>
              </a:rPr>
              <a:t>the reasons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using their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vehicles</a:t>
            </a:r>
            <a:endParaRPr sz="1200">
              <a:latin typeface="Arial"/>
              <a:cs typeface="Arial"/>
            </a:endParaRPr>
          </a:p>
          <a:p>
            <a:pPr algn="just" marL="70485" indent="-58419">
              <a:lnSpc>
                <a:spcPts val="1315"/>
              </a:lnSpc>
              <a:buSzPct val="91666"/>
              <a:buAutoNum type="arabicPeriod"/>
              <a:tabLst>
                <a:tab pos="140970" algn="l"/>
              </a:tabLst>
            </a:pPr>
            <a:r>
              <a:rPr dirty="0" sz="1200" spc="-5">
                <a:latin typeface="Arial"/>
                <a:cs typeface="Arial"/>
              </a:rPr>
              <a:t>Sanjay </a:t>
            </a:r>
            <a:r>
              <a:rPr dirty="0" sz="1200">
                <a:latin typeface="Arial"/>
                <a:cs typeface="Arial"/>
              </a:rPr>
              <a:t>Arora: </a:t>
            </a:r>
            <a:r>
              <a:rPr dirty="0" sz="1200" spc="-5">
                <a:latin typeface="Arial"/>
                <a:cs typeface="Arial"/>
              </a:rPr>
              <a:t>Hi, </a:t>
            </a:r>
            <a:r>
              <a:rPr dirty="0" sz="1200" spc="-45">
                <a:latin typeface="Arial"/>
                <a:cs typeface="Arial"/>
              </a:rPr>
              <a:t>I‟m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Sanjay </a:t>
            </a:r>
            <a:r>
              <a:rPr dirty="0" sz="1200">
                <a:latin typeface="Arial"/>
                <a:cs typeface="Arial"/>
              </a:rPr>
              <a:t>Arora. Well, I </a:t>
            </a:r>
            <a:r>
              <a:rPr dirty="0" sz="1200" spc="-5">
                <a:latin typeface="Arial"/>
                <a:cs typeface="Arial"/>
              </a:rPr>
              <a:t>live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5">
                <a:latin typeface="Arial"/>
                <a:cs typeface="Arial"/>
              </a:rPr>
              <a:t>suburbs </a:t>
            </a:r>
            <a:r>
              <a:rPr dirty="0" sz="1200" spc="-5">
                <a:latin typeface="Arial"/>
                <a:cs typeface="Arial"/>
              </a:rPr>
              <a:t>of Delhi.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work</a:t>
            </a:r>
            <a:r>
              <a:rPr dirty="0" sz="1200" spc="3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at</a:t>
            </a:r>
            <a:endParaRPr sz="1200">
              <a:latin typeface="Arial"/>
              <a:cs typeface="Arial"/>
            </a:endParaRPr>
          </a:p>
          <a:p>
            <a:pPr algn="just" marL="70485" marR="10795">
              <a:lnSpc>
                <a:spcPts val="1380"/>
              </a:lnSpc>
              <a:spcBef>
                <a:spcPts val="70"/>
              </a:spcBef>
            </a:pPr>
            <a:r>
              <a:rPr dirty="0" sz="1200">
                <a:latin typeface="Arial"/>
                <a:cs typeface="Arial"/>
              </a:rPr>
              <a:t>Sport </a:t>
            </a:r>
            <a:r>
              <a:rPr dirty="0" sz="1200" spc="-5">
                <a:latin typeface="Arial"/>
                <a:cs typeface="Arial"/>
              </a:rPr>
              <a:t>Mart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Unicity Mall. Every day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need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open </a:t>
            </a:r>
            <a:r>
              <a:rPr dirty="0" sz="1200">
                <a:latin typeface="Arial"/>
                <a:cs typeface="Arial"/>
              </a:rPr>
              <a:t>my the </a:t>
            </a:r>
            <a:r>
              <a:rPr dirty="0" sz="1200" spc="-5">
                <a:latin typeface="Arial"/>
                <a:cs typeface="Arial"/>
              </a:rPr>
              <a:t>shop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about  10:30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morning </a:t>
            </a:r>
            <a:r>
              <a:rPr dirty="0" sz="1200">
                <a:latin typeface="Arial"/>
                <a:cs typeface="Arial"/>
              </a:rPr>
              <a:t>. </a:t>
            </a:r>
            <a:r>
              <a:rPr dirty="0" sz="1200" spc="-5">
                <a:latin typeface="Arial"/>
                <a:cs typeface="Arial"/>
              </a:rPr>
              <a:t>However </a:t>
            </a:r>
            <a:r>
              <a:rPr dirty="0" sz="1200">
                <a:latin typeface="Arial"/>
                <a:cs typeface="Arial"/>
              </a:rPr>
              <a:t>there </a:t>
            </a:r>
            <a:r>
              <a:rPr dirty="0" sz="1200" spc="-5">
                <a:latin typeface="Arial"/>
                <a:cs typeface="Arial"/>
              </a:rPr>
              <a:t>were no buses coming from </a:t>
            </a:r>
            <a:r>
              <a:rPr dirty="0" sz="1200">
                <a:latin typeface="Arial"/>
                <a:cs typeface="Arial"/>
              </a:rPr>
              <a:t>my </a:t>
            </a:r>
            <a:r>
              <a:rPr dirty="0" sz="1200" spc="-5">
                <a:latin typeface="Arial"/>
                <a:cs typeface="Arial"/>
              </a:rPr>
              <a:t>area </a:t>
            </a:r>
            <a:r>
              <a:rPr dirty="0" sz="1200" spc="-10">
                <a:latin typeface="Arial"/>
                <a:cs typeface="Arial"/>
              </a:rPr>
              <a:t>and  </a:t>
            </a:r>
            <a:r>
              <a:rPr dirty="0" sz="1200" spc="-5">
                <a:latin typeface="Arial"/>
                <a:cs typeface="Arial"/>
              </a:rPr>
              <a:t>dropping off at Unicity</a:t>
            </a:r>
            <a:r>
              <a:rPr dirty="0" sz="1200">
                <a:latin typeface="Arial"/>
                <a:cs typeface="Arial"/>
              </a:rPr>
              <a:t> .</a:t>
            </a:r>
            <a:endParaRPr sz="1200">
              <a:latin typeface="Arial"/>
              <a:cs typeface="Arial"/>
            </a:endParaRPr>
          </a:p>
          <a:p>
            <a:pPr algn="just" marL="12700" marR="6985" indent="33782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There </a:t>
            </a:r>
            <a:r>
              <a:rPr dirty="0" sz="1200" spc="-5">
                <a:latin typeface="Arial"/>
                <a:cs typeface="Arial"/>
              </a:rPr>
              <a:t>is no convenient routes going </a:t>
            </a:r>
            <a:r>
              <a:rPr dirty="0" sz="1200">
                <a:latin typeface="Arial"/>
                <a:cs typeface="Arial"/>
              </a:rPr>
              <a:t>there </a:t>
            </a:r>
            <a:r>
              <a:rPr dirty="0" sz="1200" spc="-5">
                <a:latin typeface="Arial"/>
                <a:cs typeface="Arial"/>
              </a:rPr>
              <a:t>so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find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really difficult, kind of </a:t>
            </a:r>
            <a:r>
              <a:rPr dirty="0" sz="1200">
                <a:latin typeface="Arial"/>
                <a:cs typeface="Arial"/>
              </a:rPr>
              <a:t>a,  </a:t>
            </a:r>
            <a:r>
              <a:rPr dirty="0" sz="1200" spc="-5">
                <a:latin typeface="Arial"/>
                <a:cs typeface="Arial"/>
              </a:rPr>
              <a:t>kind of a pain in </a:t>
            </a:r>
            <a:r>
              <a:rPr dirty="0" sz="1200">
                <a:latin typeface="Arial"/>
                <a:cs typeface="Arial"/>
              </a:rPr>
              <a:t>my </a:t>
            </a:r>
            <a:r>
              <a:rPr dirty="0" sz="1200" spc="-5">
                <a:latin typeface="Arial"/>
                <a:cs typeface="Arial"/>
              </a:rPr>
              <a:t>side actually, and ah </a:t>
            </a:r>
            <a:r>
              <a:rPr dirty="0" sz="1200" spc="-10">
                <a:latin typeface="Arial"/>
                <a:cs typeface="Arial"/>
              </a:rPr>
              <a:t>yeah </a:t>
            </a:r>
            <a:r>
              <a:rPr dirty="0" sz="1200" spc="-5">
                <a:latin typeface="Arial"/>
                <a:cs typeface="Arial"/>
              </a:rPr>
              <a:t>that that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>
                <a:latin typeface="Arial"/>
                <a:cs typeface="Arial"/>
              </a:rPr>
              <a:t>my </a:t>
            </a:r>
            <a:r>
              <a:rPr dirty="0" sz="1200" spc="-5">
                <a:latin typeface="Arial"/>
                <a:cs typeface="Arial"/>
              </a:rPr>
              <a:t>biggest pet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peeve.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380"/>
              </a:lnSpc>
              <a:buSzPct val="91666"/>
              <a:buAutoNum type="arabicPeriod" startAt="2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Dinesh Challa 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spc="10">
                <a:latin typeface="Arial"/>
                <a:cs typeface="Arial"/>
              </a:rPr>
              <a:t>Why </a:t>
            </a:r>
            <a:r>
              <a:rPr dirty="0" sz="1200">
                <a:latin typeface="Arial"/>
                <a:cs typeface="Arial"/>
              </a:rPr>
              <a:t>do I </a:t>
            </a:r>
            <a:r>
              <a:rPr dirty="0" sz="1200" spc="-5">
                <a:latin typeface="Arial"/>
                <a:cs typeface="Arial"/>
              </a:rPr>
              <a:t>drive </a:t>
            </a:r>
            <a:r>
              <a:rPr dirty="0" sz="1200">
                <a:latin typeface="Arial"/>
                <a:cs typeface="Arial"/>
              </a:rPr>
              <a:t>a car? Well I </a:t>
            </a:r>
            <a:r>
              <a:rPr dirty="0" sz="1200" spc="-5">
                <a:latin typeface="Arial"/>
                <a:cs typeface="Arial"/>
              </a:rPr>
              <a:t>work </a:t>
            </a:r>
            <a:r>
              <a:rPr dirty="0" sz="1200">
                <a:latin typeface="Arial"/>
                <a:cs typeface="Arial"/>
              </a:rPr>
              <a:t>shift </a:t>
            </a:r>
            <a:r>
              <a:rPr dirty="0" sz="1200" spc="-5">
                <a:latin typeface="Arial"/>
                <a:cs typeface="Arial"/>
              </a:rPr>
              <a:t>work </a:t>
            </a:r>
            <a:r>
              <a:rPr dirty="0" sz="1200">
                <a:latin typeface="Arial"/>
                <a:cs typeface="Arial"/>
              </a:rPr>
              <a:t>so </a:t>
            </a:r>
            <a:r>
              <a:rPr dirty="0" sz="1200" spc="-40">
                <a:latin typeface="Arial"/>
                <a:cs typeface="Arial"/>
              </a:rPr>
              <a:t>it‟s </a:t>
            </a:r>
            <a:r>
              <a:rPr dirty="0" sz="1200" spc="-5">
                <a:latin typeface="Arial"/>
                <a:cs typeface="Arial"/>
              </a:rPr>
              <a:t>just </a:t>
            </a:r>
            <a:r>
              <a:rPr dirty="0" sz="1200">
                <a:latin typeface="Arial"/>
                <a:cs typeface="Arial"/>
              </a:rPr>
              <a:t>not  </a:t>
            </a:r>
            <a:r>
              <a:rPr dirty="0" sz="1200" spc="-5">
                <a:latin typeface="Arial"/>
                <a:cs typeface="Arial"/>
              </a:rPr>
              <a:t>convenient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me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take a </a:t>
            </a:r>
            <a:r>
              <a:rPr dirty="0" sz="1200">
                <a:latin typeface="Arial"/>
                <a:cs typeface="Arial"/>
              </a:rPr>
              <a:t>bus. </a:t>
            </a: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were </a:t>
            </a:r>
            <a:r>
              <a:rPr dirty="0" sz="1200">
                <a:latin typeface="Arial"/>
                <a:cs typeface="Arial"/>
              </a:rPr>
              <a:t>to take </a:t>
            </a:r>
            <a:r>
              <a:rPr dirty="0" sz="1200" spc="-5">
                <a:latin typeface="Arial"/>
                <a:cs typeface="Arial"/>
              </a:rPr>
              <a:t>a bus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would probably </a:t>
            </a:r>
            <a:r>
              <a:rPr dirty="0" sz="1200">
                <a:latin typeface="Arial"/>
                <a:cs typeface="Arial"/>
              </a:rPr>
              <a:t>take </a:t>
            </a:r>
            <a:r>
              <a:rPr dirty="0" sz="1200" spc="-10">
                <a:latin typeface="Arial"/>
                <a:cs typeface="Arial"/>
              </a:rPr>
              <a:t>an  </a:t>
            </a:r>
            <a:r>
              <a:rPr dirty="0" sz="1200" spc="-5">
                <a:latin typeface="Arial"/>
                <a:cs typeface="Arial"/>
              </a:rPr>
              <a:t>hour, an hour and a half. Now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take a bus to work from Kodambakam to  Sholinganallur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10 everyday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need </a:t>
            </a:r>
            <a:r>
              <a:rPr dirty="0" sz="1200">
                <a:latin typeface="Arial"/>
                <a:cs typeface="Arial"/>
              </a:rPr>
              <a:t>to start at </a:t>
            </a:r>
            <a:r>
              <a:rPr dirty="0" sz="1200" spc="-5">
                <a:latin typeface="Arial"/>
                <a:cs typeface="Arial"/>
              </a:rPr>
              <a:t>8.30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morning.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get home </a:t>
            </a:r>
            <a:r>
              <a:rPr dirty="0" sz="1200">
                <a:latin typeface="Arial"/>
                <a:cs typeface="Arial"/>
              </a:rPr>
              <a:t>at  7 </a:t>
            </a:r>
            <a:r>
              <a:rPr dirty="0" sz="1200" spc="-50">
                <a:latin typeface="Arial"/>
                <a:cs typeface="Arial"/>
              </a:rPr>
              <a:t>I‟d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either hitch </a:t>
            </a:r>
            <a:r>
              <a:rPr dirty="0" sz="1200">
                <a:latin typeface="Arial"/>
                <a:cs typeface="Arial"/>
              </a:rPr>
              <a:t>a ride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buddy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Madhya </a:t>
            </a:r>
            <a:r>
              <a:rPr dirty="0" sz="1200">
                <a:latin typeface="Arial"/>
                <a:cs typeface="Arial"/>
              </a:rPr>
              <a:t>Kailash or </a:t>
            </a:r>
            <a:r>
              <a:rPr dirty="0" sz="1200" spc="-10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ask </a:t>
            </a:r>
            <a:r>
              <a:rPr dirty="0" sz="1200" spc="-5">
                <a:latin typeface="Arial"/>
                <a:cs typeface="Arial"/>
              </a:rPr>
              <a:t>some </a:t>
            </a:r>
            <a:r>
              <a:rPr dirty="0" sz="1200" spc="-10">
                <a:latin typeface="Arial"/>
                <a:cs typeface="Arial"/>
              </a:rPr>
              <a:t>guys  </a:t>
            </a:r>
            <a:r>
              <a:rPr dirty="0" sz="1200" spc="-5">
                <a:latin typeface="Arial"/>
                <a:cs typeface="Arial"/>
              </a:rPr>
              <a:t>who live </a:t>
            </a:r>
            <a:r>
              <a:rPr dirty="0" sz="1200">
                <a:latin typeface="Arial"/>
                <a:cs typeface="Arial"/>
              </a:rPr>
              <a:t>by </a:t>
            </a:r>
            <a:r>
              <a:rPr dirty="0" sz="1200" spc="-5">
                <a:latin typeface="Arial"/>
                <a:cs typeface="Arial"/>
              </a:rPr>
              <a:t>Panagal </a:t>
            </a:r>
            <a:r>
              <a:rPr dirty="0" sz="1200">
                <a:latin typeface="Arial"/>
                <a:cs typeface="Arial"/>
              </a:rPr>
              <a:t>Park, </a:t>
            </a:r>
            <a:r>
              <a:rPr dirty="0" sz="1200" spc="-5">
                <a:latin typeface="Arial"/>
                <a:cs typeface="Arial"/>
              </a:rPr>
              <a:t>then </a:t>
            </a:r>
            <a:r>
              <a:rPr dirty="0" sz="1200" spc="-45">
                <a:latin typeface="Arial"/>
                <a:cs typeface="Arial"/>
              </a:rPr>
              <a:t>I‟d </a:t>
            </a:r>
            <a:r>
              <a:rPr dirty="0" sz="1200" spc="-5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wait </a:t>
            </a:r>
            <a:r>
              <a:rPr dirty="0" sz="1200">
                <a:latin typeface="Arial"/>
                <a:cs typeface="Arial"/>
              </a:rPr>
              <a:t>for a bus </a:t>
            </a:r>
            <a:r>
              <a:rPr dirty="0" sz="1200" spc="-5">
                <a:latin typeface="Arial"/>
                <a:cs typeface="Arial"/>
              </a:rPr>
              <a:t>there. That would probably  </a:t>
            </a:r>
            <a:r>
              <a:rPr dirty="0" sz="1200">
                <a:latin typeface="Arial"/>
                <a:cs typeface="Arial"/>
              </a:rPr>
              <a:t>take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another</a:t>
            </a:r>
            <a:r>
              <a:rPr dirty="0" sz="1200" spc="1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hour.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But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if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take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my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car,</a:t>
            </a:r>
            <a:r>
              <a:rPr dirty="0" sz="1200" spc="1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can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avoid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pollution,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save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time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and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reach</a:t>
            </a:r>
            <a:endParaRPr sz="1200">
              <a:latin typeface="Arial"/>
              <a:cs typeface="Arial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home early.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can get </a:t>
            </a:r>
            <a:r>
              <a:rPr dirty="0" sz="1200">
                <a:latin typeface="Arial"/>
                <a:cs typeface="Arial"/>
              </a:rPr>
              <a:t>some </a:t>
            </a:r>
            <a:r>
              <a:rPr dirty="0" sz="1200" spc="-5">
                <a:latin typeface="Arial"/>
                <a:cs typeface="Arial"/>
              </a:rPr>
              <a:t>sleep, get up early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spend some time with </a:t>
            </a:r>
            <a:r>
              <a:rPr dirty="0" sz="1200">
                <a:latin typeface="Arial"/>
                <a:cs typeface="Arial"/>
              </a:rPr>
              <a:t>my kids,  </a:t>
            </a:r>
            <a:r>
              <a:rPr dirty="0" sz="1200" spc="-5">
                <a:latin typeface="Arial"/>
                <a:cs typeface="Arial"/>
              </a:rPr>
              <a:t>get </a:t>
            </a:r>
            <a:r>
              <a:rPr dirty="0" sz="1200">
                <a:latin typeface="Arial"/>
                <a:cs typeface="Arial"/>
              </a:rPr>
              <a:t>them </a:t>
            </a:r>
            <a:r>
              <a:rPr dirty="0" sz="1200" spc="-5">
                <a:latin typeface="Arial"/>
                <a:cs typeface="Arial"/>
              </a:rPr>
              <a:t>to school,.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-5">
                <a:latin typeface="Arial"/>
                <a:cs typeface="Arial"/>
              </a:rPr>
              <a:t>would be too much </a:t>
            </a:r>
            <a:r>
              <a:rPr dirty="0" sz="1200">
                <a:latin typeface="Arial"/>
                <a:cs typeface="Arial"/>
              </a:rPr>
              <a:t>time. </a:t>
            </a:r>
            <a:r>
              <a:rPr dirty="0" sz="1200" spc="-5">
                <a:latin typeface="Arial"/>
                <a:cs typeface="Arial"/>
              </a:rPr>
              <a:t>However driving car is </a:t>
            </a:r>
            <a:r>
              <a:rPr dirty="0" sz="1200">
                <a:latin typeface="Arial"/>
                <a:cs typeface="Arial"/>
              </a:rPr>
              <a:t>frustrating  </a:t>
            </a:r>
            <a:r>
              <a:rPr dirty="0" sz="1200" spc="-5">
                <a:latin typeface="Arial"/>
                <a:cs typeface="Arial"/>
              </a:rPr>
              <a:t>during rainy season then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10">
                <a:latin typeface="Arial"/>
                <a:cs typeface="Arial"/>
              </a:rPr>
              <a:t>go </a:t>
            </a:r>
            <a:r>
              <a:rPr dirty="0" sz="1200" spc="-5">
                <a:latin typeface="Arial"/>
                <a:cs typeface="Arial"/>
              </a:rPr>
              <a:t>by </a:t>
            </a:r>
            <a:r>
              <a:rPr dirty="0" sz="1200">
                <a:latin typeface="Arial"/>
                <a:cs typeface="Arial"/>
              </a:rPr>
              <a:t>my </a:t>
            </a:r>
            <a:r>
              <a:rPr dirty="0" sz="1200" spc="-5">
                <a:latin typeface="Arial"/>
                <a:cs typeface="Arial"/>
              </a:rPr>
              <a:t>company </a:t>
            </a:r>
            <a:r>
              <a:rPr dirty="0" sz="1200">
                <a:latin typeface="Arial"/>
                <a:cs typeface="Arial"/>
              </a:rPr>
              <a:t>bus. Then </a:t>
            </a:r>
            <a:r>
              <a:rPr dirty="0" sz="1200" spc="-5">
                <a:latin typeface="Arial"/>
                <a:cs typeface="Arial"/>
              </a:rPr>
              <a:t>of course uhm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10">
                <a:latin typeface="Arial"/>
                <a:cs typeface="Arial"/>
              </a:rPr>
              <a:t>do </a:t>
            </a:r>
            <a:r>
              <a:rPr dirty="0" sz="1200" spc="-5">
                <a:latin typeface="Arial"/>
                <a:cs typeface="Arial"/>
              </a:rPr>
              <a:t>enjoy  </a:t>
            </a:r>
            <a:r>
              <a:rPr dirty="0" sz="1200">
                <a:latin typeface="Arial"/>
                <a:cs typeface="Arial"/>
              </a:rPr>
              <a:t>taking </a:t>
            </a:r>
            <a:r>
              <a:rPr dirty="0" sz="1200" spc="-5">
                <a:latin typeface="Arial"/>
                <a:cs typeface="Arial"/>
              </a:rPr>
              <a:t>the bus.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gives </a:t>
            </a:r>
            <a:r>
              <a:rPr dirty="0" sz="1200">
                <a:latin typeface="Arial"/>
                <a:cs typeface="Arial"/>
              </a:rPr>
              <a:t>me </a:t>
            </a:r>
            <a:r>
              <a:rPr dirty="0" sz="1200" spc="-5">
                <a:latin typeface="Arial"/>
                <a:cs typeface="Arial"/>
              </a:rPr>
              <a:t>time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relax </a:t>
            </a:r>
            <a:r>
              <a:rPr dirty="0" sz="1200">
                <a:latin typeface="Arial"/>
                <a:cs typeface="Arial"/>
              </a:rPr>
              <a:t>and read, I </a:t>
            </a:r>
            <a:r>
              <a:rPr dirty="0" sz="1200" spc="-5">
                <a:latin typeface="Arial"/>
                <a:cs typeface="Arial"/>
              </a:rPr>
              <a:t>can eat, and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>
                <a:latin typeface="Arial"/>
                <a:cs typeface="Arial"/>
              </a:rPr>
              <a:t>just, </a:t>
            </a:r>
            <a:r>
              <a:rPr dirty="0" sz="1200" spc="-1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know,  </a:t>
            </a:r>
            <a:r>
              <a:rPr dirty="0" sz="1200">
                <a:latin typeface="Arial"/>
                <a:cs typeface="Arial"/>
              </a:rPr>
              <a:t>think </a:t>
            </a:r>
            <a:r>
              <a:rPr dirty="0" sz="1200" spc="-5">
                <a:latin typeface="Arial"/>
                <a:cs typeface="Arial"/>
              </a:rPr>
              <a:t>about stuff whereas with </a:t>
            </a:r>
            <a:r>
              <a:rPr dirty="0" sz="1200">
                <a:latin typeface="Arial"/>
                <a:cs typeface="Arial"/>
              </a:rPr>
              <a:t>my </a:t>
            </a:r>
            <a:r>
              <a:rPr dirty="0" sz="1200" spc="-5">
                <a:latin typeface="Arial"/>
                <a:cs typeface="Arial"/>
              </a:rPr>
              <a:t>car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be a little </a:t>
            </a:r>
            <a:r>
              <a:rPr dirty="0" sz="1200">
                <a:latin typeface="Arial"/>
                <a:cs typeface="Arial"/>
              </a:rPr>
              <a:t>more </a:t>
            </a:r>
            <a:r>
              <a:rPr dirty="0" sz="1200" spc="-5">
                <a:latin typeface="Arial"/>
                <a:cs typeface="Arial"/>
              </a:rPr>
              <a:t>lucid, a little </a:t>
            </a:r>
            <a:r>
              <a:rPr dirty="0" sz="1200">
                <a:latin typeface="Arial"/>
                <a:cs typeface="Arial"/>
              </a:rPr>
              <a:t>more  </a:t>
            </a:r>
            <a:r>
              <a:rPr dirty="0" sz="1200" spc="-5">
                <a:latin typeface="Arial"/>
                <a:cs typeface="Arial"/>
              </a:rPr>
              <a:t>aware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25">
                <a:latin typeface="Arial"/>
                <a:cs typeface="Arial"/>
              </a:rPr>
              <a:t>what‟s </a:t>
            </a:r>
            <a:r>
              <a:rPr dirty="0" sz="1200" spc="-5">
                <a:latin typeface="Arial"/>
                <a:cs typeface="Arial"/>
              </a:rPr>
              <a:t>going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on.</a:t>
            </a:r>
            <a:endParaRPr sz="1200">
              <a:latin typeface="Arial"/>
              <a:cs typeface="Arial"/>
            </a:endParaRPr>
          </a:p>
          <a:p>
            <a:pPr algn="just" marL="225425" indent="-213360">
              <a:lnSpc>
                <a:spcPts val="1315"/>
              </a:lnSpc>
              <a:buSzPct val="91666"/>
              <a:buAutoNum type="arabicPeriod" startAt="3"/>
              <a:tabLst>
                <a:tab pos="226060" algn="l"/>
              </a:tabLst>
            </a:pPr>
            <a:r>
              <a:rPr dirty="0" sz="1200" spc="-5">
                <a:latin typeface="Arial"/>
                <a:cs typeface="Arial"/>
              </a:rPr>
              <a:t>Listening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transcript</a:t>
            </a:r>
            <a:endParaRPr sz="1200">
              <a:latin typeface="Arial"/>
              <a:cs typeface="Arial"/>
            </a:endParaRPr>
          </a:p>
          <a:p>
            <a:pPr algn="just" marL="12700" marR="9525">
              <a:lnSpc>
                <a:spcPct val="95800"/>
              </a:lnSpc>
              <a:spcBef>
                <a:spcPts val="30"/>
              </a:spcBef>
            </a:pPr>
            <a:r>
              <a:rPr dirty="0" sz="1200" spc="-5">
                <a:latin typeface="Arial"/>
                <a:cs typeface="Arial"/>
              </a:rPr>
              <a:t>Many </a:t>
            </a:r>
            <a:r>
              <a:rPr dirty="0" sz="1200">
                <a:latin typeface="Arial"/>
                <a:cs typeface="Arial"/>
              </a:rPr>
              <a:t>of India's </a:t>
            </a:r>
            <a:r>
              <a:rPr dirty="0" sz="1200" spc="-5">
                <a:latin typeface="Arial"/>
                <a:cs typeface="Arial"/>
              </a:rPr>
              <a:t>big cities are experiencing such hazardous air pollution that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almost  defies belief.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standard measurement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healthy, normal, breathable air is </a:t>
            </a:r>
            <a:r>
              <a:rPr dirty="0" sz="1200">
                <a:latin typeface="Arial"/>
                <a:cs typeface="Arial"/>
              </a:rPr>
              <a:t>set at  </a:t>
            </a:r>
            <a:r>
              <a:rPr dirty="0" sz="1200" spc="-5">
                <a:latin typeface="Arial"/>
                <a:cs typeface="Arial"/>
              </a:rPr>
              <a:t>a level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50 </a:t>
            </a:r>
            <a:r>
              <a:rPr dirty="0" sz="1200" spc="-5">
                <a:latin typeface="Arial"/>
                <a:cs typeface="Arial"/>
              </a:rPr>
              <a:t>according </a:t>
            </a:r>
            <a:r>
              <a:rPr dirty="0" sz="1200">
                <a:latin typeface="Arial"/>
                <a:cs typeface="Arial"/>
              </a:rPr>
              <a:t>to the </a:t>
            </a:r>
            <a:r>
              <a:rPr dirty="0" sz="1200" spc="-5">
                <a:latin typeface="Arial"/>
                <a:cs typeface="Arial"/>
              </a:rPr>
              <a:t>Air Quality Index </a:t>
            </a:r>
            <a:r>
              <a:rPr dirty="0" sz="1200">
                <a:latin typeface="Arial"/>
                <a:cs typeface="Arial"/>
              </a:rPr>
              <a:t>(AQI). A </a:t>
            </a:r>
            <a:r>
              <a:rPr dirty="0" sz="1200" spc="-5">
                <a:latin typeface="Arial"/>
                <a:cs typeface="Arial"/>
              </a:rPr>
              <a:t>level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300 means the air is  hazardous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breathe.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AQI website </a:t>
            </a:r>
            <a:r>
              <a:rPr dirty="0" sz="1200">
                <a:latin typeface="Arial"/>
                <a:cs typeface="Arial"/>
              </a:rPr>
              <a:t>says </a:t>
            </a:r>
            <a:r>
              <a:rPr dirty="0" sz="1200" spc="-5">
                <a:latin typeface="Arial"/>
                <a:cs typeface="Arial"/>
              </a:rPr>
              <a:t>300 represents a health alert and </a:t>
            </a:r>
            <a:r>
              <a:rPr dirty="0" sz="1200">
                <a:latin typeface="Arial"/>
                <a:cs typeface="Arial"/>
              </a:rPr>
              <a:t>the  city </a:t>
            </a:r>
            <a:r>
              <a:rPr dirty="0" sz="1200" spc="-5">
                <a:latin typeface="Arial"/>
                <a:cs typeface="Arial"/>
              </a:rPr>
              <a:t>should be put under emergency conditions.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website says that, "everyone  </a:t>
            </a:r>
            <a:r>
              <a:rPr dirty="0" sz="1200">
                <a:latin typeface="Arial"/>
                <a:cs typeface="Arial"/>
              </a:rPr>
              <a:t>may </a:t>
            </a:r>
            <a:r>
              <a:rPr dirty="0" sz="1200" spc="-5">
                <a:latin typeface="Arial"/>
                <a:cs typeface="Arial"/>
              </a:rPr>
              <a:t>experience more serious health effects". </a:t>
            </a:r>
            <a:r>
              <a:rPr dirty="0" sz="120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November </a:t>
            </a:r>
            <a:r>
              <a:rPr dirty="0" sz="1200">
                <a:latin typeface="Arial"/>
                <a:cs typeface="Arial"/>
              </a:rPr>
              <a:t>8, the city of  </a:t>
            </a:r>
            <a:r>
              <a:rPr dirty="0" sz="1200" spc="-5">
                <a:latin typeface="Arial"/>
                <a:cs typeface="Arial"/>
              </a:rPr>
              <a:t>Chandrapur in Maharashtra reached an AQI level of 824,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become India's most  polluted city.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capital New Delhi has reached </a:t>
            </a:r>
            <a:r>
              <a:rPr dirty="0" sz="1200" spc="-10">
                <a:latin typeface="Arial"/>
                <a:cs typeface="Arial"/>
              </a:rPr>
              <a:t>an </a:t>
            </a:r>
            <a:r>
              <a:rPr dirty="0" sz="1200">
                <a:latin typeface="Arial"/>
                <a:cs typeface="Arial"/>
              </a:rPr>
              <a:t>AQI </a:t>
            </a:r>
            <a:r>
              <a:rPr dirty="0" sz="1200" spc="-5">
                <a:latin typeface="Arial"/>
                <a:cs typeface="Arial"/>
              </a:rPr>
              <a:t>of 724. Environmentalists  say </a:t>
            </a:r>
            <a:r>
              <a:rPr dirty="0" sz="1200">
                <a:latin typeface="Arial"/>
                <a:cs typeface="Arial"/>
              </a:rPr>
              <a:t>many </a:t>
            </a:r>
            <a:r>
              <a:rPr dirty="0" sz="1200" spc="-5">
                <a:latin typeface="Arial"/>
                <a:cs typeface="Arial"/>
              </a:rPr>
              <a:t>cities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now like "gas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chambers".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410"/>
              </a:lnSpc>
            </a:pPr>
            <a:r>
              <a:rPr dirty="0" sz="1200" spc="-5">
                <a:latin typeface="Arial"/>
                <a:cs typeface="Arial"/>
              </a:rPr>
              <a:t>Suggested Answers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Cloze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B.</a:t>
            </a:r>
            <a:endParaRPr sz="1200">
              <a:latin typeface="Arial"/>
              <a:cs typeface="Arial"/>
            </a:endParaRPr>
          </a:p>
          <a:p>
            <a:pPr algn="just" lvl="1" marL="469265" marR="549275" indent="-228600">
              <a:lnSpc>
                <a:spcPts val="1380"/>
              </a:lnSpc>
              <a:spcBef>
                <a:spcPts val="65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Attributed </a:t>
            </a:r>
            <a:r>
              <a:rPr dirty="0" sz="1200">
                <a:latin typeface="Arial"/>
                <a:cs typeface="Arial"/>
              </a:rPr>
              <a:t>2. Is 3. </a:t>
            </a:r>
            <a:r>
              <a:rPr dirty="0" sz="1200" spc="-10">
                <a:latin typeface="Arial"/>
                <a:cs typeface="Arial"/>
              </a:rPr>
              <a:t>Someone </a:t>
            </a:r>
            <a:r>
              <a:rPr dirty="0" sz="1200" spc="-5">
                <a:latin typeface="Arial"/>
                <a:cs typeface="Arial"/>
              </a:rPr>
              <a:t>4. Air 5. Both </a:t>
            </a:r>
            <a:r>
              <a:rPr dirty="0" sz="1200">
                <a:latin typeface="Arial"/>
                <a:cs typeface="Arial"/>
              </a:rPr>
              <a:t>6. From 7.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8. Gas 9.  Countries </a:t>
            </a:r>
            <a:r>
              <a:rPr dirty="0" sz="1200" spc="-5">
                <a:latin typeface="Arial"/>
                <a:cs typeface="Arial"/>
              </a:rPr>
              <a:t>10.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15"/>
              </a:lnSpc>
            </a:pPr>
            <a:r>
              <a:rPr dirty="0" sz="1200" spc="-5" b="1">
                <a:latin typeface="Arial"/>
                <a:cs typeface="Arial"/>
              </a:rPr>
              <a:t>2 </a:t>
            </a:r>
            <a:r>
              <a:rPr dirty="0" sz="1200" b="1">
                <a:latin typeface="Arial"/>
                <a:cs typeface="Arial"/>
              </a:rPr>
              <a:t>. </a:t>
            </a:r>
            <a:r>
              <a:rPr dirty="0" sz="1200" spc="-5" b="1">
                <a:latin typeface="Arial"/>
                <a:cs typeface="Arial"/>
              </a:rPr>
              <a:t>2 </a:t>
            </a:r>
            <a:r>
              <a:rPr dirty="0" sz="1200" b="1">
                <a:latin typeface="Arial"/>
                <a:cs typeface="Arial"/>
              </a:rPr>
              <a:t>: </a:t>
            </a:r>
            <a:r>
              <a:rPr dirty="0" sz="1200" spc="-5" b="1">
                <a:latin typeface="Arial"/>
                <a:cs typeface="Arial"/>
              </a:rPr>
              <a:t>Framing Sentences: </a:t>
            </a:r>
            <a:r>
              <a:rPr dirty="0" sz="1200" b="1">
                <a:latin typeface="Arial"/>
                <a:cs typeface="Arial"/>
              </a:rPr>
              <a:t>To </a:t>
            </a:r>
            <a:r>
              <a:rPr dirty="0" sz="1200" spc="-5" b="1">
                <a:latin typeface="Arial"/>
                <a:cs typeface="Arial"/>
              </a:rPr>
              <a:t>Be or Not </a:t>
            </a:r>
            <a:r>
              <a:rPr dirty="0" sz="1200" b="1">
                <a:latin typeface="Arial"/>
                <a:cs typeface="Arial"/>
              </a:rPr>
              <a:t>To</a:t>
            </a:r>
            <a:r>
              <a:rPr dirty="0" sz="1200" spc="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  <a:p>
            <a:pPr algn="just" marL="1377950" marR="1374140" indent="601980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Arial"/>
                <a:cs typeface="Arial"/>
              </a:rPr>
              <a:t>“Destruction is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man's will,  Nevertheless Prevention is also a man's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will,</a:t>
            </a:r>
            <a:endParaRPr sz="1200">
              <a:latin typeface="Arial"/>
              <a:cs typeface="Arial"/>
            </a:endParaRPr>
          </a:p>
          <a:p>
            <a:pPr algn="ctr" marR="31750">
              <a:lnSpc>
                <a:spcPts val="1315"/>
              </a:lnSpc>
            </a:pPr>
            <a:r>
              <a:rPr dirty="0" sz="1200" spc="-35">
                <a:latin typeface="Arial"/>
                <a:cs typeface="Arial"/>
              </a:rPr>
              <a:t>It‟s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man's </a:t>
            </a:r>
            <a:r>
              <a:rPr dirty="0" sz="1200" spc="-5">
                <a:latin typeface="Arial"/>
                <a:cs typeface="Arial"/>
              </a:rPr>
              <a:t>choice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choose </a:t>
            </a:r>
            <a:r>
              <a:rPr dirty="0" sz="1200">
                <a:latin typeface="Arial"/>
                <a:cs typeface="Arial"/>
              </a:rPr>
              <a:t>between </a:t>
            </a:r>
            <a:r>
              <a:rPr dirty="0" sz="1200" spc="-5">
                <a:latin typeface="Arial"/>
                <a:cs typeface="Arial"/>
              </a:rPr>
              <a:t>Destruction and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Prevention.”</a:t>
            </a:r>
            <a:endParaRPr sz="1200">
              <a:latin typeface="Arial"/>
              <a:cs typeface="Arial"/>
            </a:endParaRPr>
          </a:p>
          <a:p>
            <a:pPr algn="ctr" marL="635">
              <a:lnSpc>
                <a:spcPts val="1410"/>
              </a:lnSpc>
            </a:pPr>
            <a:r>
              <a:rPr dirty="0" sz="1200" b="1">
                <a:latin typeface="Arial"/>
                <a:cs typeface="Arial"/>
              </a:rPr>
              <a:t>―</a:t>
            </a:r>
            <a:r>
              <a:rPr dirty="0" sz="120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heavy" sz="12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Babu Rajan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10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9344" y="7658734"/>
            <a:ext cx="3731895" cy="187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09870" y="1185544"/>
            <a:ext cx="1283334" cy="1511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04" y="606043"/>
            <a:ext cx="483298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Preparing </a:t>
            </a:r>
            <a:r>
              <a:rPr dirty="0" sz="1200" b="1">
                <a:latin typeface="Arial"/>
                <a:cs typeface="Arial"/>
              </a:rPr>
              <a:t>to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Write:</a:t>
            </a:r>
            <a:endParaRPr sz="1200">
              <a:latin typeface="Arial"/>
              <a:cs typeface="Arial"/>
            </a:endParaRPr>
          </a:p>
          <a:p>
            <a:pPr marL="226060" indent="-170815">
              <a:lnSpc>
                <a:spcPts val="1380"/>
              </a:lnSpc>
              <a:buAutoNum type="arabicPeriod"/>
              <a:tabLst>
                <a:tab pos="226060" algn="l"/>
              </a:tabLst>
            </a:pPr>
            <a:r>
              <a:rPr dirty="0" sz="1200" spc="-5">
                <a:latin typeface="Arial"/>
                <a:cs typeface="Arial"/>
              </a:rPr>
              <a:t>Read the poem </a:t>
            </a:r>
            <a:r>
              <a:rPr dirty="0" sz="1200">
                <a:latin typeface="Arial"/>
                <a:cs typeface="Arial"/>
              </a:rPr>
              <a:t>to make </a:t>
            </a:r>
            <a:r>
              <a:rPr dirty="0" sz="1200" spc="-5">
                <a:latin typeface="Arial"/>
                <a:cs typeface="Arial"/>
              </a:rPr>
              <a:t>a list of pollutants in the space given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below.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ts val="1410"/>
              </a:lnSpc>
              <a:buAutoNum type="arabicPeriod"/>
              <a:tabLst>
                <a:tab pos="183515" algn="l"/>
              </a:tabLst>
            </a:pPr>
            <a:r>
              <a:rPr dirty="0" sz="1200" spc="-5">
                <a:latin typeface="Arial"/>
                <a:cs typeface="Arial"/>
              </a:rPr>
              <a:t>Share your notes with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partner(s)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10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6124" y="1160017"/>
            <a:ext cx="5784850" cy="301498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15440">
              <a:lnSpc>
                <a:spcPts val="1345"/>
              </a:lnSpc>
            </a:pPr>
            <a:r>
              <a:rPr dirty="0" sz="1200" b="1">
                <a:latin typeface="Arial"/>
                <a:cs typeface="Arial"/>
              </a:rPr>
              <a:t>If </a:t>
            </a:r>
            <a:r>
              <a:rPr dirty="0" sz="1200" spc="-5" b="1">
                <a:latin typeface="Arial"/>
                <a:cs typeface="Arial"/>
              </a:rPr>
              <a:t>nature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Suffers</a:t>
            </a:r>
            <a:endParaRPr sz="1200">
              <a:latin typeface="Arial"/>
              <a:cs typeface="Arial"/>
            </a:endParaRPr>
          </a:p>
          <a:p>
            <a:pPr marL="68580" marR="2909570">
              <a:lnSpc>
                <a:spcPct val="95900"/>
              </a:lnSpc>
              <a:spcBef>
                <a:spcPts val="30"/>
              </a:spcBef>
            </a:pPr>
            <a:r>
              <a:rPr dirty="0" sz="1150" spc="-5">
                <a:latin typeface="Arial"/>
                <a:cs typeface="Arial"/>
              </a:rPr>
              <a:t>Un-warranted and un-controlled civilisation,  and exponential population explosion,  Open drainage </a:t>
            </a:r>
            <a:r>
              <a:rPr dirty="0" sz="1150">
                <a:latin typeface="Arial"/>
                <a:cs typeface="Arial"/>
              </a:rPr>
              <a:t>and </a:t>
            </a:r>
            <a:r>
              <a:rPr dirty="0" sz="1150" spc="-5">
                <a:latin typeface="Arial"/>
                <a:cs typeface="Arial"/>
              </a:rPr>
              <a:t>ever-growing pollution,  Human being creating </a:t>
            </a:r>
            <a:r>
              <a:rPr dirty="0" sz="1150">
                <a:latin typeface="Arial"/>
                <a:cs typeface="Arial"/>
              </a:rPr>
              <a:t>all</a:t>
            </a:r>
            <a:r>
              <a:rPr dirty="0" sz="1150" spc="-5">
                <a:latin typeface="Arial"/>
                <a:cs typeface="Arial"/>
              </a:rPr>
              <a:t> congestion.</a:t>
            </a:r>
            <a:endParaRPr sz="1150">
              <a:latin typeface="Arial"/>
              <a:cs typeface="Arial"/>
            </a:endParaRPr>
          </a:p>
          <a:p>
            <a:pPr marL="68580" marR="4069079">
              <a:lnSpc>
                <a:spcPts val="1320"/>
              </a:lnSpc>
              <a:spcBef>
                <a:spcPts val="35"/>
              </a:spcBef>
            </a:pPr>
            <a:r>
              <a:rPr dirty="0" sz="1150" spc="-5">
                <a:latin typeface="Arial"/>
                <a:cs typeface="Arial"/>
              </a:rPr>
              <a:t>Nature is bound </a:t>
            </a:r>
            <a:r>
              <a:rPr dirty="0" sz="1150">
                <a:latin typeface="Arial"/>
                <a:cs typeface="Arial"/>
              </a:rPr>
              <a:t>to </a:t>
            </a:r>
            <a:r>
              <a:rPr dirty="0" sz="1150" spc="-5">
                <a:latin typeface="Arial"/>
                <a:cs typeface="Arial"/>
              </a:rPr>
              <a:t>suffer,  Nobody </a:t>
            </a:r>
            <a:r>
              <a:rPr dirty="0" sz="1150">
                <a:latin typeface="Arial"/>
                <a:cs typeface="Arial"/>
              </a:rPr>
              <a:t>really</a:t>
            </a:r>
            <a:r>
              <a:rPr dirty="0" sz="1150" spc="-3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bothers.</a:t>
            </a:r>
            <a:endParaRPr sz="1150">
              <a:latin typeface="Arial"/>
              <a:cs typeface="Arial"/>
            </a:endParaRPr>
          </a:p>
          <a:p>
            <a:pPr marL="68580">
              <a:lnSpc>
                <a:spcPts val="1260"/>
              </a:lnSpc>
            </a:pPr>
            <a:r>
              <a:rPr dirty="0" sz="1150" spc="-5">
                <a:latin typeface="Arial"/>
                <a:cs typeface="Arial"/>
              </a:rPr>
              <a:t>Man-made Factories </a:t>
            </a:r>
            <a:r>
              <a:rPr dirty="0" sz="1150">
                <a:latin typeface="Arial"/>
                <a:cs typeface="Arial"/>
              </a:rPr>
              <a:t>&amp; </a:t>
            </a:r>
            <a:r>
              <a:rPr dirty="0" sz="1150" spc="-5">
                <a:latin typeface="Arial"/>
                <a:cs typeface="Arial"/>
              </a:rPr>
              <a:t>industries releases </a:t>
            </a:r>
            <a:r>
              <a:rPr dirty="0" sz="1150">
                <a:latin typeface="Arial"/>
                <a:cs typeface="Arial"/>
              </a:rPr>
              <a:t>harmful</a:t>
            </a:r>
            <a:r>
              <a:rPr dirty="0" sz="1150" spc="1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gases,</a:t>
            </a:r>
            <a:endParaRPr sz="1150">
              <a:latin typeface="Arial"/>
              <a:cs typeface="Arial"/>
            </a:endParaRPr>
          </a:p>
          <a:p>
            <a:pPr marL="68580" marR="3590290">
              <a:lnSpc>
                <a:spcPts val="1320"/>
              </a:lnSpc>
              <a:spcBef>
                <a:spcPts val="70"/>
              </a:spcBef>
            </a:pPr>
            <a:r>
              <a:rPr dirty="0" sz="115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human being really bothering?  Leading </a:t>
            </a:r>
            <a:r>
              <a:rPr dirty="0" sz="1150">
                <a:latin typeface="Arial"/>
                <a:cs typeface="Arial"/>
              </a:rPr>
              <a:t>to abnormal</a:t>
            </a:r>
            <a:r>
              <a:rPr dirty="0" sz="1150" spc="-3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suicide.</a:t>
            </a:r>
            <a:endParaRPr sz="1150">
              <a:latin typeface="Arial"/>
              <a:cs typeface="Arial"/>
            </a:endParaRPr>
          </a:p>
          <a:p>
            <a:pPr marL="68580" marR="3080385">
              <a:lnSpc>
                <a:spcPts val="1320"/>
              </a:lnSpc>
            </a:pPr>
            <a:r>
              <a:rPr dirty="0" sz="1150" spc="-5">
                <a:latin typeface="Arial"/>
                <a:cs typeface="Arial"/>
              </a:rPr>
              <a:t>Friends, get cautioned, awake </a:t>
            </a:r>
            <a:r>
              <a:rPr dirty="0" sz="1150">
                <a:latin typeface="Arial"/>
                <a:cs typeface="Arial"/>
              </a:rPr>
              <a:t>and </a:t>
            </a:r>
            <a:r>
              <a:rPr dirty="0" sz="1150" spc="-5">
                <a:latin typeface="Arial"/>
                <a:cs typeface="Arial"/>
              </a:rPr>
              <a:t>arise,  </a:t>
            </a:r>
            <a:r>
              <a:rPr dirty="0" sz="1150">
                <a:latin typeface="Arial"/>
                <a:cs typeface="Arial"/>
              </a:rPr>
              <a:t>Stop </a:t>
            </a:r>
            <a:r>
              <a:rPr dirty="0" sz="1150" spc="-5">
                <a:latin typeface="Arial"/>
                <a:cs typeface="Arial"/>
              </a:rPr>
              <a:t>playing with nature</a:t>
            </a:r>
            <a:r>
              <a:rPr dirty="0" sz="1150" spc="1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guys,</a:t>
            </a:r>
            <a:endParaRPr sz="1150">
              <a:latin typeface="Arial"/>
              <a:cs typeface="Arial"/>
            </a:endParaRPr>
          </a:p>
          <a:p>
            <a:pPr marL="68580">
              <a:lnSpc>
                <a:spcPts val="1265"/>
              </a:lnSpc>
            </a:pPr>
            <a:r>
              <a:rPr dirty="0" sz="1150" spc="-5">
                <a:latin typeface="Arial"/>
                <a:cs typeface="Arial"/>
              </a:rPr>
              <a:t>If nature </a:t>
            </a:r>
            <a:r>
              <a:rPr dirty="0" sz="1150">
                <a:latin typeface="Arial"/>
                <a:cs typeface="Arial"/>
              </a:rPr>
              <a:t>starts </a:t>
            </a:r>
            <a:r>
              <a:rPr dirty="0" sz="1150" spc="-5">
                <a:latin typeface="Arial"/>
                <a:cs typeface="Arial"/>
              </a:rPr>
              <a:t>playing </a:t>
            </a:r>
            <a:r>
              <a:rPr dirty="0" sz="1150" spc="-10">
                <a:latin typeface="Arial"/>
                <a:cs typeface="Arial"/>
              </a:rPr>
              <a:t>with</a:t>
            </a:r>
            <a:r>
              <a:rPr dirty="0" sz="1150" spc="-2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us.</a:t>
            </a:r>
            <a:endParaRPr sz="1150">
              <a:latin typeface="Arial"/>
              <a:cs typeface="Arial"/>
            </a:endParaRPr>
          </a:p>
          <a:p>
            <a:pPr marL="68580">
              <a:lnSpc>
                <a:spcPts val="1325"/>
              </a:lnSpc>
            </a:pPr>
            <a:r>
              <a:rPr dirty="0" sz="1150" spc="-5">
                <a:latin typeface="Arial"/>
                <a:cs typeface="Arial"/>
              </a:rPr>
              <a:t>Unwarranted and </a:t>
            </a:r>
            <a:r>
              <a:rPr dirty="0" sz="1150">
                <a:latin typeface="Arial"/>
                <a:cs typeface="Arial"/>
              </a:rPr>
              <a:t>untimely </a:t>
            </a:r>
            <a:r>
              <a:rPr dirty="0" sz="1150" spc="-5">
                <a:latin typeface="Arial"/>
                <a:cs typeface="Arial"/>
              </a:rPr>
              <a:t>deaths will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rise.</a:t>
            </a:r>
            <a:endParaRPr sz="1150">
              <a:latin typeface="Arial"/>
              <a:cs typeface="Arial"/>
            </a:endParaRPr>
          </a:p>
          <a:p>
            <a:pPr marL="68580">
              <a:lnSpc>
                <a:spcPts val="1140"/>
              </a:lnSpc>
            </a:pPr>
            <a:r>
              <a:rPr dirty="0" sz="1000" spc="-5">
                <a:latin typeface="Arial"/>
                <a:cs typeface="Arial"/>
              </a:rPr>
              <a:t>Source: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6620"/>
                </a:solidFill>
                <a:latin typeface="Arial"/>
                <a:cs typeface="Arial"/>
                <a:hlinkClick r:id="rId4"/>
              </a:rPr>
              <a:t>www.poetryin</a:t>
            </a:r>
            <a:r>
              <a:rPr dirty="0" sz="1000" spc="-5" b="1">
                <a:solidFill>
                  <a:srgbClr val="006620"/>
                </a:solidFill>
                <a:latin typeface="Arial"/>
                <a:cs typeface="Arial"/>
                <a:hlinkClick r:id="rId4"/>
              </a:rPr>
              <a:t>nature</a:t>
            </a:r>
            <a:r>
              <a:rPr dirty="0" sz="1000" spc="-5">
                <a:solidFill>
                  <a:srgbClr val="006620"/>
                </a:solidFill>
                <a:latin typeface="Arial"/>
                <a:cs typeface="Arial"/>
                <a:hlinkClick r:id="rId4"/>
              </a:rPr>
              <a:t>.com</a:t>
            </a:r>
            <a:endParaRPr sz="1000">
              <a:latin typeface="Arial"/>
              <a:cs typeface="Arial"/>
            </a:endParaRPr>
          </a:p>
          <a:p>
            <a:pPr marL="68580">
              <a:lnSpc>
                <a:spcPts val="1325"/>
              </a:lnSpc>
              <a:tabLst>
                <a:tab pos="1797685" algn="l"/>
              </a:tabLst>
            </a:pPr>
            <a:r>
              <a:rPr dirty="0" sz="1150" spc="-5" b="1">
                <a:latin typeface="Arial"/>
                <a:cs typeface="Arial"/>
              </a:rPr>
              <a:t>Pollutants in</a:t>
            </a:r>
            <a:r>
              <a:rPr dirty="0" sz="1150" spc="2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the</a:t>
            </a:r>
            <a:r>
              <a:rPr dirty="0" sz="1150" spc="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poem	Pollutants from </a:t>
            </a:r>
            <a:r>
              <a:rPr dirty="0" sz="1150" spc="-10" b="1">
                <a:latin typeface="Arial"/>
                <a:cs typeface="Arial"/>
              </a:rPr>
              <a:t>my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knowledge</a:t>
            </a:r>
            <a:endParaRPr sz="1150">
              <a:latin typeface="Arial"/>
              <a:cs typeface="Arial"/>
            </a:endParaRPr>
          </a:p>
          <a:p>
            <a:pPr marL="68580">
              <a:lnSpc>
                <a:spcPts val="1320"/>
              </a:lnSpc>
              <a:tabLst>
                <a:tab pos="1626235" algn="l"/>
              </a:tabLst>
            </a:pPr>
            <a:r>
              <a:rPr dirty="0" sz="1150" b="1">
                <a:latin typeface="Arial"/>
                <a:cs typeface="Arial"/>
              </a:rPr>
              <a:t>----------------------	</a:t>
            </a:r>
            <a:r>
              <a:rPr dirty="0" sz="1150" spc="-5" b="1">
                <a:latin typeface="Arial"/>
                <a:cs typeface="Arial"/>
              </a:rPr>
              <a:t>-----------------------------------------</a:t>
            </a:r>
            <a:endParaRPr sz="1150">
              <a:latin typeface="Arial"/>
              <a:cs typeface="Arial"/>
            </a:endParaRPr>
          </a:p>
          <a:p>
            <a:pPr marL="68580">
              <a:lnSpc>
                <a:spcPts val="1350"/>
              </a:lnSpc>
              <a:tabLst>
                <a:tab pos="1616710" algn="l"/>
              </a:tabLst>
            </a:pPr>
            <a:r>
              <a:rPr dirty="0" sz="1150" spc="-5" b="1">
                <a:latin typeface="Arial"/>
                <a:cs typeface="Arial"/>
              </a:rPr>
              <a:t>---------------------	------------------------------------------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4153026"/>
            <a:ext cx="5241290" cy="1435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indent="-170815">
              <a:lnSpc>
                <a:spcPts val="1410"/>
              </a:lnSpc>
              <a:spcBef>
                <a:spcPts val="100"/>
              </a:spcBef>
              <a:buFont typeface="Arial"/>
              <a:buAutoNum type="arabicPeriod" startAt="3"/>
              <a:tabLst>
                <a:tab pos="183515" algn="l"/>
              </a:tabLst>
            </a:pPr>
            <a:r>
              <a:rPr dirty="0" sz="1200" b="1">
                <a:latin typeface="Arial"/>
                <a:cs typeface="Arial"/>
              </a:rPr>
              <a:t>Reading </a:t>
            </a:r>
            <a:r>
              <a:rPr dirty="0" sz="1200" spc="-5" b="1">
                <a:latin typeface="Arial"/>
                <a:cs typeface="Arial"/>
              </a:rPr>
              <a:t>Between </a:t>
            </a:r>
            <a:r>
              <a:rPr dirty="0" sz="1200" spc="-10" b="1">
                <a:latin typeface="Arial"/>
                <a:cs typeface="Arial"/>
              </a:rPr>
              <a:t>the </a:t>
            </a:r>
            <a:r>
              <a:rPr dirty="0" sz="1200" spc="-5" b="1">
                <a:latin typeface="Arial"/>
                <a:cs typeface="Arial"/>
              </a:rPr>
              <a:t>lines: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Read </a:t>
            </a:r>
            <a:r>
              <a:rPr dirty="0" sz="1200" spc="-5">
                <a:latin typeface="Arial"/>
                <a:cs typeface="Arial"/>
              </a:rPr>
              <a:t>the poem again to answer the following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questions:</a:t>
            </a:r>
            <a:endParaRPr sz="1200">
              <a:latin typeface="Arial"/>
              <a:cs typeface="Arial"/>
            </a:endParaRPr>
          </a:p>
          <a:p>
            <a:pPr lvl="1" marL="697865" indent="-229235">
              <a:lnSpc>
                <a:spcPts val="1380"/>
              </a:lnSpc>
              <a:buAutoNum type="arabicPeriod"/>
              <a:tabLst>
                <a:tab pos="698500" algn="l"/>
              </a:tabLst>
            </a:pPr>
            <a:r>
              <a:rPr dirty="0" sz="1200" spc="5">
                <a:latin typeface="Arial"/>
                <a:cs typeface="Arial"/>
              </a:rPr>
              <a:t>Why </a:t>
            </a:r>
            <a:r>
              <a:rPr dirty="0" sz="1200" spc="-5">
                <a:latin typeface="Arial"/>
                <a:cs typeface="Arial"/>
              </a:rPr>
              <a:t>do you think population explosion leads to suffering of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nature?</a:t>
            </a:r>
            <a:endParaRPr sz="1200">
              <a:latin typeface="Arial"/>
              <a:cs typeface="Arial"/>
            </a:endParaRPr>
          </a:p>
          <a:p>
            <a:pPr lvl="1" marL="697865" indent="-229235">
              <a:lnSpc>
                <a:spcPts val="1380"/>
              </a:lnSpc>
              <a:buFont typeface="Arial"/>
              <a:buAutoNum type="arabicPeriod"/>
              <a:tabLst>
                <a:tab pos="698500" algn="l"/>
              </a:tabLst>
            </a:pPr>
            <a:r>
              <a:rPr dirty="0" sz="1200" spc="5">
                <a:latin typeface="Arial"/>
                <a:cs typeface="Arial"/>
              </a:rPr>
              <a:t>Why </a:t>
            </a:r>
            <a:r>
              <a:rPr dirty="0" sz="1200" spc="-5">
                <a:latin typeface="Arial"/>
                <a:cs typeface="Arial"/>
              </a:rPr>
              <a:t>might the humans </a:t>
            </a:r>
            <a:r>
              <a:rPr dirty="0" sz="1200">
                <a:latin typeface="Arial"/>
                <a:cs typeface="Arial"/>
              </a:rPr>
              <a:t>prefer </a:t>
            </a:r>
            <a:r>
              <a:rPr dirty="0" sz="1200" spc="-135">
                <a:latin typeface="Arial"/>
                <a:cs typeface="Arial"/>
              </a:rPr>
              <a:t>„ </a:t>
            </a:r>
            <a:r>
              <a:rPr dirty="0" sz="1200" spc="-5">
                <a:latin typeface="Arial"/>
                <a:cs typeface="Arial"/>
              </a:rPr>
              <a:t>abnormal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suicide‟?</a:t>
            </a:r>
            <a:endParaRPr sz="1200">
              <a:latin typeface="Arial"/>
              <a:cs typeface="Arial"/>
            </a:endParaRPr>
          </a:p>
          <a:p>
            <a:pPr lvl="1" marL="697865" indent="-229235">
              <a:lnSpc>
                <a:spcPts val="1380"/>
              </a:lnSpc>
              <a:buAutoNum type="arabicPeriod"/>
              <a:tabLst>
                <a:tab pos="698500" algn="l"/>
              </a:tabLst>
            </a:pPr>
            <a:r>
              <a:rPr dirty="0" sz="1200" spc="-5">
                <a:latin typeface="Arial"/>
                <a:cs typeface="Arial"/>
              </a:rPr>
              <a:t>How can the nature play with </a:t>
            </a:r>
            <a:r>
              <a:rPr dirty="0" sz="1200">
                <a:latin typeface="Arial"/>
                <a:cs typeface="Arial"/>
              </a:rPr>
              <a:t>us </a:t>
            </a:r>
            <a:r>
              <a:rPr dirty="0" sz="1200" spc="-5">
                <a:latin typeface="Arial"/>
                <a:cs typeface="Arial"/>
              </a:rPr>
              <a:t>and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how?</a:t>
            </a:r>
            <a:endParaRPr sz="1200">
              <a:latin typeface="Arial"/>
              <a:cs typeface="Arial"/>
            </a:endParaRPr>
          </a:p>
          <a:p>
            <a:pPr lvl="1" marL="697865" marR="391160" indent="-228600">
              <a:lnSpc>
                <a:spcPts val="1380"/>
              </a:lnSpc>
              <a:spcBef>
                <a:spcPts val="65"/>
              </a:spcBef>
              <a:buFont typeface="Arial"/>
              <a:buAutoNum type="arabicPeriod"/>
              <a:tabLst>
                <a:tab pos="698500" algn="l"/>
              </a:tabLst>
            </a:pP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choices as lay men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have between </a:t>
            </a:r>
            <a:r>
              <a:rPr dirty="0" sz="1200">
                <a:latin typeface="Arial"/>
                <a:cs typeface="Arial"/>
              </a:rPr>
              <a:t>“ destruction </a:t>
            </a:r>
            <a:r>
              <a:rPr dirty="0" sz="1200" spc="-5">
                <a:latin typeface="Arial"/>
                <a:cs typeface="Arial"/>
              </a:rPr>
              <a:t>and  construction? </a:t>
            </a:r>
            <a:r>
              <a:rPr dirty="0" sz="1200" spc="-10">
                <a:latin typeface="Arial"/>
                <a:cs typeface="Arial"/>
              </a:rPr>
              <a:t>Can we </a:t>
            </a:r>
            <a:r>
              <a:rPr dirty="0" sz="1200" spc="-5">
                <a:latin typeface="Arial"/>
                <a:cs typeface="Arial"/>
              </a:rPr>
              <a:t>let our </a:t>
            </a:r>
            <a:r>
              <a:rPr dirty="0" sz="1200">
                <a:latin typeface="Arial"/>
                <a:cs typeface="Arial"/>
              </a:rPr>
              <a:t>future </a:t>
            </a:r>
            <a:r>
              <a:rPr dirty="0" sz="1200" spc="-5">
                <a:latin typeface="Arial"/>
                <a:cs typeface="Arial"/>
              </a:rPr>
              <a:t>to go up </a:t>
            </a:r>
            <a:r>
              <a:rPr dirty="0" sz="1200" spc="-10">
                <a:latin typeface="Arial"/>
                <a:cs typeface="Arial"/>
              </a:rPr>
              <a:t>in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smoke?</a:t>
            </a:r>
            <a:endParaRPr sz="1200">
              <a:latin typeface="Arial"/>
              <a:cs typeface="Arial"/>
            </a:endParaRPr>
          </a:p>
          <a:p>
            <a:pPr marL="140970" indent="-128905">
              <a:lnSpc>
                <a:spcPts val="1345"/>
              </a:lnSpc>
              <a:buSzPct val="91666"/>
              <a:buAutoNum type="arabicPeriod" startAt="4"/>
              <a:tabLst>
                <a:tab pos="141605" algn="l"/>
              </a:tabLst>
            </a:pPr>
            <a:r>
              <a:rPr dirty="0" sz="1200" spc="-5" b="1">
                <a:latin typeface="Arial"/>
                <a:cs typeface="Arial"/>
              </a:rPr>
              <a:t>Choose the words in the </a:t>
            </a:r>
            <a:r>
              <a:rPr dirty="0" sz="1200" b="1">
                <a:latin typeface="Arial"/>
                <a:cs typeface="Arial"/>
              </a:rPr>
              <a:t>box to fill </a:t>
            </a:r>
            <a:r>
              <a:rPr dirty="0" sz="1200" spc="-5" b="1">
                <a:latin typeface="Arial"/>
                <a:cs typeface="Arial"/>
              </a:rPr>
              <a:t>the</a:t>
            </a:r>
            <a:r>
              <a:rPr dirty="0" sz="1200" spc="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blanks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124" y="5583300"/>
            <a:ext cx="5843270" cy="18288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ts val="1370"/>
              </a:lnSpc>
              <a:tabLst>
                <a:tab pos="934085" algn="l"/>
                <a:tab pos="1467485" algn="l"/>
                <a:tab pos="2010410" algn="l"/>
                <a:tab pos="2636520" algn="l"/>
                <a:tab pos="3434079" algn="l"/>
                <a:tab pos="4264660" algn="l"/>
                <a:tab pos="4984115" algn="l"/>
              </a:tabLst>
            </a:pPr>
            <a:r>
              <a:rPr dirty="0" sz="1200" spc="-5" i="1">
                <a:latin typeface="Arial"/>
                <a:cs typeface="Arial"/>
              </a:rPr>
              <a:t>ordered	clog	dust	</a:t>
            </a:r>
            <a:r>
              <a:rPr dirty="0" sz="1200" spc="-10" i="1">
                <a:latin typeface="Arial"/>
                <a:cs typeface="Arial"/>
              </a:rPr>
              <a:t>haze	</a:t>
            </a:r>
            <a:r>
              <a:rPr dirty="0" sz="1200" spc="-5" i="1">
                <a:latin typeface="Arial"/>
                <a:cs typeface="Arial"/>
              </a:rPr>
              <a:t>factors	except	fair	fire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5744336"/>
            <a:ext cx="5761355" cy="406336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715">
              <a:lnSpc>
                <a:spcPts val="1380"/>
              </a:lnSpc>
              <a:spcBef>
                <a:spcPts val="195"/>
              </a:spcBef>
              <a:tabLst>
                <a:tab pos="1819275" algn="l"/>
                <a:tab pos="2247265" algn="l"/>
                <a:tab pos="2350770" algn="l"/>
                <a:tab pos="3282950" algn="l"/>
              </a:tabLst>
            </a:pP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toxic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(1)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shrouds </a:t>
            </a:r>
            <a:r>
              <a:rPr dirty="0" sz="1200">
                <a:latin typeface="Arial"/>
                <a:cs typeface="Arial"/>
              </a:rPr>
              <a:t>India's capital </a:t>
            </a:r>
            <a:r>
              <a:rPr dirty="0" sz="1200" spc="-5">
                <a:latin typeface="Arial"/>
                <a:cs typeface="Arial"/>
              </a:rPr>
              <a:t>and residents are being warned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wear  </a:t>
            </a:r>
            <a:r>
              <a:rPr dirty="0" sz="1200">
                <a:latin typeface="Arial"/>
                <a:cs typeface="Arial"/>
              </a:rPr>
              <a:t>masks.  </a:t>
            </a:r>
            <a:r>
              <a:rPr dirty="0" sz="1200" spc="-5">
                <a:latin typeface="Arial"/>
                <a:cs typeface="Arial"/>
              </a:rPr>
              <a:t>Schools 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were 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(2)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closed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three days. New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Delhi</a:t>
            </a:r>
            <a:r>
              <a:rPr dirty="0" sz="1200" spc="3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generally 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has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its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(3)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dirty="0" sz="1200" spc="-5">
                <a:latin typeface="Arial"/>
                <a:cs typeface="Arial"/>
              </a:rPr>
              <a:t>share of pollution problems due to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nine million  vehicles 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(4)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	</a:t>
            </a:r>
            <a:r>
              <a:rPr dirty="0" sz="1200">
                <a:latin typeface="Arial"/>
                <a:cs typeface="Arial"/>
              </a:rPr>
              <a:t>its </a:t>
            </a:r>
            <a:r>
              <a:rPr dirty="0" sz="1200" spc="-5">
                <a:latin typeface="Arial"/>
                <a:cs typeface="Arial"/>
              </a:rPr>
              <a:t>streets, most not conforming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emissions  standards.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2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situation</a:t>
            </a:r>
            <a:r>
              <a:rPr dirty="0" sz="1200" spc="2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has</a:t>
            </a:r>
            <a:r>
              <a:rPr dirty="0" sz="1200" spc="2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been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made</a:t>
            </a:r>
            <a:r>
              <a:rPr dirty="0" sz="1200" spc="2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worse</a:t>
            </a:r>
            <a:r>
              <a:rPr dirty="0" sz="1200" spc="2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recently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due</a:t>
            </a:r>
            <a:r>
              <a:rPr dirty="0" sz="1200" spc="2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2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2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number</a:t>
            </a:r>
            <a:r>
              <a:rPr dirty="0" sz="1200" spc="2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2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(5)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380"/>
              </a:lnSpc>
              <a:tabLst>
                <a:tab pos="1029335" algn="l"/>
                <a:tab pos="2288540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200">
                <a:latin typeface="Arial"/>
                <a:cs typeface="Arial"/>
              </a:rPr>
              <a:t>. </a:t>
            </a:r>
            <a:r>
              <a:rPr dirty="0" sz="1200" spc="-5">
                <a:latin typeface="Arial"/>
                <a:cs typeface="Arial"/>
              </a:rPr>
              <a:t>These include chemical pollution blowing in from nearby </a:t>
            </a:r>
            <a:r>
              <a:rPr dirty="0" sz="1200">
                <a:latin typeface="Arial"/>
                <a:cs typeface="Arial"/>
              </a:rPr>
              <a:t>states,  farmers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setting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(6)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>
                <a:latin typeface="Arial"/>
                <a:cs typeface="Arial"/>
              </a:rPr>
              <a:t>to straw </a:t>
            </a:r>
            <a:r>
              <a:rPr dirty="0" sz="1200" spc="-5">
                <a:latin typeface="Arial"/>
                <a:cs typeface="Arial"/>
              </a:rPr>
              <a:t>as autumn arrives, and a lack of wind. </a:t>
            </a:r>
            <a:r>
              <a:rPr dirty="0" sz="1200" spc="25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alleviate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crisis,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city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officials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have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ordered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roads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be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doused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with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water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stop</a:t>
            </a:r>
            <a:endParaRPr sz="1200">
              <a:latin typeface="Arial"/>
              <a:cs typeface="Arial"/>
            </a:endParaRPr>
          </a:p>
          <a:p>
            <a:pPr algn="just" marL="12700" marR="6985">
              <a:lnSpc>
                <a:spcPts val="1380"/>
              </a:lnSpc>
              <a:tabLst>
                <a:tab pos="1330960" algn="l"/>
                <a:tab pos="2905760" algn="l"/>
              </a:tabLst>
            </a:pPr>
            <a:r>
              <a:rPr dirty="0" sz="1200" spc="-5">
                <a:latin typeface="Arial"/>
                <a:cs typeface="Arial"/>
              </a:rPr>
              <a:t>(7)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from rising. They have also banned diesel-powered electricity  generators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10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days,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(8)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hospitals and cellphone towers.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050665" marR="8255">
              <a:lnSpc>
                <a:spcPts val="1380"/>
              </a:lnSpc>
              <a:spcBef>
                <a:spcPts val="5"/>
              </a:spcBef>
            </a:pPr>
            <a:r>
              <a:rPr dirty="0" sz="1200" spc="-5" b="1">
                <a:latin typeface="Arial"/>
                <a:cs typeface="Arial"/>
              </a:rPr>
              <a:t>New Vocabulary  Particulate matter </a:t>
            </a:r>
            <a:r>
              <a:rPr dirty="0" sz="1200" spc="-5">
                <a:latin typeface="Arial"/>
                <a:cs typeface="Arial"/>
              </a:rPr>
              <a:t>is the  sum of </a:t>
            </a:r>
            <a:r>
              <a:rPr dirty="0" sz="1200">
                <a:latin typeface="Arial"/>
                <a:cs typeface="Arial"/>
              </a:rPr>
              <a:t>all </a:t>
            </a:r>
            <a:r>
              <a:rPr dirty="0" sz="1200" spc="-5">
                <a:latin typeface="Arial"/>
                <a:cs typeface="Arial"/>
              </a:rPr>
              <a:t>solid and  liquid particles  suspended in air many  of which are hazardous. 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originates from dust  </a:t>
            </a:r>
            <a:r>
              <a:rPr dirty="0" sz="1200">
                <a:latin typeface="Arial"/>
                <a:cs typeface="Arial"/>
              </a:rPr>
              <a:t>storms, </a:t>
            </a:r>
            <a:r>
              <a:rPr dirty="0" sz="1200" spc="-5">
                <a:latin typeface="Arial"/>
                <a:cs typeface="Arial"/>
              </a:rPr>
              <a:t>grassland fires,  burning of </a:t>
            </a:r>
            <a:r>
              <a:rPr dirty="0" sz="1200">
                <a:latin typeface="Arial"/>
                <a:cs typeface="Arial"/>
              </a:rPr>
              <a:t>fossil </a:t>
            </a:r>
            <a:r>
              <a:rPr dirty="0" sz="1200" spc="-5">
                <a:latin typeface="Arial"/>
                <a:cs typeface="Arial"/>
              </a:rPr>
              <a:t>fuels </a:t>
            </a:r>
            <a:r>
              <a:rPr dirty="0" sz="1200" spc="-10">
                <a:latin typeface="Arial"/>
                <a:cs typeface="Arial"/>
              </a:rPr>
              <a:t>in  </a:t>
            </a:r>
            <a:r>
              <a:rPr dirty="0" sz="1200" spc="-5">
                <a:latin typeface="Arial"/>
                <a:cs typeface="Arial"/>
              </a:rPr>
              <a:t>vehicles, power plants,  but also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various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30"/>
              </a:lnSpc>
            </a:pPr>
            <a:r>
              <a:rPr dirty="0" sz="1200" spc="-5">
                <a:latin typeface="Arial"/>
                <a:cs typeface="Arial"/>
              </a:rPr>
              <a:t>industrial plants generate significant amounts of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particulates.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914" y="7350759"/>
            <a:ext cx="4229735" cy="1931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77754" y="5067636"/>
            <a:ext cx="2150774" cy="2054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9172" y="1160017"/>
            <a:ext cx="4246880" cy="0"/>
          </a:xfrm>
          <a:custGeom>
            <a:avLst/>
            <a:gdLst/>
            <a:ahLst/>
            <a:cxnLst/>
            <a:rect l="l" t="t" r="r" b="b"/>
            <a:pathLst>
              <a:path w="4246880" h="0">
                <a:moveTo>
                  <a:pt x="0" y="0"/>
                </a:moveTo>
                <a:lnTo>
                  <a:pt x="424675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6124" y="1156969"/>
            <a:ext cx="0" cy="713740"/>
          </a:xfrm>
          <a:custGeom>
            <a:avLst/>
            <a:gdLst/>
            <a:ahLst/>
            <a:cxnLst/>
            <a:rect l="l" t="t" r="r" b="b"/>
            <a:pathLst>
              <a:path w="0" h="713739">
                <a:moveTo>
                  <a:pt x="0" y="0"/>
                </a:moveTo>
                <a:lnTo>
                  <a:pt x="0" y="71323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9172" y="1867153"/>
            <a:ext cx="4246880" cy="0"/>
          </a:xfrm>
          <a:custGeom>
            <a:avLst/>
            <a:gdLst/>
            <a:ahLst/>
            <a:cxnLst/>
            <a:rect l="l" t="t" r="r" b="b"/>
            <a:pathLst>
              <a:path w="4246880" h="0">
                <a:moveTo>
                  <a:pt x="0" y="0"/>
                </a:moveTo>
                <a:lnTo>
                  <a:pt x="424675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99050" y="1156969"/>
            <a:ext cx="0" cy="713740"/>
          </a:xfrm>
          <a:custGeom>
            <a:avLst/>
            <a:gdLst/>
            <a:ahLst/>
            <a:cxnLst/>
            <a:rect l="l" t="t" r="r" b="b"/>
            <a:pathLst>
              <a:path w="0" h="713739">
                <a:moveTo>
                  <a:pt x="0" y="0"/>
                </a:moveTo>
                <a:lnTo>
                  <a:pt x="0" y="71323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004" y="606043"/>
            <a:ext cx="5760720" cy="793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5.Fact </a:t>
            </a:r>
            <a:r>
              <a:rPr dirty="0" sz="1200" spc="-5" b="1">
                <a:latin typeface="Arial"/>
                <a:cs typeface="Arial"/>
              </a:rPr>
              <a:t>or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Opinion?</a:t>
            </a:r>
            <a:endParaRPr sz="1200">
              <a:latin typeface="Arial"/>
              <a:cs typeface="Arial"/>
            </a:endParaRPr>
          </a:p>
          <a:p>
            <a:pPr marL="12700" marR="8890">
              <a:lnSpc>
                <a:spcPts val="1380"/>
              </a:lnSpc>
              <a:spcBef>
                <a:spcPts val="65"/>
              </a:spcBef>
            </a:pPr>
            <a:r>
              <a:rPr dirty="0" sz="1200" spc="-5" b="1">
                <a:latin typeface="Arial"/>
                <a:cs typeface="Arial"/>
              </a:rPr>
              <a:t>Interpreting from the diagram: </a:t>
            </a:r>
            <a:r>
              <a:rPr dirty="0" sz="1200" spc="-5">
                <a:latin typeface="Arial"/>
                <a:cs typeface="Arial"/>
              </a:rPr>
              <a:t>Scan the bar diagram on </a:t>
            </a:r>
            <a:r>
              <a:rPr dirty="0" sz="1200">
                <a:latin typeface="Arial"/>
                <a:cs typeface="Arial"/>
              </a:rPr>
              <a:t>most </a:t>
            </a:r>
            <a:r>
              <a:rPr dirty="0" sz="1200" spc="-5">
                <a:latin typeface="Arial"/>
                <a:cs typeface="Arial"/>
              </a:rPr>
              <a:t>polluted countries to  do the following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task:</a:t>
            </a:r>
            <a:endParaRPr sz="1200">
              <a:latin typeface="Arial"/>
              <a:cs typeface="Arial"/>
            </a:endParaRPr>
          </a:p>
          <a:p>
            <a:pPr marL="12700" marR="1835785">
              <a:lnSpc>
                <a:spcPts val="1380"/>
              </a:lnSpc>
              <a:spcBef>
                <a:spcPts val="50"/>
              </a:spcBef>
            </a:pPr>
            <a:r>
              <a:rPr dirty="0" sz="1200">
                <a:latin typeface="Arial"/>
                <a:cs typeface="Arial"/>
              </a:rPr>
              <a:t>A fact </a:t>
            </a:r>
            <a:r>
              <a:rPr dirty="0" sz="1200" spc="-5">
                <a:latin typeface="Arial"/>
                <a:cs typeface="Arial"/>
              </a:rPr>
              <a:t>is something that is </a:t>
            </a:r>
            <a:r>
              <a:rPr dirty="0" sz="1200">
                <a:latin typeface="Arial"/>
                <a:cs typeface="Arial"/>
              </a:rPr>
              <a:t>true </a:t>
            </a:r>
            <a:r>
              <a:rPr dirty="0" sz="1200" spc="-5">
                <a:latin typeface="Arial"/>
                <a:cs typeface="Arial"/>
              </a:rPr>
              <a:t>or can </a:t>
            </a:r>
            <a:r>
              <a:rPr dirty="0" sz="1200">
                <a:latin typeface="Arial"/>
                <a:cs typeface="Arial"/>
              </a:rPr>
              <a:t>be </a:t>
            </a:r>
            <a:r>
              <a:rPr dirty="0" sz="1200" spc="-5">
                <a:latin typeface="Arial"/>
                <a:cs typeface="Arial"/>
              </a:rPr>
              <a:t>proven </a:t>
            </a:r>
            <a:r>
              <a:rPr dirty="0" sz="1200">
                <a:latin typeface="Arial"/>
                <a:cs typeface="Arial"/>
              </a:rPr>
              <a:t>or </a:t>
            </a:r>
            <a:r>
              <a:rPr dirty="0" sz="1200" spc="-10">
                <a:latin typeface="Arial"/>
                <a:cs typeface="Arial"/>
              </a:rPr>
              <a:t>can </a:t>
            </a:r>
            <a:r>
              <a:rPr dirty="0" sz="1200" spc="-5">
                <a:latin typeface="Arial"/>
                <a:cs typeface="Arial"/>
              </a:rPr>
              <a:t>be  verified.</a:t>
            </a:r>
            <a:endParaRPr sz="1200">
              <a:latin typeface="Arial"/>
              <a:cs typeface="Arial"/>
            </a:endParaRPr>
          </a:p>
          <a:p>
            <a:pPr marL="12700" marR="1640205" indent="42545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An opinion is your feelings </a:t>
            </a:r>
            <a:r>
              <a:rPr dirty="0" sz="1200">
                <a:latin typeface="Arial"/>
                <a:cs typeface="Arial"/>
              </a:rPr>
              <a:t>or how </a:t>
            </a:r>
            <a:r>
              <a:rPr dirty="0" sz="1200" spc="-5">
                <a:latin typeface="Arial"/>
                <a:cs typeface="Arial"/>
              </a:rPr>
              <a:t>someone else feels about  a topic.</a:t>
            </a:r>
            <a:endParaRPr sz="1200">
              <a:latin typeface="Arial"/>
              <a:cs typeface="Arial"/>
            </a:endParaRPr>
          </a:p>
          <a:p>
            <a:pPr marL="12700" marR="224790">
              <a:lnSpc>
                <a:spcPts val="1390"/>
              </a:lnSpc>
              <a:spcBef>
                <a:spcPts val="25"/>
              </a:spcBef>
            </a:pPr>
            <a:r>
              <a:rPr dirty="0" sz="1200" spc="-5" i="1">
                <a:latin typeface="Arial"/>
                <a:cs typeface="Arial"/>
              </a:rPr>
              <a:t>Discuss </a:t>
            </a:r>
            <a:r>
              <a:rPr dirty="0" sz="1200" i="1">
                <a:latin typeface="Arial"/>
                <a:cs typeface="Arial"/>
              </a:rPr>
              <a:t>with your </a:t>
            </a:r>
            <a:r>
              <a:rPr dirty="0" sz="1200" spc="-5" i="1">
                <a:latin typeface="Arial"/>
                <a:cs typeface="Arial"/>
              </a:rPr>
              <a:t>partner to identify the sentences that follow as </a:t>
            </a:r>
            <a:r>
              <a:rPr dirty="0" sz="1200" spc="-5" b="1" i="1">
                <a:latin typeface="Arial"/>
                <a:cs typeface="Arial"/>
              </a:rPr>
              <a:t>Fact </a:t>
            </a:r>
            <a:r>
              <a:rPr dirty="0" sz="1200" b="1" i="1">
                <a:latin typeface="Arial"/>
                <a:cs typeface="Arial"/>
              </a:rPr>
              <a:t>/ </a:t>
            </a:r>
            <a:r>
              <a:rPr dirty="0" sz="1200" spc="-5" b="1" i="1">
                <a:latin typeface="Arial"/>
                <a:cs typeface="Arial"/>
              </a:rPr>
              <a:t>Opinion </a:t>
            </a:r>
            <a:r>
              <a:rPr dirty="0" sz="1200" b="1" i="1">
                <a:latin typeface="Arial"/>
                <a:cs typeface="Arial"/>
              </a:rPr>
              <a:t>/  </a:t>
            </a:r>
            <a:r>
              <a:rPr dirty="0" sz="1200" spc="-5" b="1" i="1">
                <a:latin typeface="Arial"/>
                <a:cs typeface="Arial"/>
              </a:rPr>
              <a:t>other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ts val="1315"/>
              </a:lnSpc>
              <a:buAutoNum type="arabicPeriod"/>
              <a:tabLst>
                <a:tab pos="183515" algn="l"/>
              </a:tabLst>
            </a:pPr>
            <a:r>
              <a:rPr dirty="0" sz="1200" spc="-5">
                <a:latin typeface="Arial"/>
                <a:cs typeface="Arial"/>
              </a:rPr>
              <a:t>Air pollution is a </a:t>
            </a:r>
            <a:r>
              <a:rPr dirty="0" sz="1200" spc="-10" b="1">
                <a:latin typeface="Arial"/>
                <a:cs typeface="Arial"/>
              </a:rPr>
              <a:t>major </a:t>
            </a:r>
            <a:r>
              <a:rPr dirty="0" sz="1200" spc="-5">
                <a:latin typeface="Arial"/>
                <a:cs typeface="Arial"/>
              </a:rPr>
              <a:t>environmental issue affecting people across the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world</a:t>
            </a:r>
            <a:endParaRPr sz="1200">
              <a:latin typeface="Arial"/>
              <a:cs typeface="Arial"/>
            </a:endParaRPr>
          </a:p>
          <a:p>
            <a:pPr marL="182880" indent="-170815">
              <a:lnSpc>
                <a:spcPts val="1380"/>
              </a:lnSpc>
              <a:buAutoNum type="arabicPeriod"/>
              <a:tabLst>
                <a:tab pos="183515" algn="l"/>
              </a:tabLst>
            </a:pPr>
            <a:r>
              <a:rPr dirty="0" sz="1200" spc="-5">
                <a:latin typeface="Arial"/>
                <a:cs typeface="Arial"/>
              </a:rPr>
              <a:t>Air pollution is a major cause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illness among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people.</a:t>
            </a:r>
            <a:endParaRPr sz="1200">
              <a:latin typeface="Arial"/>
              <a:cs typeface="Arial"/>
            </a:endParaRPr>
          </a:p>
          <a:p>
            <a:pPr marL="236220" indent="-224154">
              <a:lnSpc>
                <a:spcPts val="1380"/>
              </a:lnSpc>
              <a:buFont typeface="Arial"/>
              <a:buAutoNum type="arabicPeriod"/>
              <a:tabLst>
                <a:tab pos="236854" algn="l"/>
              </a:tabLst>
            </a:pPr>
            <a:r>
              <a:rPr dirty="0" sz="1200" b="1">
                <a:latin typeface="Arial"/>
                <a:cs typeface="Arial"/>
              </a:rPr>
              <a:t>Of </a:t>
            </a:r>
            <a:r>
              <a:rPr dirty="0" sz="1200" spc="-5" b="1">
                <a:latin typeface="Arial"/>
                <a:cs typeface="Arial"/>
              </a:rPr>
              <a:t>all the </a:t>
            </a:r>
            <a:r>
              <a:rPr dirty="0" sz="1200" spc="-5">
                <a:latin typeface="Arial"/>
                <a:cs typeface="Arial"/>
              </a:rPr>
              <a:t>air pollutants, </a:t>
            </a:r>
            <a:r>
              <a:rPr dirty="0" sz="1200">
                <a:latin typeface="Arial"/>
                <a:cs typeface="Arial"/>
              </a:rPr>
              <a:t>fine </a:t>
            </a:r>
            <a:r>
              <a:rPr dirty="0" sz="1200" spc="-5">
                <a:latin typeface="Arial"/>
                <a:cs typeface="Arial"/>
              </a:rPr>
              <a:t>particulate matter </a:t>
            </a:r>
            <a:r>
              <a:rPr dirty="0" sz="1200">
                <a:latin typeface="Arial"/>
                <a:cs typeface="Arial"/>
              </a:rPr>
              <a:t>(PM)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b="1">
                <a:latin typeface="Arial"/>
                <a:cs typeface="Arial"/>
              </a:rPr>
              <a:t>one of </a:t>
            </a:r>
            <a:r>
              <a:rPr dirty="0" sz="1200" spc="-5" b="1">
                <a:latin typeface="Arial"/>
                <a:cs typeface="Arial"/>
              </a:rPr>
              <a:t>the</a:t>
            </a:r>
            <a:r>
              <a:rPr dirty="0" sz="1200" spc="30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most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hazardous pollution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the human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health.</a:t>
            </a:r>
            <a:endParaRPr sz="1200">
              <a:latin typeface="Arial"/>
              <a:cs typeface="Arial"/>
            </a:endParaRPr>
          </a:p>
          <a:p>
            <a:pPr algn="just" marL="12700" marR="12700">
              <a:lnSpc>
                <a:spcPts val="1380"/>
              </a:lnSpc>
              <a:spcBef>
                <a:spcPts val="70"/>
              </a:spcBef>
              <a:buAutoNum type="arabicPeriod" startAt="5"/>
              <a:tabLst>
                <a:tab pos="195580" algn="l"/>
              </a:tabLst>
            </a:pPr>
            <a:r>
              <a:rPr dirty="0" sz="1200" spc="-5">
                <a:latin typeface="Arial"/>
                <a:cs typeface="Arial"/>
              </a:rPr>
              <a:t>The particulate matter causes about 9% of </a:t>
            </a:r>
            <a:r>
              <a:rPr dirty="0" sz="1200">
                <a:latin typeface="Arial"/>
                <a:cs typeface="Arial"/>
              </a:rPr>
              <a:t>lung </a:t>
            </a:r>
            <a:r>
              <a:rPr dirty="0" sz="1200" spc="-5">
                <a:latin typeface="Arial"/>
                <a:cs typeface="Arial"/>
              </a:rPr>
              <a:t>cancer deaths worldwide, 5% of  cardiopulmonary deaths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about </a:t>
            </a:r>
            <a:r>
              <a:rPr dirty="0" sz="1200">
                <a:latin typeface="Arial"/>
                <a:cs typeface="Arial"/>
              </a:rPr>
              <a:t>1% </a:t>
            </a:r>
            <a:r>
              <a:rPr dirty="0" sz="1200" spc="-5">
                <a:latin typeface="Arial"/>
                <a:cs typeface="Arial"/>
              </a:rPr>
              <a:t>of respiratory infection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deaths.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380"/>
              </a:lnSpc>
              <a:buAutoNum type="arabicPeriod" startAt="5"/>
              <a:tabLst>
                <a:tab pos="206375" algn="l"/>
              </a:tabLst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interactive map shows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-5">
                <a:latin typeface="Arial"/>
                <a:cs typeface="Arial"/>
              </a:rPr>
              <a:t>South Asia is </a:t>
            </a:r>
            <a:r>
              <a:rPr dirty="0" sz="1200" b="1">
                <a:latin typeface="Arial"/>
                <a:cs typeface="Arial"/>
              </a:rPr>
              <a:t>badly </a:t>
            </a:r>
            <a:r>
              <a:rPr dirty="0" sz="1200" spc="-5">
                <a:latin typeface="Arial"/>
                <a:cs typeface="Arial"/>
              </a:rPr>
              <a:t>hit by pollution caused by  particulate matter.</a:t>
            </a:r>
            <a:endParaRPr sz="1200">
              <a:latin typeface="Arial"/>
              <a:cs typeface="Arial"/>
            </a:endParaRPr>
          </a:p>
          <a:p>
            <a:pPr algn="just" marL="12700" marR="8890">
              <a:lnSpc>
                <a:spcPts val="1380"/>
              </a:lnSpc>
              <a:buAutoNum type="arabicPeriod" startAt="5"/>
              <a:tabLst>
                <a:tab pos="187960" algn="l"/>
              </a:tabLst>
            </a:pPr>
            <a:r>
              <a:rPr dirty="0" sz="1200">
                <a:latin typeface="Arial"/>
                <a:cs typeface="Arial"/>
              </a:rPr>
              <a:t>While </a:t>
            </a:r>
            <a:r>
              <a:rPr dirty="0" sz="1200" spc="-5">
                <a:latin typeface="Arial"/>
                <a:cs typeface="Arial"/>
              </a:rPr>
              <a:t>Pakistan has </a:t>
            </a:r>
            <a:r>
              <a:rPr dirty="0" sz="1200" spc="-5" b="1">
                <a:latin typeface="Arial"/>
                <a:cs typeface="Arial"/>
              </a:rPr>
              <a:t>the </a:t>
            </a:r>
            <a:r>
              <a:rPr dirty="0" sz="1200" b="1">
                <a:latin typeface="Arial"/>
                <a:cs typeface="Arial"/>
              </a:rPr>
              <a:t>highest </a:t>
            </a:r>
            <a:r>
              <a:rPr dirty="0" sz="1200" spc="-5">
                <a:latin typeface="Arial"/>
                <a:cs typeface="Arial"/>
              </a:rPr>
              <a:t>concentration of particulate matter, countries like  Bangladesh, Nepal and India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placed </a:t>
            </a:r>
            <a:r>
              <a:rPr dirty="0" sz="1200">
                <a:latin typeface="Arial"/>
                <a:cs typeface="Arial"/>
              </a:rPr>
              <a:t>by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5">
                <a:latin typeface="Arial"/>
                <a:cs typeface="Arial"/>
              </a:rPr>
              <a:t>WHO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category called “unhealthy  </a:t>
            </a:r>
            <a:r>
              <a:rPr dirty="0" sz="1200">
                <a:latin typeface="Arial"/>
                <a:cs typeface="Arial"/>
              </a:rPr>
              <a:t>for the </a:t>
            </a:r>
            <a:r>
              <a:rPr dirty="0" sz="1200" spc="-5">
                <a:latin typeface="Arial"/>
                <a:cs typeface="Arial"/>
              </a:rPr>
              <a:t>sensitive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people”.</a:t>
            </a:r>
            <a:endParaRPr sz="1200">
              <a:latin typeface="Arial"/>
              <a:cs typeface="Arial"/>
            </a:endParaRPr>
          </a:p>
          <a:p>
            <a:pPr algn="just" marL="12700" marR="11430">
              <a:lnSpc>
                <a:spcPts val="1380"/>
              </a:lnSpc>
              <a:buAutoNum type="arabicPeriod" startAt="5"/>
              <a:tabLst>
                <a:tab pos="317500" algn="l"/>
              </a:tabLst>
            </a:pPr>
            <a:r>
              <a:rPr dirty="0" sz="1200" spc="-5">
                <a:latin typeface="Arial"/>
                <a:cs typeface="Arial"/>
              </a:rPr>
              <a:t>That means people in these countries suffering from respiratory and heart  disease, as well </a:t>
            </a:r>
            <a:r>
              <a:rPr dirty="0" sz="1200">
                <a:latin typeface="Arial"/>
                <a:cs typeface="Arial"/>
              </a:rPr>
              <a:t>as </a:t>
            </a:r>
            <a:r>
              <a:rPr dirty="0" sz="1200" spc="-5">
                <a:latin typeface="Arial"/>
                <a:cs typeface="Arial"/>
              </a:rPr>
              <a:t>elderly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children should limit outdoor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exertion.</a:t>
            </a:r>
            <a:endParaRPr sz="1200">
              <a:latin typeface="Arial"/>
              <a:cs typeface="Arial"/>
            </a:endParaRPr>
          </a:p>
          <a:p>
            <a:pPr algn="just" marL="12700" marR="12065">
              <a:lnSpc>
                <a:spcPts val="1380"/>
              </a:lnSpc>
              <a:buAutoNum type="arabicPeriod" startAt="5"/>
              <a:tabLst>
                <a:tab pos="189230" algn="l"/>
              </a:tabLst>
            </a:pPr>
            <a:r>
              <a:rPr dirty="0" sz="1200" spc="-5">
                <a:latin typeface="Arial"/>
                <a:cs typeface="Arial"/>
              </a:rPr>
              <a:t>Many people in Chennai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breathing </a:t>
            </a:r>
            <a:r>
              <a:rPr dirty="0" sz="1200" spc="-5">
                <a:latin typeface="Arial"/>
                <a:cs typeface="Arial"/>
              </a:rPr>
              <a:t>problems,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may be due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high levels </a:t>
            </a:r>
            <a:r>
              <a:rPr dirty="0" sz="1200">
                <a:latin typeface="Arial"/>
                <a:cs typeface="Arial"/>
              </a:rPr>
              <a:t>of  </a:t>
            </a:r>
            <a:r>
              <a:rPr dirty="0" sz="1200" spc="-5">
                <a:latin typeface="Arial"/>
                <a:cs typeface="Arial"/>
              </a:rPr>
              <a:t>pollution.</a:t>
            </a:r>
            <a:endParaRPr sz="1200">
              <a:latin typeface="Arial"/>
              <a:cs typeface="Arial"/>
            </a:endParaRPr>
          </a:p>
          <a:p>
            <a:pPr algn="just" marL="12700" marR="6985">
              <a:lnSpc>
                <a:spcPts val="1380"/>
              </a:lnSpc>
              <a:buAutoNum type="arabicPeriod" startAt="5"/>
              <a:tabLst>
                <a:tab pos="326390" algn="l"/>
              </a:tabLst>
            </a:pPr>
            <a:r>
              <a:rPr dirty="0" sz="1200" spc="-5">
                <a:latin typeface="Arial"/>
                <a:cs typeface="Arial"/>
              </a:rPr>
              <a:t>Air pollution in </a:t>
            </a:r>
            <a:r>
              <a:rPr dirty="0" sz="1200" spc="-10">
                <a:latin typeface="Arial"/>
                <a:cs typeface="Arial"/>
              </a:rPr>
              <a:t>China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5" b="1">
                <a:latin typeface="Arial"/>
                <a:cs typeface="Arial"/>
              </a:rPr>
              <a:t>as bad</a:t>
            </a:r>
            <a:r>
              <a:rPr dirty="0" sz="1200" spc="-5">
                <a:latin typeface="Arial"/>
                <a:cs typeface="Arial"/>
              </a:rPr>
              <a:t>, </a:t>
            </a:r>
            <a:r>
              <a:rPr dirty="0" sz="1200" spc="-1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not </a:t>
            </a:r>
            <a:r>
              <a:rPr dirty="0" sz="1200" b="1">
                <a:latin typeface="Arial"/>
                <a:cs typeface="Arial"/>
              </a:rPr>
              <a:t>worse, </a:t>
            </a:r>
            <a:r>
              <a:rPr dirty="0" sz="1200" spc="-5" b="1">
                <a:latin typeface="Arial"/>
                <a:cs typeface="Arial"/>
              </a:rPr>
              <a:t>than </a:t>
            </a:r>
            <a:r>
              <a:rPr dirty="0" sz="1200" spc="-5">
                <a:latin typeface="Arial"/>
                <a:cs typeface="Arial"/>
              </a:rPr>
              <a:t>in India but according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the  </a:t>
            </a:r>
            <a:r>
              <a:rPr dirty="0" sz="1200">
                <a:latin typeface="Arial"/>
                <a:cs typeface="Arial"/>
              </a:rPr>
              <a:t>WHO, </a:t>
            </a:r>
            <a:r>
              <a:rPr dirty="0" sz="1200" spc="-5">
                <a:latin typeface="Arial"/>
                <a:cs typeface="Arial"/>
              </a:rPr>
              <a:t>the particulate matter concentration</a:t>
            </a:r>
            <a:r>
              <a:rPr dirty="0" sz="1200" spc="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  <a:p>
            <a:pPr marL="12700" marR="2330450">
              <a:lnSpc>
                <a:spcPts val="1380"/>
              </a:lnSpc>
              <a:tabLst>
                <a:tab pos="608965" algn="l"/>
                <a:tab pos="1144905" algn="l"/>
                <a:tab pos="1688464" algn="l"/>
                <a:tab pos="2081530" algn="l"/>
                <a:tab pos="2880995" algn="l"/>
              </a:tabLst>
            </a:pPr>
            <a:r>
              <a:rPr dirty="0" sz="1200" spc="-5">
                <a:latin typeface="Arial"/>
                <a:cs typeface="Arial"/>
              </a:rPr>
              <a:t>China and in countries such as Myanmar, Sri  </a:t>
            </a:r>
            <a:r>
              <a:rPr dirty="0" sz="1200" spc="-5">
                <a:latin typeface="Arial"/>
                <a:cs typeface="Arial"/>
              </a:rPr>
              <a:t>Lan</a:t>
            </a:r>
            <a:r>
              <a:rPr dirty="0" sz="1200" spc="-15">
                <a:latin typeface="Arial"/>
                <a:cs typeface="Arial"/>
              </a:rPr>
              <a:t>k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,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1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ou</a:t>
            </a:r>
            <a:r>
              <a:rPr dirty="0" sz="1200" spc="-1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h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10">
                <a:latin typeface="Arial"/>
                <a:cs typeface="Arial"/>
              </a:rPr>
              <a:t>K</a:t>
            </a:r>
            <a:r>
              <a:rPr dirty="0" sz="1200" spc="-5">
                <a:latin typeface="Arial"/>
                <a:cs typeface="Arial"/>
              </a:rPr>
              <a:t>orea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and</a:t>
            </a:r>
            <a:r>
              <a:rPr dirty="0" sz="1200">
                <a:latin typeface="Arial"/>
                <a:cs typeface="Arial"/>
              </a:rPr>
              <a:t>	I</a:t>
            </a:r>
            <a:r>
              <a:rPr dirty="0" sz="1200" spc="-5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do</a:t>
            </a:r>
            <a:r>
              <a:rPr dirty="0" sz="1200" spc="-15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esia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e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5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15"/>
              </a:lnSpc>
            </a:pPr>
            <a:r>
              <a:rPr dirty="0" sz="1200" spc="-5" b="1">
                <a:latin typeface="Arial"/>
                <a:cs typeface="Arial"/>
              </a:rPr>
              <a:t>moderate.</a:t>
            </a:r>
            <a:endParaRPr sz="1200">
              <a:latin typeface="Arial"/>
              <a:cs typeface="Arial"/>
            </a:endParaRPr>
          </a:p>
          <a:p>
            <a:pPr algn="just" marL="12700" marR="2329180">
              <a:lnSpc>
                <a:spcPts val="1380"/>
              </a:lnSpc>
              <a:spcBef>
                <a:spcPts val="70"/>
              </a:spcBef>
              <a:buAutoNum type="arabicPeriod" startAt="11"/>
              <a:tabLst>
                <a:tab pos="318770" algn="l"/>
              </a:tabLst>
            </a:pPr>
            <a:r>
              <a:rPr dirty="0" sz="1200">
                <a:latin typeface="Arial"/>
                <a:cs typeface="Arial"/>
              </a:rPr>
              <a:t>There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5" b="1">
                <a:latin typeface="Arial"/>
                <a:cs typeface="Arial"/>
              </a:rPr>
              <a:t>the least </a:t>
            </a:r>
            <a:r>
              <a:rPr dirty="0" sz="1200" spc="-5">
                <a:latin typeface="Arial"/>
                <a:cs typeface="Arial"/>
              </a:rPr>
              <a:t>presence of particulate  </a:t>
            </a:r>
            <a:r>
              <a:rPr dirty="0" sz="1200">
                <a:latin typeface="Arial"/>
                <a:cs typeface="Arial"/>
              </a:rPr>
              <a:t>matter </a:t>
            </a:r>
            <a:r>
              <a:rPr dirty="0" sz="1200" spc="-5">
                <a:latin typeface="Arial"/>
                <a:cs typeface="Arial"/>
              </a:rPr>
              <a:t>in Philippines, Malaysia, Thailand,  Singapore and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Japan.</a:t>
            </a:r>
            <a:endParaRPr sz="1200">
              <a:latin typeface="Arial"/>
              <a:cs typeface="Arial"/>
            </a:endParaRPr>
          </a:p>
          <a:p>
            <a:pPr algn="just" marL="12700" marR="2332990">
              <a:lnSpc>
                <a:spcPts val="1380"/>
              </a:lnSpc>
              <a:buAutoNum type="arabicPeriod" startAt="11"/>
              <a:tabLst>
                <a:tab pos="323215" algn="l"/>
              </a:tabLst>
            </a:pPr>
            <a:r>
              <a:rPr dirty="0" sz="1200" spc="-5">
                <a:latin typeface="Arial"/>
                <a:cs typeface="Arial"/>
              </a:rPr>
              <a:t>The government can reduce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levels of  pollution </a:t>
            </a:r>
            <a:r>
              <a:rPr dirty="0" sz="1200">
                <a:latin typeface="Arial"/>
                <a:cs typeface="Arial"/>
              </a:rPr>
              <a:t>by </a:t>
            </a:r>
            <a:r>
              <a:rPr dirty="0" sz="1200" spc="-5">
                <a:latin typeface="Arial"/>
                <a:cs typeface="Arial"/>
              </a:rPr>
              <a:t>consistent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efforts.</a:t>
            </a:r>
            <a:endParaRPr sz="1200">
              <a:latin typeface="Arial"/>
              <a:cs typeface="Arial"/>
            </a:endParaRPr>
          </a:p>
          <a:p>
            <a:pPr algn="just" marL="12700" marR="2327910">
              <a:lnSpc>
                <a:spcPts val="1380"/>
              </a:lnSpc>
              <a:buSzPct val="91666"/>
              <a:buAutoNum type="arabicPeriod" startAt="5"/>
              <a:tabLst>
                <a:tab pos="140970" algn="l"/>
              </a:tabLst>
            </a:pPr>
            <a:r>
              <a:rPr dirty="0" sz="1200" spc="-5">
                <a:latin typeface="Arial"/>
                <a:cs typeface="Arial"/>
              </a:rPr>
              <a:t>Discussion 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spc="-10">
                <a:latin typeface="Arial"/>
                <a:cs typeface="Arial"/>
              </a:rPr>
              <a:t>Observe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given pie chart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discuss with your partner(s)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write down </a:t>
            </a:r>
            <a:r>
              <a:rPr dirty="0" sz="1200">
                <a:latin typeface="Arial"/>
                <a:cs typeface="Arial"/>
              </a:rPr>
              <a:t>three  </a:t>
            </a:r>
            <a:r>
              <a:rPr dirty="0" sz="1200" spc="-5">
                <a:latin typeface="Arial"/>
                <a:cs typeface="Arial"/>
              </a:rPr>
              <a:t>opinions and three factual statements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below: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 startAt="5"/>
            </a:pPr>
            <a:endParaRPr sz="1150">
              <a:latin typeface="Times New Roman"/>
              <a:cs typeface="Times New Roman"/>
            </a:endParaRPr>
          </a:p>
          <a:p>
            <a:pPr algn="just" marL="4292600" marR="5715">
              <a:lnSpc>
                <a:spcPct val="95900"/>
              </a:lnSpc>
              <a:spcBef>
                <a:spcPts val="5"/>
              </a:spcBef>
              <a:buSzPct val="91666"/>
              <a:buAutoNum type="arabicPeriod" startAt="5"/>
              <a:tabLst>
                <a:tab pos="4421505" algn="l"/>
                <a:tab pos="5304155" algn="l"/>
              </a:tabLst>
            </a:pPr>
            <a:r>
              <a:rPr dirty="0" sz="1200" spc="-5">
                <a:latin typeface="Arial"/>
                <a:cs typeface="Arial"/>
              </a:rPr>
              <a:t>Scan the image on  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ol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ing</a:t>
            </a:r>
            <a:r>
              <a:rPr dirty="0" sz="1200">
                <a:latin typeface="Arial"/>
                <a:cs typeface="Arial"/>
              </a:rPr>
              <a:t>	Glo</a:t>
            </a:r>
            <a:r>
              <a:rPr dirty="0" sz="1200" spc="-5">
                <a:latin typeface="Arial"/>
                <a:cs typeface="Arial"/>
              </a:rPr>
              <a:t>ba</a:t>
            </a:r>
            <a:r>
              <a:rPr dirty="0" sz="1200" spc="-5">
                <a:latin typeface="Arial"/>
                <a:cs typeface="Arial"/>
              </a:rPr>
              <a:t>l  </a:t>
            </a:r>
            <a:r>
              <a:rPr dirty="0" sz="1200" spc="-5">
                <a:latin typeface="Arial"/>
                <a:cs typeface="Arial"/>
              </a:rPr>
              <a:t>Warming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write </a:t>
            </a:r>
            <a:r>
              <a:rPr dirty="0" sz="1200" spc="-5">
                <a:latin typeface="Arial"/>
                <a:cs typeface="Arial"/>
              </a:rPr>
              <a:t>a  </a:t>
            </a:r>
            <a:r>
              <a:rPr dirty="0" sz="1200">
                <a:latin typeface="Arial"/>
                <a:cs typeface="Arial"/>
              </a:rPr>
              <a:t>short </a:t>
            </a:r>
            <a:r>
              <a:rPr dirty="0" sz="1200" spc="-5">
                <a:latin typeface="Arial"/>
                <a:cs typeface="Arial"/>
              </a:rPr>
              <a:t>paragraph by  </a:t>
            </a:r>
            <a:r>
              <a:rPr dirty="0" sz="1200">
                <a:latin typeface="Arial"/>
                <a:cs typeface="Arial"/>
              </a:rPr>
              <a:t>making </a:t>
            </a:r>
            <a:r>
              <a:rPr dirty="0" sz="1200" spc="-5">
                <a:latin typeface="Arial"/>
                <a:cs typeface="Arial"/>
              </a:rPr>
              <a:t>use of  opinion and factual  </a:t>
            </a:r>
            <a:r>
              <a:rPr dirty="0" sz="1200">
                <a:latin typeface="Arial"/>
                <a:cs typeface="Arial"/>
              </a:rPr>
              <a:t>statements.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10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06043"/>
            <a:ext cx="4949190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2.3 </a:t>
            </a:r>
            <a:r>
              <a:rPr dirty="0" sz="1200" b="1">
                <a:latin typeface="Arial"/>
                <a:cs typeface="Arial"/>
              </a:rPr>
              <a:t>. </a:t>
            </a:r>
            <a:r>
              <a:rPr dirty="0" sz="1200" spc="-5" b="1">
                <a:latin typeface="Arial"/>
                <a:cs typeface="Arial"/>
              </a:rPr>
              <a:t>Compare and Contrast </a:t>
            </a:r>
            <a:r>
              <a:rPr dirty="0" sz="1200" b="1">
                <a:latin typeface="Arial"/>
                <a:cs typeface="Arial"/>
              </a:rPr>
              <a:t>Language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Practice</a:t>
            </a:r>
            <a:endParaRPr sz="1200">
              <a:latin typeface="Arial"/>
              <a:cs typeface="Arial"/>
            </a:endParaRPr>
          </a:p>
          <a:p>
            <a:pPr marL="140970" indent="-128905">
              <a:lnSpc>
                <a:spcPts val="1375"/>
              </a:lnSpc>
              <a:buSzPct val="91666"/>
              <a:buAutoNum type="arabicPeriod"/>
              <a:tabLst>
                <a:tab pos="141605" algn="l"/>
              </a:tabLst>
            </a:pPr>
            <a:r>
              <a:rPr dirty="0" sz="1200" spc="-5">
                <a:latin typeface="Arial"/>
                <a:cs typeface="Arial"/>
              </a:rPr>
              <a:t>Observe the words in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bold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75"/>
              </a:lnSpc>
              <a:buFont typeface="Wingdings"/>
              <a:buChar char=""/>
              <a:tabLst>
                <a:tab pos="469900" algn="l"/>
              </a:tabLst>
            </a:pPr>
            <a:r>
              <a:rPr dirty="0" sz="1200" i="1">
                <a:latin typeface="Arial"/>
                <a:cs typeface="Arial"/>
              </a:rPr>
              <a:t>Which </a:t>
            </a:r>
            <a:r>
              <a:rPr dirty="0" sz="1200" spc="-5" i="1">
                <a:latin typeface="Arial"/>
                <a:cs typeface="Arial"/>
              </a:rPr>
              <a:t>country has </a:t>
            </a:r>
            <a:r>
              <a:rPr dirty="0" sz="1200" spc="-5" b="1" i="1">
                <a:latin typeface="Arial"/>
                <a:cs typeface="Arial"/>
              </a:rPr>
              <a:t>the </a:t>
            </a:r>
            <a:r>
              <a:rPr dirty="0" sz="1200" b="1" i="1">
                <a:latin typeface="Arial"/>
                <a:cs typeface="Arial"/>
              </a:rPr>
              <a:t>highest </a:t>
            </a:r>
            <a:r>
              <a:rPr dirty="0" sz="1200" i="1">
                <a:latin typeface="Arial"/>
                <a:cs typeface="Arial"/>
              </a:rPr>
              <a:t>level </a:t>
            </a:r>
            <a:r>
              <a:rPr dirty="0" sz="1200" spc="-5" i="1">
                <a:latin typeface="Arial"/>
                <a:cs typeface="Arial"/>
              </a:rPr>
              <a:t>of</a:t>
            </a:r>
            <a:r>
              <a:rPr dirty="0" sz="1200" spc="-25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pollution?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5"/>
              </a:lnSpc>
              <a:buFont typeface="Wingdings"/>
              <a:buChar char=""/>
              <a:tabLst>
                <a:tab pos="469900" algn="l"/>
              </a:tabLst>
            </a:pPr>
            <a:r>
              <a:rPr dirty="0" sz="1200" i="1">
                <a:latin typeface="Arial"/>
                <a:cs typeface="Arial"/>
              </a:rPr>
              <a:t>Which </a:t>
            </a:r>
            <a:r>
              <a:rPr dirty="0" sz="1200" spc="-5" i="1">
                <a:latin typeface="Arial"/>
                <a:cs typeface="Arial"/>
              </a:rPr>
              <a:t>country has </a:t>
            </a:r>
            <a:r>
              <a:rPr dirty="0" sz="1200" spc="-5" b="1" i="1">
                <a:latin typeface="Arial"/>
                <a:cs typeface="Arial"/>
              </a:rPr>
              <a:t>the lowest</a:t>
            </a:r>
            <a:r>
              <a:rPr dirty="0" sz="1200" spc="-5" i="1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 spc="-5">
                <a:latin typeface="Arial"/>
                <a:cs typeface="Arial"/>
              </a:rPr>
              <a:t>Comparatives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10">
                <a:latin typeface="Arial"/>
                <a:cs typeface="Arial"/>
              </a:rPr>
              <a:t>used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compare </a:t>
            </a:r>
            <a:r>
              <a:rPr dirty="0" sz="1200" b="1">
                <a:latin typeface="Arial"/>
                <a:cs typeface="Arial"/>
              </a:rPr>
              <a:t>two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things</a:t>
            </a:r>
            <a:r>
              <a:rPr dirty="0" sz="120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Arial"/>
                <a:cs typeface="Arial"/>
              </a:rPr>
              <a:t>Superlatives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used to compare </a:t>
            </a:r>
            <a:r>
              <a:rPr dirty="0" sz="1200" b="1">
                <a:latin typeface="Arial"/>
                <a:cs typeface="Arial"/>
              </a:rPr>
              <a:t>one </a:t>
            </a:r>
            <a:r>
              <a:rPr dirty="0" sz="1200" spc="-5" b="1">
                <a:latin typeface="Arial"/>
                <a:cs typeface="Arial"/>
              </a:rPr>
              <a:t>thing against a </a:t>
            </a:r>
            <a:r>
              <a:rPr dirty="0" sz="1200" b="1">
                <a:latin typeface="Arial"/>
                <a:cs typeface="Arial"/>
              </a:rPr>
              <a:t>group of </a:t>
            </a:r>
            <a:r>
              <a:rPr dirty="0" sz="1200" spc="-5" b="1">
                <a:latin typeface="Arial"/>
                <a:cs typeface="Arial"/>
              </a:rPr>
              <a:t>others</a:t>
            </a:r>
            <a:r>
              <a:rPr dirty="0" sz="1200" spc="-5">
                <a:latin typeface="Arial"/>
                <a:cs typeface="Arial"/>
              </a:rPr>
              <a:t>:  Here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the basics of how </a:t>
            </a:r>
            <a:r>
              <a:rPr dirty="0" sz="1200">
                <a:latin typeface="Arial"/>
                <a:cs typeface="Arial"/>
              </a:rPr>
              <a:t>they are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formed: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3180" y="1872487"/>
          <a:ext cx="5715000" cy="266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914400"/>
                <a:gridCol w="1257300"/>
                <a:gridCol w="1988185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 marR="137160" indent="-120650">
                        <a:lnSpc>
                          <a:spcPts val="1380"/>
                        </a:lnSpc>
                        <a:spcBef>
                          <a:spcPts val="22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xa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mp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Word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Comparative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04139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Superlative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04139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408431">
                <a:tc>
                  <a:txBody>
                    <a:bodyPr/>
                    <a:lstStyle/>
                    <a:p>
                      <a:pPr marL="488950" marR="196850" indent="-288290">
                        <a:lnSpc>
                          <a:spcPts val="1380"/>
                        </a:lnSpc>
                        <a:spcBef>
                          <a:spcPts val="22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Words with</a:t>
                      </a:r>
                      <a:r>
                        <a:rPr dirty="0" sz="1200" spc="-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one 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syllable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high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0350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higher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0350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highest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0350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539496">
                <a:tc>
                  <a:txBody>
                    <a:bodyPr/>
                    <a:lstStyle/>
                    <a:p>
                      <a:pPr marL="141605" marR="136525" indent="7620">
                        <a:lnSpc>
                          <a:spcPts val="1380"/>
                        </a:lnSpc>
                        <a:spcBef>
                          <a:spcPts val="74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Words with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three  syllables or</a:t>
                      </a:r>
                      <a:r>
                        <a:rPr dirty="0" sz="12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more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productive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 marR="76835" indent="-38100">
                        <a:lnSpc>
                          <a:spcPts val="1380"/>
                        </a:lnSpc>
                        <a:spcBef>
                          <a:spcPts val="74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more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productive  less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productive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 marR="321945" indent="-5080">
                        <a:lnSpc>
                          <a:spcPts val="1380"/>
                        </a:lnSpc>
                        <a:spcBef>
                          <a:spcPts val="74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the most</a:t>
                      </a:r>
                      <a:r>
                        <a:rPr dirty="0" sz="12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productive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productive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4011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Words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ending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–y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wealthy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wealthier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wealthiest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583691">
                <a:tc>
                  <a:txBody>
                    <a:bodyPr/>
                    <a:lstStyle/>
                    <a:p>
                      <a:pPr marL="146050" marR="48260" indent="-94615">
                        <a:lnSpc>
                          <a:spcPts val="1380"/>
                        </a:lnSpc>
                        <a:spcBef>
                          <a:spcPts val="22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Short words</a:t>
                      </a:r>
                      <a:r>
                        <a:rPr dirty="0" sz="12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ending  with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consonant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07950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/vowel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/consonant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Hot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hotter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hottest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177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Irregular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Good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better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best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4704714"/>
            <a:ext cx="5730875" cy="459676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1524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Arial"/>
                <a:cs typeface="Arial"/>
              </a:rPr>
              <a:t>Some other useful words and structures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presented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practice. Do </a:t>
            </a:r>
            <a:r>
              <a:rPr dirty="0" sz="1200">
                <a:latin typeface="Arial"/>
                <a:cs typeface="Arial"/>
              </a:rPr>
              <a:t>the exercises  to </a:t>
            </a:r>
            <a:r>
              <a:rPr dirty="0" sz="1200" spc="-5">
                <a:latin typeface="Arial"/>
                <a:cs typeface="Arial"/>
              </a:rPr>
              <a:t>understand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them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ts val="1310"/>
              </a:lnSpc>
              <a:buAutoNum type="arabicPeriod" startAt="2"/>
              <a:tabLst>
                <a:tab pos="185420" algn="l"/>
              </a:tabLst>
            </a:pPr>
            <a:r>
              <a:rPr dirty="0" sz="1200" spc="-5" b="1">
                <a:latin typeface="Arial"/>
                <a:cs typeface="Arial"/>
              </a:rPr>
              <a:t>Transitions- </a:t>
            </a:r>
            <a:r>
              <a:rPr dirty="0" sz="1200" spc="-5">
                <a:latin typeface="Arial"/>
                <a:cs typeface="Arial"/>
              </a:rPr>
              <a:t>Fill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blanks with </a:t>
            </a:r>
            <a:r>
              <a:rPr dirty="0" sz="1200" spc="-5" i="1">
                <a:latin typeface="Arial"/>
                <a:cs typeface="Arial"/>
              </a:rPr>
              <a:t>however/ </a:t>
            </a:r>
            <a:r>
              <a:rPr dirty="0" sz="1200" spc="-10" i="1">
                <a:latin typeface="Arial"/>
                <a:cs typeface="Arial"/>
              </a:rPr>
              <a:t>In </a:t>
            </a:r>
            <a:r>
              <a:rPr dirty="0" sz="1200" spc="-5" i="1">
                <a:latin typeface="Arial"/>
                <a:cs typeface="Arial"/>
              </a:rPr>
              <a:t>contrast/ On the other</a:t>
            </a:r>
            <a:r>
              <a:rPr dirty="0" sz="1200" spc="7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hand</a:t>
            </a:r>
            <a:endParaRPr sz="1200">
              <a:latin typeface="Arial"/>
              <a:cs typeface="Arial"/>
            </a:endParaRPr>
          </a:p>
          <a:p>
            <a:pPr lvl="1" marL="184785" indent="-172720">
              <a:lnSpc>
                <a:spcPts val="1385"/>
              </a:lnSpc>
              <a:buAutoNum type="alphaUcPeriod"/>
              <a:tabLst>
                <a:tab pos="185420" algn="l"/>
                <a:tab pos="3930015" algn="l"/>
              </a:tabLst>
            </a:pPr>
            <a:r>
              <a:rPr dirty="0" sz="1200" spc="-5">
                <a:latin typeface="Arial"/>
                <a:cs typeface="Arial"/>
              </a:rPr>
              <a:t>The Middle </a:t>
            </a:r>
            <a:r>
              <a:rPr dirty="0" sz="1200">
                <a:latin typeface="Arial"/>
                <a:cs typeface="Arial"/>
              </a:rPr>
              <a:t>East </a:t>
            </a:r>
            <a:r>
              <a:rPr dirty="0" sz="1200" spc="-5">
                <a:latin typeface="Arial"/>
                <a:cs typeface="Arial"/>
              </a:rPr>
              <a:t>produces high levels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oil;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5">
                <a:latin typeface="Arial"/>
                <a:cs typeface="Arial"/>
              </a:rPr>
              <a:t>India produces none.</a:t>
            </a:r>
            <a:endParaRPr sz="1200">
              <a:latin typeface="Arial"/>
              <a:cs typeface="Arial"/>
            </a:endParaRPr>
          </a:p>
          <a:p>
            <a:pPr lvl="1" marL="184785" indent="-172720">
              <a:lnSpc>
                <a:spcPts val="1380"/>
              </a:lnSpc>
              <a:buAutoNum type="alphaUcPeriod"/>
              <a:tabLst>
                <a:tab pos="185420" algn="l"/>
                <a:tab pos="4105910" algn="l"/>
              </a:tabLst>
            </a:pPr>
            <a:r>
              <a:rPr dirty="0" sz="1200" spc="-5">
                <a:latin typeface="Arial"/>
                <a:cs typeface="Arial"/>
              </a:rPr>
              <a:t>America produces large amounts of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natural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gas.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5">
                <a:latin typeface="Arial"/>
                <a:cs typeface="Arial"/>
              </a:rPr>
              <a:t>Japan produces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none.</a:t>
            </a:r>
            <a:endParaRPr sz="1200">
              <a:latin typeface="Arial"/>
              <a:cs typeface="Arial"/>
            </a:endParaRPr>
          </a:p>
          <a:p>
            <a:pPr lvl="1" marL="184785" marR="38100" indent="-172720">
              <a:lnSpc>
                <a:spcPts val="1380"/>
              </a:lnSpc>
              <a:spcBef>
                <a:spcPts val="65"/>
              </a:spcBef>
              <a:buAutoNum type="alphaUcPeriod"/>
              <a:tabLst>
                <a:tab pos="185420" algn="l"/>
                <a:tab pos="3697604" algn="l"/>
              </a:tabLst>
            </a:pPr>
            <a:r>
              <a:rPr dirty="0" sz="1200" spc="-5">
                <a:latin typeface="Arial"/>
                <a:cs typeface="Arial"/>
              </a:rPr>
              <a:t>Germany </a:t>
            </a:r>
            <a:r>
              <a:rPr dirty="0" sz="1200">
                <a:latin typeface="Arial"/>
                <a:cs typeface="Arial"/>
              </a:rPr>
              <a:t>makes </a:t>
            </a:r>
            <a:r>
              <a:rPr dirty="0" sz="1200" spc="-5">
                <a:latin typeface="Arial"/>
                <a:cs typeface="Arial"/>
              </a:rPr>
              <a:t>great use of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solar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power.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>
                <a:latin typeface="Arial"/>
                <a:cs typeface="Arial"/>
              </a:rPr>
              <a:t>, most </a:t>
            </a:r>
            <a:r>
              <a:rPr dirty="0" sz="1200" spc="-5">
                <a:latin typeface="Arial"/>
                <a:cs typeface="Arial"/>
              </a:rPr>
              <a:t>Asian countries us this  method of power generation very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little.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ts val="1310"/>
              </a:lnSpc>
              <a:buFont typeface="Arial"/>
              <a:buAutoNum type="arabicPeriod" startAt="3"/>
              <a:tabLst>
                <a:tab pos="185420" algn="l"/>
              </a:tabLst>
            </a:pPr>
            <a:r>
              <a:rPr dirty="0" sz="1200" spc="-5">
                <a:latin typeface="Arial"/>
                <a:cs typeface="Arial"/>
              </a:rPr>
              <a:t>Fill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blanks with </a:t>
            </a:r>
            <a:r>
              <a:rPr dirty="0" sz="1200">
                <a:latin typeface="Arial"/>
                <a:cs typeface="Arial"/>
              </a:rPr>
              <a:t>(</a:t>
            </a:r>
            <a:r>
              <a:rPr dirty="0" sz="1200" b="1">
                <a:latin typeface="Arial"/>
                <a:cs typeface="Arial"/>
              </a:rPr>
              <a:t>Subordinating) </a:t>
            </a:r>
            <a:r>
              <a:rPr dirty="0" sz="1200" spc="-5" b="1">
                <a:latin typeface="Arial"/>
                <a:cs typeface="Arial"/>
              </a:rPr>
              <a:t>Conjunctions </a:t>
            </a:r>
            <a:r>
              <a:rPr dirty="0" sz="1200">
                <a:latin typeface="Arial"/>
                <a:cs typeface="Arial"/>
              </a:rPr>
              <a:t>- </a:t>
            </a:r>
            <a:r>
              <a:rPr dirty="0" sz="1200" spc="-5" i="1">
                <a:latin typeface="Arial"/>
                <a:cs typeface="Arial"/>
              </a:rPr>
              <a:t>whereas </a:t>
            </a:r>
            <a:r>
              <a:rPr dirty="0" sz="1200" i="1">
                <a:latin typeface="Arial"/>
                <a:cs typeface="Arial"/>
              </a:rPr>
              <a:t>/ </a:t>
            </a:r>
            <a:r>
              <a:rPr dirty="0" sz="1200" spc="-5" i="1">
                <a:latin typeface="Arial"/>
                <a:cs typeface="Arial"/>
              </a:rPr>
              <a:t>while/</a:t>
            </a:r>
            <a:r>
              <a:rPr dirty="0" sz="1200" spc="4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Although</a:t>
            </a:r>
            <a:endParaRPr sz="1200">
              <a:latin typeface="Arial"/>
              <a:cs typeface="Arial"/>
            </a:endParaRPr>
          </a:p>
          <a:p>
            <a:pPr lvl="1" marL="184785" indent="-172720">
              <a:lnSpc>
                <a:spcPts val="1385"/>
              </a:lnSpc>
              <a:buAutoNum type="alphaUcPeriod"/>
              <a:tabLst>
                <a:tab pos="185420" algn="l"/>
                <a:tab pos="4037965" algn="l"/>
              </a:tabLst>
            </a:pPr>
            <a:r>
              <a:rPr dirty="0" sz="1200" spc="-5">
                <a:latin typeface="Arial"/>
                <a:cs typeface="Arial"/>
              </a:rPr>
              <a:t>The Arab nations  produce high levels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oil,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200" spc="-5">
                <a:latin typeface="Arial"/>
                <a:cs typeface="Arial"/>
              </a:rPr>
              <a:t>India produces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none.</a:t>
            </a:r>
            <a:endParaRPr sz="1200">
              <a:latin typeface="Arial"/>
              <a:cs typeface="Arial"/>
            </a:endParaRPr>
          </a:p>
          <a:p>
            <a:pPr lvl="1" marL="184785" indent="-172720">
              <a:lnSpc>
                <a:spcPts val="1380"/>
              </a:lnSpc>
              <a:buAutoNum type="alphaUcPeriod"/>
              <a:tabLst>
                <a:tab pos="185420" algn="l"/>
                <a:tab pos="816610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America produces high levels of oil, Japan produces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none.</a:t>
            </a:r>
            <a:endParaRPr sz="1200">
              <a:latin typeface="Arial"/>
              <a:cs typeface="Arial"/>
            </a:endParaRPr>
          </a:p>
          <a:p>
            <a:pPr lvl="1" marL="184785" indent="-172720">
              <a:lnSpc>
                <a:spcPts val="1380"/>
              </a:lnSpc>
              <a:buAutoNum type="alphaUcPeriod"/>
              <a:tabLst>
                <a:tab pos="185420" algn="l"/>
                <a:tab pos="732790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Arab Nations produced 100 </a:t>
            </a:r>
            <a:r>
              <a:rPr dirty="0" sz="1200">
                <a:latin typeface="Arial"/>
                <a:cs typeface="Arial"/>
              </a:rPr>
              <a:t>tons </a:t>
            </a:r>
            <a:r>
              <a:rPr dirty="0" sz="1200" spc="-5">
                <a:latin typeface="Arial"/>
                <a:cs typeface="Arial"/>
              </a:rPr>
              <a:t>oil, Korea produced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none.</a:t>
            </a:r>
            <a:endParaRPr sz="1200">
              <a:latin typeface="Arial"/>
              <a:cs typeface="Arial"/>
            </a:endParaRPr>
          </a:p>
          <a:p>
            <a:pPr marL="184785" marR="5080" indent="-172720">
              <a:lnSpc>
                <a:spcPts val="1380"/>
              </a:lnSpc>
              <a:spcBef>
                <a:spcPts val="65"/>
              </a:spcBef>
              <a:buAutoNum type="arabicPeriod" startAt="4"/>
              <a:tabLst>
                <a:tab pos="185420" algn="l"/>
              </a:tabLst>
            </a:pPr>
            <a:r>
              <a:rPr dirty="0" sz="1200" spc="-5" b="1">
                <a:latin typeface="Arial"/>
                <a:cs typeface="Arial"/>
              </a:rPr>
              <a:t>Other Structures: </a:t>
            </a:r>
            <a:r>
              <a:rPr dirty="0" sz="1200" spc="-5">
                <a:latin typeface="Arial"/>
                <a:cs typeface="Arial"/>
              </a:rPr>
              <a:t>Underline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six comparatives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following </a:t>
            </a:r>
            <a:r>
              <a:rPr dirty="0" sz="1200">
                <a:latin typeface="Arial"/>
                <a:cs typeface="Arial"/>
              </a:rPr>
              <a:t>sentences </a:t>
            </a:r>
            <a:r>
              <a:rPr dirty="0" sz="1200" spc="-5">
                <a:latin typeface="Arial"/>
                <a:cs typeface="Arial"/>
              </a:rPr>
              <a:t>to note  them in the </a:t>
            </a:r>
            <a:r>
              <a:rPr dirty="0" sz="1200">
                <a:latin typeface="Arial"/>
                <a:cs typeface="Arial"/>
              </a:rPr>
              <a:t>place</a:t>
            </a:r>
            <a:r>
              <a:rPr dirty="0" sz="1200" spc="-5">
                <a:latin typeface="Arial"/>
                <a:cs typeface="Arial"/>
              </a:rPr>
              <a:t> provided:</a:t>
            </a:r>
            <a:endParaRPr sz="1200">
              <a:latin typeface="Arial"/>
              <a:cs typeface="Arial"/>
            </a:endParaRPr>
          </a:p>
          <a:p>
            <a:pPr marL="12700" marR="1009015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Example: Developing </a:t>
            </a:r>
            <a:r>
              <a:rPr dirty="0" sz="1200">
                <a:latin typeface="Arial"/>
                <a:cs typeface="Arial"/>
              </a:rPr>
              <a:t>countries </a:t>
            </a:r>
            <a:r>
              <a:rPr dirty="0" sz="1200" spc="-5">
                <a:latin typeface="Arial"/>
                <a:cs typeface="Arial"/>
              </a:rPr>
              <a:t>are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more </a:t>
            </a:r>
            <a:r>
              <a:rPr dirty="0" sz="1200" spc="-5">
                <a:latin typeface="Arial"/>
                <a:cs typeface="Arial"/>
              </a:rPr>
              <a:t>reliant </a:t>
            </a:r>
            <a:r>
              <a:rPr dirty="0" sz="1200" spc="-1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alternative energy  production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than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developed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countries.</a:t>
            </a:r>
            <a:endParaRPr sz="1200">
              <a:latin typeface="Arial"/>
              <a:cs typeface="Arial"/>
            </a:endParaRPr>
          </a:p>
          <a:p>
            <a:pPr lvl="1" marL="469265" marR="212090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Solar </a:t>
            </a:r>
            <a:r>
              <a:rPr dirty="0" sz="1200" spc="-10">
                <a:latin typeface="Arial"/>
                <a:cs typeface="Arial"/>
              </a:rPr>
              <a:t>power </a:t>
            </a:r>
            <a:r>
              <a:rPr dirty="0" sz="1200">
                <a:latin typeface="Arial"/>
                <a:cs typeface="Arial"/>
              </a:rPr>
              <a:t>accounts for far </a:t>
            </a:r>
            <a:r>
              <a:rPr dirty="0" sz="1200" spc="-5">
                <a:latin typeface="Arial"/>
                <a:cs typeface="Arial"/>
              </a:rPr>
              <a:t>less of the total energy </a:t>
            </a:r>
            <a:r>
              <a:rPr dirty="0" sz="1200">
                <a:latin typeface="Arial"/>
                <a:cs typeface="Arial"/>
              </a:rPr>
              <a:t>production </a:t>
            </a:r>
            <a:r>
              <a:rPr dirty="0" sz="1200" spc="-10">
                <a:latin typeface="Arial"/>
                <a:cs typeface="Arial"/>
              </a:rPr>
              <a:t>than </a:t>
            </a:r>
            <a:r>
              <a:rPr dirty="0" sz="1200" spc="-5">
                <a:latin typeface="Arial"/>
                <a:cs typeface="Arial"/>
              </a:rPr>
              <a:t>gas </a:t>
            </a:r>
            <a:r>
              <a:rPr dirty="0" sz="1200">
                <a:latin typeface="Arial"/>
                <a:cs typeface="Arial"/>
              </a:rPr>
              <a:t>or  </a:t>
            </a:r>
            <a:r>
              <a:rPr dirty="0" sz="1200" spc="-5">
                <a:latin typeface="Arial"/>
                <a:cs typeface="Arial"/>
              </a:rPr>
              <a:t>coal does.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15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Hydropower is not as efficient as wind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power.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Like Japan, South Korea does not produce any </a:t>
            </a:r>
            <a:r>
              <a:rPr dirty="0" sz="1200">
                <a:latin typeface="Arial"/>
                <a:cs typeface="Arial"/>
              </a:rPr>
              <a:t>natural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gas.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The Middle </a:t>
            </a:r>
            <a:r>
              <a:rPr dirty="0" sz="1200">
                <a:latin typeface="Arial"/>
                <a:cs typeface="Arial"/>
              </a:rPr>
              <a:t>East </a:t>
            </a:r>
            <a:r>
              <a:rPr dirty="0" sz="1200" spc="-5">
                <a:latin typeface="Arial"/>
                <a:cs typeface="Arial"/>
              </a:rPr>
              <a:t>produces twice as much oil as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Europe.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Western countries consume three times </a:t>
            </a:r>
            <a:r>
              <a:rPr dirty="0" sz="1200">
                <a:latin typeface="Arial"/>
                <a:cs typeface="Arial"/>
              </a:rPr>
              <a:t>more </a:t>
            </a:r>
            <a:r>
              <a:rPr dirty="0" sz="1200" spc="-5">
                <a:latin typeface="Arial"/>
                <a:cs typeface="Arial"/>
              </a:rPr>
              <a:t>oil than the Middle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East.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380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Russia consumes slightly </a:t>
            </a:r>
            <a:r>
              <a:rPr dirty="0" sz="1200">
                <a:latin typeface="Arial"/>
                <a:cs typeface="Arial"/>
              </a:rPr>
              <a:t>more </a:t>
            </a:r>
            <a:r>
              <a:rPr dirty="0" sz="1200" spc="-5">
                <a:latin typeface="Arial"/>
                <a:cs typeface="Arial"/>
              </a:rPr>
              <a:t>oil than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Germany.</a:t>
            </a:r>
            <a:endParaRPr sz="1200">
              <a:latin typeface="Arial"/>
              <a:cs typeface="Arial"/>
            </a:endParaRPr>
          </a:p>
          <a:p>
            <a:pPr lvl="1" marL="469265" indent="-228600">
              <a:lnSpc>
                <a:spcPts val="1405"/>
              </a:lnSpc>
              <a:buAutoNum type="alphaU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UAE </a:t>
            </a:r>
            <a:r>
              <a:rPr dirty="0" sz="1200" spc="-5">
                <a:latin typeface="Arial"/>
                <a:cs typeface="Arial"/>
              </a:rPr>
              <a:t>produced the same amount of oil as Saudi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Arabia.</a:t>
            </a:r>
            <a:endParaRPr sz="1200">
              <a:latin typeface="Arial"/>
              <a:cs typeface="Arial"/>
            </a:endParaRPr>
          </a:p>
          <a:p>
            <a:pPr marL="299085">
              <a:lnSpc>
                <a:spcPts val="1435"/>
              </a:lnSpc>
            </a:pPr>
            <a:r>
              <a:rPr dirty="0" sz="1200">
                <a:latin typeface="Arial"/>
                <a:cs typeface="Arial"/>
              </a:rPr>
              <a:t>Enter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expressions that were underlined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above sentences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here: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more …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5684" y="8764269"/>
            <a:ext cx="5579110" cy="0"/>
          </a:xfrm>
          <a:custGeom>
            <a:avLst/>
            <a:gdLst/>
            <a:ahLst/>
            <a:cxnLst/>
            <a:rect l="l" t="t" r="r" b="b"/>
            <a:pathLst>
              <a:path w="5579109" h="0">
                <a:moveTo>
                  <a:pt x="0" y="0"/>
                </a:moveTo>
                <a:lnTo>
                  <a:pt x="557911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2636" y="8761221"/>
            <a:ext cx="0" cy="707390"/>
          </a:xfrm>
          <a:custGeom>
            <a:avLst/>
            <a:gdLst/>
            <a:ahLst/>
            <a:cxnLst/>
            <a:rect l="l" t="t" r="r" b="b"/>
            <a:pathLst>
              <a:path w="0" h="707390">
                <a:moveTo>
                  <a:pt x="0" y="0"/>
                </a:moveTo>
                <a:lnTo>
                  <a:pt x="0" y="70708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29588" y="94683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29588" y="94683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35684" y="9471355"/>
            <a:ext cx="5579110" cy="0"/>
          </a:xfrm>
          <a:custGeom>
            <a:avLst/>
            <a:gdLst/>
            <a:ahLst/>
            <a:cxnLst/>
            <a:rect l="l" t="t" r="r" b="b"/>
            <a:pathLst>
              <a:path w="5579109" h="0">
                <a:moveTo>
                  <a:pt x="0" y="0"/>
                </a:moveTo>
                <a:lnTo>
                  <a:pt x="557911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17791" y="8761221"/>
            <a:ext cx="0" cy="707390"/>
          </a:xfrm>
          <a:custGeom>
            <a:avLst/>
            <a:gdLst/>
            <a:ahLst/>
            <a:cxnLst/>
            <a:rect l="l" t="t" r="r" b="b"/>
            <a:pathLst>
              <a:path w="0" h="707390">
                <a:moveTo>
                  <a:pt x="0" y="0"/>
                </a:moveTo>
                <a:lnTo>
                  <a:pt x="0" y="70708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14743" y="94683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14743" y="94683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10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0"/>
            <a:ext cx="154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SATHYABAMA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UNIVERSITY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0967" y="0"/>
            <a:ext cx="440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UNIT-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604" y="0"/>
            <a:ext cx="291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ENGLISH FOR </a:t>
            </a:r>
            <a:r>
              <a:rPr dirty="0" sz="900">
                <a:latin typeface="Times New Roman"/>
                <a:cs typeface="Times New Roman"/>
              </a:rPr>
              <a:t>SCIENCE </a:t>
            </a:r>
            <a:r>
              <a:rPr dirty="0" sz="900" spc="-1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TECHNOLOGY </a:t>
            </a:r>
            <a:r>
              <a:rPr dirty="0" sz="900">
                <a:latin typeface="Times New Roman"/>
                <a:cs typeface="Times New Roman"/>
              </a:rPr>
              <a:t>–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SHS1101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72326" y="831538"/>
            <a:ext cx="1837706" cy="1490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004" y="606043"/>
            <a:ext cx="3594735" cy="1961514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214629">
              <a:lnSpc>
                <a:spcPct val="95900"/>
              </a:lnSpc>
              <a:spcBef>
                <a:spcPts val="160"/>
              </a:spcBef>
              <a:buSzPct val="91666"/>
              <a:buAutoNum type="arabicPeriod" startAt="5"/>
              <a:tabLst>
                <a:tab pos="141605" algn="l"/>
              </a:tabLst>
            </a:pPr>
            <a:r>
              <a:rPr dirty="0" sz="1200">
                <a:latin typeface="Arial"/>
                <a:cs typeface="Arial"/>
              </a:rPr>
              <a:t>When </a:t>
            </a:r>
            <a:r>
              <a:rPr dirty="0" sz="1200" spc="-5">
                <a:latin typeface="Arial"/>
                <a:cs typeface="Arial"/>
              </a:rPr>
              <a:t>you compare and contrast, you also need 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learn phrases so you </a:t>
            </a:r>
            <a:r>
              <a:rPr dirty="0" sz="1200">
                <a:latin typeface="Arial"/>
                <a:cs typeface="Arial"/>
              </a:rPr>
              <a:t>can refer </a:t>
            </a:r>
            <a:r>
              <a:rPr dirty="0" sz="1200" spc="-1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data that is  </a:t>
            </a:r>
            <a:r>
              <a:rPr dirty="0" sz="1200">
                <a:latin typeface="Arial"/>
                <a:cs typeface="Arial"/>
              </a:rPr>
              <a:t>not </a:t>
            </a:r>
            <a:r>
              <a:rPr dirty="0" sz="1200" spc="-5">
                <a:latin typeface="Arial"/>
                <a:cs typeface="Arial"/>
              </a:rPr>
              <a:t>exact. Notice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 b="1">
                <a:latin typeface="Arial"/>
                <a:cs typeface="Arial"/>
              </a:rPr>
              <a:t>phrases </a:t>
            </a:r>
            <a:r>
              <a:rPr dirty="0" sz="1200" spc="-5">
                <a:latin typeface="Arial"/>
                <a:cs typeface="Arial"/>
              </a:rPr>
              <a:t>in italics and usage  of </a:t>
            </a:r>
            <a:r>
              <a:rPr dirty="0" sz="1200" spc="-5" b="1">
                <a:latin typeface="Arial"/>
                <a:cs typeface="Arial"/>
              </a:rPr>
              <a:t>impersonal passive voice</a:t>
            </a:r>
            <a:r>
              <a:rPr dirty="0" sz="1200" spc="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structures.</a:t>
            </a:r>
            <a:endParaRPr sz="1200">
              <a:latin typeface="Arial"/>
              <a:cs typeface="Arial"/>
            </a:endParaRPr>
          </a:p>
          <a:p>
            <a:pPr lvl="1" marL="469265" marR="591820" indent="-228600">
              <a:lnSpc>
                <a:spcPts val="1380"/>
              </a:lnSpc>
              <a:spcBef>
                <a:spcPts val="3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 b="1" i="1">
                <a:latin typeface="Arial"/>
                <a:cs typeface="Arial"/>
              </a:rPr>
              <a:t>Just over </a:t>
            </a:r>
            <a:r>
              <a:rPr dirty="0" sz="1200" spc="-5">
                <a:latin typeface="Arial"/>
                <a:cs typeface="Arial"/>
              </a:rPr>
              <a:t>twenty million people </a:t>
            </a:r>
            <a:r>
              <a:rPr dirty="0" sz="1200" spc="-5" b="1">
                <a:latin typeface="Arial"/>
                <a:cs typeface="Arial"/>
              </a:rPr>
              <a:t>were  displaced </a:t>
            </a:r>
            <a:r>
              <a:rPr dirty="0" sz="1200" spc="-5">
                <a:latin typeface="Arial"/>
                <a:cs typeface="Arial"/>
              </a:rPr>
              <a:t>in the year 2008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15"/>
              </a:lnSpc>
            </a:pPr>
            <a:r>
              <a:rPr dirty="0" sz="1200" spc="-5">
                <a:latin typeface="Arial"/>
                <a:cs typeface="Arial"/>
              </a:rPr>
              <a:t>Fill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blanks in the following </a:t>
            </a:r>
            <a:r>
              <a:rPr dirty="0" sz="1200" spc="-5" b="1">
                <a:latin typeface="Arial"/>
                <a:cs typeface="Arial"/>
              </a:rPr>
              <a:t>factual statements</a:t>
            </a:r>
            <a:r>
              <a:rPr dirty="0" sz="1200" spc="90" b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b="1">
                <a:latin typeface="Arial"/>
                <a:cs typeface="Arial"/>
              </a:rPr>
              <a:t>using </a:t>
            </a:r>
            <a:r>
              <a:rPr dirty="0" sz="1200" spc="-5" b="1">
                <a:latin typeface="Arial"/>
                <a:cs typeface="Arial"/>
              </a:rPr>
              <a:t>impersonal </a:t>
            </a:r>
            <a:r>
              <a:rPr dirty="0" sz="1200" spc="-10" b="1">
                <a:latin typeface="Arial"/>
                <a:cs typeface="Arial"/>
              </a:rPr>
              <a:t>passive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structures: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ts val="1380"/>
              </a:lnSpc>
              <a:buFont typeface="Arial"/>
              <a:buAutoNum type="arabicPeriod"/>
              <a:tabLst>
                <a:tab pos="185420" algn="l"/>
                <a:tab pos="3019425" algn="l"/>
              </a:tabLst>
            </a:pPr>
            <a:r>
              <a:rPr dirty="0" sz="1200" spc="-5" b="1" i="1">
                <a:latin typeface="Arial"/>
                <a:cs typeface="Arial"/>
              </a:rPr>
              <a:t>Approximately </a:t>
            </a:r>
            <a:r>
              <a:rPr dirty="0" sz="1200">
                <a:latin typeface="Arial"/>
                <a:cs typeface="Arial"/>
              </a:rPr>
              <a:t>forty </a:t>
            </a:r>
            <a:r>
              <a:rPr dirty="0" sz="1200" spc="-5">
                <a:latin typeface="Arial"/>
                <a:cs typeface="Arial"/>
              </a:rPr>
              <a:t>million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people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ts val="1380"/>
              </a:lnSpc>
              <a:buFont typeface="Arial"/>
              <a:buAutoNum type="arabicPeriod"/>
              <a:tabLst>
                <a:tab pos="185420" algn="l"/>
                <a:tab pos="2653665" algn="l"/>
              </a:tabLst>
            </a:pPr>
            <a:r>
              <a:rPr dirty="0" sz="1200" b="1" i="1">
                <a:latin typeface="Arial"/>
                <a:cs typeface="Arial"/>
              </a:rPr>
              <a:t>Nearly </a:t>
            </a:r>
            <a:r>
              <a:rPr dirty="0" sz="1200" spc="-5">
                <a:latin typeface="Arial"/>
                <a:cs typeface="Arial"/>
              </a:rPr>
              <a:t>sixteen million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people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ts val="1410"/>
              </a:lnSpc>
              <a:buFont typeface="Arial"/>
              <a:buAutoNum type="arabicPeriod"/>
              <a:tabLst>
                <a:tab pos="185420" algn="l"/>
                <a:tab pos="2788920" algn="l"/>
              </a:tabLst>
            </a:pPr>
            <a:r>
              <a:rPr dirty="0" sz="1200" spc="-5" b="1" i="1">
                <a:latin typeface="Arial"/>
                <a:cs typeface="Arial"/>
              </a:rPr>
              <a:t>Almost </a:t>
            </a:r>
            <a:r>
              <a:rPr dirty="0" sz="1200" spc="-5">
                <a:latin typeface="Arial"/>
                <a:cs typeface="Arial"/>
              </a:rPr>
              <a:t>thirty </a:t>
            </a:r>
            <a:r>
              <a:rPr dirty="0" sz="1200">
                <a:latin typeface="Arial"/>
                <a:cs typeface="Arial"/>
              </a:rPr>
              <a:t>five </a:t>
            </a:r>
            <a:r>
              <a:rPr dirty="0" sz="1200" spc="-5">
                <a:latin typeface="Arial"/>
                <a:cs typeface="Arial"/>
              </a:rPr>
              <a:t>million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people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4828" y="308482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4828" y="308482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50924" y="3087877"/>
            <a:ext cx="5477510" cy="0"/>
          </a:xfrm>
          <a:custGeom>
            <a:avLst/>
            <a:gdLst/>
            <a:ahLst/>
            <a:cxnLst/>
            <a:rect l="l" t="t" r="r" b="b"/>
            <a:pathLst>
              <a:path w="5477509" h="0">
                <a:moveTo>
                  <a:pt x="0" y="0"/>
                </a:moveTo>
                <a:lnTo>
                  <a:pt x="547700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27876" y="308482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5" y="6096"/>
                </a:lnTo>
                <a:lnTo>
                  <a:pt x="6095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27876" y="308482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5" y="6096"/>
                </a:lnTo>
                <a:lnTo>
                  <a:pt x="6095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7876" y="3091002"/>
            <a:ext cx="0" cy="532765"/>
          </a:xfrm>
          <a:custGeom>
            <a:avLst/>
            <a:gdLst/>
            <a:ahLst/>
            <a:cxnLst/>
            <a:rect l="l" t="t" r="r" b="b"/>
            <a:pathLst>
              <a:path w="0" h="532764">
                <a:moveTo>
                  <a:pt x="0" y="0"/>
                </a:moveTo>
                <a:lnTo>
                  <a:pt x="0" y="53218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0924" y="3620134"/>
            <a:ext cx="5477510" cy="0"/>
          </a:xfrm>
          <a:custGeom>
            <a:avLst/>
            <a:gdLst/>
            <a:ahLst/>
            <a:cxnLst/>
            <a:rect l="l" t="t" r="r" b="b"/>
            <a:pathLst>
              <a:path w="5477509" h="0">
                <a:moveTo>
                  <a:pt x="0" y="0"/>
                </a:moveTo>
                <a:lnTo>
                  <a:pt x="547700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30923" y="3091002"/>
            <a:ext cx="0" cy="532765"/>
          </a:xfrm>
          <a:custGeom>
            <a:avLst/>
            <a:gdLst/>
            <a:ahLst/>
            <a:cxnLst/>
            <a:rect l="l" t="t" r="r" b="b"/>
            <a:pathLst>
              <a:path w="0" h="532764">
                <a:moveTo>
                  <a:pt x="0" y="0"/>
                </a:moveTo>
                <a:lnTo>
                  <a:pt x="0" y="53218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004" y="2534157"/>
            <a:ext cx="5793740" cy="7151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ts val="1410"/>
              </a:lnSpc>
              <a:spcBef>
                <a:spcPts val="100"/>
              </a:spcBef>
              <a:buFont typeface="Arial"/>
              <a:buAutoNum type="arabicPeriod" startAt="4"/>
              <a:tabLst>
                <a:tab pos="185420" algn="l"/>
                <a:tab pos="4940300" algn="l"/>
              </a:tabLst>
            </a:pPr>
            <a:r>
              <a:rPr dirty="0" sz="1200" b="1" i="1">
                <a:latin typeface="Arial"/>
                <a:cs typeface="Arial"/>
              </a:rPr>
              <a:t>Nearly </a:t>
            </a:r>
            <a:r>
              <a:rPr dirty="0" sz="1200" spc="-5" b="1" i="1">
                <a:latin typeface="Arial"/>
                <a:cs typeface="Arial"/>
              </a:rPr>
              <a:t>the same number </a:t>
            </a:r>
            <a:r>
              <a:rPr dirty="0" sz="1200" spc="-5">
                <a:latin typeface="Arial"/>
                <a:cs typeface="Arial"/>
              </a:rPr>
              <a:t>of people were displaced in the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year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ts val="1380"/>
              </a:lnSpc>
              <a:buAutoNum type="arabicPeriod" startAt="4"/>
              <a:tabLst>
                <a:tab pos="185420" algn="l"/>
                <a:tab pos="5630545" algn="l"/>
              </a:tabLst>
            </a:pPr>
            <a:r>
              <a:rPr dirty="0" sz="120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the year 2010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number people displaced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b="1">
                <a:latin typeface="Arial"/>
                <a:cs typeface="Arial"/>
              </a:rPr>
              <a:t>two </a:t>
            </a:r>
            <a:r>
              <a:rPr dirty="0" sz="1200" spc="-5" b="1">
                <a:latin typeface="Arial"/>
                <a:cs typeface="Arial"/>
              </a:rPr>
              <a:t>times more</a:t>
            </a:r>
            <a:r>
              <a:rPr dirty="0" sz="1200" spc="10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than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ts val="1405"/>
              </a:lnSpc>
              <a:buAutoNum type="arabicPeriod" startAt="4"/>
              <a:tabLst>
                <a:tab pos="185420" algn="l"/>
              </a:tabLst>
            </a:pPr>
            <a:r>
              <a:rPr dirty="0" sz="1200" spc="-5">
                <a:latin typeface="Arial"/>
                <a:cs typeface="Arial"/>
              </a:rPr>
              <a:t>The words given in the table </a:t>
            </a:r>
            <a:r>
              <a:rPr dirty="0" sz="1200">
                <a:latin typeface="Arial"/>
                <a:cs typeface="Arial"/>
              </a:rPr>
              <a:t>can be </a:t>
            </a:r>
            <a:r>
              <a:rPr dirty="0" sz="1200" spc="-5">
                <a:latin typeface="Arial"/>
                <a:cs typeface="Arial"/>
              </a:rPr>
              <a:t>used in compare </a:t>
            </a:r>
            <a:r>
              <a:rPr dirty="0" sz="1200" spc="-5" b="1">
                <a:latin typeface="Arial"/>
                <a:cs typeface="Arial"/>
              </a:rPr>
              <a:t>contract</a:t>
            </a:r>
            <a:r>
              <a:rPr dirty="0" sz="1200" spc="7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paragraphs</a:t>
            </a:r>
            <a:r>
              <a:rPr dirty="0" sz="1200" spc="-5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algn="just" marL="314325" marR="125095">
              <a:lnSpc>
                <a:spcPct val="95900"/>
              </a:lnSpc>
              <a:spcBef>
                <a:spcPts val="50"/>
              </a:spcBef>
            </a:pPr>
            <a:r>
              <a:rPr dirty="0" sz="1200">
                <a:latin typeface="Arial"/>
                <a:cs typeface="Arial"/>
              </a:rPr>
              <a:t>but, </a:t>
            </a:r>
            <a:r>
              <a:rPr dirty="0" sz="1200" spc="-5">
                <a:latin typeface="Arial"/>
                <a:cs typeface="Arial"/>
              </a:rPr>
              <a:t>yet, however, although, even though, though, unlike, not like, not the  </a:t>
            </a:r>
            <a:r>
              <a:rPr dirty="0" sz="1200">
                <a:latin typeface="Arial"/>
                <a:cs typeface="Arial"/>
              </a:rPr>
              <a:t>same as, </a:t>
            </a:r>
            <a:r>
              <a:rPr dirty="0" sz="1200" spc="-5">
                <a:latin typeface="Arial"/>
                <a:cs typeface="Arial"/>
              </a:rPr>
              <a:t>dissimilar, </a:t>
            </a:r>
            <a:r>
              <a:rPr dirty="0" sz="1200">
                <a:latin typeface="Arial"/>
                <a:cs typeface="Arial"/>
              </a:rPr>
              <a:t>different </a:t>
            </a:r>
            <a:r>
              <a:rPr dirty="0" sz="1200" spc="-5">
                <a:latin typeface="Arial"/>
                <a:cs typeface="Arial"/>
              </a:rPr>
              <a:t>from, in contrast </a:t>
            </a:r>
            <a:r>
              <a:rPr dirty="0" sz="1200">
                <a:latin typeface="Arial"/>
                <a:cs typeface="Arial"/>
              </a:rPr>
              <a:t>(to), contrary to, </a:t>
            </a:r>
            <a:r>
              <a:rPr dirty="0" sz="1200" spc="-5">
                <a:latin typeface="Arial"/>
                <a:cs typeface="Arial"/>
              </a:rPr>
              <a:t>compared </a:t>
            </a:r>
            <a:r>
              <a:rPr dirty="0" sz="1200">
                <a:latin typeface="Arial"/>
                <a:cs typeface="Arial"/>
              </a:rPr>
              <a:t>to /  </a:t>
            </a:r>
            <a:r>
              <a:rPr dirty="0" sz="1200" spc="-5">
                <a:latin typeface="Arial"/>
                <a:cs typeface="Arial"/>
              </a:rPr>
              <a:t>with, in comparison, while, whereas, on the other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hand</a:t>
            </a:r>
            <a:endParaRPr sz="1200">
              <a:latin typeface="Arial"/>
              <a:cs typeface="Arial"/>
            </a:endParaRPr>
          </a:p>
          <a:p>
            <a:pPr algn="just" lvl="1" marL="226060" indent="-213995">
              <a:lnSpc>
                <a:spcPts val="1400"/>
              </a:lnSpc>
              <a:buSzPct val="91666"/>
              <a:buAutoNum type="arabicPeriod" startAt="4"/>
              <a:tabLst>
                <a:tab pos="226695" algn="l"/>
              </a:tabLst>
            </a:pPr>
            <a:r>
              <a:rPr dirty="0" sz="1200" b="1">
                <a:latin typeface="Arial"/>
                <a:cs typeface="Arial"/>
              </a:rPr>
              <a:t>: </a:t>
            </a:r>
            <a:r>
              <a:rPr dirty="0" sz="1200" spc="-5" b="1">
                <a:latin typeface="Arial"/>
                <a:cs typeface="Arial"/>
              </a:rPr>
              <a:t>Bar Diagram and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Table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Vocabulary </a:t>
            </a:r>
            <a:r>
              <a:rPr dirty="0" sz="1200">
                <a:latin typeface="Arial"/>
                <a:cs typeface="Arial"/>
              </a:rPr>
              <a:t>focus: </a:t>
            </a:r>
            <a:r>
              <a:rPr dirty="0" sz="1200" spc="-5">
                <a:latin typeface="Arial"/>
                <a:cs typeface="Arial"/>
              </a:rPr>
              <a:t>Using </a:t>
            </a:r>
            <a:r>
              <a:rPr dirty="0" sz="1200">
                <a:latin typeface="Arial"/>
                <a:cs typeface="Arial"/>
              </a:rPr>
              <a:t>contract </a:t>
            </a:r>
            <a:r>
              <a:rPr dirty="0" sz="1200" spc="-5">
                <a:latin typeface="Arial"/>
                <a:cs typeface="Arial"/>
              </a:rPr>
              <a:t>and comparative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words</a:t>
            </a:r>
            <a:endParaRPr sz="1200">
              <a:latin typeface="Arial"/>
              <a:cs typeface="Arial"/>
            </a:endParaRPr>
          </a:p>
          <a:p>
            <a:pPr algn="just" lvl="2" marL="469265" marR="38100" indent="-228600">
              <a:lnSpc>
                <a:spcPts val="1380"/>
              </a:lnSpc>
              <a:spcBef>
                <a:spcPts val="70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dirty="0" sz="1200" b="1">
                <a:latin typeface="Arial"/>
                <a:cs typeface="Arial"/>
              </a:rPr>
              <a:t>Look </a:t>
            </a:r>
            <a:r>
              <a:rPr dirty="0" sz="1200" spc="-5" b="1">
                <a:latin typeface="Arial"/>
                <a:cs typeface="Arial"/>
              </a:rPr>
              <a:t>at the </a:t>
            </a:r>
            <a:r>
              <a:rPr dirty="0" sz="1200" spc="-10" b="1">
                <a:latin typeface="Arial"/>
                <a:cs typeface="Arial"/>
              </a:rPr>
              <a:t>bar </a:t>
            </a:r>
            <a:r>
              <a:rPr dirty="0" sz="1200" spc="-5" b="1">
                <a:latin typeface="Arial"/>
                <a:cs typeface="Arial"/>
              </a:rPr>
              <a:t>diagrams </a:t>
            </a:r>
            <a:r>
              <a:rPr dirty="0" sz="1200" b="1">
                <a:latin typeface="Arial"/>
                <a:cs typeface="Arial"/>
              </a:rPr>
              <a:t>on </a:t>
            </a:r>
            <a:r>
              <a:rPr dirty="0" sz="1200">
                <a:latin typeface="Arial"/>
                <a:cs typeface="Arial"/>
              </a:rPr>
              <a:t>1. </a:t>
            </a:r>
            <a:r>
              <a:rPr dirty="0" sz="1200" spc="-30">
                <a:latin typeface="Arial"/>
                <a:cs typeface="Arial"/>
              </a:rPr>
              <a:t>„Most </a:t>
            </a:r>
            <a:r>
              <a:rPr dirty="0" sz="1200" spc="-5">
                <a:latin typeface="Arial"/>
                <a:cs typeface="Arial"/>
              </a:rPr>
              <a:t>Polluted </a:t>
            </a:r>
            <a:r>
              <a:rPr dirty="0" sz="1200" spc="-15">
                <a:latin typeface="Arial"/>
                <a:cs typeface="Arial"/>
              </a:rPr>
              <a:t>Countries‟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2. </a:t>
            </a:r>
            <a:r>
              <a:rPr dirty="0" sz="1200" spc="-40">
                <a:latin typeface="Arial"/>
                <a:cs typeface="Arial"/>
              </a:rPr>
              <a:t>„The  </a:t>
            </a:r>
            <a:r>
              <a:rPr dirty="0" sz="1200" spc="-5">
                <a:latin typeface="Arial"/>
                <a:cs typeface="Arial"/>
              </a:rPr>
              <a:t>Number of People Displaced Over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25">
                <a:latin typeface="Arial"/>
                <a:cs typeface="Arial"/>
              </a:rPr>
              <a:t>Years‟ </a:t>
            </a:r>
            <a:r>
              <a:rPr dirty="0" sz="1200">
                <a:latin typeface="Arial"/>
                <a:cs typeface="Arial"/>
              </a:rPr>
              <a:t>to fill </a:t>
            </a:r>
            <a:r>
              <a:rPr dirty="0" sz="1200" spc="-5">
                <a:latin typeface="Arial"/>
                <a:cs typeface="Arial"/>
              </a:rPr>
              <a:t>the blanks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appropriate  words:</a:t>
            </a:r>
            <a:endParaRPr sz="1200">
              <a:latin typeface="Arial"/>
              <a:cs typeface="Arial"/>
            </a:endParaRPr>
          </a:p>
          <a:p>
            <a:pPr algn="just" lvl="3" marL="641985" marR="5080" indent="-228600">
              <a:lnSpc>
                <a:spcPts val="1320"/>
              </a:lnSpc>
              <a:spcBef>
                <a:spcPts val="10"/>
              </a:spcBef>
              <a:buAutoNum type="alphaUcPeriod"/>
              <a:tabLst>
                <a:tab pos="642620" algn="l"/>
                <a:tab pos="5780405" algn="l"/>
              </a:tabLst>
            </a:pPr>
            <a:r>
              <a:rPr dirty="0" sz="1150" spc="-5">
                <a:latin typeface="Arial"/>
                <a:cs typeface="Arial"/>
              </a:rPr>
              <a:t>Approximately thirty million </a:t>
            </a:r>
            <a:r>
              <a:rPr dirty="0" sz="1150">
                <a:latin typeface="Arial"/>
                <a:cs typeface="Arial"/>
              </a:rPr>
              <a:t>people  </a:t>
            </a:r>
            <a:r>
              <a:rPr dirty="0" sz="1150" spc="-10">
                <a:latin typeface="Arial"/>
                <a:cs typeface="Arial"/>
              </a:rPr>
              <a:t>were  </a:t>
            </a:r>
            <a:r>
              <a:rPr dirty="0" sz="1150" spc="-5">
                <a:latin typeface="Arial"/>
                <a:cs typeface="Arial"/>
              </a:rPr>
              <a:t>displaced in the</a:t>
            </a:r>
            <a:r>
              <a:rPr dirty="0" sz="1150" spc="27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year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2012 </a:t>
            </a:r>
            <a:r>
              <a:rPr dirty="0" sz="1150">
                <a:latin typeface="Arial"/>
                <a:cs typeface="Arial"/>
              </a:rPr>
              <a:t>  </a:t>
            </a:r>
            <a:r>
              <a:rPr dirty="0" sz="1150" spc="-125">
                <a:latin typeface="Arial"/>
                <a:cs typeface="Arial"/>
              </a:rPr>
              <a:t> </a:t>
            </a:r>
            <a:r>
              <a:rPr dirty="0" u="sng" sz="1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              </a:t>
            </a:r>
            <a:r>
              <a:rPr dirty="0" sz="1150" spc="7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the number people that were displaced </a:t>
            </a:r>
            <a:r>
              <a:rPr dirty="0" sz="115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the year 2009 </a:t>
            </a:r>
            <a:r>
              <a:rPr dirty="0" sz="1150" spc="-10">
                <a:latin typeface="Arial"/>
                <a:cs typeface="Arial"/>
              </a:rPr>
              <a:t>was </a:t>
            </a:r>
            <a:r>
              <a:rPr dirty="0" sz="1150">
                <a:latin typeface="Arial"/>
                <a:cs typeface="Arial"/>
              </a:rPr>
              <a:t>only </a:t>
            </a:r>
            <a:r>
              <a:rPr dirty="0" sz="1150" spc="-5">
                <a:latin typeface="Arial"/>
                <a:cs typeface="Arial"/>
              </a:rPr>
              <a:t>half of</a:t>
            </a:r>
            <a:r>
              <a:rPr dirty="0" sz="1150" spc="12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that.</a:t>
            </a:r>
            <a:endParaRPr sz="1150">
              <a:latin typeface="Arial"/>
              <a:cs typeface="Arial"/>
            </a:endParaRPr>
          </a:p>
          <a:p>
            <a:pPr algn="just" lvl="3" marL="641985" marR="40005" indent="-228600">
              <a:lnSpc>
                <a:spcPts val="1320"/>
              </a:lnSpc>
              <a:spcBef>
                <a:spcPts val="10"/>
              </a:spcBef>
              <a:buAutoNum type="alphaUcPeriod"/>
              <a:tabLst>
                <a:tab pos="642620" algn="l"/>
                <a:tab pos="5497830" algn="l"/>
              </a:tabLst>
            </a:pPr>
            <a:r>
              <a:rPr dirty="0" sz="1150">
                <a:latin typeface="Arial"/>
                <a:cs typeface="Arial"/>
              </a:rPr>
              <a:t>A</a:t>
            </a:r>
            <a:r>
              <a:rPr dirty="0" sz="1150" spc="-20">
                <a:latin typeface="Arial"/>
                <a:cs typeface="Arial"/>
              </a:rPr>
              <a:t>l</a:t>
            </a:r>
            <a:r>
              <a:rPr dirty="0" sz="1150" spc="20">
                <a:latin typeface="Arial"/>
                <a:cs typeface="Arial"/>
              </a:rPr>
              <a:t>m</a:t>
            </a:r>
            <a:r>
              <a:rPr dirty="0" sz="1150" spc="-5">
                <a:latin typeface="Arial"/>
                <a:cs typeface="Arial"/>
              </a:rPr>
              <a:t>o</a:t>
            </a:r>
            <a:r>
              <a:rPr dirty="0" sz="1150">
                <a:latin typeface="Arial"/>
                <a:cs typeface="Arial"/>
              </a:rPr>
              <a:t>st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40">
                <a:latin typeface="Arial"/>
                <a:cs typeface="Arial"/>
              </a:rPr>
              <a:t> </a:t>
            </a:r>
            <a:r>
              <a:rPr dirty="0" sz="1150" spc="15">
                <a:latin typeface="Arial"/>
                <a:cs typeface="Arial"/>
              </a:rPr>
              <a:t>f</a:t>
            </a:r>
            <a:r>
              <a:rPr dirty="0" sz="1150" spc="-20">
                <a:latin typeface="Arial"/>
                <a:cs typeface="Arial"/>
              </a:rPr>
              <a:t>i</a:t>
            </a:r>
            <a:r>
              <a:rPr dirty="0" sz="1150">
                <a:latin typeface="Arial"/>
                <a:cs typeface="Arial"/>
              </a:rPr>
              <a:t>ft</a:t>
            </a:r>
            <a:r>
              <a:rPr dirty="0" sz="1150" spc="-5">
                <a:latin typeface="Arial"/>
                <a:cs typeface="Arial"/>
              </a:rPr>
              <a:t>ee</a:t>
            </a:r>
            <a:r>
              <a:rPr dirty="0" sz="1150">
                <a:latin typeface="Arial"/>
                <a:cs typeface="Arial"/>
              </a:rPr>
              <a:t>n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45">
                <a:latin typeface="Arial"/>
                <a:cs typeface="Arial"/>
              </a:rPr>
              <a:t> </a:t>
            </a:r>
            <a:r>
              <a:rPr dirty="0" sz="1150" spc="20">
                <a:latin typeface="Arial"/>
                <a:cs typeface="Arial"/>
              </a:rPr>
              <a:t>m</a:t>
            </a:r>
            <a:r>
              <a:rPr dirty="0" sz="1150" spc="-5">
                <a:latin typeface="Arial"/>
                <a:cs typeface="Arial"/>
              </a:rPr>
              <a:t>illi</a:t>
            </a:r>
            <a:r>
              <a:rPr dirty="0" sz="1150" spc="-5">
                <a:latin typeface="Arial"/>
                <a:cs typeface="Arial"/>
              </a:rPr>
              <a:t>o</a:t>
            </a:r>
            <a:r>
              <a:rPr dirty="0" sz="1150">
                <a:latin typeface="Arial"/>
                <a:cs typeface="Arial"/>
              </a:rPr>
              <a:t>n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2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peo</a:t>
            </a:r>
            <a:r>
              <a:rPr dirty="0" sz="1150" spc="5">
                <a:latin typeface="Arial"/>
                <a:cs typeface="Arial"/>
              </a:rPr>
              <a:t>p</a:t>
            </a:r>
            <a:r>
              <a:rPr dirty="0" sz="1150" spc="-5">
                <a:latin typeface="Arial"/>
                <a:cs typeface="Arial"/>
              </a:rPr>
              <a:t>l</a:t>
            </a:r>
            <a:r>
              <a:rPr dirty="0" sz="1150">
                <a:latin typeface="Arial"/>
                <a:cs typeface="Arial"/>
              </a:rPr>
              <a:t>e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25">
                <a:latin typeface="Arial"/>
                <a:cs typeface="Arial"/>
              </a:rPr>
              <a:t> </a:t>
            </a:r>
            <a:r>
              <a:rPr dirty="0" sz="1150" spc="-20">
                <a:latin typeface="Arial"/>
                <a:cs typeface="Arial"/>
              </a:rPr>
              <a:t>w</a:t>
            </a:r>
            <a:r>
              <a:rPr dirty="0" sz="1150" spc="-5">
                <a:latin typeface="Arial"/>
                <a:cs typeface="Arial"/>
              </a:rPr>
              <a:t>e</a:t>
            </a:r>
            <a:r>
              <a:rPr dirty="0" sz="1150" spc="10">
                <a:latin typeface="Arial"/>
                <a:cs typeface="Arial"/>
              </a:rPr>
              <a:t>r</a:t>
            </a:r>
            <a:r>
              <a:rPr dirty="0" sz="1150">
                <a:latin typeface="Arial"/>
                <a:cs typeface="Arial"/>
              </a:rPr>
              <a:t>e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3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d</a:t>
            </a:r>
            <a:r>
              <a:rPr dirty="0" sz="1150" spc="-5">
                <a:latin typeface="Arial"/>
                <a:cs typeface="Arial"/>
              </a:rPr>
              <a:t>i</a:t>
            </a:r>
            <a:r>
              <a:rPr dirty="0" sz="1150">
                <a:latin typeface="Arial"/>
                <a:cs typeface="Arial"/>
              </a:rPr>
              <a:t>s</a:t>
            </a:r>
            <a:r>
              <a:rPr dirty="0" sz="1150" spc="-5">
                <a:latin typeface="Arial"/>
                <a:cs typeface="Arial"/>
              </a:rPr>
              <a:t>p</a:t>
            </a:r>
            <a:r>
              <a:rPr dirty="0" sz="1150" spc="-5">
                <a:latin typeface="Arial"/>
                <a:cs typeface="Arial"/>
              </a:rPr>
              <a:t>l</a:t>
            </a:r>
            <a:r>
              <a:rPr dirty="0" sz="1150" spc="-5">
                <a:latin typeface="Arial"/>
                <a:cs typeface="Arial"/>
              </a:rPr>
              <a:t>a</a:t>
            </a:r>
            <a:r>
              <a:rPr dirty="0" sz="1150" spc="10">
                <a:latin typeface="Arial"/>
                <a:cs typeface="Arial"/>
              </a:rPr>
              <a:t>c</a:t>
            </a:r>
            <a:r>
              <a:rPr dirty="0" sz="1150" spc="-5">
                <a:latin typeface="Arial"/>
                <a:cs typeface="Arial"/>
              </a:rPr>
              <a:t>e</a:t>
            </a:r>
            <a:r>
              <a:rPr dirty="0" sz="1150">
                <a:latin typeface="Arial"/>
                <a:cs typeface="Arial"/>
              </a:rPr>
              <a:t>d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2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i</a:t>
            </a:r>
            <a:r>
              <a:rPr dirty="0" sz="1150">
                <a:latin typeface="Arial"/>
                <a:cs typeface="Arial"/>
              </a:rPr>
              <a:t>n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3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t</a:t>
            </a:r>
            <a:r>
              <a:rPr dirty="0" sz="1150" spc="-5">
                <a:latin typeface="Arial"/>
                <a:cs typeface="Arial"/>
              </a:rPr>
              <a:t>h</a:t>
            </a:r>
            <a:r>
              <a:rPr dirty="0" sz="1150">
                <a:latin typeface="Arial"/>
                <a:cs typeface="Arial"/>
              </a:rPr>
              <a:t>e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2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y</a:t>
            </a:r>
            <a:r>
              <a:rPr dirty="0" sz="1150" spc="-5">
                <a:latin typeface="Arial"/>
                <a:cs typeface="Arial"/>
              </a:rPr>
              <a:t>e</a:t>
            </a:r>
            <a:r>
              <a:rPr dirty="0" sz="1150" spc="-5">
                <a:latin typeface="Arial"/>
                <a:cs typeface="Arial"/>
              </a:rPr>
              <a:t>a</a:t>
            </a:r>
            <a:r>
              <a:rPr dirty="0" sz="1150">
                <a:latin typeface="Arial"/>
                <a:cs typeface="Arial"/>
              </a:rPr>
              <a:t>r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3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2</a:t>
            </a:r>
            <a:r>
              <a:rPr dirty="0" sz="1150" spc="-5">
                <a:latin typeface="Arial"/>
                <a:cs typeface="Arial"/>
              </a:rPr>
              <a:t>01</a:t>
            </a:r>
            <a:r>
              <a:rPr dirty="0" sz="1150">
                <a:latin typeface="Arial"/>
                <a:cs typeface="Arial"/>
              </a:rPr>
              <a:t>1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25">
                <a:latin typeface="Arial"/>
                <a:cs typeface="Arial"/>
              </a:rPr>
              <a:t> </a:t>
            </a:r>
            <a:r>
              <a:rPr dirty="0" u="sng" sz="1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150" spc="-1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t</a:t>
            </a:r>
            <a:r>
              <a:rPr dirty="0" sz="1150" spc="-5">
                <a:latin typeface="Arial"/>
                <a:cs typeface="Arial"/>
              </a:rPr>
              <a:t>h</a:t>
            </a:r>
            <a:r>
              <a:rPr dirty="0" sz="1150">
                <a:latin typeface="Arial"/>
                <a:cs typeface="Arial"/>
              </a:rPr>
              <a:t>e  </a:t>
            </a:r>
            <a:r>
              <a:rPr dirty="0" sz="1150" spc="-5">
                <a:latin typeface="Arial"/>
                <a:cs typeface="Arial"/>
              </a:rPr>
              <a:t>number people that were displayed in the </a:t>
            </a:r>
            <a:r>
              <a:rPr dirty="0" sz="1150" spc="-10">
                <a:latin typeface="Arial"/>
                <a:cs typeface="Arial"/>
              </a:rPr>
              <a:t>year </a:t>
            </a:r>
            <a:r>
              <a:rPr dirty="0" sz="1150">
                <a:latin typeface="Arial"/>
                <a:cs typeface="Arial"/>
              </a:rPr>
              <a:t>2010 </a:t>
            </a:r>
            <a:r>
              <a:rPr dirty="0" sz="1150" spc="-10">
                <a:latin typeface="Arial"/>
                <a:cs typeface="Arial"/>
              </a:rPr>
              <a:t>was </a:t>
            </a:r>
            <a:r>
              <a:rPr dirty="0" sz="1150" spc="-5">
                <a:latin typeface="Arial"/>
                <a:cs typeface="Arial"/>
              </a:rPr>
              <a:t>two </a:t>
            </a:r>
            <a:r>
              <a:rPr dirty="0" sz="1150">
                <a:latin typeface="Arial"/>
                <a:cs typeface="Arial"/>
              </a:rPr>
              <a:t>time more </a:t>
            </a:r>
            <a:r>
              <a:rPr dirty="0" sz="1150" spc="-5">
                <a:latin typeface="Arial"/>
                <a:cs typeface="Arial"/>
              </a:rPr>
              <a:t>than  that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number.</a:t>
            </a:r>
            <a:endParaRPr sz="1150">
              <a:latin typeface="Arial"/>
              <a:cs typeface="Arial"/>
            </a:endParaRPr>
          </a:p>
          <a:p>
            <a:pPr algn="just" lvl="3" marL="641985" marR="43815" indent="-228600">
              <a:lnSpc>
                <a:spcPts val="1320"/>
              </a:lnSpc>
              <a:buAutoNum type="alphaUcPeriod"/>
              <a:tabLst>
                <a:tab pos="642620" algn="l"/>
                <a:tab pos="1559560" algn="l"/>
                <a:tab pos="5320030" algn="l"/>
              </a:tabLst>
            </a:pPr>
            <a:r>
              <a:rPr dirty="0" sz="1150">
                <a:latin typeface="Arial"/>
                <a:cs typeface="Arial"/>
              </a:rPr>
              <a:t>T</a:t>
            </a:r>
            <a:r>
              <a:rPr dirty="0" sz="1150" spc="-5">
                <a:latin typeface="Arial"/>
                <a:cs typeface="Arial"/>
              </a:rPr>
              <a:t>h</a:t>
            </a:r>
            <a:r>
              <a:rPr dirty="0" sz="1150">
                <a:latin typeface="Arial"/>
                <a:cs typeface="Arial"/>
              </a:rPr>
              <a:t>e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155">
                <a:latin typeface="Arial"/>
                <a:cs typeface="Arial"/>
              </a:rPr>
              <a:t> </a:t>
            </a:r>
            <a:r>
              <a:rPr dirty="0" u="sng" sz="1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150" spc="-114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l</a:t>
            </a:r>
            <a:r>
              <a:rPr dirty="0" sz="1150" spc="5">
                <a:latin typeface="Arial"/>
                <a:cs typeface="Arial"/>
              </a:rPr>
              <a:t>e</a:t>
            </a:r>
            <a:r>
              <a:rPr dirty="0" sz="1150" spc="-15">
                <a:latin typeface="Arial"/>
                <a:cs typeface="Arial"/>
              </a:rPr>
              <a:t>v</a:t>
            </a:r>
            <a:r>
              <a:rPr dirty="0" sz="1150" spc="-5">
                <a:latin typeface="Arial"/>
                <a:cs typeface="Arial"/>
              </a:rPr>
              <a:t>e</a:t>
            </a:r>
            <a:r>
              <a:rPr dirty="0" sz="1150" spc="-5">
                <a:latin typeface="Arial"/>
                <a:cs typeface="Arial"/>
              </a:rPr>
              <a:t>l</a:t>
            </a:r>
            <a:r>
              <a:rPr dirty="0" sz="1150">
                <a:latin typeface="Arial"/>
                <a:cs typeface="Arial"/>
              </a:rPr>
              <a:t>s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14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o</a:t>
            </a:r>
            <a:r>
              <a:rPr dirty="0" sz="1150">
                <a:latin typeface="Arial"/>
                <a:cs typeface="Arial"/>
              </a:rPr>
              <a:t>f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15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po</a:t>
            </a:r>
            <a:r>
              <a:rPr dirty="0" sz="1150" spc="-5">
                <a:latin typeface="Arial"/>
                <a:cs typeface="Arial"/>
              </a:rPr>
              <a:t>l</a:t>
            </a:r>
            <a:r>
              <a:rPr dirty="0" sz="1150" spc="5">
                <a:latin typeface="Arial"/>
                <a:cs typeface="Arial"/>
              </a:rPr>
              <a:t>l</a:t>
            </a:r>
            <a:r>
              <a:rPr dirty="0" sz="1150" spc="-5">
                <a:latin typeface="Arial"/>
                <a:cs typeface="Arial"/>
              </a:rPr>
              <a:t>u</a:t>
            </a:r>
            <a:r>
              <a:rPr dirty="0" sz="1150">
                <a:latin typeface="Arial"/>
                <a:cs typeface="Arial"/>
              </a:rPr>
              <a:t>t</a:t>
            </a:r>
            <a:r>
              <a:rPr dirty="0" sz="1150" spc="-5">
                <a:latin typeface="Arial"/>
                <a:cs typeface="Arial"/>
              </a:rPr>
              <a:t>i</a:t>
            </a:r>
            <a:r>
              <a:rPr dirty="0" sz="1150" spc="-5">
                <a:latin typeface="Arial"/>
                <a:cs typeface="Arial"/>
              </a:rPr>
              <a:t>o</a:t>
            </a:r>
            <a:r>
              <a:rPr dirty="0" sz="1150">
                <a:latin typeface="Arial"/>
                <a:cs typeface="Arial"/>
              </a:rPr>
              <a:t>n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15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c</a:t>
            </a:r>
            <a:r>
              <a:rPr dirty="0" sz="1150" spc="5">
                <a:latin typeface="Arial"/>
                <a:cs typeface="Arial"/>
              </a:rPr>
              <a:t>a</a:t>
            </a:r>
            <a:r>
              <a:rPr dirty="0" sz="1150">
                <a:latin typeface="Arial"/>
                <a:cs typeface="Arial"/>
              </a:rPr>
              <a:t>n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15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b</a:t>
            </a:r>
            <a:r>
              <a:rPr dirty="0" sz="1150">
                <a:latin typeface="Arial"/>
                <a:cs typeface="Arial"/>
              </a:rPr>
              <a:t>e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15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o</a:t>
            </a:r>
            <a:r>
              <a:rPr dirty="0" sz="1150" spc="-5">
                <a:latin typeface="Arial"/>
                <a:cs typeface="Arial"/>
              </a:rPr>
              <a:t>b</a:t>
            </a:r>
            <a:r>
              <a:rPr dirty="0" sz="1150">
                <a:latin typeface="Arial"/>
                <a:cs typeface="Arial"/>
              </a:rPr>
              <a:t>s</a:t>
            </a:r>
            <a:r>
              <a:rPr dirty="0" sz="1150" spc="-5">
                <a:latin typeface="Arial"/>
                <a:cs typeface="Arial"/>
              </a:rPr>
              <a:t>e</a:t>
            </a:r>
            <a:r>
              <a:rPr dirty="0" sz="1150" spc="10">
                <a:latin typeface="Arial"/>
                <a:cs typeface="Arial"/>
              </a:rPr>
              <a:t>r</a:t>
            </a:r>
            <a:r>
              <a:rPr dirty="0" sz="1150" spc="-15">
                <a:latin typeface="Arial"/>
                <a:cs typeface="Arial"/>
              </a:rPr>
              <a:t>v</a:t>
            </a:r>
            <a:r>
              <a:rPr dirty="0" sz="1150" spc="5">
                <a:latin typeface="Arial"/>
                <a:cs typeface="Arial"/>
              </a:rPr>
              <a:t>e</a:t>
            </a:r>
            <a:r>
              <a:rPr dirty="0" sz="1150">
                <a:latin typeface="Arial"/>
                <a:cs typeface="Arial"/>
              </a:rPr>
              <a:t>d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15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i</a:t>
            </a:r>
            <a:r>
              <a:rPr dirty="0" sz="1150">
                <a:latin typeface="Arial"/>
                <a:cs typeface="Arial"/>
              </a:rPr>
              <a:t>n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15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P</a:t>
            </a:r>
            <a:r>
              <a:rPr dirty="0" sz="1150" spc="-5">
                <a:latin typeface="Arial"/>
                <a:cs typeface="Arial"/>
              </a:rPr>
              <a:t>a</a:t>
            </a:r>
            <a:r>
              <a:rPr dirty="0" sz="1150" spc="10">
                <a:latin typeface="Arial"/>
                <a:cs typeface="Arial"/>
              </a:rPr>
              <a:t>k</a:t>
            </a:r>
            <a:r>
              <a:rPr dirty="0" sz="1150" spc="-5">
                <a:latin typeface="Arial"/>
                <a:cs typeface="Arial"/>
              </a:rPr>
              <a:t>i</a:t>
            </a:r>
            <a:r>
              <a:rPr dirty="0" sz="1150">
                <a:latin typeface="Arial"/>
                <a:cs typeface="Arial"/>
              </a:rPr>
              <a:t>st</a:t>
            </a:r>
            <a:r>
              <a:rPr dirty="0" sz="1150" spc="-5">
                <a:latin typeface="Arial"/>
                <a:cs typeface="Arial"/>
              </a:rPr>
              <a:t>a</a:t>
            </a:r>
            <a:r>
              <a:rPr dirty="0" sz="1150">
                <a:latin typeface="Arial"/>
                <a:cs typeface="Arial"/>
              </a:rPr>
              <a:t>n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155">
                <a:latin typeface="Arial"/>
                <a:cs typeface="Arial"/>
              </a:rPr>
              <a:t> </a:t>
            </a:r>
            <a:r>
              <a:rPr dirty="0" u="sng" sz="1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150" spc="-13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J</a:t>
            </a:r>
            <a:r>
              <a:rPr dirty="0" sz="1150" spc="-5">
                <a:latin typeface="Arial"/>
                <a:cs typeface="Arial"/>
              </a:rPr>
              <a:t>a</a:t>
            </a:r>
            <a:r>
              <a:rPr dirty="0" sz="1150" spc="-5">
                <a:latin typeface="Arial"/>
                <a:cs typeface="Arial"/>
              </a:rPr>
              <a:t>pa</a:t>
            </a:r>
            <a:r>
              <a:rPr dirty="0" sz="1150">
                <a:latin typeface="Arial"/>
                <a:cs typeface="Arial"/>
              </a:rPr>
              <a:t>n  </a:t>
            </a:r>
            <a:r>
              <a:rPr dirty="0" sz="1150" spc="-5">
                <a:latin typeface="Arial"/>
                <a:cs typeface="Arial"/>
              </a:rPr>
              <a:t>has</a:t>
            </a:r>
            <a:r>
              <a:rPr dirty="0" sz="1150" spc="-5">
                <a:latin typeface="Arial"/>
                <a:cs typeface="Arial"/>
              </a:rPr>
              <a:t> level of</a:t>
            </a:r>
            <a:r>
              <a:rPr dirty="0" sz="1150" spc="2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pollution.</a:t>
            </a:r>
            <a:endParaRPr sz="1150">
              <a:latin typeface="Arial"/>
              <a:cs typeface="Arial"/>
            </a:endParaRPr>
          </a:p>
          <a:p>
            <a:pPr algn="just" lvl="3" marL="641985" indent="-229235">
              <a:lnSpc>
                <a:spcPts val="1270"/>
              </a:lnSpc>
              <a:buAutoNum type="alphaUcPeriod"/>
              <a:tabLst>
                <a:tab pos="642620" algn="l"/>
                <a:tab pos="3249930" algn="l"/>
              </a:tabLst>
            </a:pPr>
            <a:r>
              <a:rPr dirty="0" sz="1150" spc="-5">
                <a:latin typeface="Arial"/>
                <a:cs typeface="Arial"/>
              </a:rPr>
              <a:t>The pollution in India</a:t>
            </a:r>
            <a:r>
              <a:rPr dirty="0" sz="1150" spc="5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is</a:t>
            </a:r>
            <a:r>
              <a:rPr dirty="0" sz="1150" spc="3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almost</a:t>
            </a:r>
            <a:r>
              <a:rPr dirty="0" u="sng" sz="11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50">
                <a:latin typeface="Arial"/>
                <a:cs typeface="Arial"/>
              </a:rPr>
              <a:t>to </a:t>
            </a:r>
            <a:r>
              <a:rPr dirty="0" sz="1150" spc="-5">
                <a:latin typeface="Arial"/>
                <a:cs typeface="Arial"/>
              </a:rPr>
              <a:t>the level of pollution </a:t>
            </a:r>
            <a:r>
              <a:rPr dirty="0" sz="115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Nepal.</a:t>
            </a:r>
            <a:endParaRPr sz="1150">
              <a:latin typeface="Arial"/>
              <a:cs typeface="Arial"/>
            </a:endParaRPr>
          </a:p>
          <a:p>
            <a:pPr algn="just" lvl="3" marL="641985" marR="38735" indent="-228600">
              <a:lnSpc>
                <a:spcPts val="1320"/>
              </a:lnSpc>
              <a:spcBef>
                <a:spcPts val="65"/>
              </a:spcBef>
              <a:buAutoNum type="alphaUcPeriod"/>
              <a:tabLst>
                <a:tab pos="642620" algn="l"/>
                <a:tab pos="3499485" algn="l"/>
              </a:tabLst>
            </a:pPr>
            <a:r>
              <a:rPr dirty="0" sz="1150" spc="-10">
                <a:latin typeface="Arial"/>
                <a:cs typeface="Arial"/>
              </a:rPr>
              <a:t>Next </a:t>
            </a:r>
            <a:r>
              <a:rPr dirty="0" sz="1150">
                <a:latin typeface="Arial"/>
                <a:cs typeface="Arial"/>
              </a:rPr>
              <a:t>to </a:t>
            </a:r>
            <a:r>
              <a:rPr dirty="0" sz="1150" spc="-5">
                <a:latin typeface="Arial"/>
                <a:cs typeface="Arial"/>
              </a:rPr>
              <a:t>Pakistan,</a:t>
            </a:r>
            <a:r>
              <a:rPr dirty="0" sz="1150" spc="14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Bangladesh</a:t>
            </a:r>
            <a:r>
              <a:rPr dirty="0" sz="1150" spc="5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has</a:t>
            </a:r>
            <a:r>
              <a:rPr dirty="0" u="sng" sz="11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50" spc="-5">
                <a:latin typeface="Arial"/>
                <a:cs typeface="Arial"/>
              </a:rPr>
              <a:t>level of pollution which is</a:t>
            </a:r>
            <a:r>
              <a:rPr dirty="0" sz="1150" spc="-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the  </a:t>
            </a:r>
            <a:r>
              <a:rPr dirty="0" sz="1150" spc="-5">
                <a:latin typeface="Arial"/>
                <a:cs typeface="Arial"/>
              </a:rPr>
              <a:t>pollution level of India and</a:t>
            </a:r>
            <a:r>
              <a:rPr dirty="0" sz="1150" spc="1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Nepal.</a:t>
            </a:r>
            <a:endParaRPr sz="1150">
              <a:latin typeface="Arial"/>
              <a:cs typeface="Arial"/>
            </a:endParaRPr>
          </a:p>
          <a:p>
            <a:pPr algn="just" lvl="3" marL="641985" marR="40640" indent="-228600">
              <a:lnSpc>
                <a:spcPts val="1320"/>
              </a:lnSpc>
              <a:buFont typeface="Arial"/>
              <a:buAutoNum type="alphaUcPeriod"/>
              <a:tabLst>
                <a:tab pos="642620" algn="l"/>
              </a:tabLst>
            </a:pPr>
            <a:r>
              <a:rPr dirty="0" sz="1150" spc="-5">
                <a:latin typeface="Arial"/>
                <a:cs typeface="Arial"/>
              </a:rPr>
              <a:t>While China shows moderate levels of pollution which </a:t>
            </a:r>
            <a:r>
              <a:rPr dirty="0" sz="1150">
                <a:latin typeface="Arial"/>
                <a:cs typeface="Arial"/>
              </a:rPr>
              <a:t>comes to </a:t>
            </a:r>
            <a:r>
              <a:rPr dirty="0" sz="1150" spc="-5">
                <a:latin typeface="Arial"/>
                <a:cs typeface="Arial"/>
              </a:rPr>
              <a:t>98lbs,  Srilanka, which is an island, surprisingly shows </a:t>
            </a:r>
            <a:r>
              <a:rPr dirty="0" sz="1150">
                <a:latin typeface="Arial"/>
                <a:cs typeface="Arial"/>
              </a:rPr>
              <a:t>same </a:t>
            </a:r>
            <a:r>
              <a:rPr dirty="0" sz="1150" spc="-10">
                <a:latin typeface="Arial"/>
                <a:cs typeface="Arial"/>
              </a:rPr>
              <a:t>levels </a:t>
            </a:r>
            <a:r>
              <a:rPr dirty="0" sz="1150" spc="-5">
                <a:latin typeface="Arial"/>
                <a:cs typeface="Arial"/>
              </a:rPr>
              <a:t>of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pollution.</a:t>
            </a:r>
            <a:endParaRPr sz="1150">
              <a:latin typeface="Arial"/>
              <a:cs typeface="Arial"/>
            </a:endParaRPr>
          </a:p>
          <a:p>
            <a:pPr algn="just" lvl="2" marL="469265" marR="39370" indent="-228600">
              <a:lnSpc>
                <a:spcPts val="138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Fill </a:t>
            </a:r>
            <a:r>
              <a:rPr dirty="0" sz="1200">
                <a:latin typeface="Arial"/>
                <a:cs typeface="Arial"/>
              </a:rPr>
              <a:t>the blanks </a:t>
            </a:r>
            <a:r>
              <a:rPr dirty="0" sz="1200" spc="-5">
                <a:latin typeface="Arial"/>
                <a:cs typeface="Arial"/>
              </a:rPr>
              <a:t>by choosing </a:t>
            </a:r>
            <a:r>
              <a:rPr dirty="0" sz="1200">
                <a:latin typeface="Arial"/>
                <a:cs typeface="Arial"/>
              </a:rPr>
              <a:t>apt </a:t>
            </a:r>
            <a:r>
              <a:rPr dirty="0" sz="1200" spc="-5">
                <a:latin typeface="Arial"/>
                <a:cs typeface="Arial"/>
              </a:rPr>
              <a:t>word given in </a:t>
            </a:r>
            <a:r>
              <a:rPr dirty="0" sz="1200">
                <a:latin typeface="Arial"/>
                <a:cs typeface="Arial"/>
              </a:rPr>
              <a:t>the brackets for </a:t>
            </a:r>
            <a:r>
              <a:rPr dirty="0" sz="1200" spc="-5">
                <a:latin typeface="Arial"/>
                <a:cs typeface="Arial"/>
              </a:rPr>
              <a:t>the passage  given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below:</a:t>
            </a:r>
            <a:endParaRPr sz="1200">
              <a:latin typeface="Arial"/>
              <a:cs typeface="Arial"/>
            </a:endParaRPr>
          </a:p>
          <a:p>
            <a:pPr algn="just" marL="283845" marR="124460">
              <a:lnSpc>
                <a:spcPct val="95800"/>
              </a:lnSpc>
              <a:spcBef>
                <a:spcPts val="15"/>
              </a:spcBef>
            </a:pPr>
            <a:r>
              <a:rPr dirty="0" sz="1200" spc="-5">
                <a:latin typeface="Arial"/>
                <a:cs typeface="Arial"/>
              </a:rPr>
              <a:t>Disasters related to weather events forced </a:t>
            </a:r>
            <a:r>
              <a:rPr dirty="0" sz="1200" b="1">
                <a:latin typeface="Arial"/>
                <a:cs typeface="Arial"/>
              </a:rPr>
              <a:t>(1.about /around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120 million  people from </a:t>
            </a:r>
            <a:r>
              <a:rPr dirty="0" sz="1200">
                <a:latin typeface="Arial"/>
                <a:cs typeface="Arial"/>
              </a:rPr>
              <a:t>their </a:t>
            </a:r>
            <a:r>
              <a:rPr dirty="0" sz="1200" spc="-5">
                <a:latin typeface="Arial"/>
                <a:cs typeface="Arial"/>
              </a:rPr>
              <a:t>homes </a:t>
            </a:r>
            <a:r>
              <a:rPr dirty="0" sz="1200">
                <a:latin typeface="Arial"/>
                <a:cs typeface="Arial"/>
              </a:rPr>
              <a:t>( 2.</a:t>
            </a:r>
            <a:r>
              <a:rPr dirty="0" sz="1200" b="1">
                <a:latin typeface="Arial"/>
                <a:cs typeface="Arial"/>
              </a:rPr>
              <a:t>during/ in </a:t>
            </a:r>
            <a:r>
              <a:rPr dirty="0" sz="1200" spc="-5" b="1">
                <a:latin typeface="Arial"/>
                <a:cs typeface="Arial"/>
              </a:rPr>
              <a:t>the years</a:t>
            </a:r>
            <a:r>
              <a:rPr dirty="0" sz="1200" spc="-5">
                <a:latin typeface="Arial"/>
                <a:cs typeface="Arial"/>
              </a:rPr>
              <a:t>) 2008-2012 alone. </a:t>
            </a:r>
            <a:r>
              <a:rPr dirty="0" sz="1200" spc="-25">
                <a:latin typeface="Arial"/>
                <a:cs typeface="Arial"/>
              </a:rPr>
              <a:t>That‟s </a:t>
            </a:r>
            <a:r>
              <a:rPr dirty="0" sz="1200" spc="-5">
                <a:latin typeface="Arial"/>
                <a:cs typeface="Arial"/>
              </a:rPr>
              <a:t>an  average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24 million people per year. (3</a:t>
            </a:r>
            <a:r>
              <a:rPr dirty="0" sz="1200" spc="-5" b="1">
                <a:latin typeface="Arial"/>
                <a:cs typeface="Arial"/>
              </a:rPr>
              <a:t>.However/ Although</a:t>
            </a:r>
            <a:r>
              <a:rPr dirty="0" sz="1200" spc="-5">
                <a:latin typeface="Arial"/>
                <a:cs typeface="Arial"/>
              </a:rPr>
              <a:t>) we cannot yet  attribute this displacement to climate change, the Inter-governmental Panel </a:t>
            </a:r>
            <a:r>
              <a:rPr dirty="0" sz="1200" spc="-15">
                <a:latin typeface="Arial"/>
                <a:cs typeface="Arial"/>
              </a:rPr>
              <a:t>on  </a:t>
            </a:r>
            <a:r>
              <a:rPr dirty="0" sz="1200" spc="-5">
                <a:latin typeface="Arial"/>
                <a:cs typeface="Arial"/>
              </a:rPr>
              <a:t>Climate Change </a:t>
            </a:r>
            <a:r>
              <a:rPr dirty="0" sz="1200">
                <a:latin typeface="Arial"/>
                <a:cs typeface="Arial"/>
              </a:rPr>
              <a:t>(IPCC) </a:t>
            </a:r>
            <a:r>
              <a:rPr dirty="0" sz="1200" spc="-5">
                <a:latin typeface="Arial"/>
                <a:cs typeface="Arial"/>
              </a:rPr>
              <a:t>has suggested that there is good reason to believe that 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frequency and magnitude of these disasters may (</a:t>
            </a:r>
            <a:r>
              <a:rPr dirty="0" sz="1200" spc="-5" b="1">
                <a:latin typeface="Arial"/>
                <a:cs typeface="Arial"/>
              </a:rPr>
              <a:t>4.in fact /actually)  </a:t>
            </a:r>
            <a:r>
              <a:rPr dirty="0" sz="1200" spc="-5">
                <a:latin typeface="Arial"/>
                <a:cs typeface="Arial"/>
              </a:rPr>
              <a:t>increase in the </a:t>
            </a:r>
            <a:r>
              <a:rPr dirty="0" sz="1200">
                <a:latin typeface="Arial"/>
                <a:cs typeface="Arial"/>
              </a:rPr>
              <a:t>future </a:t>
            </a:r>
            <a:r>
              <a:rPr dirty="0" sz="1200" spc="-5">
                <a:latin typeface="Arial"/>
                <a:cs typeface="Arial"/>
              </a:rPr>
              <a:t>due to human-induced climate change combined with  socio-economic and demographic trends. (5.</a:t>
            </a:r>
            <a:r>
              <a:rPr dirty="0" sz="1200" spc="-5" b="1">
                <a:latin typeface="Arial"/>
                <a:cs typeface="Arial"/>
              </a:rPr>
              <a:t>Besides/ Further </a:t>
            </a:r>
            <a:r>
              <a:rPr dirty="0" sz="1200" spc="-10" b="1">
                <a:latin typeface="Arial"/>
                <a:cs typeface="Arial"/>
              </a:rPr>
              <a:t>to) </a:t>
            </a:r>
            <a:r>
              <a:rPr dirty="0" sz="1200">
                <a:latin typeface="Arial"/>
                <a:cs typeface="Arial"/>
              </a:rPr>
              <a:t>this, </a:t>
            </a:r>
            <a:r>
              <a:rPr dirty="0" sz="1200" spc="-5">
                <a:latin typeface="Arial"/>
                <a:cs typeface="Arial"/>
              </a:rPr>
              <a:t>the  </a:t>
            </a:r>
            <a:r>
              <a:rPr dirty="0" sz="1200">
                <a:latin typeface="Arial"/>
                <a:cs typeface="Arial"/>
              </a:rPr>
              <a:t>IPCC </a:t>
            </a:r>
            <a:r>
              <a:rPr dirty="0" sz="1200" spc="-5">
                <a:latin typeface="Arial"/>
                <a:cs typeface="Arial"/>
              </a:rPr>
              <a:t>has highlighted how </a:t>
            </a:r>
            <a:r>
              <a:rPr dirty="0" sz="1200">
                <a:latin typeface="Arial"/>
                <a:cs typeface="Arial"/>
              </a:rPr>
              <a:t>“for </a:t>
            </a:r>
            <a:r>
              <a:rPr dirty="0" sz="1200" spc="-5">
                <a:latin typeface="Arial"/>
                <a:cs typeface="Arial"/>
              </a:rPr>
              <a:t>people affected by </a:t>
            </a:r>
            <a:r>
              <a:rPr dirty="0" sz="1200">
                <a:latin typeface="Arial"/>
                <a:cs typeface="Arial"/>
              </a:rPr>
              <a:t>disasters, </a:t>
            </a:r>
            <a:r>
              <a:rPr dirty="0" sz="1200" spc="-5">
                <a:latin typeface="Arial"/>
                <a:cs typeface="Arial"/>
              </a:rPr>
              <a:t>subsequent  displacement and resettlement often constitute a second disaster in </a:t>
            </a:r>
            <a:r>
              <a:rPr dirty="0" sz="1200">
                <a:latin typeface="Arial"/>
                <a:cs typeface="Arial"/>
              </a:rPr>
              <a:t>their </a:t>
            </a:r>
            <a:r>
              <a:rPr dirty="0" sz="1200" spc="-5">
                <a:latin typeface="Arial"/>
                <a:cs typeface="Arial"/>
              </a:rPr>
              <a:t>lives.”  </a:t>
            </a:r>
            <a:r>
              <a:rPr dirty="0" sz="1200">
                <a:latin typeface="Arial"/>
                <a:cs typeface="Arial"/>
              </a:rPr>
              <a:t>(SREX report, </a:t>
            </a:r>
            <a:r>
              <a:rPr dirty="0" sz="1200" spc="-5">
                <a:latin typeface="Arial"/>
                <a:cs typeface="Arial"/>
              </a:rPr>
              <a:t>2012).(</a:t>
            </a:r>
            <a:r>
              <a:rPr dirty="0" sz="1200" spc="-5" b="1">
                <a:latin typeface="Arial"/>
                <a:cs typeface="Arial"/>
              </a:rPr>
              <a:t>6. Much of </a:t>
            </a:r>
            <a:r>
              <a:rPr dirty="0" sz="1200" b="1">
                <a:latin typeface="Arial"/>
                <a:cs typeface="Arial"/>
              </a:rPr>
              <a:t>/ </a:t>
            </a:r>
            <a:r>
              <a:rPr dirty="0" sz="1200" spc="-5" b="1">
                <a:latin typeface="Arial"/>
                <a:cs typeface="Arial"/>
              </a:rPr>
              <a:t>Most </a:t>
            </a:r>
            <a:r>
              <a:rPr dirty="0" sz="1200" spc="-5">
                <a:latin typeface="Arial"/>
                <a:cs typeface="Arial"/>
              </a:rPr>
              <a:t>)of </a:t>
            </a:r>
            <a:r>
              <a:rPr dirty="0" sz="1200">
                <a:latin typeface="Arial"/>
                <a:cs typeface="Arial"/>
              </a:rPr>
              <a:t>this </a:t>
            </a:r>
            <a:r>
              <a:rPr dirty="0" sz="1200" spc="-5">
                <a:latin typeface="Arial"/>
                <a:cs typeface="Arial"/>
              </a:rPr>
              <a:t>displacement occurred in  communities vulnerable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the destruction caused by </a:t>
            </a:r>
            <a:r>
              <a:rPr dirty="0" sz="1200">
                <a:latin typeface="Arial"/>
                <a:cs typeface="Arial"/>
              </a:rPr>
              <a:t>floods </a:t>
            </a:r>
            <a:r>
              <a:rPr dirty="0" sz="1200" spc="-5">
                <a:latin typeface="Arial"/>
                <a:cs typeface="Arial"/>
              </a:rPr>
              <a:t>and storms,  (</a:t>
            </a:r>
            <a:r>
              <a:rPr dirty="0" sz="1200" spc="-5" b="1">
                <a:latin typeface="Arial"/>
                <a:cs typeface="Arial"/>
              </a:rPr>
              <a:t>7.because </a:t>
            </a:r>
            <a:r>
              <a:rPr dirty="0" sz="1200" b="1">
                <a:latin typeface="Arial"/>
                <a:cs typeface="Arial"/>
              </a:rPr>
              <a:t>of /due </a:t>
            </a:r>
            <a:r>
              <a:rPr dirty="0" sz="1200" spc="-5" b="1">
                <a:latin typeface="Arial"/>
                <a:cs typeface="Arial"/>
              </a:rPr>
              <a:t>to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poor quality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20">
                <a:latin typeface="Arial"/>
                <a:cs typeface="Arial"/>
              </a:rPr>
              <a:t>people‟s </a:t>
            </a:r>
            <a:r>
              <a:rPr dirty="0" sz="1200" spc="-5">
                <a:latin typeface="Arial"/>
                <a:cs typeface="Arial"/>
              </a:rPr>
              <a:t>homes and their </a:t>
            </a:r>
            <a:r>
              <a:rPr dirty="0" sz="1200">
                <a:latin typeface="Arial"/>
                <a:cs typeface="Arial"/>
              </a:rPr>
              <a:t>location </a:t>
            </a:r>
            <a:r>
              <a:rPr dirty="0" sz="1200" spc="-10">
                <a:latin typeface="Arial"/>
                <a:cs typeface="Arial"/>
              </a:rPr>
              <a:t>in  </a:t>
            </a:r>
            <a:r>
              <a:rPr dirty="0" sz="1200" spc="-5">
                <a:latin typeface="Arial"/>
                <a:cs typeface="Arial"/>
              </a:rPr>
              <a:t>flood prone areas.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devastating </a:t>
            </a:r>
            <a:r>
              <a:rPr dirty="0" sz="1200" spc="-10">
                <a:latin typeface="Arial"/>
                <a:cs typeface="Arial"/>
              </a:rPr>
              <a:t>damage </a:t>
            </a:r>
            <a:r>
              <a:rPr dirty="0" sz="1200" spc="-5">
                <a:latin typeface="Arial"/>
                <a:cs typeface="Arial"/>
              </a:rPr>
              <a:t>and displacement of over </a:t>
            </a:r>
            <a:r>
              <a:rPr dirty="0" sz="1200">
                <a:latin typeface="Arial"/>
                <a:cs typeface="Arial"/>
              </a:rPr>
              <a:t>four  </a:t>
            </a:r>
            <a:r>
              <a:rPr dirty="0" sz="1200" spc="-5">
                <a:latin typeface="Arial"/>
                <a:cs typeface="Arial"/>
              </a:rPr>
              <a:t>million people caused </a:t>
            </a:r>
            <a:r>
              <a:rPr dirty="0" sz="1200">
                <a:latin typeface="Arial"/>
                <a:cs typeface="Arial"/>
              </a:rPr>
              <a:t>by </a:t>
            </a:r>
            <a:r>
              <a:rPr dirty="0" sz="1200" spc="-5">
                <a:latin typeface="Arial"/>
                <a:cs typeface="Arial"/>
                <a:hlinkClick r:id="rId3"/>
              </a:rPr>
              <a:t>Super Typhoon </a:t>
            </a:r>
            <a:r>
              <a:rPr dirty="0" sz="1200" spc="-10">
                <a:latin typeface="Arial"/>
                <a:cs typeface="Arial"/>
                <a:hlinkClick r:id="rId3"/>
              </a:rPr>
              <a:t>Haiyan </a:t>
            </a:r>
            <a:r>
              <a:rPr dirty="0" sz="1200" spc="-5">
                <a:latin typeface="Arial"/>
                <a:cs typeface="Arial"/>
                <a:hlinkClick r:id="rId3"/>
              </a:rPr>
              <a:t>in the Philippines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just </a:t>
            </a:r>
            <a:r>
              <a:rPr dirty="0" sz="1200" spc="-5">
                <a:latin typeface="Arial"/>
                <a:cs typeface="Arial"/>
              </a:rPr>
              <a:t>one of  </a:t>
            </a:r>
            <a:r>
              <a:rPr dirty="0" sz="1200">
                <a:latin typeface="Arial"/>
                <a:cs typeface="Arial"/>
              </a:rPr>
              <a:t>( </a:t>
            </a:r>
            <a:r>
              <a:rPr dirty="0" sz="1200" spc="-5" b="1">
                <a:latin typeface="Arial"/>
                <a:cs typeface="Arial"/>
              </a:rPr>
              <a:t>8.the latest </a:t>
            </a:r>
            <a:r>
              <a:rPr dirty="0" sz="1200" b="1">
                <a:latin typeface="Arial"/>
                <a:cs typeface="Arial"/>
              </a:rPr>
              <a:t>/the </a:t>
            </a:r>
            <a:r>
              <a:rPr dirty="0" sz="1200" spc="-5" b="1">
                <a:latin typeface="Arial"/>
                <a:cs typeface="Arial"/>
              </a:rPr>
              <a:t>most recent</a:t>
            </a:r>
            <a:r>
              <a:rPr dirty="0" sz="1200" spc="15" b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)examples.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7772" y="6869556"/>
            <a:ext cx="5550535" cy="0"/>
          </a:xfrm>
          <a:custGeom>
            <a:avLst/>
            <a:gdLst/>
            <a:ahLst/>
            <a:cxnLst/>
            <a:rect l="l" t="t" r="r" b="b"/>
            <a:pathLst>
              <a:path w="5550534" h="0">
                <a:moveTo>
                  <a:pt x="0" y="0"/>
                </a:moveTo>
                <a:lnTo>
                  <a:pt x="555015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74724" y="6866508"/>
            <a:ext cx="0" cy="3161665"/>
          </a:xfrm>
          <a:custGeom>
            <a:avLst/>
            <a:gdLst/>
            <a:ahLst/>
            <a:cxnLst/>
            <a:rect l="l" t="t" r="r" b="b"/>
            <a:pathLst>
              <a:path w="0" h="3161665">
                <a:moveTo>
                  <a:pt x="0" y="0"/>
                </a:moveTo>
                <a:lnTo>
                  <a:pt x="0" y="316141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71676" y="1002792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71676" y="1002792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77772" y="10030968"/>
            <a:ext cx="5550535" cy="0"/>
          </a:xfrm>
          <a:custGeom>
            <a:avLst/>
            <a:gdLst/>
            <a:ahLst/>
            <a:cxnLst/>
            <a:rect l="l" t="t" r="r" b="b"/>
            <a:pathLst>
              <a:path w="5550534" h="0">
                <a:moveTo>
                  <a:pt x="0" y="0"/>
                </a:moveTo>
                <a:lnTo>
                  <a:pt x="555015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30923" y="6866508"/>
            <a:ext cx="0" cy="3161665"/>
          </a:xfrm>
          <a:custGeom>
            <a:avLst/>
            <a:gdLst/>
            <a:ahLst/>
            <a:cxnLst/>
            <a:rect l="l" t="t" r="r" b="b"/>
            <a:pathLst>
              <a:path w="0" h="3161665">
                <a:moveTo>
                  <a:pt x="0" y="0"/>
                </a:moveTo>
                <a:lnTo>
                  <a:pt x="0" y="316141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27876" y="1002792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27876" y="1002792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499228" y="708152"/>
            <a:ext cx="2021205" cy="29527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640715" marR="5080" indent="-628650">
              <a:lnSpc>
                <a:spcPts val="1040"/>
              </a:lnSpc>
              <a:spcBef>
                <a:spcPts val="165"/>
              </a:spcBef>
            </a:pPr>
            <a:r>
              <a:rPr dirty="0" sz="900" spc="-5" b="1">
                <a:latin typeface="Times New Roman"/>
                <a:cs typeface="Times New Roman"/>
              </a:rPr>
              <a:t>Figure: The Number of People Displaced  Over </a:t>
            </a:r>
            <a:r>
              <a:rPr dirty="0" sz="900" b="1">
                <a:latin typeface="Times New Roman"/>
                <a:cs typeface="Times New Roman"/>
              </a:rPr>
              <a:t>the</a:t>
            </a:r>
            <a:r>
              <a:rPr dirty="0" sz="900" spc="-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Years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pc="-5"/>
              <a:t>Page </a:t>
            </a:r>
            <a:fld id="{81D60167-4931-47E6-BA6A-407CBD079E47}" type="slidenum">
              <a:rPr dirty="0" b="1">
                <a:latin typeface="Times New Roman"/>
                <a:cs typeface="Times New Roman"/>
              </a:rPr>
              <a:t>10</a:t>
            </a:fld>
            <a:r>
              <a:rPr dirty="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b="1">
                <a:latin typeface="Times New Roman"/>
                <a:cs typeface="Times New Roman"/>
              </a:rPr>
              <a:t>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2020-10-08T16:23:08Z</dcterms:created>
  <dcterms:modified xsi:type="dcterms:W3CDTF">2020-10-08T16:23:08Z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2016-12-20T00:00:00Z</vt:filetime>
  </property>
  <property fmtid="{D5CDD505-2E9C-101B-9397-08002B2CF9AE}" pid="3" name="Creator">
    <vt:lpwstr>convertonlinefree.com</vt:lpwstr>
  </property>
  <property fmtid="{D5CDD505-2E9C-101B-9397-08002B2CF9AE}" pid="4" name="LastSaved">
    <vt:filetime>2020-10-08T00:00:00Z</vt:filetime>
  </property>
</Properties>
</file>