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691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59"/>
    </p:cViewPr>
  </p:sorterViewPr>
  <p:notesViewPr>
    <p:cSldViewPr>
      <p:cViewPr varScale="1">
        <p:scale>
          <a:sx n="57" d="100"/>
          <a:sy n="57" d="100"/>
        </p:scale>
        <p:origin x="309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8175-B2F6-468E-BAB9-95A0FA72EBAB}" type="datetimeFigureOut">
              <a:rPr lang="en-IN" smtClean="0"/>
              <a:t>31-12-2020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FB646-B7DB-4EC9-9E76-E70956342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7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FB646-B7DB-4EC9-9E76-E709563427B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2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FB646-B7DB-4EC9-9E76-E709563427B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4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FB646-B7DB-4EC9-9E76-E709563427B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8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78473" y="9274250"/>
            <a:ext cx="7937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‹#›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ueslant.com/mikehess/2009/07/16/is-space-exploration-really-that-necessary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togrammar.org/grammar/quizzes/svagr3.html" TargetMode="External"/><Relationship Id="rId2" Type="http://schemas.openxmlformats.org/officeDocument/2006/relationships/hyperlink" Target="http://guidetogrammar.org/grammar/quizzes/svagr2.ht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rativegeometrics.wordpress.com/2013/02/05/road-classification-in-india/" TargetMode="External"/><Relationship Id="rId2" Type="http://schemas.openxmlformats.org/officeDocument/2006/relationships/hyperlink" Target="http://stud.carlisle.ac.uk/docs/Note--Making-tips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ntl.bts.gov/lib/23000/23100/23121/09RoadFunction.pdf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ardian.co.uk/environment/2011/mar/09/carbon-capture-and-storage" TargetMode="External"/><Relationship Id="rId3" Type="http://schemas.openxmlformats.org/officeDocument/2006/relationships/hyperlink" Target="http://www.guardian.co.uk/environment/carbon-emissions" TargetMode="External"/><Relationship Id="rId7" Type="http://schemas.openxmlformats.org/officeDocument/2006/relationships/hyperlink" Target="http://www.guardian.co.uk/environment/2011/sep/23/bioenergy-biofuels-climate-change-faq" TargetMode="External"/><Relationship Id="rId2" Type="http://schemas.openxmlformats.org/officeDocument/2006/relationships/hyperlink" Target="http://www.guardian.co.uk/environment/energ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guardian.co.uk/environment/2012/may/29/intermittant-solar-wind-energy" TargetMode="External"/><Relationship Id="rId5" Type="http://schemas.openxmlformats.org/officeDocument/2006/relationships/hyperlink" Target="http://www.iea.org/publications/energytechnologyperspectives/" TargetMode="External"/><Relationship Id="rId10" Type="http://schemas.openxmlformats.org/officeDocument/2006/relationships/hyperlink" Target="http://www.economist.com/node/18774834" TargetMode="External"/><Relationship Id="rId4" Type="http://schemas.openxmlformats.org/officeDocument/2006/relationships/hyperlink" Target="http://www.guardian.co.uk/environment/climate-change" TargetMode="External"/><Relationship Id="rId9" Type="http://schemas.openxmlformats.org/officeDocument/2006/relationships/hyperlink" Target="http://hmccc.s3.amazonaws.com/Renewables%20Review/MML%20final%20report%20for%20CCC%209%20may%202011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perial.ac.uk/" TargetMode="External"/><Relationship Id="rId2" Type="http://schemas.openxmlformats.org/officeDocument/2006/relationships/hyperlink" Target="http://www3.imperial.ac.uk/climatechang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ianexpress.com/news/nuclear-energy-in-india-faces-high-risk-of-failur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rueslant.com/mikehess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485" y="2757170"/>
            <a:ext cx="6205220" cy="654050"/>
          </a:xfrm>
          <a:custGeom>
            <a:avLst/>
            <a:gdLst/>
            <a:ahLst/>
            <a:cxnLst/>
            <a:rect l="l" t="t" r="r" b="b"/>
            <a:pathLst>
              <a:path w="6205220" h="654050">
                <a:moveTo>
                  <a:pt x="109004" y="0"/>
                </a:moveTo>
                <a:lnTo>
                  <a:pt x="66576" y="8560"/>
                </a:lnTo>
                <a:lnTo>
                  <a:pt x="31927" y="31908"/>
                </a:lnTo>
                <a:lnTo>
                  <a:pt x="8566" y="66544"/>
                </a:lnTo>
                <a:lnTo>
                  <a:pt x="0" y="108965"/>
                </a:lnTo>
                <a:lnTo>
                  <a:pt x="0" y="545083"/>
                </a:lnTo>
                <a:lnTo>
                  <a:pt x="8566" y="587505"/>
                </a:lnTo>
                <a:lnTo>
                  <a:pt x="31927" y="622141"/>
                </a:lnTo>
                <a:lnTo>
                  <a:pt x="66576" y="645489"/>
                </a:lnTo>
                <a:lnTo>
                  <a:pt x="109004" y="654050"/>
                </a:lnTo>
                <a:lnTo>
                  <a:pt x="6096254" y="654050"/>
                </a:lnTo>
                <a:lnTo>
                  <a:pt x="6138675" y="645489"/>
                </a:lnTo>
                <a:lnTo>
                  <a:pt x="6173311" y="622141"/>
                </a:lnTo>
                <a:lnTo>
                  <a:pt x="6196659" y="587505"/>
                </a:lnTo>
                <a:lnTo>
                  <a:pt x="6205220" y="545083"/>
                </a:lnTo>
                <a:lnTo>
                  <a:pt x="6205220" y="108965"/>
                </a:lnTo>
                <a:lnTo>
                  <a:pt x="6196659" y="66544"/>
                </a:lnTo>
                <a:lnTo>
                  <a:pt x="6173311" y="31908"/>
                </a:lnTo>
                <a:lnTo>
                  <a:pt x="6138675" y="8560"/>
                </a:lnTo>
                <a:lnTo>
                  <a:pt x="6096254" y="0"/>
                </a:lnTo>
                <a:lnTo>
                  <a:pt x="10900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4676" y="2790799"/>
            <a:ext cx="5986780" cy="585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1000"/>
              </a:lnSpc>
              <a:spcBef>
                <a:spcPts val="110"/>
              </a:spcBef>
            </a:pPr>
            <a:r>
              <a:rPr sz="1100" b="1" spc="-5" dirty="0">
                <a:latin typeface="Arial"/>
                <a:cs typeface="Arial"/>
              </a:rPr>
              <a:t>UNIT </a:t>
            </a:r>
            <a:r>
              <a:rPr sz="1100" b="1" dirty="0">
                <a:latin typeface="Arial"/>
                <a:cs typeface="Arial"/>
              </a:rPr>
              <a:t>III - </a:t>
            </a:r>
            <a:r>
              <a:rPr sz="1100" i="1" spc="-5" dirty="0">
                <a:latin typeface="Arial"/>
                <a:cs typeface="Arial"/>
              </a:rPr>
              <a:t>Listening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Note taking, Note making, Role-play, Reading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interpreting  visual </a:t>
            </a:r>
            <a:r>
              <a:rPr sz="1100" i="1" dirty="0">
                <a:latin typeface="Arial"/>
                <a:cs typeface="Arial"/>
              </a:rPr>
              <a:t>material </a:t>
            </a:r>
            <a:r>
              <a:rPr sz="1100" i="1" spc="-5" dirty="0">
                <a:latin typeface="Arial"/>
                <a:cs typeface="Arial"/>
              </a:rPr>
              <a:t>(pictures/newspapers) </a:t>
            </a:r>
            <a:r>
              <a:rPr sz="1100" i="1" dirty="0">
                <a:latin typeface="Arial"/>
                <a:cs typeface="Arial"/>
              </a:rPr>
              <a:t>Essay </a:t>
            </a:r>
            <a:r>
              <a:rPr sz="1100" i="1" spc="-5" dirty="0">
                <a:latin typeface="Arial"/>
                <a:cs typeface="Arial"/>
              </a:rPr>
              <a:t>Writing </a:t>
            </a:r>
            <a:r>
              <a:rPr sz="1100" i="1" dirty="0">
                <a:latin typeface="Arial"/>
                <a:cs typeface="Arial"/>
              </a:rPr>
              <a:t>- </a:t>
            </a:r>
            <a:r>
              <a:rPr sz="1100" i="1" spc="5" dirty="0">
                <a:latin typeface="Arial"/>
                <a:cs typeface="Arial"/>
              </a:rPr>
              <a:t>WH </a:t>
            </a:r>
            <a:r>
              <a:rPr sz="1100" i="1" dirty="0">
                <a:latin typeface="Arial"/>
                <a:cs typeface="Arial"/>
              </a:rPr>
              <a:t>questions - </a:t>
            </a:r>
            <a:r>
              <a:rPr sz="1100" i="1" spc="-5" dirty="0">
                <a:latin typeface="Arial"/>
                <a:cs typeface="Arial"/>
              </a:rPr>
              <a:t>Question </a:t>
            </a:r>
            <a:r>
              <a:rPr sz="1100" i="1" dirty="0">
                <a:latin typeface="Arial"/>
                <a:cs typeface="Arial"/>
              </a:rPr>
              <a:t>Tags - Types of  sentences - Compound </a:t>
            </a:r>
            <a:r>
              <a:rPr sz="1100" i="1" spc="-5" dirty="0">
                <a:latin typeface="Arial"/>
                <a:cs typeface="Arial"/>
              </a:rPr>
              <a:t>Nouns, Technical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Definitions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1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10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24" y="929639"/>
            <a:ext cx="6082030" cy="12915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8580" marR="62230" algn="just">
              <a:lnSpc>
                <a:spcPts val="126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space? Are the </a:t>
            </a:r>
            <a:r>
              <a:rPr sz="1100" spc="-5" dirty="0">
                <a:latin typeface="Arial"/>
                <a:cs typeface="Arial"/>
              </a:rPr>
              <a:t>billions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dollars actually paying off in knowledge,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is it </a:t>
            </a:r>
            <a:r>
              <a:rPr sz="1100" spc="5" dirty="0">
                <a:latin typeface="Arial"/>
                <a:cs typeface="Arial"/>
              </a:rPr>
              <a:t>simply </a:t>
            </a:r>
            <a:r>
              <a:rPr sz="1100" dirty="0">
                <a:latin typeface="Arial"/>
                <a:cs typeface="Arial"/>
              </a:rPr>
              <a:t>a matter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binge </a:t>
            </a:r>
            <a:r>
              <a:rPr sz="1100" spc="-5" dirty="0">
                <a:latin typeface="Arial"/>
                <a:cs typeface="Arial"/>
              </a:rPr>
              <a:t>spending </a:t>
            </a:r>
            <a:r>
              <a:rPr sz="1100" dirty="0">
                <a:latin typeface="Arial"/>
                <a:cs typeface="Arial"/>
              </a:rPr>
              <a:t>to fuel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ego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our  country (and keep thousands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NASA 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employees,  well,</a:t>
            </a:r>
            <a:endParaRPr sz="1100">
              <a:latin typeface="Arial"/>
              <a:cs typeface="Arial"/>
            </a:endParaRPr>
          </a:p>
          <a:p>
            <a:pPr marL="68580" marR="60960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employed)? There‘s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checks-and-balances </a:t>
            </a:r>
            <a:r>
              <a:rPr sz="1100" dirty="0">
                <a:latin typeface="Arial"/>
                <a:cs typeface="Arial"/>
              </a:rPr>
              <a:t>…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there‘s supposed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… </a:t>
            </a:r>
            <a:r>
              <a:rPr sz="1100" spc="-10" dirty="0">
                <a:latin typeface="Arial"/>
                <a:cs typeface="Arial"/>
              </a:rPr>
              <a:t>on  </a:t>
            </a:r>
            <a:r>
              <a:rPr sz="1100" spc="-5" dirty="0">
                <a:latin typeface="Arial"/>
                <a:cs typeface="Arial"/>
              </a:rPr>
              <a:t>government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spending,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so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why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apply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NASA?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hundreds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millions</a:t>
            </a:r>
            <a:r>
              <a:rPr sz="1100" spc="1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dollars</a:t>
            </a:r>
            <a:endParaRPr sz="1100">
              <a:latin typeface="Arial"/>
              <a:cs typeface="Arial"/>
            </a:endParaRPr>
          </a:p>
          <a:p>
            <a:pPr marL="68580" marR="64135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being poured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mission 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program itself aren‘t worth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end game, </a:t>
            </a:r>
            <a:r>
              <a:rPr sz="1100" dirty="0">
                <a:latin typeface="Arial"/>
                <a:cs typeface="Arial"/>
              </a:rPr>
              <a:t>I say </a:t>
            </a:r>
            <a:r>
              <a:rPr sz="1100" spc="-5" dirty="0">
                <a:latin typeface="Arial"/>
                <a:cs typeface="Arial"/>
              </a:rPr>
              <a:t>all systems  should‘t be go. Keep that shuttle on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ground, and put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money into our schools where  people really learn something valuable.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40"/>
              </a:lnSpc>
            </a:pPr>
            <a:r>
              <a:rPr sz="1100" spc="-5" dirty="0">
                <a:latin typeface="Arial"/>
                <a:cs typeface="Arial"/>
              </a:rPr>
              <a:t>adapted from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http://trueslant.com/mikehess/2009/07/16/is-space-exploration-really-that-necessary/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360422"/>
            <a:ext cx="59359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Step: </a:t>
            </a:r>
            <a:r>
              <a:rPr sz="1100" b="1" spc="-10" dirty="0">
                <a:latin typeface="Arial"/>
                <a:cs typeface="Arial"/>
              </a:rPr>
              <a:t>2. </a:t>
            </a:r>
            <a:r>
              <a:rPr sz="1100" b="1" spc="-5" dirty="0">
                <a:latin typeface="Arial"/>
                <a:cs typeface="Arial"/>
              </a:rPr>
              <a:t>Prepare </a:t>
            </a:r>
            <a:r>
              <a:rPr sz="1100" b="1" spc="-15" dirty="0">
                <a:latin typeface="Arial"/>
                <a:cs typeface="Arial"/>
              </a:rPr>
              <a:t>An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95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8 : </a:t>
            </a:r>
            <a:r>
              <a:rPr sz="1100" spc="-5" dirty="0">
                <a:latin typeface="Arial"/>
                <a:cs typeface="Arial"/>
              </a:rPr>
              <a:t>Based on your understanding on </a:t>
            </a:r>
            <a:r>
              <a:rPr sz="1100" spc="-130" dirty="0">
                <a:latin typeface="Arial"/>
                <a:cs typeface="Arial"/>
              </a:rPr>
              <a:t>‗No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Nuclear Energy‘, 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sheet: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24" y="2709925"/>
            <a:ext cx="5728335" cy="275336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Outline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Exploration is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necessary:</a:t>
            </a:r>
            <a:endParaRPr sz="1100">
              <a:latin typeface="Arial"/>
              <a:cs typeface="Arial"/>
            </a:endParaRPr>
          </a:p>
          <a:p>
            <a:pPr marL="68580" marR="4960620" indent="39370">
              <a:lnSpc>
                <a:spcPct val="191600"/>
              </a:lnSpc>
            </a:pPr>
            <a:r>
              <a:rPr sz="1100" spc="-5" dirty="0">
                <a:latin typeface="Arial"/>
                <a:cs typeface="Arial"/>
              </a:rPr>
              <a:t>Opinion:  Reason </a:t>
            </a:r>
            <a:r>
              <a:rPr sz="1100" dirty="0">
                <a:latin typeface="Arial"/>
                <a:cs typeface="Arial"/>
              </a:rPr>
              <a:t>1 :  Support:  </a:t>
            </a:r>
            <a:r>
              <a:rPr sz="1100" spc="-5" dirty="0">
                <a:latin typeface="Arial"/>
                <a:cs typeface="Arial"/>
              </a:rPr>
              <a:t>Reason </a:t>
            </a:r>
            <a:r>
              <a:rPr sz="1100" dirty="0">
                <a:latin typeface="Arial"/>
                <a:cs typeface="Arial"/>
              </a:rPr>
              <a:t>2:  Support:  </a:t>
            </a:r>
            <a:r>
              <a:rPr sz="1100" spc="-5" dirty="0">
                <a:latin typeface="Arial"/>
                <a:cs typeface="Arial"/>
              </a:rPr>
              <a:t>Reason </a:t>
            </a:r>
            <a:r>
              <a:rPr sz="1100" dirty="0">
                <a:latin typeface="Arial"/>
                <a:cs typeface="Arial"/>
              </a:rPr>
              <a:t>3  </a:t>
            </a:r>
            <a:r>
              <a:rPr sz="1100" spc="-5" dirty="0">
                <a:latin typeface="Arial"/>
                <a:cs typeface="Arial"/>
              </a:rPr>
              <a:t>Support 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601080"/>
            <a:ext cx="5970270" cy="228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STEP: </a:t>
            </a:r>
            <a:r>
              <a:rPr sz="1100" b="1" dirty="0">
                <a:latin typeface="Arial"/>
                <a:cs typeface="Arial"/>
              </a:rPr>
              <a:t>3: </a:t>
            </a:r>
            <a:r>
              <a:rPr sz="1100" b="1" spc="-5" dirty="0">
                <a:latin typeface="Arial"/>
                <a:cs typeface="Arial"/>
              </a:rPr>
              <a:t>ORGANISE YOUR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IDEAS:</a:t>
            </a:r>
            <a:endParaRPr sz="1100">
              <a:latin typeface="Arial"/>
              <a:cs typeface="Arial"/>
            </a:endParaRPr>
          </a:p>
          <a:p>
            <a:pPr marL="12700" marR="257810">
              <a:lnSpc>
                <a:spcPts val="1270"/>
              </a:lnSpc>
              <a:spcBef>
                <a:spcPts val="60"/>
              </a:spcBef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Go through </a:t>
            </a:r>
            <a:r>
              <a:rPr sz="1100" spc="-5" dirty="0">
                <a:latin typeface="Arial"/>
                <a:cs typeface="Arial"/>
              </a:rPr>
              <a:t>your worksheet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comparing opinions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Indian news paper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Pakistani  news paper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energy. Prepare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outline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similar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line.</a:t>
            </a:r>
            <a:endParaRPr sz="1100">
              <a:latin typeface="Arial"/>
              <a:cs typeface="Arial"/>
            </a:endParaRPr>
          </a:p>
          <a:p>
            <a:pPr marL="196850" indent="-184785">
              <a:lnSpc>
                <a:spcPts val="1205"/>
              </a:lnSpc>
              <a:buAutoNum type="arabicPeriod"/>
              <a:tabLst>
                <a:tab pos="197485" algn="l"/>
              </a:tabLst>
            </a:pP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sheet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arranging ideas given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Exploration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organize your ideas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logical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order.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ts val="1270"/>
              </a:lnSpc>
              <a:spcBef>
                <a:spcPts val="50"/>
              </a:spcBef>
              <a:buAutoNum type="arabicPeriod" startAt="3"/>
              <a:tabLst>
                <a:tab pos="200025" algn="l"/>
                <a:tab pos="5086985" algn="l"/>
              </a:tabLst>
            </a:pPr>
            <a:r>
              <a:rPr sz="1100" spc="-5" dirty="0">
                <a:latin typeface="Arial"/>
                <a:cs typeface="Arial"/>
              </a:rPr>
              <a:t>Use  </a:t>
            </a:r>
            <a:r>
              <a:rPr sz="1100" dirty="0">
                <a:latin typeface="Arial"/>
                <a:cs typeface="Arial"/>
              </a:rPr>
              <a:t>conjunctions  </a:t>
            </a:r>
            <a:r>
              <a:rPr sz="1100" spc="-5" dirty="0">
                <a:latin typeface="Arial"/>
                <a:cs typeface="Arial"/>
              </a:rPr>
              <a:t>(discussed  in  Unit  </a:t>
            </a:r>
            <a:r>
              <a:rPr sz="1100" dirty="0">
                <a:latin typeface="Arial"/>
                <a:cs typeface="Arial"/>
              </a:rPr>
              <a:t>1)  </a:t>
            </a:r>
            <a:r>
              <a:rPr sz="1100" spc="5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adding 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contracting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ideas.	</a:t>
            </a:r>
            <a:r>
              <a:rPr sz="1100" dirty="0">
                <a:latin typeface="Arial"/>
                <a:cs typeface="Arial"/>
              </a:rPr>
              <a:t>While </a:t>
            </a:r>
            <a:r>
              <a:rPr sz="1100" spc="-5" dirty="0">
                <a:latin typeface="Arial"/>
                <a:cs typeface="Arial"/>
              </a:rPr>
              <a:t>writing,  </a:t>
            </a:r>
            <a:r>
              <a:rPr sz="1100" dirty="0">
                <a:latin typeface="Arial"/>
                <a:cs typeface="Arial"/>
              </a:rPr>
              <a:t>coherence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unity is very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important.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ts val="1260"/>
              </a:lnSpc>
              <a:buAutoNum type="arabicPeriod" startAt="3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Stick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your logic and don‘t argue against your opinion.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bring in cohesion conjunctions are  necessary. </a:t>
            </a:r>
            <a:r>
              <a:rPr sz="1100" dirty="0">
                <a:latin typeface="Arial"/>
                <a:cs typeface="Arial"/>
              </a:rPr>
              <a:t>You can </a:t>
            </a:r>
            <a:r>
              <a:rPr sz="1100" spc="-10" dirty="0">
                <a:latin typeface="Arial"/>
                <a:cs typeface="Arial"/>
              </a:rPr>
              <a:t>even </a:t>
            </a:r>
            <a:r>
              <a:rPr sz="1100" spc="-5" dirty="0">
                <a:latin typeface="Arial"/>
                <a:cs typeface="Arial"/>
              </a:rPr>
              <a:t>repeat some words, use </a:t>
            </a:r>
            <a:r>
              <a:rPr sz="1100" dirty="0">
                <a:latin typeface="Arial"/>
                <a:cs typeface="Arial"/>
              </a:rPr>
              <a:t>pronouns to </a:t>
            </a:r>
            <a:r>
              <a:rPr sz="1100" spc="-5" dirty="0">
                <a:latin typeface="Arial"/>
                <a:cs typeface="Arial"/>
              </a:rPr>
              <a:t>bring unity in your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writing.</a:t>
            </a:r>
            <a:endParaRPr sz="1100">
              <a:latin typeface="Arial"/>
              <a:cs typeface="Arial"/>
            </a:endParaRPr>
          </a:p>
          <a:p>
            <a:pPr marL="12700" marR="8890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187960" algn="l"/>
              </a:tabLst>
            </a:pPr>
            <a:r>
              <a:rPr sz="1100" spc="-5" dirty="0">
                <a:latin typeface="Arial"/>
                <a:cs typeface="Arial"/>
              </a:rPr>
              <a:t>Don‘t forget about </a:t>
            </a:r>
            <a:r>
              <a:rPr sz="1100" spc="-10" dirty="0">
                <a:latin typeface="Arial"/>
                <a:cs typeface="Arial"/>
              </a:rPr>
              <a:t>topic </a:t>
            </a:r>
            <a:r>
              <a:rPr sz="1100" spc="-5" dirty="0">
                <a:latin typeface="Arial"/>
                <a:cs typeface="Arial"/>
              </a:rPr>
              <a:t>line. Every </a:t>
            </a: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idea needs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new paragraph. Don‘t </a:t>
            </a:r>
            <a:r>
              <a:rPr sz="1100" spc="-10" dirty="0">
                <a:latin typeface="Arial"/>
                <a:cs typeface="Arial"/>
              </a:rPr>
              <a:t>put </a:t>
            </a:r>
            <a:r>
              <a:rPr sz="1100" dirty="0">
                <a:latin typeface="Arial"/>
                <a:cs typeface="Arial"/>
              </a:rPr>
              <a:t>too </a:t>
            </a:r>
            <a:r>
              <a:rPr sz="1100" spc="-5" dirty="0">
                <a:latin typeface="Arial"/>
                <a:cs typeface="Arial"/>
              </a:rPr>
              <a:t>many  ideas </a:t>
            </a:r>
            <a:r>
              <a:rPr sz="1100" dirty="0">
                <a:latin typeface="Arial"/>
                <a:cs typeface="Arial"/>
              </a:rPr>
              <a:t>in the same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paragraph.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210820" algn="l"/>
                <a:tab pos="2379345" algn="l"/>
              </a:tabLst>
            </a:pPr>
            <a:r>
              <a:rPr sz="1100" dirty="0">
                <a:latin typeface="Arial"/>
                <a:cs typeface="Arial"/>
              </a:rPr>
              <a:t>Go  ahead  </a:t>
            </a:r>
            <a:r>
              <a:rPr sz="1100" spc="-10" dirty="0">
                <a:latin typeface="Arial"/>
                <a:cs typeface="Arial"/>
              </a:rPr>
              <a:t>with 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	a </a:t>
            </a:r>
            <a:r>
              <a:rPr sz="1100" spc="-5" dirty="0">
                <a:latin typeface="Arial"/>
                <a:cs typeface="Arial"/>
              </a:rPr>
              <a:t>topic given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teacher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topics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argumentative writing.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30"/>
              </a:lnSpc>
              <a:buAutoNum type="arabicPeriod" startAt="3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Edit your paper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510" y="8444230"/>
            <a:ext cx="5202555" cy="80962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5960">
              <a:lnSpc>
                <a:spcPts val="1230"/>
              </a:lnSpc>
            </a:pPr>
            <a:r>
              <a:rPr sz="1100" b="1" dirty="0">
                <a:latin typeface="Arial"/>
                <a:cs typeface="Arial"/>
              </a:rPr>
              <a:t>My </a:t>
            </a:r>
            <a:r>
              <a:rPr sz="1100" b="1" spc="-5" dirty="0">
                <a:latin typeface="Arial"/>
                <a:cs typeface="Arial"/>
              </a:rPr>
              <a:t>Partner’s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Paper</a:t>
            </a:r>
            <a:endParaRPr sz="1100">
              <a:latin typeface="Arial"/>
              <a:cs typeface="Arial"/>
            </a:endParaRPr>
          </a:p>
          <a:p>
            <a:pPr marL="67945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Opinion: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Reason </a:t>
            </a:r>
            <a:r>
              <a:rPr sz="1100" b="1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182" y="5593079"/>
            <a:ext cx="1474332" cy="213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2991358"/>
            <a:ext cx="5967095" cy="614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sz="1100" b="1" dirty="0">
                <a:latin typeface="Arial"/>
                <a:cs typeface="Arial"/>
              </a:rPr>
              <a:t>STEP </a:t>
            </a:r>
            <a:r>
              <a:rPr lang="en-US" sz="1100" b="1" spc="-5" dirty="0" smtClean="0">
                <a:latin typeface="Arial"/>
                <a:cs typeface="Arial"/>
              </a:rPr>
              <a:t>4</a:t>
            </a:r>
            <a:r>
              <a:rPr sz="1100" b="1" spc="-5" dirty="0" smtClean="0">
                <a:latin typeface="Arial"/>
                <a:cs typeface="Arial"/>
              </a:rPr>
              <a:t>: RE</a:t>
            </a:r>
            <a:r>
              <a:rPr lang="en-US" sz="1100" b="1" spc="-5" dirty="0">
                <a:latin typeface="Arial"/>
                <a:cs typeface="Arial"/>
              </a:rPr>
              <a:t>V</a:t>
            </a:r>
            <a:r>
              <a:rPr sz="1100" b="1" spc="-5" dirty="0" smtClean="0">
                <a:latin typeface="Arial"/>
                <a:cs typeface="Arial"/>
              </a:rPr>
              <a:t>ISE</a:t>
            </a:r>
            <a:r>
              <a:rPr sz="1100" spc="-5" dirty="0">
                <a:latin typeface="Arial"/>
                <a:cs typeface="Arial"/>
              </a:rPr>
              <a:t>: Task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8. Exchange your paper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your partner. Outline your partner‘s  paper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below: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9 : </a:t>
            </a:r>
            <a:r>
              <a:rPr sz="1100" b="1" spc="-10" dirty="0">
                <a:latin typeface="Arial"/>
                <a:cs typeface="Arial"/>
              </a:rPr>
              <a:t>After you </a:t>
            </a:r>
            <a:r>
              <a:rPr sz="1100" b="1" spc="-5" dirty="0">
                <a:latin typeface="Arial"/>
                <a:cs typeface="Arial"/>
              </a:rPr>
              <a:t>complete </a:t>
            </a:r>
            <a:r>
              <a:rPr sz="1100" b="1" spc="-10" dirty="0">
                <a:latin typeface="Arial"/>
                <a:cs typeface="Arial"/>
              </a:rPr>
              <a:t>your </a:t>
            </a:r>
            <a:r>
              <a:rPr sz="1100" b="1" dirty="0">
                <a:latin typeface="Arial"/>
                <a:cs typeface="Arial"/>
              </a:rPr>
              <a:t>partner’s </a:t>
            </a:r>
            <a:r>
              <a:rPr sz="1100" b="1" spc="-5" dirty="0">
                <a:latin typeface="Arial"/>
                <a:cs typeface="Arial"/>
              </a:rPr>
              <a:t>paper ask each other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1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11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6124" y="3624707"/>
            <a:ext cx="6082030" cy="12928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979" indent="-152400">
              <a:lnSpc>
                <a:spcPts val="1240"/>
              </a:lnSpc>
              <a:buAutoNum type="arabicPeriod"/>
              <a:tabLst>
                <a:tab pos="220979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the opinion </a:t>
            </a:r>
            <a:r>
              <a:rPr sz="1100" dirty="0">
                <a:latin typeface="Arial"/>
                <a:cs typeface="Arial"/>
              </a:rPr>
              <a:t>expressed in the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partner?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enough reasons to </a:t>
            </a:r>
            <a:r>
              <a:rPr sz="1100" spc="-5" dirty="0">
                <a:latin typeface="Arial"/>
                <a:cs typeface="Arial"/>
              </a:rPr>
              <a:t>convince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Do all </a:t>
            </a:r>
            <a:r>
              <a:rPr sz="1100" dirty="0">
                <a:latin typeface="Arial"/>
                <a:cs typeface="Arial"/>
              </a:rPr>
              <a:t>reasons </a:t>
            </a:r>
            <a:r>
              <a:rPr sz="1100" spc="-5" dirty="0">
                <a:latin typeface="Arial"/>
                <a:cs typeface="Arial"/>
              </a:rPr>
              <a:t>support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65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facts </a:t>
            </a:r>
            <a:r>
              <a:rPr sz="1100" spc="-5" dirty="0">
                <a:latin typeface="Arial"/>
                <a:cs typeface="Arial"/>
              </a:rPr>
              <a:t>to support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reason?</a:t>
            </a:r>
            <a:endParaRPr sz="1100">
              <a:latin typeface="Arial"/>
              <a:cs typeface="Arial"/>
            </a:endParaRPr>
          </a:p>
          <a:p>
            <a:pPr marL="68580" marR="28956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write </a:t>
            </a:r>
            <a:r>
              <a:rPr sz="110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conjunctions, transitional words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phrases to </a:t>
            </a:r>
            <a:r>
              <a:rPr sz="1100" dirty="0">
                <a:latin typeface="Arial"/>
                <a:cs typeface="Arial"/>
              </a:rPr>
              <a:t>make the </a:t>
            </a:r>
            <a:r>
              <a:rPr sz="1100" spc="-5" dirty="0">
                <a:latin typeface="Arial"/>
                <a:cs typeface="Arial"/>
              </a:rPr>
              <a:t>points  clear?</a:t>
            </a:r>
            <a:endParaRPr sz="1100">
              <a:latin typeface="Arial"/>
              <a:cs typeface="Arial"/>
            </a:endParaRPr>
          </a:p>
          <a:p>
            <a:pPr marL="223520" indent="-155575">
              <a:lnSpc>
                <a:spcPts val="1200"/>
              </a:lnSpc>
              <a:buAutoNum type="arabicPeriod"/>
              <a:tabLst>
                <a:tab pos="224154" algn="l"/>
              </a:tabLst>
            </a:pPr>
            <a:r>
              <a:rPr sz="1100" dirty="0">
                <a:latin typeface="Arial"/>
                <a:cs typeface="Arial"/>
              </a:rPr>
              <a:t>Is there </a:t>
            </a:r>
            <a:r>
              <a:rPr sz="1100" spc="-5" dirty="0">
                <a:latin typeface="Arial"/>
                <a:cs typeface="Arial"/>
              </a:rPr>
              <a:t>anything difficult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understand?</a:t>
            </a:r>
            <a:endParaRPr sz="1100">
              <a:latin typeface="Arial"/>
              <a:cs typeface="Arial"/>
            </a:endParaRPr>
          </a:p>
          <a:p>
            <a:pPr marL="225425" indent="-157480">
              <a:lnSpc>
                <a:spcPts val="1290"/>
              </a:lnSpc>
              <a:buAutoNum type="arabicPeriod"/>
              <a:tabLst>
                <a:tab pos="226060" algn="l"/>
              </a:tabLst>
            </a:pP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writer strongly supported his/ her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994630"/>
            <a:ext cx="5862320" cy="40316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b="1" spc="-5" dirty="0">
                <a:latin typeface="Arial"/>
                <a:cs typeface="Arial"/>
              </a:rPr>
              <a:t>STEP </a:t>
            </a:r>
            <a:r>
              <a:rPr sz="1100" b="1" dirty="0">
                <a:latin typeface="Arial"/>
                <a:cs typeface="Arial"/>
              </a:rPr>
              <a:t>5: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REWRITE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700" marR="288290">
              <a:lnSpc>
                <a:spcPct val="11000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Task: </a:t>
            </a:r>
            <a:r>
              <a:rPr sz="1100" spc="-5" dirty="0">
                <a:latin typeface="Arial"/>
                <a:cs typeface="Arial"/>
              </a:rPr>
              <a:t>10. Based </a:t>
            </a:r>
            <a:r>
              <a:rPr sz="1100" dirty="0">
                <a:latin typeface="Arial"/>
                <a:cs typeface="Arial"/>
              </a:rPr>
              <a:t>on the feedback </a:t>
            </a:r>
            <a:r>
              <a:rPr sz="1100" spc="-5" dirty="0">
                <a:latin typeface="Arial"/>
                <a:cs typeface="Arial"/>
              </a:rPr>
              <a:t>given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your partner, revise your paper. Change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add  anything that you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to.</a:t>
            </a:r>
            <a:endParaRPr sz="1100" dirty="0">
              <a:latin typeface="Arial"/>
              <a:cs typeface="Arial"/>
            </a:endParaRPr>
          </a:p>
          <a:p>
            <a:pPr marL="2818130" marR="35560" indent="-597535">
              <a:lnSpc>
                <a:spcPct val="110000"/>
              </a:lnSpc>
              <a:spcBef>
                <a:spcPts val="10"/>
              </a:spcBef>
            </a:pPr>
            <a:r>
              <a:rPr sz="1100" b="1" spc="-5" dirty="0">
                <a:latin typeface="Arial"/>
                <a:cs typeface="Arial"/>
              </a:rPr>
              <a:t>STEP </a:t>
            </a:r>
            <a:r>
              <a:rPr sz="1100" b="1" dirty="0">
                <a:latin typeface="Arial"/>
                <a:cs typeface="Arial"/>
              </a:rPr>
              <a:t>6: </a:t>
            </a:r>
            <a:r>
              <a:rPr sz="1100" b="1" spc="-5" dirty="0">
                <a:latin typeface="Arial"/>
                <a:cs typeface="Arial"/>
              </a:rPr>
              <a:t>EDIT YOUR PAPER: Task: </a:t>
            </a:r>
            <a:r>
              <a:rPr sz="1100" b="1" dirty="0">
                <a:latin typeface="Arial"/>
                <a:cs typeface="Arial"/>
              </a:rPr>
              <a:t>10. </a:t>
            </a:r>
            <a:r>
              <a:rPr sz="1100" b="1" spc="-5" dirty="0">
                <a:latin typeface="Arial"/>
                <a:cs typeface="Arial"/>
              </a:rPr>
              <a:t>Edit </a:t>
            </a:r>
            <a:r>
              <a:rPr sz="1100" b="1" dirty="0">
                <a:latin typeface="Arial"/>
                <a:cs typeface="Arial"/>
              </a:rPr>
              <a:t>your paper  based on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instructions:</a:t>
            </a:r>
            <a:endParaRPr sz="1100" dirty="0">
              <a:latin typeface="Arial"/>
              <a:cs typeface="Arial"/>
            </a:endParaRPr>
          </a:p>
          <a:p>
            <a:pPr marL="2080895" marR="1733550" indent="457200">
              <a:lnSpc>
                <a:spcPts val="1270"/>
              </a:lnSpc>
              <a:spcBef>
                <a:spcPts val="215"/>
              </a:spcBef>
            </a:pPr>
            <a:r>
              <a:rPr sz="1100" b="1" spc="-5" dirty="0">
                <a:latin typeface="Arial"/>
                <a:cs typeface="Arial"/>
              </a:rPr>
              <a:t>Instructions for Editing:  Look </a:t>
            </a:r>
            <a:r>
              <a:rPr sz="1100" b="1" dirty="0">
                <a:latin typeface="Arial"/>
                <a:cs typeface="Arial"/>
              </a:rPr>
              <a:t>at </a:t>
            </a:r>
            <a:r>
              <a:rPr sz="1100" b="1" spc="-5" dirty="0">
                <a:latin typeface="Arial"/>
                <a:cs typeface="Arial"/>
              </a:rPr>
              <a:t>every </a:t>
            </a:r>
            <a:r>
              <a:rPr sz="1100" b="1" dirty="0">
                <a:latin typeface="Arial"/>
                <a:cs typeface="Arial"/>
              </a:rPr>
              <a:t>sentence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-</a:t>
            </a:r>
            <a:endParaRPr sz="1100" dirty="0">
              <a:latin typeface="Arial"/>
              <a:cs typeface="Arial"/>
            </a:endParaRPr>
          </a:p>
          <a:p>
            <a:pPr marL="2995295" marR="379730" indent="-457200">
              <a:lnSpc>
                <a:spcPts val="1270"/>
              </a:lnSpc>
              <a:spcBef>
                <a:spcPts val="5"/>
              </a:spcBef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Check whether every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subject 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verb.</a:t>
            </a:r>
            <a:endParaRPr sz="1100" dirty="0">
              <a:latin typeface="Arial"/>
              <a:cs typeface="Arial"/>
            </a:endParaRPr>
          </a:p>
          <a:p>
            <a:pPr marL="2694940" indent="-157480">
              <a:lnSpc>
                <a:spcPts val="1200"/>
              </a:lnSpc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Check </a:t>
            </a:r>
            <a:r>
              <a:rPr sz="1100" dirty="0">
                <a:latin typeface="Arial"/>
                <a:cs typeface="Arial"/>
              </a:rPr>
              <a:t>for any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fragments.</a:t>
            </a:r>
            <a:endParaRPr sz="1100" dirty="0">
              <a:latin typeface="Arial"/>
              <a:cs typeface="Arial"/>
            </a:endParaRPr>
          </a:p>
          <a:p>
            <a:pPr marL="2694940" indent="-157480">
              <a:lnSpc>
                <a:spcPts val="1260"/>
              </a:lnSpc>
              <a:buAutoNum type="arabicPeriod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Rewrite </a:t>
            </a:r>
            <a:r>
              <a:rPr sz="1100" dirty="0">
                <a:latin typeface="Arial"/>
                <a:cs typeface="Arial"/>
              </a:rPr>
              <a:t>run 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sentences.</a:t>
            </a:r>
            <a:endParaRPr sz="1100" dirty="0">
              <a:latin typeface="Arial"/>
              <a:cs typeface="Arial"/>
            </a:endParaRPr>
          </a:p>
          <a:p>
            <a:pPr marL="2080895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Verbs-</a:t>
            </a:r>
            <a:endParaRPr sz="1100" dirty="0">
              <a:latin typeface="Arial"/>
              <a:cs typeface="Arial"/>
            </a:endParaRPr>
          </a:p>
          <a:p>
            <a:pPr marL="2995295" marR="566420" indent="-457200">
              <a:lnSpc>
                <a:spcPts val="1270"/>
              </a:lnSpc>
              <a:spcBef>
                <a:spcPts val="60"/>
              </a:spcBef>
              <a:buAutoNum type="arabicPeriod" startAt="4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Ensure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correct  </a:t>
            </a:r>
            <a:r>
              <a:rPr sz="1100" dirty="0">
                <a:latin typeface="Arial"/>
                <a:cs typeface="Arial"/>
              </a:rPr>
              <a:t>tense.</a:t>
            </a:r>
          </a:p>
          <a:p>
            <a:pPr marL="2694940" indent="-157480">
              <a:lnSpc>
                <a:spcPts val="1205"/>
              </a:lnSpc>
              <a:buAutoNum type="arabicPeriod" startAt="4"/>
              <a:tabLst>
                <a:tab pos="2695575" algn="l"/>
              </a:tabLst>
            </a:pPr>
            <a:r>
              <a:rPr sz="1100" dirty="0">
                <a:latin typeface="Arial"/>
                <a:cs typeface="Arial"/>
              </a:rPr>
              <a:t>See </a:t>
            </a:r>
            <a:r>
              <a:rPr sz="1100" spc="-5" dirty="0">
                <a:latin typeface="Arial"/>
                <a:cs typeface="Arial"/>
              </a:rPr>
              <a:t>that 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verbs </a:t>
            </a:r>
            <a:r>
              <a:rPr sz="1100" spc="-10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correct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from.</a:t>
            </a:r>
            <a:endParaRPr sz="1100" dirty="0">
              <a:latin typeface="Arial"/>
              <a:cs typeface="Arial"/>
            </a:endParaRPr>
          </a:p>
          <a:p>
            <a:pPr marL="2694940" indent="-157480">
              <a:lnSpc>
                <a:spcPts val="1265"/>
              </a:lnSpc>
              <a:buAutoNum type="arabicPeriod" startAt="4"/>
              <a:tabLst>
                <a:tab pos="2695575" algn="l"/>
              </a:tabLst>
            </a:pPr>
            <a:r>
              <a:rPr sz="1100" spc="-5" dirty="0">
                <a:latin typeface="Arial"/>
                <a:cs typeface="Arial"/>
              </a:rPr>
              <a:t>Correct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verb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it does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agree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</a:p>
          <a:p>
            <a:pPr marL="4824095">
              <a:lnSpc>
                <a:spcPts val="1255"/>
              </a:lnSpc>
            </a:pPr>
            <a:r>
              <a:rPr sz="1100" spc="-5" dirty="0">
                <a:latin typeface="Arial"/>
                <a:cs typeface="Arial"/>
              </a:rPr>
              <a:t>subject.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 </a:t>
            </a:r>
            <a:r>
              <a:rPr sz="1100" b="1" spc="-5" dirty="0">
                <a:latin typeface="Arial"/>
                <a:cs typeface="Arial"/>
              </a:rPr>
              <a:t>punctuation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capitalization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626745" indent="-157480">
              <a:lnSpc>
                <a:spcPts val="1270"/>
              </a:lnSpc>
              <a:buAutoNum type="arabicPeriod" startAt="7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Place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comma in each </a:t>
            </a:r>
            <a:r>
              <a:rPr sz="1100" dirty="0">
                <a:latin typeface="Arial"/>
                <a:cs typeface="Arial"/>
              </a:rPr>
              <a:t>compound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sentence.</a:t>
            </a:r>
          </a:p>
          <a:p>
            <a:pPr marL="626745" indent="-157480">
              <a:lnSpc>
                <a:spcPts val="1260"/>
              </a:lnSpc>
              <a:buAutoNum type="arabicPeriod" startAt="7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Place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comma only when </a:t>
            </a:r>
            <a:r>
              <a:rPr sz="1100" dirty="0">
                <a:latin typeface="Arial"/>
                <a:cs typeface="Arial"/>
              </a:rPr>
              <a:t>they are needed </a:t>
            </a:r>
            <a:r>
              <a:rPr sz="1100" spc="-5" dirty="0">
                <a:latin typeface="Arial"/>
                <a:cs typeface="Arial"/>
              </a:rPr>
              <a:t>in complex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Look </a:t>
            </a:r>
            <a:r>
              <a:rPr sz="1100" b="1" dirty="0">
                <a:latin typeface="Arial"/>
                <a:cs typeface="Arial"/>
              </a:rPr>
              <a:t>at the words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1. Write </a:t>
            </a:r>
            <a:r>
              <a:rPr sz="1100" spc="-5" dirty="0">
                <a:latin typeface="Arial"/>
                <a:cs typeface="Arial"/>
              </a:rPr>
              <a:t>correct spelling to every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Reference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expressing opinion: Singleton J.2004. </a:t>
            </a:r>
            <a:r>
              <a:rPr sz="1100" dirty="0">
                <a:latin typeface="Arial"/>
                <a:cs typeface="Arial"/>
              </a:rPr>
              <a:t>Writers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Work: A </a:t>
            </a:r>
            <a:r>
              <a:rPr sz="1100" spc="-5" dirty="0">
                <a:latin typeface="Arial"/>
                <a:cs typeface="Arial"/>
              </a:rPr>
              <a:t>Guide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Basic Writing.  Cambridge University </a:t>
            </a:r>
            <a:r>
              <a:rPr sz="1100" dirty="0">
                <a:latin typeface="Arial"/>
                <a:cs typeface="Arial"/>
              </a:rPr>
              <a:t>Press.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510" y="929639"/>
            <a:ext cx="5202555" cy="19342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250"/>
              </a:lnSpc>
            </a:pPr>
            <a:r>
              <a:rPr sz="1100" b="1" spc="-5" dirty="0">
                <a:latin typeface="Arial"/>
                <a:cs typeface="Arial"/>
              </a:rPr>
              <a:t>Support:</a:t>
            </a:r>
            <a:endParaRPr sz="1100">
              <a:latin typeface="Arial"/>
              <a:cs typeface="Arial"/>
            </a:endParaRPr>
          </a:p>
          <a:p>
            <a:pPr marL="67945" marR="4317365">
              <a:lnSpc>
                <a:spcPct val="1916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Reason </a:t>
            </a:r>
            <a:r>
              <a:rPr sz="1100" b="1" dirty="0">
                <a:latin typeface="Arial"/>
                <a:cs typeface="Arial"/>
              </a:rPr>
              <a:t>2:  </a:t>
            </a:r>
            <a:r>
              <a:rPr sz="1100" b="1" spc="-5" dirty="0">
                <a:latin typeface="Arial"/>
                <a:cs typeface="Arial"/>
              </a:rPr>
              <a:t>Support:  Reason </a:t>
            </a:r>
            <a:r>
              <a:rPr sz="1100" b="1" dirty="0">
                <a:latin typeface="Arial"/>
                <a:cs typeface="Arial"/>
              </a:rPr>
              <a:t>3:  </a:t>
            </a:r>
            <a:r>
              <a:rPr sz="1100" b="1" spc="-5" dirty="0">
                <a:latin typeface="Arial"/>
                <a:cs typeface="Arial"/>
              </a:rPr>
              <a:t>Support:  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clusio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12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72175" cy="771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Practice writing </a:t>
            </a:r>
            <a:r>
              <a:rPr sz="1100" b="1" spc="-5" dirty="0">
                <a:latin typeface="Arial"/>
                <a:cs typeface="Arial"/>
              </a:rPr>
              <a:t>essays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following topics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9265" indent="-228600">
              <a:lnSpc>
                <a:spcPts val="127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Advantages and </a:t>
            </a:r>
            <a:r>
              <a:rPr sz="1100" spc="-5" dirty="0">
                <a:latin typeface="Arial"/>
                <a:cs typeface="Arial"/>
              </a:rPr>
              <a:t>Disadvantages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Internet</a:t>
            </a:r>
            <a:endParaRPr sz="1100" dirty="0">
              <a:latin typeface="Arial"/>
              <a:cs typeface="Arial"/>
            </a:endParaRPr>
          </a:p>
          <a:p>
            <a:pPr marL="469265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human cloning </a:t>
            </a:r>
            <a:r>
              <a:rPr sz="1100" dirty="0">
                <a:latin typeface="Arial"/>
                <a:cs typeface="Arial"/>
              </a:rPr>
              <a:t>a good or bad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idea?</a:t>
            </a:r>
            <a:endParaRPr sz="1100" dirty="0">
              <a:latin typeface="Arial"/>
              <a:cs typeface="Arial"/>
            </a:endParaRPr>
          </a:p>
          <a:p>
            <a:pPr marL="469265" indent="-228600">
              <a:lnSpc>
                <a:spcPts val="1360"/>
              </a:lnSpc>
              <a:buSzPct val="109090"/>
              <a:buFont typeface="Arial"/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dirty="0">
                <a:latin typeface="Arial"/>
                <a:cs typeface="Arial"/>
              </a:rPr>
              <a:t>cell phones and </a:t>
            </a:r>
            <a:r>
              <a:rPr sz="1100" spc="-5" dirty="0">
                <a:latin typeface="Arial"/>
                <a:cs typeface="Arial"/>
              </a:rPr>
              <a:t>social media </a:t>
            </a:r>
            <a:r>
              <a:rPr sz="1100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family relationships stronger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?</a:t>
            </a:r>
          </a:p>
          <a:p>
            <a:pPr marL="469265" indent="-228600">
              <a:lnSpc>
                <a:spcPts val="136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Cellphones 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teenage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Dresscode 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colleges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Relationship with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future </a:t>
            </a:r>
            <a:r>
              <a:rPr sz="1200" spc="-5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technology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Relationships and communication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gadgets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Manpower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Machinepower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Renewable and non-renewable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resources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Nuclear radiation and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5" dirty="0">
                <a:latin typeface="Arial"/>
                <a:cs typeface="Arial"/>
              </a:rPr>
              <a:t> consequences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Importance of</a:t>
            </a:r>
            <a:r>
              <a:rPr sz="1200" dirty="0">
                <a:latin typeface="Arial"/>
                <a:cs typeface="Arial"/>
              </a:rPr>
              <a:t> sports</a:t>
            </a: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Importance of physical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fitness</a:t>
            </a: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The role of individual against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corruption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Science - </a:t>
            </a:r>
            <a:r>
              <a:rPr sz="1200" spc="-5" dirty="0">
                <a:latin typeface="Arial"/>
                <a:cs typeface="Arial"/>
              </a:rPr>
              <a:t>boon 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bane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Student developmental activities 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schools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Politics 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youngsters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Education system 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India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38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Education and moral values</a:t>
            </a:r>
            <a:endParaRPr sz="1200" dirty="0">
              <a:latin typeface="Arial"/>
              <a:cs typeface="Arial"/>
            </a:endParaRPr>
          </a:p>
          <a:p>
            <a:pPr marL="469265" indent="-228600">
              <a:lnSpc>
                <a:spcPts val="141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Impact of multimedia on children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220599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5. Framing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Questions</a:t>
            </a:r>
            <a:endParaRPr sz="1200" dirty="0">
              <a:latin typeface="Arial"/>
              <a:cs typeface="Arial"/>
            </a:endParaRPr>
          </a:p>
          <a:p>
            <a:pPr marL="12700" marR="321945">
              <a:lnSpc>
                <a:spcPts val="1270"/>
              </a:lnSpc>
              <a:spcBef>
                <a:spcPts val="844"/>
              </a:spcBef>
            </a:pPr>
            <a:r>
              <a:rPr sz="1100" spc="-5" dirty="0">
                <a:latin typeface="Arial"/>
                <a:cs typeface="Arial"/>
              </a:rPr>
              <a:t>Framing question is very important in </a:t>
            </a:r>
            <a:r>
              <a:rPr sz="1100" dirty="0">
                <a:latin typeface="Arial"/>
                <a:cs typeface="Arial"/>
              </a:rPr>
              <a:t>technical </a:t>
            </a:r>
            <a:r>
              <a:rPr sz="1100" spc="-5" dirty="0">
                <a:latin typeface="Arial"/>
                <a:cs typeface="Arial"/>
              </a:rPr>
              <a:t>writing. Two types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questions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usually  asked. i)Verbal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ii)Nonverbal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95"/>
              </a:lnSpc>
              <a:spcBef>
                <a:spcPts val="70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1 </a:t>
            </a:r>
            <a:r>
              <a:rPr sz="1100" b="1" spc="-5" dirty="0">
                <a:latin typeface="Arial"/>
                <a:cs typeface="Arial"/>
              </a:rPr>
              <a:t>Frame </a:t>
            </a:r>
            <a:r>
              <a:rPr sz="1100" b="1" spc="-10" dirty="0">
                <a:latin typeface="Arial"/>
                <a:cs typeface="Arial"/>
              </a:rPr>
              <a:t>(yes </a:t>
            </a:r>
            <a:r>
              <a:rPr sz="1100" b="1" dirty="0">
                <a:latin typeface="Arial"/>
                <a:cs typeface="Arial"/>
              </a:rPr>
              <a:t>/ </a:t>
            </a:r>
            <a:r>
              <a:rPr sz="1100" b="1" spc="-5" dirty="0">
                <a:latin typeface="Arial"/>
                <a:cs typeface="Arial"/>
              </a:rPr>
              <a:t>no) verbal questions for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situation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</a:t>
            </a:r>
            <a:r>
              <a:rPr sz="1100" spc="-5" dirty="0">
                <a:latin typeface="Arial"/>
                <a:cs typeface="Arial"/>
              </a:rPr>
              <a:t>whether aviation technology has advanced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computer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technology.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300"/>
              </a:lnSpc>
              <a:spcBef>
                <a:spcPts val="39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2 </a:t>
            </a:r>
            <a:r>
              <a:rPr sz="1100" b="1" spc="-5" dirty="0">
                <a:latin typeface="Arial"/>
                <a:cs typeface="Arial"/>
              </a:rPr>
              <a:t>Frame suitable Wh-questions </a:t>
            </a:r>
            <a:r>
              <a:rPr sz="1100" b="1" dirty="0">
                <a:latin typeface="Arial"/>
                <a:cs typeface="Arial"/>
              </a:rPr>
              <a:t>for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situations</a:t>
            </a:r>
            <a:endParaRPr sz="1100" dirty="0">
              <a:latin typeface="Arial"/>
              <a:cs typeface="Arial"/>
            </a:endParaRPr>
          </a:p>
          <a:p>
            <a:pPr marL="398145" indent="-157480">
              <a:lnSpc>
                <a:spcPts val="1270"/>
              </a:lnSpc>
              <a:buAutoNum type="arabicPeriod"/>
              <a:tabLst>
                <a:tab pos="398780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the things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prevented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carry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aircraft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passengers.</a:t>
            </a:r>
            <a:endParaRPr sz="1100" dirty="0">
              <a:latin typeface="Arial"/>
              <a:cs typeface="Arial"/>
            </a:endParaRPr>
          </a:p>
          <a:p>
            <a:pPr marL="398145" indent="-157480">
              <a:lnSpc>
                <a:spcPts val="1290"/>
              </a:lnSpc>
              <a:buAutoNum type="arabicPeriod"/>
              <a:tabLst>
                <a:tab pos="398780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know the </a:t>
            </a:r>
            <a:r>
              <a:rPr sz="1100" spc="-5" dirty="0">
                <a:latin typeface="Arial"/>
                <a:cs typeface="Arial"/>
              </a:rPr>
              <a:t>adverse effects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unexpected landing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aircraft.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3 </a:t>
            </a:r>
            <a:r>
              <a:rPr sz="1100" b="1" spc="-5" dirty="0">
                <a:latin typeface="Arial"/>
                <a:cs typeface="Arial"/>
              </a:rPr>
              <a:t>Frame questions,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5" dirty="0">
                <a:latin typeface="Arial"/>
                <a:cs typeface="Arial"/>
              </a:rPr>
              <a:t>which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bold italicized </a:t>
            </a:r>
            <a:r>
              <a:rPr sz="1100" b="1" dirty="0">
                <a:latin typeface="Arial"/>
                <a:cs typeface="Arial"/>
              </a:rPr>
              <a:t>words </a:t>
            </a:r>
            <a:r>
              <a:rPr sz="1100" b="1" spc="-5" dirty="0">
                <a:latin typeface="Arial"/>
                <a:cs typeface="Arial"/>
              </a:rPr>
              <a:t>are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answers</a:t>
            </a:r>
            <a:endParaRPr sz="1100" dirty="0">
              <a:latin typeface="Arial"/>
              <a:cs typeface="Arial"/>
            </a:endParaRPr>
          </a:p>
          <a:p>
            <a:pPr marL="241300" marR="5080" indent="-228600">
              <a:lnSpc>
                <a:spcPct val="110000"/>
              </a:lnSpc>
              <a:spcBef>
                <a:spcPts val="120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Airbus </a:t>
            </a:r>
            <a:r>
              <a:rPr sz="1100" dirty="0">
                <a:latin typeface="Arial"/>
                <a:cs typeface="Arial"/>
              </a:rPr>
              <a:t>has dropped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lithium-ion batteries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forced the </a:t>
            </a:r>
            <a:r>
              <a:rPr sz="1100" spc="-5" dirty="0">
                <a:latin typeface="Arial"/>
                <a:cs typeface="Arial"/>
              </a:rPr>
              <a:t>grounding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Boeing's </a:t>
            </a:r>
            <a:r>
              <a:rPr sz="1100" dirty="0">
                <a:latin typeface="Arial"/>
                <a:cs typeface="Arial"/>
              </a:rPr>
              <a:t>787 the  </a:t>
            </a:r>
            <a:r>
              <a:rPr sz="1100" spc="-5" dirty="0">
                <a:latin typeface="Arial"/>
                <a:cs typeface="Arial"/>
              </a:rPr>
              <a:t>Dreamliner.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Fuel </a:t>
            </a:r>
            <a:r>
              <a:rPr sz="1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vapours</a:t>
            </a:r>
            <a:r>
              <a:rPr sz="1100" b="1" i="1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air </a:t>
            </a:r>
            <a:r>
              <a:rPr sz="1100" spc="-5" dirty="0">
                <a:latin typeface="Arial"/>
                <a:cs typeface="Arial"/>
              </a:rPr>
              <a:t>craft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heavier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the air.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commercial aircraft </a:t>
            </a:r>
            <a:r>
              <a:rPr sz="1100" dirty="0">
                <a:latin typeface="Arial"/>
                <a:cs typeface="Arial"/>
              </a:rPr>
              <a:t>industry </a:t>
            </a:r>
            <a:r>
              <a:rPr sz="1100" spc="-5" dirty="0">
                <a:latin typeface="Arial"/>
                <a:cs typeface="Arial"/>
              </a:rPr>
              <a:t>requires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huge capital</a:t>
            </a:r>
            <a:r>
              <a:rPr sz="1100" b="1" i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investments.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Gliding </a:t>
            </a:r>
            <a:r>
              <a:rPr sz="11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imperfect </a:t>
            </a:r>
            <a:r>
              <a:rPr sz="1100" dirty="0">
                <a:latin typeface="Arial"/>
                <a:cs typeface="Arial"/>
              </a:rPr>
              <a:t>measure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airliners aerodynamic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efficiency.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4: Put the words </a:t>
            </a:r>
            <a:r>
              <a:rPr sz="1100" b="1" spc="-5" dirty="0">
                <a:latin typeface="Arial"/>
                <a:cs typeface="Arial"/>
              </a:rPr>
              <a:t>in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right order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ask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</a:t>
            </a:r>
            <a:endParaRPr sz="1100" dirty="0">
              <a:latin typeface="Arial"/>
              <a:cs typeface="Arial"/>
            </a:endParaRPr>
          </a:p>
          <a:p>
            <a:pPr marL="469265" lvl="1" indent="-228600">
              <a:lnSpc>
                <a:spcPts val="1290"/>
              </a:lnSpc>
              <a:spcBef>
                <a:spcPts val="25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Good / pay /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pilot to </a:t>
            </a:r>
            <a:r>
              <a:rPr sz="1100" dirty="0">
                <a:latin typeface="Arial"/>
                <a:cs typeface="Arial"/>
              </a:rPr>
              <a:t>/ be / </a:t>
            </a:r>
            <a:r>
              <a:rPr sz="1100" spc="-5" dirty="0">
                <a:latin typeface="Arial"/>
                <a:cs typeface="Arial"/>
              </a:rPr>
              <a:t>why </a:t>
            </a:r>
            <a:r>
              <a:rPr sz="1100" dirty="0">
                <a:latin typeface="Arial"/>
                <a:cs typeface="Arial"/>
              </a:rPr>
              <a:t>/ do /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besides </a:t>
            </a:r>
            <a:r>
              <a:rPr sz="1100" dirty="0">
                <a:latin typeface="Arial"/>
                <a:cs typeface="Arial"/>
              </a:rPr>
              <a:t>/ a/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professional</a:t>
            </a:r>
            <a:endParaRPr sz="1100" dirty="0">
              <a:latin typeface="Arial"/>
              <a:cs typeface="Arial"/>
            </a:endParaRPr>
          </a:p>
          <a:p>
            <a:pPr marL="469265" lvl="1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fly </a:t>
            </a:r>
            <a:r>
              <a:rPr sz="1100" spc="-5" dirty="0">
                <a:latin typeface="Arial"/>
                <a:cs typeface="Arial"/>
              </a:rPr>
              <a:t>/to </a:t>
            </a:r>
            <a:r>
              <a:rPr sz="1100" spc="-10" dirty="0">
                <a:latin typeface="Arial"/>
                <a:cs typeface="Arial"/>
              </a:rPr>
              <a:t>/if </a:t>
            </a:r>
            <a:r>
              <a:rPr sz="1100" spc="-5" dirty="0">
                <a:latin typeface="Arial"/>
                <a:cs typeface="Arial"/>
              </a:rPr>
              <a:t>/could/ you/ what/ would/ </a:t>
            </a:r>
            <a:r>
              <a:rPr sz="1100" dirty="0">
                <a:latin typeface="Arial"/>
                <a:cs typeface="Arial"/>
              </a:rPr>
              <a:t>due </a:t>
            </a:r>
            <a:r>
              <a:rPr sz="1100" spc="-5" dirty="0">
                <a:latin typeface="Arial"/>
                <a:cs typeface="Arial"/>
              </a:rPr>
              <a:t>/you/ </a:t>
            </a:r>
            <a:r>
              <a:rPr sz="1100" dirty="0">
                <a:latin typeface="Arial"/>
                <a:cs typeface="Arial"/>
              </a:rPr>
              <a:t>no/ </a:t>
            </a:r>
            <a:r>
              <a:rPr sz="1100" spc="-5" dirty="0">
                <a:latin typeface="Arial"/>
                <a:cs typeface="Arial"/>
              </a:rPr>
              <a:t>longer/ medical/ reasons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/do</a:t>
            </a:r>
            <a:endParaRPr sz="1100" dirty="0">
              <a:latin typeface="Arial"/>
              <a:cs typeface="Arial"/>
            </a:endParaRPr>
          </a:p>
          <a:p>
            <a:pPr marL="469265" marR="5715" lvl="1" indent="-228600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pilot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-5" dirty="0">
                <a:latin typeface="Arial"/>
                <a:cs typeface="Arial"/>
              </a:rPr>
              <a:t>yourself /for /a/ this/ professional/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trip/; if /early /morning/ you/ were how/ </a:t>
            </a:r>
            <a:r>
              <a:rPr sz="1100" dirty="0">
                <a:latin typeface="Arial"/>
                <a:cs typeface="Arial"/>
              </a:rPr>
              <a:t>had/  an / </a:t>
            </a:r>
            <a:r>
              <a:rPr sz="1100" spc="-5" dirty="0">
                <a:latin typeface="Arial"/>
                <a:cs typeface="Arial"/>
              </a:rPr>
              <a:t>would/ you/ prepare/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trip</a:t>
            </a:r>
            <a:endParaRPr sz="1100" dirty="0">
              <a:latin typeface="Arial"/>
              <a:cs typeface="Arial"/>
            </a:endParaRPr>
          </a:p>
          <a:p>
            <a:pPr marL="469265" lvl="1" indent="-228600">
              <a:lnSpc>
                <a:spcPts val="124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most </a:t>
            </a:r>
            <a:r>
              <a:rPr sz="1100" spc="-5" dirty="0">
                <a:latin typeface="Arial"/>
                <a:cs typeface="Arial"/>
              </a:rPr>
              <a:t>/had/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/decision/ the/ difficult/ make/ during/ what /is/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/you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/Aviation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13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664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16525" algn="r">
              <a:lnSpc>
                <a:spcPts val="129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SP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K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70"/>
              </a:lnSpc>
              <a:spcBef>
                <a:spcPts val="5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5: </a:t>
            </a:r>
            <a:r>
              <a:rPr sz="1100" b="1" spc="-5" dirty="0">
                <a:latin typeface="Arial"/>
                <a:cs typeface="Arial"/>
              </a:rPr>
              <a:t>Imagine that you </a:t>
            </a:r>
            <a:r>
              <a:rPr sz="1100" b="1" dirty="0">
                <a:latin typeface="Arial"/>
                <a:cs typeface="Arial"/>
              </a:rPr>
              <a:t>are </a:t>
            </a:r>
            <a:r>
              <a:rPr sz="1100" b="1" spc="-5" dirty="0">
                <a:latin typeface="Arial"/>
                <a:cs typeface="Arial"/>
              </a:rPr>
              <a:t>one </a:t>
            </a:r>
            <a:r>
              <a:rPr sz="1100" b="1" dirty="0">
                <a:latin typeface="Arial"/>
                <a:cs typeface="Arial"/>
              </a:rPr>
              <a:t>among </a:t>
            </a:r>
            <a:r>
              <a:rPr sz="1100" b="1" spc="-5" dirty="0">
                <a:latin typeface="Arial"/>
                <a:cs typeface="Arial"/>
              </a:rPr>
              <a:t>the interviewers conducting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Pilot Interview.  </a:t>
            </a:r>
            <a:r>
              <a:rPr sz="1100" b="1" spc="-10" dirty="0">
                <a:latin typeface="Arial"/>
                <a:cs typeface="Arial"/>
              </a:rPr>
              <a:t>Ask </a:t>
            </a:r>
            <a:r>
              <a:rPr sz="1100" b="1" dirty="0">
                <a:latin typeface="Arial"/>
                <a:cs typeface="Arial"/>
              </a:rPr>
              <a:t>as many possible </a:t>
            </a:r>
            <a:r>
              <a:rPr sz="1100" b="1" spc="-5" dirty="0">
                <a:latin typeface="Arial"/>
                <a:cs typeface="Arial"/>
              </a:rPr>
              <a:t>questions </a:t>
            </a:r>
            <a:r>
              <a:rPr sz="1100" b="1" dirty="0">
                <a:latin typeface="Arial"/>
                <a:cs typeface="Arial"/>
              </a:rPr>
              <a:t>to the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candidate.</a:t>
            </a:r>
            <a:endParaRPr sz="1100">
              <a:latin typeface="Arial"/>
              <a:cs typeface="Arial"/>
            </a:endParaRPr>
          </a:p>
          <a:p>
            <a:pPr marR="5224145" algn="r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Eg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509270">
              <a:lnSpc>
                <a:spcPts val="1270"/>
              </a:lnSpc>
            </a:pPr>
            <a:r>
              <a:rPr sz="1100" spc="-5" dirty="0">
                <a:latin typeface="Arial"/>
                <a:cs typeface="Arial"/>
              </a:rPr>
              <a:t>How did you </a:t>
            </a:r>
            <a:r>
              <a:rPr sz="1100" dirty="0">
                <a:latin typeface="Arial"/>
                <a:cs typeface="Arial"/>
              </a:rPr>
              <a:t>get </a:t>
            </a:r>
            <a:r>
              <a:rPr sz="1100" spc="-5" dirty="0">
                <a:latin typeface="Arial"/>
                <a:cs typeface="Arial"/>
              </a:rPr>
              <a:t>started 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Aviation?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smell smoke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cockpit, what initial </a:t>
            </a:r>
            <a:r>
              <a:rPr sz="1100" dirty="0">
                <a:latin typeface="Arial"/>
                <a:cs typeface="Arial"/>
              </a:rPr>
              <a:t>action </a:t>
            </a:r>
            <a:r>
              <a:rPr sz="1100" spc="-5" dirty="0">
                <a:latin typeface="Arial"/>
                <a:cs typeface="Arial"/>
              </a:rPr>
              <a:t>should you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take?</a:t>
            </a:r>
            <a:endParaRPr sz="1100">
              <a:latin typeface="Arial"/>
              <a:cs typeface="Arial"/>
            </a:endParaRPr>
          </a:p>
          <a:p>
            <a:pPr marL="926465" marR="62865" indent="-457200">
              <a:lnSpc>
                <a:spcPts val="127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You find </a:t>
            </a:r>
            <a:r>
              <a:rPr sz="1100" spc="-5" dirty="0">
                <a:latin typeface="Arial"/>
                <a:cs typeface="Arial"/>
              </a:rPr>
              <a:t>yourself flying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arrogant Captain.,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you have </a:t>
            </a:r>
            <a:r>
              <a:rPr sz="1100" dirty="0">
                <a:latin typeface="Arial"/>
                <a:cs typeface="Arial"/>
              </a:rPr>
              <a:t>a real </a:t>
            </a:r>
            <a:r>
              <a:rPr sz="1100" spc="-5" dirty="0">
                <a:latin typeface="Arial"/>
                <a:cs typeface="Arial"/>
              </a:rPr>
              <a:t>personality clash,  </a:t>
            </a:r>
            <a:r>
              <a:rPr sz="1100" dirty="0">
                <a:latin typeface="Arial"/>
                <a:cs typeface="Arial"/>
              </a:rPr>
              <a:t>how do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deal </a:t>
            </a:r>
            <a:r>
              <a:rPr sz="1100" spc="-5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: 6 Imagine </a:t>
            </a:r>
            <a:r>
              <a:rPr sz="1100" b="1" spc="-5" dirty="0">
                <a:latin typeface="Arial"/>
                <a:cs typeface="Arial"/>
              </a:rPr>
              <a:t>that you </a:t>
            </a:r>
            <a:r>
              <a:rPr sz="1100" b="1" dirty="0">
                <a:latin typeface="Arial"/>
                <a:cs typeface="Arial"/>
              </a:rPr>
              <a:t>are a </a:t>
            </a:r>
            <a:r>
              <a:rPr sz="1100" b="1" spc="-5" dirty="0">
                <a:latin typeface="Arial"/>
                <a:cs typeface="Arial"/>
              </a:rPr>
              <a:t>pilot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10" dirty="0">
                <a:latin typeface="Arial"/>
                <a:cs typeface="Arial"/>
              </a:rPr>
              <a:t>you </a:t>
            </a:r>
            <a:r>
              <a:rPr sz="1100" b="1" spc="-5" dirty="0">
                <a:latin typeface="Arial"/>
                <a:cs typeface="Arial"/>
              </a:rPr>
              <a:t>have </a:t>
            </a:r>
            <a:r>
              <a:rPr sz="1100" b="1" dirty="0">
                <a:latin typeface="Arial"/>
                <a:cs typeface="Arial"/>
              </a:rPr>
              <a:t>been cleared for take-off, </a:t>
            </a:r>
            <a:r>
              <a:rPr sz="1100" b="1" spc="-5" dirty="0">
                <a:latin typeface="Arial"/>
                <a:cs typeface="Arial"/>
              </a:rPr>
              <a:t>upon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getting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b="1" dirty="0">
                <a:latin typeface="Arial"/>
                <a:cs typeface="Arial"/>
              </a:rPr>
              <a:t>airborne </a:t>
            </a:r>
            <a:r>
              <a:rPr sz="1050" b="1" spc="-5" dirty="0">
                <a:latin typeface="Arial"/>
                <a:cs typeface="Arial"/>
              </a:rPr>
              <a:t>with the </a:t>
            </a:r>
            <a:r>
              <a:rPr sz="1050" b="1" dirty="0">
                <a:latin typeface="Arial"/>
                <a:cs typeface="Arial"/>
              </a:rPr>
              <a:t>gear, what kind of </a:t>
            </a:r>
            <a:r>
              <a:rPr sz="1050" b="1" spc="-5" dirty="0">
                <a:latin typeface="Arial"/>
                <a:cs typeface="Arial"/>
              </a:rPr>
              <a:t>conversation </a:t>
            </a:r>
            <a:r>
              <a:rPr sz="1050" b="1" dirty="0">
                <a:latin typeface="Arial"/>
                <a:cs typeface="Arial"/>
              </a:rPr>
              <a:t>are </a:t>
            </a:r>
            <a:r>
              <a:rPr sz="1050" b="1" spc="-5" dirty="0">
                <a:latin typeface="Arial"/>
                <a:cs typeface="Arial"/>
              </a:rPr>
              <a:t>you going </a:t>
            </a:r>
            <a:r>
              <a:rPr sz="1050" b="1" dirty="0">
                <a:latin typeface="Arial"/>
                <a:cs typeface="Arial"/>
              </a:rPr>
              <a:t>to </a:t>
            </a:r>
            <a:r>
              <a:rPr sz="1050" b="1" spc="-5" dirty="0">
                <a:latin typeface="Arial"/>
                <a:cs typeface="Arial"/>
              </a:rPr>
              <a:t>have </a:t>
            </a:r>
            <a:r>
              <a:rPr sz="1050" b="1" dirty="0">
                <a:latin typeface="Arial"/>
                <a:cs typeface="Arial"/>
              </a:rPr>
              <a:t>with </a:t>
            </a:r>
            <a:r>
              <a:rPr sz="1050" b="1" spc="-5" dirty="0">
                <a:latin typeface="Arial"/>
                <a:cs typeface="Arial"/>
              </a:rPr>
              <a:t>the</a:t>
            </a:r>
            <a:r>
              <a:rPr sz="1050" b="1" spc="15" dirty="0">
                <a:latin typeface="Arial"/>
                <a:cs typeface="Arial"/>
              </a:rPr>
              <a:t> </a:t>
            </a:r>
            <a:r>
              <a:rPr sz="1050" b="1" spc="-5" dirty="0">
                <a:latin typeface="Arial"/>
                <a:cs typeface="Arial"/>
              </a:rPr>
              <a:t>Captain?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300"/>
              </a:lnSpc>
              <a:spcBef>
                <a:spcPts val="944"/>
              </a:spcBef>
            </a:pPr>
            <a:r>
              <a:rPr sz="1100" b="1" spc="-5" dirty="0">
                <a:latin typeface="Arial"/>
                <a:cs typeface="Arial"/>
              </a:rPr>
              <a:t>4. </a:t>
            </a:r>
            <a:r>
              <a:rPr sz="1100" b="1" spc="-10" dirty="0">
                <a:latin typeface="Arial"/>
                <a:cs typeface="Arial"/>
              </a:rPr>
              <a:t>b. Adding </a:t>
            </a:r>
            <a:r>
              <a:rPr sz="1100" b="1" spc="-5" dirty="0">
                <a:latin typeface="Arial"/>
                <a:cs typeface="Arial"/>
              </a:rPr>
              <a:t>Tag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2700" marR="190500">
              <a:lnSpc>
                <a:spcPts val="1260"/>
              </a:lnSpc>
              <a:spcBef>
                <a:spcPts val="75"/>
              </a:spcBef>
            </a:pPr>
            <a:r>
              <a:rPr sz="1100" i="1" spc="5" dirty="0">
                <a:latin typeface="Arial"/>
                <a:cs typeface="Arial"/>
              </a:rPr>
              <a:t>We </a:t>
            </a:r>
            <a:r>
              <a:rPr sz="1100" i="1" dirty="0">
                <a:latin typeface="Arial"/>
                <a:cs typeface="Arial"/>
              </a:rPr>
              <a:t>use tag </a:t>
            </a:r>
            <a:r>
              <a:rPr sz="1100" i="1" spc="-5" dirty="0">
                <a:latin typeface="Arial"/>
                <a:cs typeface="Arial"/>
              </a:rPr>
              <a:t>questions </a:t>
            </a:r>
            <a:r>
              <a:rPr sz="1100" i="1" dirty="0">
                <a:latin typeface="Arial"/>
                <a:cs typeface="Arial"/>
              </a:rPr>
              <a:t>at the end of </a:t>
            </a:r>
            <a:r>
              <a:rPr sz="1100" i="1" spc="-5" dirty="0">
                <a:latin typeface="Arial"/>
                <a:cs typeface="Arial"/>
              </a:rPr>
              <a:t>statements </a:t>
            </a:r>
            <a:r>
              <a:rPr sz="1100" i="1" dirty="0">
                <a:latin typeface="Arial"/>
                <a:cs typeface="Arial"/>
              </a:rPr>
              <a:t>to ask </a:t>
            </a:r>
            <a:r>
              <a:rPr sz="1100" i="1" spc="-5" dirty="0">
                <a:latin typeface="Arial"/>
                <a:cs typeface="Arial"/>
              </a:rPr>
              <a:t>for confirmation. They </a:t>
            </a:r>
            <a:r>
              <a:rPr sz="1100" i="1" dirty="0">
                <a:latin typeface="Arial"/>
                <a:cs typeface="Arial"/>
              </a:rPr>
              <a:t>mean </a:t>
            </a:r>
            <a:r>
              <a:rPr sz="1100" i="1" spc="-5" dirty="0">
                <a:latin typeface="Arial"/>
                <a:cs typeface="Arial"/>
              </a:rPr>
              <a:t>something  like: </a:t>
            </a:r>
            <a:r>
              <a:rPr sz="1100" i="1" dirty="0">
                <a:latin typeface="Arial"/>
                <a:cs typeface="Arial"/>
              </a:rPr>
              <a:t>"Am I </a:t>
            </a:r>
            <a:r>
              <a:rPr sz="1100" i="1" spc="-5" dirty="0">
                <a:latin typeface="Arial"/>
                <a:cs typeface="Arial"/>
              </a:rPr>
              <a:t>right?" </a:t>
            </a:r>
            <a:r>
              <a:rPr sz="1100" i="1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"Do </a:t>
            </a:r>
            <a:r>
              <a:rPr sz="1100" i="1" dirty="0">
                <a:latin typeface="Arial"/>
                <a:cs typeface="Arial"/>
              </a:rPr>
              <a:t>you </a:t>
            </a:r>
            <a:r>
              <a:rPr sz="1100" i="1" spc="-5" dirty="0">
                <a:latin typeface="Arial"/>
                <a:cs typeface="Arial"/>
              </a:rPr>
              <a:t>agree?" </a:t>
            </a:r>
            <a:r>
              <a:rPr sz="1100" i="1" dirty="0">
                <a:latin typeface="Arial"/>
                <a:cs typeface="Arial"/>
              </a:rPr>
              <a:t>They are </a:t>
            </a:r>
            <a:r>
              <a:rPr sz="1100" i="1" spc="-5" dirty="0">
                <a:latin typeface="Arial"/>
                <a:cs typeface="Arial"/>
              </a:rPr>
              <a:t>very common in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English.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basic structure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3479926"/>
          <a:ext cx="4298949" cy="835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314"/>
                <a:gridCol w="2286635"/>
              </a:tblGrid>
              <a:tr h="166116">
                <a:tc>
                  <a:txBody>
                    <a:bodyPr/>
                    <a:lstStyle/>
                    <a:p>
                      <a:pPr algn="ctr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Statement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question 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3352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0">
                        <a:lnSpc>
                          <a:spcPts val="1220"/>
                        </a:lnSpc>
                        <a:tabLst>
                          <a:tab pos="951865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46926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She is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beautiful,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isn't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she?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148590" algn="r">
                        <a:lnSpc>
                          <a:spcPts val="1220"/>
                        </a:lnSpc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statement,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02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91440" algn="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You didn’t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come</a:t>
                      </a:r>
                      <a:r>
                        <a:rPr sz="11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yesterday,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did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456302"/>
            <a:ext cx="5897245" cy="116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Positive Statement Tag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Questions</a:t>
            </a:r>
            <a:endParaRPr sz="1100">
              <a:latin typeface="Arial"/>
              <a:cs typeface="Arial"/>
            </a:endParaRPr>
          </a:p>
          <a:p>
            <a:pPr marL="12700" marR="370840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Arial"/>
                <a:cs typeface="Arial"/>
              </a:rPr>
              <a:t>Look at </a:t>
            </a:r>
            <a:r>
              <a:rPr sz="1100" spc="-5" dirty="0">
                <a:latin typeface="Arial"/>
                <a:cs typeface="Arial"/>
              </a:rPr>
              <a:t>these examples with </a:t>
            </a:r>
            <a:r>
              <a:rPr sz="1100" b="1" spc="-5" dirty="0">
                <a:latin typeface="Arial"/>
                <a:cs typeface="Arial"/>
              </a:rPr>
              <a:t>positive statements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see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most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time,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auxiliary verb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positive </a:t>
            </a:r>
            <a:r>
              <a:rPr sz="1100" dirty="0">
                <a:latin typeface="Arial"/>
                <a:cs typeface="Arial"/>
              </a:rPr>
              <a:t>statement </a:t>
            </a:r>
            <a:r>
              <a:rPr sz="1100" spc="-5" dirty="0">
                <a:latin typeface="Arial"/>
                <a:cs typeface="Arial"/>
              </a:rPr>
              <a:t>is repeated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tag and </a:t>
            </a:r>
            <a:r>
              <a:rPr sz="1100" dirty="0">
                <a:latin typeface="Arial"/>
                <a:cs typeface="Arial"/>
              </a:rPr>
              <a:t>changed 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negative.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b="1" spc="-5" dirty="0">
                <a:latin typeface="Arial"/>
                <a:cs typeface="Arial"/>
              </a:rPr>
              <a:t>Negative </a:t>
            </a:r>
            <a:r>
              <a:rPr sz="1100" b="1" dirty="0">
                <a:latin typeface="Arial"/>
                <a:cs typeface="Arial"/>
              </a:rPr>
              <a:t>Statement </a:t>
            </a:r>
            <a:r>
              <a:rPr sz="1100" b="1" spc="-5" dirty="0">
                <a:latin typeface="Arial"/>
                <a:cs typeface="Arial"/>
              </a:rPr>
              <a:t>Tag Questions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8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Look at </a:t>
            </a:r>
            <a:r>
              <a:rPr sz="1100" spc="-5" dirty="0">
                <a:latin typeface="Arial"/>
                <a:cs typeface="Arial"/>
              </a:rPr>
              <a:t>these examples with </a:t>
            </a:r>
            <a:r>
              <a:rPr sz="1100" b="1" spc="-5" dirty="0">
                <a:latin typeface="Arial"/>
                <a:cs typeface="Arial"/>
              </a:rPr>
              <a:t>negative statements</a:t>
            </a:r>
            <a:r>
              <a:rPr sz="1100" spc="-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Notice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negative verb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original  statement is changed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positive </a:t>
            </a:r>
            <a:r>
              <a:rPr sz="1100" dirty="0">
                <a:latin typeface="Arial"/>
                <a:cs typeface="Arial"/>
              </a:rPr>
              <a:t>in the</a:t>
            </a:r>
            <a:r>
              <a:rPr sz="1100" spc="-5" dirty="0">
                <a:latin typeface="Arial"/>
                <a:cs typeface="Arial"/>
              </a:rPr>
              <a:t> tag.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5606160"/>
          <a:ext cx="5841996" cy="3643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/>
                <a:gridCol w="56515"/>
                <a:gridCol w="629285"/>
                <a:gridCol w="635635"/>
                <a:gridCol w="164464"/>
                <a:gridCol w="628014"/>
                <a:gridCol w="400685"/>
                <a:gridCol w="342900"/>
                <a:gridCol w="457200"/>
                <a:gridCol w="170814"/>
                <a:gridCol w="972820"/>
                <a:gridCol w="56514"/>
                <a:gridCol w="743585"/>
              </a:tblGrid>
              <a:tr h="167640">
                <a:tc gridSpan="6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[+]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tag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[-]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79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 marR="123189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personalpronoun  (same as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subject)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teaching,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completed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Like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English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4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Like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English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1610">
                        <a:lnSpc>
                          <a:spcPts val="1140"/>
                        </a:lnSpc>
                        <a:spcBef>
                          <a:spcPts val="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(do)  like...*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704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6606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won't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dance,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pray,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781"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6675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6675" marR="208279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North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4460">
                        <a:lnSpc>
                          <a:spcPct val="957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auxiliary  for main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be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present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10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 gridSpan="10"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negative statement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[-]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 tag [+]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1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verb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auxiliary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 marR="19812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sonal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pronoun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6675" marR="203835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(same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as  subject)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14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926591"/>
          <a:ext cx="5841999" cy="1676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/>
                <a:gridCol w="685800"/>
                <a:gridCol w="635635"/>
                <a:gridCol w="792480"/>
                <a:gridCol w="400685"/>
                <a:gridCol w="970915"/>
                <a:gridCol w="972819"/>
                <a:gridCol w="800100"/>
              </a:tblGrid>
              <a:tr h="152653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working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it?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scarcely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started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work,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have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here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often,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road,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they?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give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up,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25" dirty="0">
                          <a:latin typeface="Arial"/>
                          <a:cs typeface="Arial"/>
                        </a:rPr>
                        <a:t>We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hurt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her,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must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time,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should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cunning,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will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n't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Indian,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you?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Jhansi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there,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was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he?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2744470"/>
            <a:ext cx="5859780" cy="2308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6500"/>
              </a:lnSpc>
              <a:spcBef>
                <a:spcPts val="150"/>
              </a:spcBef>
            </a:pPr>
            <a:r>
              <a:rPr sz="1100" b="1" dirty="0">
                <a:latin typeface="Arial"/>
                <a:cs typeface="Arial"/>
              </a:rPr>
              <a:t>Answering </a:t>
            </a:r>
            <a:r>
              <a:rPr sz="1100" b="1" spc="-5" dirty="0">
                <a:latin typeface="Arial"/>
                <a:cs typeface="Arial"/>
              </a:rPr>
              <a:t>Tag Questions: </a:t>
            </a:r>
            <a:r>
              <a:rPr sz="1100" spc="-5" dirty="0">
                <a:latin typeface="Arial"/>
                <a:cs typeface="Arial"/>
              </a:rPr>
              <a:t>How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answer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tag </a:t>
            </a:r>
            <a:r>
              <a:rPr sz="1100" dirty="0">
                <a:latin typeface="Arial"/>
                <a:cs typeface="Arial"/>
              </a:rPr>
              <a:t>question? </a:t>
            </a:r>
            <a:r>
              <a:rPr sz="1100" spc="-5" dirty="0">
                <a:latin typeface="Arial"/>
                <a:cs typeface="Arial"/>
              </a:rPr>
              <a:t>Often,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just </a:t>
            </a:r>
            <a:r>
              <a:rPr sz="1100" dirty="0">
                <a:latin typeface="Arial"/>
                <a:cs typeface="Arial"/>
              </a:rPr>
              <a:t>say </a:t>
            </a:r>
            <a:r>
              <a:rPr sz="1100" i="1" dirty="0">
                <a:latin typeface="Arial"/>
                <a:cs typeface="Arial"/>
              </a:rPr>
              <a:t>Yes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Arial"/>
                <a:cs typeface="Arial"/>
              </a:rPr>
              <a:t>.  </a:t>
            </a: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repeat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reverse it </a:t>
            </a:r>
            <a:r>
              <a:rPr sz="1100" dirty="0">
                <a:latin typeface="Arial"/>
                <a:cs typeface="Arial"/>
              </a:rPr>
              <a:t>(They </a:t>
            </a:r>
            <a:r>
              <a:rPr sz="1100" spc="-5" dirty="0">
                <a:latin typeface="Arial"/>
                <a:cs typeface="Arial"/>
              </a:rPr>
              <a:t>don't </a:t>
            </a:r>
            <a:r>
              <a:rPr sz="1100" spc="-10" dirty="0">
                <a:latin typeface="Arial"/>
                <a:cs typeface="Arial"/>
              </a:rPr>
              <a:t>live </a:t>
            </a:r>
            <a:r>
              <a:rPr sz="1100" dirty="0">
                <a:latin typeface="Arial"/>
                <a:cs typeface="Arial"/>
              </a:rPr>
              <a:t>here, </a:t>
            </a:r>
            <a:r>
              <a:rPr sz="1100" i="1" dirty="0">
                <a:latin typeface="Arial"/>
                <a:cs typeface="Arial"/>
              </a:rPr>
              <a:t>do </a:t>
            </a:r>
            <a:r>
              <a:rPr sz="1100" i="1" spc="-5" dirty="0">
                <a:latin typeface="Arial"/>
                <a:cs typeface="Arial"/>
              </a:rPr>
              <a:t>they</a:t>
            </a:r>
            <a:r>
              <a:rPr sz="1100" spc="-5" dirty="0">
                <a:latin typeface="Arial"/>
                <a:cs typeface="Arial"/>
              </a:rPr>
              <a:t>? </a:t>
            </a:r>
            <a:r>
              <a:rPr sz="1100" dirty="0">
                <a:latin typeface="Arial"/>
                <a:cs typeface="Arial"/>
              </a:rPr>
              <a:t>Yes, </a:t>
            </a:r>
            <a:r>
              <a:rPr sz="1100" i="1" spc="-5" dirty="0">
                <a:latin typeface="Arial"/>
                <a:cs typeface="Arial"/>
              </a:rPr>
              <a:t>they do</a:t>
            </a:r>
            <a:r>
              <a:rPr sz="1100" spc="-5" dirty="0">
                <a:latin typeface="Arial"/>
                <a:cs typeface="Arial"/>
              </a:rPr>
              <a:t>).  Here are </a:t>
            </a:r>
            <a:r>
              <a:rPr sz="110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more examples,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correct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answers: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4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goes round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sun, </a:t>
            </a:r>
            <a:r>
              <a:rPr sz="1100" spc="-5" dirty="0">
                <a:latin typeface="Arial"/>
                <a:cs typeface="Arial"/>
              </a:rPr>
              <a:t>doesn't it? Yes,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does.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55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water is precious, isn't it? Yes,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6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water purifier is working, isn't it? </a:t>
            </a:r>
            <a:r>
              <a:rPr sz="1100" b="1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Arial"/>
                <a:cs typeface="Arial"/>
              </a:rPr>
              <a:t>, it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isn't</a:t>
            </a:r>
            <a:r>
              <a:rPr sz="1100" spc="-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7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You don't </a:t>
            </a:r>
            <a:r>
              <a:rPr sz="1100" spc="-5" dirty="0">
                <a:latin typeface="Arial"/>
                <a:cs typeface="Arial"/>
              </a:rPr>
              <a:t>like rice,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you? </a:t>
            </a:r>
            <a:r>
              <a:rPr sz="1100" b="1" spc="-5" dirty="0">
                <a:latin typeface="Arial"/>
                <a:cs typeface="Arial"/>
              </a:rPr>
              <a:t>Yes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do</a:t>
            </a:r>
            <a:r>
              <a:rPr sz="1100" spc="-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  <a:p>
            <a:pPr marL="469265" indent="-228600">
              <a:lnSpc>
                <a:spcPts val="1265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Students don‘t waste time, do they? No, they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don‘t.</a:t>
            </a:r>
            <a:endParaRPr sz="1100">
              <a:latin typeface="Arial"/>
              <a:cs typeface="Arial"/>
            </a:endParaRPr>
          </a:p>
          <a:p>
            <a:pPr marL="12700" marR="730250" indent="228600">
              <a:lnSpc>
                <a:spcPts val="1260"/>
              </a:lnSpc>
              <a:spcBef>
                <a:spcPts val="6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English language has vowels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consonants, doesn‘t it? Yes, it </a:t>
            </a:r>
            <a:r>
              <a:rPr sz="1100" b="1" spc="-5" dirty="0">
                <a:latin typeface="Arial"/>
                <a:cs typeface="Arial"/>
              </a:rPr>
              <a:t>does.  Tag </a:t>
            </a:r>
            <a:r>
              <a:rPr sz="1100" b="1" dirty="0">
                <a:latin typeface="Arial"/>
                <a:cs typeface="Arial"/>
              </a:rPr>
              <a:t>Question </a:t>
            </a:r>
            <a:r>
              <a:rPr sz="1100" b="1" spc="-5" dirty="0">
                <a:latin typeface="Arial"/>
                <a:cs typeface="Arial"/>
              </a:rPr>
              <a:t>Special Cases: Negative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Adverbs: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95800"/>
              </a:lnSpc>
              <a:spcBef>
                <a:spcPts val="170"/>
              </a:spcBef>
            </a:pPr>
            <a:r>
              <a:rPr sz="1100" i="1" dirty="0">
                <a:latin typeface="Arial"/>
                <a:cs typeface="Arial"/>
              </a:rPr>
              <a:t>The adverbs </a:t>
            </a:r>
            <a:r>
              <a:rPr sz="1100" i="1" spc="-5" dirty="0">
                <a:latin typeface="Arial"/>
                <a:cs typeface="Arial"/>
              </a:rPr>
              <a:t>never, rarely, seldom, hardly, barely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scarcely </a:t>
            </a:r>
            <a:r>
              <a:rPr sz="1100" i="1" dirty="0">
                <a:latin typeface="Arial"/>
                <a:cs typeface="Arial"/>
              </a:rPr>
              <a:t>have a </a:t>
            </a:r>
            <a:r>
              <a:rPr sz="1100" i="1" spc="-5" dirty="0">
                <a:latin typeface="Arial"/>
                <a:cs typeface="Arial"/>
              </a:rPr>
              <a:t>negative sense. </a:t>
            </a:r>
            <a:r>
              <a:rPr sz="1100" i="1" dirty="0">
                <a:latin typeface="Arial"/>
                <a:cs typeface="Arial"/>
              </a:rPr>
              <a:t>Even  though they may be </a:t>
            </a:r>
            <a:r>
              <a:rPr sz="1100" i="1" spc="-5" dirty="0">
                <a:latin typeface="Arial"/>
                <a:cs typeface="Arial"/>
              </a:rPr>
              <a:t>in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spc="-5" dirty="0">
                <a:latin typeface="Arial"/>
                <a:cs typeface="Arial"/>
              </a:rPr>
              <a:t>positive statement,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feeling </a:t>
            </a:r>
            <a:r>
              <a:rPr sz="1100" i="1" dirty="0">
                <a:latin typeface="Arial"/>
                <a:cs typeface="Arial"/>
              </a:rPr>
              <a:t>of the </a:t>
            </a:r>
            <a:r>
              <a:rPr sz="1100" i="1" spc="-5" dirty="0">
                <a:latin typeface="Arial"/>
                <a:cs typeface="Arial"/>
              </a:rPr>
              <a:t>statement is </a:t>
            </a:r>
            <a:r>
              <a:rPr sz="1100" i="1" dirty="0">
                <a:latin typeface="Arial"/>
                <a:cs typeface="Arial"/>
              </a:rPr>
              <a:t>negative. We </a:t>
            </a:r>
            <a:r>
              <a:rPr sz="1100" i="1" spc="-5" dirty="0">
                <a:latin typeface="Arial"/>
                <a:cs typeface="Arial"/>
              </a:rPr>
              <a:t>treat  statements </a:t>
            </a:r>
            <a:r>
              <a:rPr sz="1100" i="1" dirty="0">
                <a:latin typeface="Arial"/>
                <a:cs typeface="Arial"/>
              </a:rPr>
              <a:t>with these words </a:t>
            </a:r>
            <a:r>
              <a:rPr sz="1100" i="1" spc="-5" dirty="0">
                <a:latin typeface="Arial"/>
                <a:cs typeface="Arial"/>
              </a:rPr>
              <a:t>like negative statements, </a:t>
            </a:r>
            <a:r>
              <a:rPr sz="1100" i="1" dirty="0">
                <a:latin typeface="Arial"/>
                <a:cs typeface="Arial"/>
              </a:rPr>
              <a:t>so the question tag </a:t>
            </a:r>
            <a:r>
              <a:rPr sz="1100" i="1" spc="-5" dirty="0">
                <a:latin typeface="Arial"/>
                <a:cs typeface="Arial"/>
              </a:rPr>
              <a:t>is normally positive.  </a:t>
            </a:r>
            <a:r>
              <a:rPr sz="1100" i="1" dirty="0">
                <a:latin typeface="Arial"/>
                <a:cs typeface="Arial"/>
              </a:rPr>
              <a:t>Look at </a:t>
            </a:r>
            <a:r>
              <a:rPr sz="1100" i="1" spc="-5" dirty="0">
                <a:latin typeface="Arial"/>
                <a:cs typeface="Arial"/>
              </a:rPr>
              <a:t>these examples: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68805" y="5081651"/>
          <a:ext cx="3086735" cy="114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/>
                <a:gridCol w="856615"/>
              </a:tblGrid>
              <a:tr h="298957">
                <a:tc>
                  <a:txBody>
                    <a:bodyPr/>
                    <a:lstStyle/>
                    <a:p>
                      <a:pPr marL="67945" marR="405130">
                        <a:lnSpc>
                          <a:spcPts val="1150"/>
                        </a:lnSpc>
                        <a:spcBef>
                          <a:spcPts val="1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 statement treated as  negative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statement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tag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R="61594" algn="r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The machine never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works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61594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rarely visits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R="61594" algn="r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hardly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understand</a:t>
                      </a:r>
                      <a:r>
                        <a:rPr sz="1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her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 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R="62865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barely follow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R="63500" algn="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scarcely rains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days,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6168618"/>
            <a:ext cx="5769610" cy="7435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i="1" dirty="0">
                <a:latin typeface="Arial"/>
                <a:cs typeface="Arial"/>
              </a:rPr>
              <a:t>Imperatives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290"/>
              </a:spcBef>
            </a:pP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spc="-5" dirty="0">
                <a:latin typeface="Arial"/>
                <a:cs typeface="Arial"/>
              </a:rPr>
              <a:t>question tags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imperatives (invitations, orders), but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sentence  </a:t>
            </a:r>
            <a:r>
              <a:rPr sz="1100" dirty="0">
                <a:latin typeface="Arial"/>
                <a:cs typeface="Arial"/>
              </a:rPr>
              <a:t>remains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imperative and </a:t>
            </a:r>
            <a:r>
              <a:rPr sz="1100" dirty="0">
                <a:latin typeface="Arial"/>
                <a:cs typeface="Arial"/>
              </a:rPr>
              <a:t>does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require a </a:t>
            </a:r>
            <a:r>
              <a:rPr sz="1100" spc="-5" dirty="0">
                <a:latin typeface="Arial"/>
                <a:cs typeface="Arial"/>
              </a:rPr>
              <a:t>direct answer.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i="1" spc="-5" dirty="0">
                <a:latin typeface="Arial"/>
                <a:cs typeface="Arial"/>
              </a:rPr>
              <a:t>won't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invitations. </a:t>
            </a:r>
            <a:r>
              <a:rPr sz="1100" spc="10" dirty="0">
                <a:latin typeface="Arial"/>
                <a:cs typeface="Arial"/>
              </a:rPr>
              <a:t>We  </a:t>
            </a:r>
            <a:r>
              <a:rPr sz="1100" dirty="0">
                <a:latin typeface="Arial"/>
                <a:cs typeface="Arial"/>
              </a:rPr>
              <a:t>use </a:t>
            </a:r>
            <a:r>
              <a:rPr sz="1100" i="1" dirty="0">
                <a:latin typeface="Arial"/>
                <a:cs typeface="Arial"/>
              </a:rPr>
              <a:t>can, </a:t>
            </a:r>
            <a:r>
              <a:rPr sz="1100" i="1" spc="-5" dirty="0">
                <a:latin typeface="Arial"/>
                <a:cs typeface="Arial"/>
              </a:rPr>
              <a:t>can't, will, would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orders.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69568" y="6901560"/>
          <a:ext cx="5887083" cy="117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/>
                <a:gridCol w="2047239"/>
                <a:gridCol w="3028949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imperative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+ question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tag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invitation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Please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sit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won't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order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Open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friendly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0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Open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can't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friendly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(some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irritation?)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Close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door,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quite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Close it now, will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less polite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Don't close,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with negative imperatives only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8213597"/>
            <a:ext cx="3505835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Task:1. </a:t>
            </a:r>
            <a:r>
              <a:rPr sz="1100" b="1" spc="-10" dirty="0">
                <a:latin typeface="Arial"/>
                <a:cs typeface="Arial"/>
              </a:rPr>
              <a:t>Add </a:t>
            </a:r>
            <a:r>
              <a:rPr sz="1100" b="1" dirty="0">
                <a:latin typeface="Arial"/>
                <a:cs typeface="Arial"/>
              </a:rPr>
              <a:t>tag </a:t>
            </a:r>
            <a:r>
              <a:rPr sz="1100" b="1" spc="-5" dirty="0">
                <a:latin typeface="Arial"/>
                <a:cs typeface="Arial"/>
              </a:rPr>
              <a:t>questions </a:t>
            </a:r>
            <a:r>
              <a:rPr sz="1100" b="1" dirty="0">
                <a:latin typeface="Arial"/>
                <a:cs typeface="Arial"/>
              </a:rPr>
              <a:t>to the </a:t>
            </a:r>
            <a:r>
              <a:rPr sz="1100" b="1" spc="-5" dirty="0">
                <a:latin typeface="Arial"/>
                <a:cs typeface="Arial"/>
              </a:rPr>
              <a:t>following, </a:t>
            </a:r>
            <a:r>
              <a:rPr sz="1100" b="1" dirty="0">
                <a:latin typeface="Arial"/>
                <a:cs typeface="Arial"/>
              </a:rPr>
              <a:t>will </a:t>
            </a:r>
            <a:r>
              <a:rPr sz="1100" b="1" spc="-10" dirty="0">
                <a:latin typeface="Arial"/>
                <a:cs typeface="Arial"/>
              </a:rPr>
              <a:t>you?</a:t>
            </a:r>
            <a:endParaRPr sz="1100" dirty="0">
              <a:latin typeface="Arial"/>
              <a:cs typeface="Arial"/>
            </a:endParaRPr>
          </a:p>
          <a:p>
            <a:pPr marL="167640" indent="-155575">
              <a:lnSpc>
                <a:spcPts val="1270"/>
              </a:lnSpc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very </a:t>
            </a:r>
            <a:r>
              <a:rPr sz="1100" spc="-10" dirty="0">
                <a:latin typeface="Arial"/>
                <a:cs typeface="Arial"/>
              </a:rPr>
              <a:t>warm now,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</a:t>
            </a:r>
          </a:p>
          <a:p>
            <a:pPr marL="167640" indent="-155575">
              <a:lnSpc>
                <a:spcPts val="1265"/>
              </a:lnSpc>
              <a:buAutoNum type="arabicPeriod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isn‘t very warm,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………….</a:t>
            </a:r>
            <a:endParaRPr sz="1100" dirty="0">
              <a:latin typeface="Arial"/>
              <a:cs typeface="Arial"/>
            </a:endParaRPr>
          </a:p>
          <a:p>
            <a:pPr marL="168910" indent="-156845">
              <a:lnSpc>
                <a:spcPts val="1265"/>
              </a:lnSpc>
              <a:buAutoNum type="arabicPeriod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You don‘t remember them,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………..</a:t>
            </a:r>
            <a:endParaRPr sz="1100" dirty="0">
              <a:latin typeface="Arial"/>
              <a:cs typeface="Arial"/>
            </a:endParaRPr>
          </a:p>
          <a:p>
            <a:pPr marL="168910" indent="-156845">
              <a:lnSpc>
                <a:spcPts val="1265"/>
              </a:lnSpc>
              <a:buAutoNum type="arabicPeriod"/>
              <a:tabLst>
                <a:tab pos="169545" algn="l"/>
              </a:tabLst>
            </a:pPr>
            <a:r>
              <a:rPr sz="1100" spc="-10" dirty="0">
                <a:latin typeface="Arial"/>
                <a:cs typeface="Arial"/>
              </a:rPr>
              <a:t>David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nice boy,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……………….</a:t>
            </a:r>
          </a:p>
          <a:p>
            <a:pPr marL="207645" indent="-195580">
              <a:lnSpc>
                <a:spcPts val="1290"/>
              </a:lnSpc>
              <a:buAutoNum type="arabicPeriod"/>
              <a:tabLst>
                <a:tab pos="208279" algn="l"/>
              </a:tabLst>
            </a:pP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 smtClean="0">
                <a:latin typeface="Arial"/>
                <a:cs typeface="Arial"/>
              </a:rPr>
              <a:t>can</a:t>
            </a:r>
            <a:r>
              <a:rPr lang="en-IN" sz="1100" dirty="0" smtClean="0">
                <a:latin typeface="Arial"/>
                <a:cs typeface="Arial"/>
              </a:rPr>
              <a:t> go</a:t>
            </a:r>
            <a:r>
              <a:rPr sz="1100" dirty="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home, …………………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156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ts val="1290"/>
              </a:lnSpc>
              <a:spcBef>
                <a:spcPts val="100"/>
              </a:spcBef>
              <a:buAutoNum type="arabicPeriod" startAt="6"/>
              <a:tabLst>
                <a:tab pos="169545" algn="l"/>
              </a:tabLst>
            </a:pPr>
            <a:r>
              <a:rPr sz="1100" spc="-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stay </a:t>
            </a:r>
            <a:r>
              <a:rPr sz="1100" spc="-5" dirty="0">
                <a:latin typeface="Arial"/>
                <a:cs typeface="Arial"/>
              </a:rPr>
              <a:t>in touch,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5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dirty="0">
                <a:latin typeface="Arial"/>
                <a:cs typeface="Arial"/>
              </a:rPr>
              <a:t>good,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………………….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5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am </a:t>
            </a:r>
            <a:r>
              <a:rPr sz="1100" dirty="0">
                <a:latin typeface="Arial"/>
                <a:cs typeface="Arial"/>
              </a:rPr>
              <a:t>a fool to </a:t>
            </a:r>
            <a:r>
              <a:rPr sz="1100" spc="-10" dirty="0">
                <a:latin typeface="Arial"/>
                <a:cs typeface="Arial"/>
              </a:rPr>
              <a:t>believe </a:t>
            </a:r>
            <a:r>
              <a:rPr sz="1100" spc="-5" dirty="0">
                <a:latin typeface="Arial"/>
                <a:cs typeface="Arial"/>
              </a:rPr>
              <a:t>him,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…………….</a:t>
            </a:r>
            <a:endParaRPr sz="1100">
              <a:latin typeface="Arial"/>
              <a:cs typeface="Arial"/>
            </a:endParaRPr>
          </a:p>
          <a:p>
            <a:pPr marL="167640" indent="-155575">
              <a:lnSpc>
                <a:spcPts val="1260"/>
              </a:lnSpc>
              <a:buAutoNum type="arabicPeriod" startAt="6"/>
              <a:tabLst>
                <a:tab pos="168275" algn="l"/>
              </a:tabLst>
            </a:pP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am not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member, 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6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Nobody likes her, 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………………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6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Poor </a:t>
            </a:r>
            <a:r>
              <a:rPr sz="1100" spc="-10" dirty="0">
                <a:latin typeface="Arial"/>
                <a:cs typeface="Arial"/>
              </a:rPr>
              <a:t>lady, </a:t>
            </a:r>
            <a:r>
              <a:rPr sz="1100" spc="-5" dirty="0">
                <a:latin typeface="Arial"/>
                <a:cs typeface="Arial"/>
              </a:rPr>
              <a:t>nobody </a:t>
            </a:r>
            <a:r>
              <a:rPr sz="1100" spc="-10" dirty="0">
                <a:latin typeface="Arial"/>
                <a:cs typeface="Arial"/>
              </a:rPr>
              <a:t>helped </a:t>
            </a:r>
            <a:r>
              <a:rPr sz="1100" spc="-5" dirty="0">
                <a:latin typeface="Arial"/>
                <a:cs typeface="Arial"/>
              </a:rPr>
              <a:t>her,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…………..</a:t>
            </a:r>
            <a:endParaRPr sz="1100">
              <a:latin typeface="Arial"/>
              <a:cs typeface="Arial"/>
            </a:endParaRPr>
          </a:p>
          <a:p>
            <a:pPr marL="242570" indent="-230504">
              <a:lnSpc>
                <a:spcPts val="1265"/>
              </a:lnSpc>
              <a:buAutoNum type="arabicPeriod" startAt="6"/>
              <a:tabLst>
                <a:tab pos="243204" algn="l"/>
              </a:tabLst>
            </a:pP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rarely meet these days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…………….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65"/>
              </a:lnSpc>
              <a:buAutoNum type="arabicPeriod" startAt="14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He hardly </a:t>
            </a:r>
            <a:r>
              <a:rPr sz="1100" dirty="0">
                <a:latin typeface="Arial"/>
                <a:cs typeface="Arial"/>
              </a:rPr>
              <a:t>finds </a:t>
            </a:r>
            <a:r>
              <a:rPr sz="1100" spc="-5" dirty="0">
                <a:latin typeface="Arial"/>
                <a:cs typeface="Arial"/>
              </a:rPr>
              <a:t>time to read,</a:t>
            </a:r>
            <a:r>
              <a:rPr sz="1100" spc="2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………..</a:t>
            </a:r>
            <a:endParaRPr sz="1100">
              <a:latin typeface="Arial"/>
              <a:cs typeface="Arial"/>
            </a:endParaRPr>
          </a:p>
          <a:p>
            <a:pPr marL="247015" indent="-234950">
              <a:lnSpc>
                <a:spcPts val="1270"/>
              </a:lnSpc>
              <a:buAutoNum type="arabicPeriod" startAt="14"/>
              <a:tabLst>
                <a:tab pos="247650" algn="l"/>
              </a:tabLst>
            </a:pPr>
            <a:r>
              <a:rPr sz="1100" spc="-5" dirty="0">
                <a:latin typeface="Arial"/>
                <a:cs typeface="Arial"/>
              </a:rPr>
              <a:t>Don‘t </a:t>
            </a:r>
            <a:r>
              <a:rPr sz="1100" dirty="0">
                <a:latin typeface="Arial"/>
                <a:cs typeface="Arial"/>
              </a:rPr>
              <a:t>go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there………….</a:t>
            </a:r>
            <a:endParaRPr sz="1100">
              <a:latin typeface="Arial"/>
              <a:cs typeface="Arial"/>
            </a:endParaRPr>
          </a:p>
          <a:p>
            <a:pPr marL="512445" marR="5080" indent="-448309">
              <a:lnSpc>
                <a:spcPts val="1130"/>
              </a:lnSpc>
              <a:spcBef>
                <a:spcPts val="75"/>
              </a:spcBef>
            </a:pPr>
            <a:r>
              <a:rPr sz="1000" spc="-5" dirty="0">
                <a:latin typeface="Arial"/>
                <a:cs typeface="Arial"/>
              </a:rPr>
              <a:t>Acknowledgement: Notes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5" dirty="0">
                <a:latin typeface="Arial"/>
                <a:cs typeface="Arial"/>
              </a:rPr>
              <a:t>Parts of Speech, </a:t>
            </a:r>
            <a:r>
              <a:rPr sz="1000" dirty="0">
                <a:latin typeface="Arial"/>
                <a:cs typeface="Arial"/>
              </a:rPr>
              <a:t>Sentence </a:t>
            </a:r>
            <a:r>
              <a:rPr sz="1000" spc="-5" dirty="0">
                <a:latin typeface="Arial"/>
                <a:cs typeface="Arial"/>
              </a:rPr>
              <a:t>Pattern </a:t>
            </a:r>
            <a:r>
              <a:rPr sz="1000" spc="5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question tag </a:t>
            </a:r>
            <a:r>
              <a:rPr sz="1000" dirty="0">
                <a:latin typeface="Arial"/>
                <a:cs typeface="Arial"/>
              </a:rPr>
              <a:t>taken </a:t>
            </a:r>
            <a:r>
              <a:rPr sz="1000" spc="-5" dirty="0">
                <a:latin typeface="Arial"/>
                <a:cs typeface="Arial"/>
              </a:rPr>
              <a:t>from : Nagini, P  S et al ( 2005) "</a:t>
            </a:r>
            <a:r>
              <a:rPr sz="1000" b="1" i="1" spc="-5" dirty="0">
                <a:latin typeface="Arial"/>
                <a:cs typeface="Arial"/>
              </a:rPr>
              <a:t>Excellence Through Communication</a:t>
            </a:r>
            <a:r>
              <a:rPr sz="1000" b="1" spc="-5" dirty="0">
                <a:latin typeface="Arial"/>
                <a:cs typeface="Arial"/>
              </a:rPr>
              <a:t>, </a:t>
            </a:r>
            <a:r>
              <a:rPr sz="1000" spc="-5" dirty="0">
                <a:latin typeface="Arial"/>
                <a:cs typeface="Arial"/>
              </a:rPr>
              <a:t>Shri Jai Publications.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Chennai.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sz="1200" b="1" spc="-5" dirty="0">
                <a:latin typeface="Arial"/>
                <a:cs typeface="Arial"/>
              </a:rPr>
              <a:t>6. </a:t>
            </a:r>
            <a:r>
              <a:rPr sz="1200" b="1" spc="-10" dirty="0">
                <a:latin typeface="Arial"/>
                <a:cs typeface="Arial"/>
              </a:rPr>
              <a:t>Types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Sentences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5534" y="3145662"/>
            <a:ext cx="694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3.C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941294"/>
            <a:ext cx="2329180" cy="8674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b="1" spc="-5" dirty="0">
                <a:latin typeface="Arial"/>
                <a:cs typeface="Arial"/>
              </a:rPr>
              <a:t>Based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structure </a:t>
            </a:r>
            <a:r>
              <a:rPr sz="1100" b="1" dirty="0">
                <a:latin typeface="Arial"/>
                <a:cs typeface="Arial"/>
              </a:rPr>
              <a:t>three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  <a:tabLst>
                <a:tab pos="1383665" algn="l"/>
              </a:tabLst>
            </a:pPr>
            <a:r>
              <a:rPr sz="1100" spc="-5" dirty="0">
                <a:latin typeface="Arial"/>
                <a:cs typeface="Arial"/>
              </a:rPr>
              <a:t>1.Simple	</a:t>
            </a:r>
            <a:r>
              <a:rPr sz="1100" dirty="0">
                <a:latin typeface="Arial"/>
                <a:cs typeface="Arial"/>
              </a:rPr>
              <a:t>2.Compound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b="1" spc="-5" dirty="0">
                <a:latin typeface="Arial"/>
                <a:cs typeface="Arial"/>
              </a:rPr>
              <a:t>Based </a:t>
            </a:r>
            <a:r>
              <a:rPr sz="1100" b="1" dirty="0">
                <a:latin typeface="Arial"/>
                <a:cs typeface="Arial"/>
              </a:rPr>
              <a:t>on the </a:t>
            </a:r>
            <a:r>
              <a:rPr sz="1100" b="1" spc="-5" dirty="0">
                <a:latin typeface="Arial"/>
                <a:cs typeface="Arial"/>
              </a:rPr>
              <a:t>pattern four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  <a:tabLst>
                <a:tab pos="1383665" algn="l"/>
              </a:tabLst>
            </a:pPr>
            <a:r>
              <a:rPr sz="1100" dirty="0">
                <a:latin typeface="Arial"/>
                <a:cs typeface="Arial"/>
              </a:rPr>
              <a:t>1.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Assertive	2.Interrogative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5534" y="3615054"/>
            <a:ext cx="22840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sz="1100" dirty="0">
                <a:latin typeface="Arial"/>
                <a:cs typeface="Arial"/>
              </a:rPr>
              <a:t>3.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mp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iv</a:t>
            </a:r>
            <a:r>
              <a:rPr sz="1100" dirty="0">
                <a:latin typeface="Arial"/>
                <a:cs typeface="Arial"/>
              </a:rPr>
              <a:t>e	4.E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amatory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9130" y="3827779"/>
            <a:ext cx="5915025" cy="1012825"/>
          </a:xfrm>
          <a:custGeom>
            <a:avLst/>
            <a:gdLst/>
            <a:ahLst/>
            <a:cxnLst/>
            <a:rect l="l" t="t" r="r" b="b"/>
            <a:pathLst>
              <a:path w="5915025" h="1012825">
                <a:moveTo>
                  <a:pt x="168808" y="0"/>
                </a:moveTo>
                <a:lnTo>
                  <a:pt x="123936" y="6028"/>
                </a:lnTo>
                <a:lnTo>
                  <a:pt x="83613" y="23043"/>
                </a:lnTo>
                <a:lnTo>
                  <a:pt x="49447" y="49434"/>
                </a:lnTo>
                <a:lnTo>
                  <a:pt x="23050" y="83594"/>
                </a:lnTo>
                <a:lnTo>
                  <a:pt x="6030" y="123913"/>
                </a:lnTo>
                <a:lnTo>
                  <a:pt x="0" y="168783"/>
                </a:lnTo>
                <a:lnTo>
                  <a:pt x="0" y="844042"/>
                </a:lnTo>
                <a:lnTo>
                  <a:pt x="6030" y="888911"/>
                </a:lnTo>
                <a:lnTo>
                  <a:pt x="23050" y="929230"/>
                </a:lnTo>
                <a:lnTo>
                  <a:pt x="49447" y="963390"/>
                </a:lnTo>
                <a:lnTo>
                  <a:pt x="83613" y="989781"/>
                </a:lnTo>
                <a:lnTo>
                  <a:pt x="123936" y="1006796"/>
                </a:lnTo>
                <a:lnTo>
                  <a:pt x="168808" y="1012825"/>
                </a:lnTo>
                <a:lnTo>
                  <a:pt x="5746242" y="1012825"/>
                </a:lnTo>
                <a:lnTo>
                  <a:pt x="5791111" y="1006796"/>
                </a:lnTo>
                <a:lnTo>
                  <a:pt x="5831430" y="989781"/>
                </a:lnTo>
                <a:lnTo>
                  <a:pt x="5865590" y="963390"/>
                </a:lnTo>
                <a:lnTo>
                  <a:pt x="5891981" y="929230"/>
                </a:lnTo>
                <a:lnTo>
                  <a:pt x="5908996" y="888911"/>
                </a:lnTo>
                <a:lnTo>
                  <a:pt x="5915025" y="844042"/>
                </a:lnTo>
                <a:lnTo>
                  <a:pt x="5915025" y="168783"/>
                </a:lnTo>
                <a:lnTo>
                  <a:pt x="5908996" y="123913"/>
                </a:lnTo>
                <a:lnTo>
                  <a:pt x="5891981" y="83594"/>
                </a:lnTo>
                <a:lnTo>
                  <a:pt x="5865590" y="49434"/>
                </a:lnTo>
                <a:lnTo>
                  <a:pt x="5831430" y="23043"/>
                </a:lnTo>
                <a:lnTo>
                  <a:pt x="5791111" y="6028"/>
                </a:lnTo>
                <a:lnTo>
                  <a:pt x="5746242" y="0"/>
                </a:lnTo>
                <a:lnTo>
                  <a:pt x="16880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700" y="3883888"/>
            <a:ext cx="611187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88010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 sentence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subject and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predicate </a:t>
            </a:r>
            <a:r>
              <a:rPr sz="1100" spc="-5" dirty="0">
                <a:latin typeface="Arial"/>
                <a:cs typeface="Arial"/>
              </a:rPr>
              <a:t>is called simple sentence.  </a:t>
            </a:r>
            <a:r>
              <a:rPr sz="110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simple </a:t>
            </a:r>
            <a:r>
              <a:rPr sz="1100" spc="-5" dirty="0">
                <a:latin typeface="Arial"/>
                <a:cs typeface="Arial"/>
              </a:rPr>
              <a:t>sentences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joined </a:t>
            </a:r>
            <a:r>
              <a:rPr sz="1100" dirty="0">
                <a:latin typeface="Arial"/>
                <a:cs typeface="Arial"/>
              </a:rPr>
              <a:t>by a </a:t>
            </a:r>
            <a:r>
              <a:rPr sz="1100" spc="-5" dirty="0">
                <a:latin typeface="Arial"/>
                <a:cs typeface="Arial"/>
              </a:rPr>
              <a:t>conjunction,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called compound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</a:t>
            </a:r>
            <a:endParaRPr sz="1100">
              <a:latin typeface="Arial"/>
              <a:cs typeface="Arial"/>
            </a:endParaRPr>
          </a:p>
          <a:p>
            <a:pPr marL="25400" marR="441325">
              <a:lnSpc>
                <a:spcPct val="1100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A sentence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has only one </a:t>
            </a:r>
            <a:r>
              <a:rPr sz="1100" spc="-5" dirty="0">
                <a:latin typeface="Arial"/>
                <a:cs typeface="Arial"/>
              </a:rPr>
              <a:t>main clause </a:t>
            </a:r>
            <a:r>
              <a:rPr sz="1100" dirty="0">
                <a:latin typeface="Arial"/>
                <a:cs typeface="Arial"/>
              </a:rPr>
              <a:t>and one or </a:t>
            </a:r>
            <a:r>
              <a:rPr sz="1100" spc="-5" dirty="0">
                <a:latin typeface="Arial"/>
                <a:cs typeface="Arial"/>
              </a:rPr>
              <a:t>more </a:t>
            </a:r>
            <a:r>
              <a:rPr sz="1100" dirty="0">
                <a:latin typeface="Arial"/>
                <a:cs typeface="Arial"/>
              </a:rPr>
              <a:t>sub ordinate </a:t>
            </a:r>
            <a:r>
              <a:rPr sz="1100" spc="-5" dirty="0">
                <a:latin typeface="Arial"/>
                <a:cs typeface="Arial"/>
              </a:rPr>
              <a:t>clause, is called  </a:t>
            </a:r>
            <a:r>
              <a:rPr sz="1100" dirty="0">
                <a:latin typeface="Arial"/>
                <a:cs typeface="Arial"/>
              </a:rPr>
              <a:t>complex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9700" algn="just">
              <a:lnSpc>
                <a:spcPct val="100000"/>
              </a:lnSpc>
              <a:spcBef>
                <a:spcPts val="865"/>
              </a:spcBef>
            </a:pPr>
            <a:r>
              <a:rPr sz="1100" b="1" spc="-5" dirty="0">
                <a:latin typeface="Arial"/>
                <a:cs typeface="Arial"/>
              </a:rPr>
              <a:t>Simple, Compound,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  <a:p>
            <a:pPr marL="139700" marR="17780" algn="just">
              <a:lnSpc>
                <a:spcPts val="1270"/>
              </a:lnSpc>
              <a:spcBef>
                <a:spcPts val="215"/>
              </a:spcBef>
            </a:pPr>
            <a:r>
              <a:rPr sz="1100" b="1" dirty="0">
                <a:latin typeface="Arial"/>
                <a:cs typeface="Arial"/>
              </a:rPr>
              <a:t>Sentence </a:t>
            </a:r>
            <a:r>
              <a:rPr sz="1100" b="1" spc="-5" dirty="0">
                <a:latin typeface="Arial"/>
                <a:cs typeface="Arial"/>
              </a:rPr>
              <a:t>Combinations: </a:t>
            </a:r>
            <a:r>
              <a:rPr sz="1100" dirty="0">
                <a:latin typeface="Arial"/>
                <a:cs typeface="Arial"/>
              </a:rPr>
              <a:t>Sentences can be </a:t>
            </a:r>
            <a:r>
              <a:rPr sz="1100" spc="-5" dirty="0">
                <a:latin typeface="Arial"/>
                <a:cs typeface="Arial"/>
              </a:rPr>
              <a:t>combined in different ways.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journalists, the  </a:t>
            </a:r>
            <a:r>
              <a:rPr sz="1100" dirty="0">
                <a:latin typeface="Arial"/>
                <a:cs typeface="Arial"/>
              </a:rPr>
              <a:t>most common </a:t>
            </a:r>
            <a:r>
              <a:rPr sz="1100" spc="-5" dirty="0">
                <a:latin typeface="Arial"/>
                <a:cs typeface="Arial"/>
              </a:rPr>
              <a:t>combinations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i="1" spc="-5" dirty="0">
                <a:latin typeface="Arial"/>
                <a:cs typeface="Arial"/>
              </a:rPr>
              <a:t>simple sentences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dirty="0">
                <a:latin typeface="Arial"/>
                <a:cs typeface="Arial"/>
              </a:rPr>
              <a:t>compound </a:t>
            </a:r>
            <a:r>
              <a:rPr sz="1100" i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complex  </a:t>
            </a:r>
            <a:r>
              <a:rPr sz="1100" i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910"/>
              </a:spcBef>
              <a:buFont typeface="Arial"/>
              <a:buAutoNum type="arabicPeriod"/>
              <a:tabLst>
                <a:tab pos="597535" algn="l"/>
              </a:tabLst>
            </a:pPr>
            <a:r>
              <a:rPr sz="1100" b="1" dirty="0">
                <a:latin typeface="Arial"/>
                <a:cs typeface="Arial"/>
              </a:rPr>
              <a:t>Simple </a:t>
            </a:r>
            <a:r>
              <a:rPr sz="1100" b="1" spc="-5" dirty="0">
                <a:latin typeface="Arial"/>
                <a:cs typeface="Arial"/>
              </a:rPr>
              <a:t>Sentence: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clause (subject </a:t>
            </a:r>
            <a:r>
              <a:rPr sz="1100" dirty="0">
                <a:latin typeface="Arial"/>
                <a:cs typeface="Arial"/>
              </a:rPr>
              <a:t>+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predicate)</a:t>
            </a:r>
            <a:endParaRPr sz="1100">
              <a:latin typeface="Arial"/>
              <a:cs typeface="Arial"/>
            </a:endParaRPr>
          </a:p>
          <a:p>
            <a:pPr marL="1054100" lvl="1" indent="-229235">
              <a:lnSpc>
                <a:spcPct val="100000"/>
              </a:lnSpc>
              <a:spcBef>
                <a:spcPts val="140"/>
              </a:spcBef>
              <a:buAutoNum type="alphaLcPeriod"/>
              <a:tabLst>
                <a:tab pos="1054735" algn="l"/>
              </a:tabLst>
            </a:pPr>
            <a:r>
              <a:rPr sz="1100" spc="-5" dirty="0">
                <a:latin typeface="Arial"/>
                <a:cs typeface="Arial"/>
              </a:rPr>
              <a:t>Twenty </a:t>
            </a:r>
            <a:r>
              <a:rPr sz="1100" dirty="0">
                <a:latin typeface="Arial"/>
                <a:cs typeface="Arial"/>
              </a:rPr>
              <a:t>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ban </a:t>
            </a:r>
            <a:r>
              <a:rPr sz="1100" spc="-5" dirty="0">
                <a:latin typeface="Arial"/>
                <a:cs typeface="Arial"/>
              </a:rPr>
              <a:t>against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smoking.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20"/>
              </a:spcBef>
              <a:buFont typeface="Arial"/>
              <a:buAutoNum type="arabicPeriod"/>
              <a:tabLst>
                <a:tab pos="597535" algn="l"/>
              </a:tabLst>
            </a:pPr>
            <a:r>
              <a:rPr sz="1100" b="1" spc="-5" dirty="0">
                <a:latin typeface="Arial"/>
                <a:cs typeface="Arial"/>
              </a:rPr>
              <a:t>Compound Sentence: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complete </a:t>
            </a:r>
            <a:r>
              <a:rPr sz="1100" spc="-5" dirty="0">
                <a:latin typeface="Arial"/>
                <a:cs typeface="Arial"/>
              </a:rPr>
              <a:t>sentences joined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10541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i="1" dirty="0">
                <a:latin typeface="Arial"/>
                <a:cs typeface="Arial"/>
              </a:rPr>
              <a:t>comma </a:t>
            </a:r>
            <a:r>
              <a:rPr sz="1100" dirty="0">
                <a:latin typeface="Arial"/>
                <a:cs typeface="Arial"/>
              </a:rPr>
              <a:t>+ </a:t>
            </a:r>
            <a:r>
              <a:rPr sz="1100" spc="-5" dirty="0">
                <a:latin typeface="Arial"/>
                <a:cs typeface="Arial"/>
              </a:rPr>
              <a:t>coordinate conjunction (</a:t>
            </a:r>
            <a:r>
              <a:rPr sz="1100" i="1" spc="-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or, nor, </a:t>
            </a:r>
            <a:r>
              <a:rPr sz="1100" i="1" dirty="0">
                <a:latin typeface="Arial"/>
                <a:cs typeface="Arial"/>
              </a:rPr>
              <a:t>but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because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 marL="1054100" marR="21590" lvl="1" indent="-228600">
              <a:lnSpc>
                <a:spcPct val="110000"/>
              </a:lnSpc>
              <a:spcBef>
                <a:spcPts val="15"/>
              </a:spcBef>
              <a:buAutoNum type="alphaLcPeriod"/>
              <a:tabLst>
                <a:tab pos="1054735" algn="l"/>
              </a:tabLst>
            </a:pPr>
            <a:r>
              <a:rPr sz="1100" spc="-5" dirty="0">
                <a:latin typeface="Arial"/>
                <a:cs typeface="Arial"/>
              </a:rPr>
              <a:t>Twenty </a:t>
            </a:r>
            <a:r>
              <a:rPr sz="1100" dirty="0">
                <a:latin typeface="Arial"/>
                <a:cs typeface="Arial"/>
              </a:rPr>
              <a:t>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</a:t>
            </a:r>
            <a:r>
              <a:rPr sz="1100" spc="-5" dirty="0">
                <a:latin typeface="Arial"/>
                <a:cs typeface="Arial"/>
              </a:rPr>
              <a:t>smoking ban, but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newspaper failed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cover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story.</a:t>
            </a:r>
            <a:endParaRPr sz="1100">
              <a:latin typeface="Arial"/>
              <a:cs typeface="Arial"/>
            </a:endParaRPr>
          </a:p>
          <a:p>
            <a:pPr marL="596900" indent="-228600">
              <a:lnSpc>
                <a:spcPct val="100000"/>
              </a:lnSpc>
              <a:spcBef>
                <a:spcPts val="120"/>
              </a:spcBef>
              <a:buFont typeface="Arial"/>
              <a:buAutoNum type="arabicPeriod" startAt="3"/>
              <a:tabLst>
                <a:tab pos="597535" algn="l"/>
              </a:tabLst>
            </a:pPr>
            <a:r>
              <a:rPr sz="1100" b="1" dirty="0">
                <a:latin typeface="Arial"/>
                <a:cs typeface="Arial"/>
              </a:rPr>
              <a:t>Complex </a:t>
            </a:r>
            <a:r>
              <a:rPr sz="1100" b="1" spc="-5" dirty="0">
                <a:latin typeface="Arial"/>
                <a:cs typeface="Arial"/>
              </a:rPr>
              <a:t>Sentences</a:t>
            </a:r>
            <a:r>
              <a:rPr sz="1100" spc="-5" dirty="0">
                <a:latin typeface="Arial"/>
                <a:cs typeface="Arial"/>
              </a:rPr>
              <a:t>: One complete sentence (also known </a:t>
            </a:r>
            <a:r>
              <a:rPr sz="1100" dirty="0">
                <a:latin typeface="Arial"/>
                <a:cs typeface="Arial"/>
              </a:rPr>
              <a:t>as an </a:t>
            </a:r>
            <a:r>
              <a:rPr sz="1100" spc="-5" dirty="0">
                <a:latin typeface="Arial"/>
                <a:cs typeface="Arial"/>
              </a:rPr>
              <a:t>independent </a:t>
            </a:r>
            <a:r>
              <a:rPr sz="1100" spc="-10" dirty="0">
                <a:latin typeface="Arial"/>
                <a:cs typeface="Arial"/>
              </a:rPr>
              <a:t>or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main</a:t>
            </a:r>
            <a:endParaRPr sz="1100">
              <a:latin typeface="Arial"/>
              <a:cs typeface="Arial"/>
            </a:endParaRPr>
          </a:p>
          <a:p>
            <a:pPr marL="596900" marR="13589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clause) </a:t>
            </a:r>
            <a:r>
              <a:rPr sz="1100" dirty="0">
                <a:latin typeface="Arial"/>
                <a:cs typeface="Arial"/>
              </a:rPr>
              <a:t>+ 1 subordinate </a:t>
            </a:r>
            <a:r>
              <a:rPr sz="1100" spc="-5" dirty="0">
                <a:latin typeface="Arial"/>
                <a:cs typeface="Arial"/>
              </a:rPr>
              <a:t>(or dependent 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-5" dirty="0">
                <a:latin typeface="Arial"/>
                <a:cs typeface="Arial"/>
              </a:rPr>
              <a:t>clause (missing either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subject </a:t>
            </a:r>
            <a:r>
              <a:rPr sz="1100" dirty="0">
                <a:latin typeface="Arial"/>
                <a:cs typeface="Arial"/>
              </a:rPr>
              <a:t>or a </a:t>
            </a:r>
            <a:r>
              <a:rPr sz="1100" spc="-5" dirty="0">
                <a:latin typeface="Arial"/>
                <a:cs typeface="Arial"/>
              </a:rPr>
              <a:t>predicate; 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introduced </a:t>
            </a:r>
            <a:r>
              <a:rPr sz="1100" dirty="0">
                <a:latin typeface="Arial"/>
                <a:cs typeface="Arial"/>
              </a:rPr>
              <a:t>by a </a:t>
            </a:r>
            <a:r>
              <a:rPr sz="1100" spc="-5" dirty="0">
                <a:latin typeface="Arial"/>
                <a:cs typeface="Arial"/>
              </a:rPr>
              <a:t>conjunctive adverb </a:t>
            </a:r>
            <a:r>
              <a:rPr sz="1100" dirty="0">
                <a:latin typeface="Arial"/>
                <a:cs typeface="Arial"/>
              </a:rPr>
              <a:t>— </a:t>
            </a:r>
            <a:r>
              <a:rPr sz="1100" i="1" spc="-5" dirty="0">
                <a:latin typeface="Arial"/>
                <a:cs typeface="Arial"/>
              </a:rPr>
              <a:t>although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however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moreover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 marL="1054100" marR="20955" lvl="1" indent="-228600">
              <a:lnSpc>
                <a:spcPct val="110000"/>
              </a:lnSpc>
              <a:spcBef>
                <a:spcPts val="15"/>
              </a:spcBef>
              <a:buFont typeface="Arial"/>
              <a:buAutoNum type="alphaLcPeriod"/>
              <a:tabLst>
                <a:tab pos="1054735" algn="l"/>
              </a:tabLst>
            </a:pPr>
            <a:r>
              <a:rPr sz="1100" i="1" spc="-5" dirty="0">
                <a:latin typeface="Arial"/>
                <a:cs typeface="Arial"/>
              </a:rPr>
              <a:t>Although </a:t>
            </a:r>
            <a:r>
              <a:rPr sz="1100" dirty="0">
                <a:latin typeface="Arial"/>
                <a:cs typeface="Arial"/>
              </a:rPr>
              <a:t>20 Freeport </a:t>
            </a:r>
            <a:r>
              <a:rPr sz="1100" spc="-5" dirty="0">
                <a:latin typeface="Arial"/>
                <a:cs typeface="Arial"/>
              </a:rPr>
              <a:t>citizens </a:t>
            </a:r>
            <a:r>
              <a:rPr sz="1100" dirty="0">
                <a:latin typeface="Arial"/>
                <a:cs typeface="Arial"/>
              </a:rPr>
              <a:t>protested the </a:t>
            </a:r>
            <a:r>
              <a:rPr sz="1100" spc="-5" dirty="0">
                <a:latin typeface="Arial"/>
                <a:cs typeface="Arial"/>
              </a:rPr>
              <a:t>smoking </a:t>
            </a:r>
            <a:r>
              <a:rPr sz="1100" dirty="0">
                <a:latin typeface="Arial"/>
                <a:cs typeface="Arial"/>
              </a:rPr>
              <a:t>ban, the </a:t>
            </a:r>
            <a:r>
              <a:rPr sz="1100" spc="-5" dirty="0">
                <a:latin typeface="Arial"/>
                <a:cs typeface="Arial"/>
              </a:rPr>
              <a:t>news paper </a:t>
            </a:r>
            <a:r>
              <a:rPr sz="1100" dirty="0">
                <a:latin typeface="Arial"/>
                <a:cs typeface="Arial"/>
              </a:rPr>
              <a:t>failed  to </a:t>
            </a:r>
            <a:r>
              <a:rPr sz="1100" spc="-5" dirty="0">
                <a:latin typeface="Arial"/>
                <a:cs typeface="Arial"/>
              </a:rPr>
              <a:t>cover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story.</a:t>
            </a:r>
            <a:endParaRPr sz="1100">
              <a:latin typeface="Arial"/>
              <a:cs typeface="Arial"/>
            </a:endParaRPr>
          </a:p>
          <a:p>
            <a:pPr marL="139700">
              <a:lnSpc>
                <a:spcPts val="1295"/>
              </a:lnSpc>
              <a:spcBef>
                <a:spcPts val="81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1 </a:t>
            </a:r>
            <a:r>
              <a:rPr sz="1100" b="1" i="1" dirty="0">
                <a:latin typeface="Arial"/>
                <a:cs typeface="Arial"/>
              </a:rPr>
              <a:t>: </a:t>
            </a:r>
            <a:r>
              <a:rPr sz="1100" b="1" i="1" spc="-5" dirty="0">
                <a:latin typeface="Arial"/>
                <a:cs typeface="Arial"/>
              </a:rPr>
              <a:t>Identify </a:t>
            </a:r>
            <a:r>
              <a:rPr sz="1100" b="1" i="1" dirty="0">
                <a:latin typeface="Arial"/>
                <a:cs typeface="Arial"/>
              </a:rPr>
              <a:t>the </a:t>
            </a:r>
            <a:r>
              <a:rPr sz="1100" b="1" i="1" spc="-5" dirty="0">
                <a:latin typeface="Arial"/>
                <a:cs typeface="Arial"/>
              </a:rPr>
              <a:t>sentence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type: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ts val="1265"/>
              </a:lnSpc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She brought a good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thing.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ts val="1290"/>
              </a:lnSpc>
              <a:buAutoNum type="arabicPeriod"/>
              <a:tabLst>
                <a:tab pos="597535" algn="l"/>
              </a:tabLst>
            </a:pPr>
            <a:r>
              <a:rPr sz="1100" spc="-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she </a:t>
            </a:r>
            <a:r>
              <a:rPr sz="1100" spc="-5" dirty="0">
                <a:latin typeface="Arial"/>
                <a:cs typeface="Arial"/>
              </a:rPr>
              <a:t>brought was </a:t>
            </a:r>
            <a:r>
              <a:rPr sz="1100" dirty="0">
                <a:latin typeface="Arial"/>
                <a:cs typeface="Arial"/>
              </a:rPr>
              <a:t>good.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She brought </a:t>
            </a:r>
            <a:r>
              <a:rPr sz="1100" spc="-5" dirty="0">
                <a:latin typeface="Arial"/>
                <a:cs typeface="Arial"/>
              </a:rPr>
              <a:t>something </a:t>
            </a:r>
            <a:r>
              <a:rPr sz="1100" dirty="0">
                <a:latin typeface="Arial"/>
                <a:cs typeface="Arial"/>
              </a:rPr>
              <a:t>and it </a:t>
            </a:r>
            <a:r>
              <a:rPr sz="1100" spc="-5" dirty="0">
                <a:latin typeface="Arial"/>
                <a:cs typeface="Arial"/>
              </a:rPr>
              <a:t>was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good.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The date 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got </a:t>
            </a:r>
            <a:r>
              <a:rPr sz="1100" spc="-5" dirty="0">
                <a:latin typeface="Arial"/>
                <a:cs typeface="Arial"/>
              </a:rPr>
              <a:t>freedom was </a:t>
            </a:r>
            <a:r>
              <a:rPr sz="1100" dirty="0">
                <a:latin typeface="Arial"/>
                <a:cs typeface="Arial"/>
              </a:rPr>
              <a:t>15</a:t>
            </a:r>
            <a:r>
              <a:rPr sz="1050" baseline="39682" dirty="0">
                <a:latin typeface="Arial"/>
                <a:cs typeface="Arial"/>
              </a:rPr>
              <a:t>th</a:t>
            </a:r>
            <a:r>
              <a:rPr sz="1050" spc="172" baseline="39682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August.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597535" algn="l"/>
              </a:tabLst>
            </a:pPr>
            <a:r>
              <a:rPr sz="1100" spc="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got freedom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15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050" spc="97" baseline="39682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August.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spc="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got freedom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month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August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date was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15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96900" indent="-2292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75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bridge was constructed last year,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it was washed away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floods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15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16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886814"/>
            <a:ext cx="6200140" cy="8115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229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bridge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was constructed last year was </a:t>
            </a:r>
            <a:r>
              <a:rPr sz="1100" dirty="0">
                <a:latin typeface="Arial"/>
                <a:cs typeface="Arial"/>
              </a:rPr>
              <a:t>washed </a:t>
            </a:r>
            <a:r>
              <a:rPr sz="1100" spc="-5" dirty="0">
                <a:latin typeface="Arial"/>
                <a:cs typeface="Arial"/>
              </a:rPr>
              <a:t>away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floods this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year.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year constructed bridge was washed away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floods.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leaders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have today talk more </a:t>
            </a:r>
            <a:r>
              <a:rPr sz="1100" dirty="0">
                <a:latin typeface="Arial"/>
                <a:cs typeface="Arial"/>
              </a:rPr>
              <a:t>than they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40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Today‘s leaders talk more and they do less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Today‘s leaders do more talk and do 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0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She has gone </a:t>
            </a:r>
            <a:r>
              <a:rPr sz="1100" spc="-5" dirty="0">
                <a:latin typeface="Arial"/>
                <a:cs typeface="Arial"/>
              </a:rPr>
              <a:t>either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tea </a:t>
            </a:r>
            <a:r>
              <a:rPr sz="1100" dirty="0">
                <a:latin typeface="Arial"/>
                <a:cs typeface="Arial"/>
              </a:rPr>
              <a:t>or has gone for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lunch.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5"/>
              </a:spcBef>
              <a:buAutoNum type="arabicPeriod" startAt="8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He </a:t>
            </a:r>
            <a:r>
              <a:rPr sz="1100" dirty="0">
                <a:latin typeface="Arial"/>
                <a:cs typeface="Arial"/>
              </a:rPr>
              <a:t>had not </a:t>
            </a:r>
            <a:r>
              <a:rPr sz="1100" spc="-5" dirty="0">
                <a:latin typeface="Arial"/>
                <a:cs typeface="Arial"/>
              </a:rPr>
              <a:t>studies well never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less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attended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130"/>
              </a:spcBef>
              <a:buAutoNum type="arabicPeriod" startAt="8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She </a:t>
            </a:r>
            <a:r>
              <a:rPr sz="1100" spc="-5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beautiful 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intelligent.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II : . </a:t>
            </a:r>
            <a:r>
              <a:rPr sz="1100" b="1" spc="-5" dirty="0">
                <a:latin typeface="Arial"/>
                <a:cs typeface="Arial"/>
              </a:rPr>
              <a:t>Sentence Types: </a:t>
            </a:r>
            <a:r>
              <a:rPr sz="1100" b="1" spc="-10" dirty="0">
                <a:latin typeface="Arial"/>
                <a:cs typeface="Arial"/>
              </a:rPr>
              <a:t>1.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clauses </a:t>
            </a:r>
            <a:r>
              <a:rPr sz="1100" b="1" dirty="0">
                <a:latin typeface="Arial"/>
                <a:cs typeface="Arial"/>
              </a:rPr>
              <a:t>in the </a:t>
            </a:r>
            <a:r>
              <a:rPr sz="1100" b="1" spc="-5" dirty="0">
                <a:latin typeface="Arial"/>
                <a:cs typeface="Arial"/>
              </a:rPr>
              <a:t>following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70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make up a </a:t>
            </a:r>
            <a:r>
              <a:rPr sz="1100" spc="-5" dirty="0">
                <a:latin typeface="Arial"/>
                <a:cs typeface="Arial"/>
              </a:rPr>
              <a:t>plan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to meet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dirty="0">
                <a:latin typeface="Arial"/>
                <a:cs typeface="Arial"/>
              </a:rPr>
              <a:t>family </a:t>
            </a:r>
            <a:r>
              <a:rPr sz="1100" spc="-5" dirty="0">
                <a:latin typeface="Arial"/>
                <a:cs typeface="Arial"/>
              </a:rPr>
              <a:t>after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earthquake.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you're </a:t>
            </a:r>
            <a:r>
              <a:rPr sz="1100" dirty="0">
                <a:latin typeface="Arial"/>
                <a:cs typeface="Arial"/>
              </a:rPr>
              <a:t>in a </a:t>
            </a:r>
            <a:r>
              <a:rPr sz="1100" spc="-5" dirty="0">
                <a:latin typeface="Arial"/>
                <a:cs typeface="Arial"/>
              </a:rPr>
              <a:t>car, </a:t>
            </a:r>
            <a:r>
              <a:rPr sz="1100" dirty="0">
                <a:latin typeface="Arial"/>
                <a:cs typeface="Arial"/>
              </a:rPr>
              <a:t>stop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car and </a:t>
            </a:r>
            <a:r>
              <a:rPr sz="1100" spc="-5" dirty="0">
                <a:latin typeface="Arial"/>
                <a:cs typeface="Arial"/>
              </a:rPr>
              <a:t>stay inside </a:t>
            </a:r>
            <a:r>
              <a:rPr sz="1100" dirty="0">
                <a:latin typeface="Arial"/>
                <a:cs typeface="Arial"/>
              </a:rPr>
              <a:t>the car </a:t>
            </a:r>
            <a:r>
              <a:rPr sz="1100" spc="-5" dirty="0">
                <a:latin typeface="Arial"/>
                <a:cs typeface="Arial"/>
              </a:rPr>
              <a:t>until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earthquake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stops.</a:t>
            </a:r>
            <a:endParaRPr sz="1100">
              <a:latin typeface="Arial"/>
              <a:cs typeface="Arial"/>
            </a:endParaRPr>
          </a:p>
          <a:p>
            <a:pPr marL="698500" marR="406400" indent="-228600">
              <a:lnSpc>
                <a:spcPts val="1280"/>
              </a:lnSpc>
              <a:spcBef>
                <a:spcPts val="50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Stay </a:t>
            </a:r>
            <a:r>
              <a:rPr sz="1100" spc="-5" dirty="0">
                <a:latin typeface="Arial"/>
                <a:cs typeface="Arial"/>
              </a:rPr>
              <a:t>away </a:t>
            </a:r>
            <a:r>
              <a:rPr sz="1100" dirty="0">
                <a:latin typeface="Arial"/>
                <a:cs typeface="Arial"/>
              </a:rPr>
              <a:t>from beaches as </a:t>
            </a:r>
            <a:r>
              <a:rPr sz="1100" spc="-5" dirty="0">
                <a:latin typeface="Arial"/>
                <a:cs typeface="Arial"/>
              </a:rPr>
              <a:t>Tsunamis sometimes hit after </a:t>
            </a:r>
            <a:r>
              <a:rPr sz="1100" dirty="0">
                <a:latin typeface="Arial"/>
                <a:cs typeface="Arial"/>
              </a:rPr>
              <a:t>the ground has stopped  </a:t>
            </a:r>
            <a:r>
              <a:rPr sz="1100" spc="-5" dirty="0">
                <a:latin typeface="Arial"/>
                <a:cs typeface="Arial"/>
              </a:rPr>
              <a:t>shaking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190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you're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college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work, follow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emergency plan </a:t>
            </a:r>
            <a:r>
              <a:rPr sz="1100" dirty="0">
                <a:latin typeface="Arial"/>
                <a:cs typeface="Arial"/>
              </a:rPr>
              <a:t>or the </a:t>
            </a:r>
            <a:r>
              <a:rPr sz="1100" spc="-5" dirty="0">
                <a:latin typeface="Arial"/>
                <a:cs typeface="Arial"/>
              </a:rPr>
              <a:t>instructions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person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charge.</a:t>
            </a:r>
            <a:endParaRPr sz="1100">
              <a:latin typeface="Arial"/>
              <a:cs typeface="Arial"/>
            </a:endParaRPr>
          </a:p>
          <a:p>
            <a:pPr marL="698500" marR="472440" indent="-228600">
              <a:lnSpc>
                <a:spcPts val="1260"/>
              </a:lnSpc>
              <a:spcBef>
                <a:spcPts val="65"/>
              </a:spcBef>
              <a:buAutoNum type="arabicPeriod" startAt="5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On 11 </a:t>
            </a:r>
            <a:r>
              <a:rPr sz="1100" spc="-5" dirty="0">
                <a:latin typeface="Arial"/>
                <a:cs typeface="Arial"/>
              </a:rPr>
              <a:t>July 2006, UK researchers have developed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polymer </a:t>
            </a:r>
            <a:r>
              <a:rPr sz="1100" dirty="0">
                <a:latin typeface="Arial"/>
                <a:cs typeface="Arial"/>
              </a:rPr>
              <a:t>scaffold  support for </a:t>
            </a:r>
            <a:r>
              <a:rPr sz="1100" spc="-5" dirty="0">
                <a:latin typeface="Arial"/>
                <a:cs typeface="Arial"/>
              </a:rPr>
              <a:t>growing cultured human skin cells.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41300" marR="414020">
              <a:lnSpc>
                <a:spcPts val="126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III :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type </a:t>
            </a:r>
            <a:r>
              <a:rPr sz="1100" b="1" dirty="0">
                <a:latin typeface="Arial"/>
                <a:cs typeface="Arial"/>
              </a:rPr>
              <a:t>of sentence - </a:t>
            </a:r>
            <a:r>
              <a:rPr sz="1100" b="1" spc="-5" dirty="0">
                <a:latin typeface="Arial"/>
                <a:cs typeface="Arial"/>
              </a:rPr>
              <a:t>Simple, Compound, Complex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rewrite </a:t>
            </a:r>
            <a:r>
              <a:rPr sz="1100" b="1" dirty="0">
                <a:latin typeface="Arial"/>
                <a:cs typeface="Arial"/>
              </a:rPr>
              <a:t>by  changing into other </a:t>
            </a:r>
            <a:r>
              <a:rPr sz="1100" b="1" spc="-5" dirty="0">
                <a:latin typeface="Arial"/>
                <a:cs typeface="Arial"/>
              </a:rPr>
              <a:t>two types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sentences:</a:t>
            </a:r>
            <a:endParaRPr sz="1100">
              <a:latin typeface="Arial"/>
              <a:cs typeface="Arial"/>
            </a:endParaRPr>
          </a:p>
          <a:p>
            <a:pPr marL="698500" marR="257175" indent="-228600">
              <a:lnSpc>
                <a:spcPts val="1260"/>
              </a:lnSpc>
              <a:spcBef>
                <a:spcPts val="20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safe </a:t>
            </a:r>
            <a:r>
              <a:rPr sz="1100" spc="-5" dirty="0">
                <a:latin typeface="Arial"/>
                <a:cs typeface="Arial"/>
              </a:rPr>
              <a:t>spots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room during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earth quake are inside </a:t>
            </a:r>
            <a:r>
              <a:rPr sz="1100" spc="-10" dirty="0">
                <a:latin typeface="Arial"/>
                <a:cs typeface="Arial"/>
              </a:rPr>
              <a:t>walls, </a:t>
            </a:r>
            <a:r>
              <a:rPr sz="1100" spc="-5" dirty="0">
                <a:latin typeface="Arial"/>
                <a:cs typeface="Arial"/>
              </a:rPr>
              <a:t>under sturdy tables,  </a:t>
            </a:r>
            <a:r>
              <a:rPr sz="1100" dirty="0">
                <a:latin typeface="Arial"/>
                <a:cs typeface="Arial"/>
              </a:rPr>
              <a:t>desks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archways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danger spots are windows, mirrors, hanging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objects,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fireplaces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tall, unsecured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furniture.</a:t>
            </a:r>
            <a:endParaRPr sz="1100">
              <a:latin typeface="Arial"/>
              <a:cs typeface="Arial"/>
            </a:endParaRPr>
          </a:p>
          <a:p>
            <a:pPr marL="698500" marR="88265" indent="-228600">
              <a:lnSpc>
                <a:spcPts val="1270"/>
              </a:lnSpc>
              <a:spcBef>
                <a:spcPts val="55"/>
              </a:spcBef>
              <a:buAutoNum type="arabicPeriod" startAt="2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If you have children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elders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family, you </a:t>
            </a:r>
            <a:r>
              <a:rPr sz="110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help </a:t>
            </a:r>
            <a:r>
              <a:rPr sz="1100" dirty="0">
                <a:latin typeface="Arial"/>
                <a:cs typeface="Arial"/>
              </a:rPr>
              <a:t>them to </a:t>
            </a:r>
            <a:r>
              <a:rPr sz="1100" spc="-5" dirty="0">
                <a:latin typeface="Arial"/>
                <a:cs typeface="Arial"/>
              </a:rPr>
              <a:t>place themselves </a:t>
            </a:r>
            <a:r>
              <a:rPr sz="1100" dirty="0">
                <a:latin typeface="Arial"/>
                <a:cs typeface="Arial"/>
              </a:rPr>
              <a:t>in  safe</a:t>
            </a:r>
            <a:r>
              <a:rPr sz="1100" spc="-5" dirty="0">
                <a:latin typeface="Arial"/>
                <a:cs typeface="Arial"/>
              </a:rPr>
              <a:t> locations.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0"/>
              </a:lnSpc>
              <a:buAutoNum type="arabicPeriod" startAt="2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Learning first and </a:t>
            </a:r>
            <a:r>
              <a:rPr sz="1100" spc="-5" dirty="0">
                <a:latin typeface="Arial"/>
                <a:cs typeface="Arial"/>
              </a:rPr>
              <a:t>CPR is very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helpful.</a:t>
            </a:r>
            <a:endParaRPr sz="1100">
              <a:latin typeface="Arial"/>
              <a:cs typeface="Arial"/>
            </a:endParaRPr>
          </a:p>
          <a:p>
            <a:pPr marL="698500" marR="18415" indent="-228600">
              <a:lnSpc>
                <a:spcPts val="1270"/>
              </a:lnSpc>
              <a:spcBef>
                <a:spcPts val="55"/>
              </a:spcBef>
              <a:buAutoNum type="arabicPeriod" startAt="2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Those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live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prone areas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dirty="0">
                <a:latin typeface="Arial"/>
                <a:cs typeface="Arial"/>
              </a:rPr>
              <a:t>keep a </a:t>
            </a:r>
            <a:r>
              <a:rPr sz="1100" spc="-5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emergency numbers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also must prepare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family </a:t>
            </a:r>
            <a:r>
              <a:rPr sz="1100" dirty="0">
                <a:latin typeface="Arial"/>
                <a:cs typeface="Arial"/>
              </a:rPr>
              <a:t>emergency kit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supplies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72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hours.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5"/>
              </a:lnSpc>
              <a:buAutoNum type="arabicPeriod" startAt="2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Elevators should </a:t>
            </a:r>
            <a:r>
              <a:rPr sz="1100" dirty="0">
                <a:latin typeface="Arial"/>
                <a:cs typeface="Arial"/>
              </a:rPr>
              <a:t>not be used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as they may </a:t>
            </a:r>
            <a:r>
              <a:rPr sz="1100" spc="-5" dirty="0">
                <a:latin typeface="Arial"/>
                <a:cs typeface="Arial"/>
              </a:rPr>
              <a:t>stop mid way </a:t>
            </a:r>
            <a:r>
              <a:rPr sz="1100" dirty="0">
                <a:latin typeface="Arial"/>
                <a:cs typeface="Arial"/>
              </a:rPr>
              <a:t>due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lack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electricity.</a:t>
            </a:r>
            <a:endParaRPr sz="1100">
              <a:latin typeface="Arial"/>
              <a:cs typeface="Arial"/>
            </a:endParaRPr>
          </a:p>
          <a:p>
            <a:pPr marL="698500" marR="9525" indent="-228600">
              <a:lnSpc>
                <a:spcPts val="1260"/>
              </a:lnSpc>
              <a:spcBef>
                <a:spcPts val="60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advisable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protect one‘s head during an </a:t>
            </a:r>
            <a:r>
              <a:rPr sz="1100" spc="-10" dirty="0">
                <a:latin typeface="Arial"/>
                <a:cs typeface="Arial"/>
              </a:rPr>
              <a:t>earth </a:t>
            </a:r>
            <a:r>
              <a:rPr sz="1100" dirty="0">
                <a:latin typeface="Arial"/>
                <a:cs typeface="Arial"/>
              </a:rPr>
              <a:t>quake because </a:t>
            </a:r>
            <a:r>
              <a:rPr sz="1100" spc="-5" dirty="0">
                <a:latin typeface="Arial"/>
                <a:cs typeface="Arial"/>
              </a:rPr>
              <a:t>head injuries </a:t>
            </a:r>
            <a:r>
              <a:rPr sz="110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be  </a:t>
            </a:r>
            <a:r>
              <a:rPr sz="1100" dirty="0">
                <a:latin typeface="Arial"/>
                <a:cs typeface="Arial"/>
              </a:rPr>
              <a:t>fatal.</a:t>
            </a:r>
            <a:endParaRPr sz="1100">
              <a:latin typeface="Arial"/>
              <a:cs typeface="Arial"/>
            </a:endParaRPr>
          </a:p>
          <a:p>
            <a:pPr marL="698500" marR="563245" indent="-228600">
              <a:lnSpc>
                <a:spcPts val="1260"/>
              </a:lnSpc>
              <a:spcBef>
                <a:spcPts val="15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After the </a:t>
            </a:r>
            <a:r>
              <a:rPr sz="1100" spc="-5" dirty="0">
                <a:latin typeface="Arial"/>
                <a:cs typeface="Arial"/>
              </a:rPr>
              <a:t>quake,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any seriously </a:t>
            </a:r>
            <a:r>
              <a:rPr sz="1100" spc="-5" dirty="0">
                <a:latin typeface="Arial"/>
                <a:cs typeface="Arial"/>
              </a:rPr>
              <a:t>injured individuals unless they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 immediate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danger.</a:t>
            </a:r>
            <a:endParaRPr sz="1100">
              <a:latin typeface="Arial"/>
              <a:cs typeface="Arial"/>
            </a:endParaRPr>
          </a:p>
          <a:p>
            <a:pPr marL="698500" marR="294640" indent="-228600">
              <a:lnSpc>
                <a:spcPts val="1260"/>
              </a:lnSpc>
              <a:spcBef>
                <a:spcPts val="10"/>
              </a:spcBef>
              <a:buAutoNum type="arabicPeriod" startAt="6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In an </a:t>
            </a:r>
            <a:r>
              <a:rPr sz="1100" spc="-5" dirty="0">
                <a:latin typeface="Arial"/>
                <a:cs typeface="Arial"/>
              </a:rPr>
              <a:t>emergency, purify water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straining through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paper towel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several layers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clean </a:t>
            </a:r>
            <a:r>
              <a:rPr sz="1100" dirty="0">
                <a:latin typeface="Arial"/>
                <a:cs typeface="Arial"/>
              </a:rPr>
              <a:t>cloth and by </a:t>
            </a:r>
            <a:r>
              <a:rPr sz="1100" spc="-5" dirty="0">
                <a:latin typeface="Arial"/>
                <a:cs typeface="Arial"/>
              </a:rPr>
              <a:t>boiling vigorously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least </a:t>
            </a:r>
            <a:r>
              <a:rPr sz="1100" spc="-10" dirty="0">
                <a:latin typeface="Arial"/>
                <a:cs typeface="Arial"/>
              </a:rPr>
              <a:t>six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minutes.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05"/>
              </a:lnSpc>
              <a:buAutoNum type="arabicPeriod" startAt="6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telephone </a:t>
            </a:r>
            <a:r>
              <a:rPr sz="1100" dirty="0">
                <a:latin typeface="Arial"/>
                <a:cs typeface="Arial"/>
              </a:rPr>
              <a:t>unless there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severe injury </a:t>
            </a:r>
            <a:r>
              <a:rPr sz="1100" dirty="0">
                <a:latin typeface="Arial"/>
                <a:cs typeface="Arial"/>
              </a:rPr>
              <a:t>or fire 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report.</a:t>
            </a:r>
            <a:endParaRPr sz="1100">
              <a:latin typeface="Arial"/>
              <a:cs typeface="Arial"/>
            </a:endParaRPr>
          </a:p>
          <a:p>
            <a:pPr marL="698500" indent="-229235">
              <a:lnSpc>
                <a:spcPts val="1295"/>
              </a:lnSpc>
              <a:buAutoNum type="arabicPeriod" startAt="6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Remember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stay calm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lend </a:t>
            </a:r>
            <a:r>
              <a:rPr sz="1100" dirty="0">
                <a:latin typeface="Arial"/>
                <a:cs typeface="Arial"/>
              </a:rPr>
              <a:t>a hand to </a:t>
            </a:r>
            <a:r>
              <a:rPr sz="1100" spc="-5" dirty="0">
                <a:latin typeface="Arial"/>
                <a:cs typeface="Arial"/>
              </a:rPr>
              <a:t>others 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7620" indent="-229235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IV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Rewrite the </a:t>
            </a:r>
            <a:r>
              <a:rPr sz="1100" b="1" dirty="0">
                <a:latin typeface="Arial"/>
                <a:cs typeface="Arial"/>
              </a:rPr>
              <a:t>sentences with the </a:t>
            </a:r>
            <a:r>
              <a:rPr sz="1100" b="1" spc="-5" dirty="0">
                <a:latin typeface="Arial"/>
                <a:cs typeface="Arial"/>
              </a:rPr>
              <a:t>given </a:t>
            </a:r>
            <a:r>
              <a:rPr sz="1100" b="1" dirty="0">
                <a:latin typeface="Arial"/>
                <a:cs typeface="Arial"/>
              </a:rPr>
              <a:t>sentence starter </a:t>
            </a:r>
            <a:r>
              <a:rPr sz="1100" b="1" spc="-5" dirty="0">
                <a:latin typeface="Arial"/>
                <a:cs typeface="Arial"/>
              </a:rPr>
              <a:t>and identify </a:t>
            </a:r>
            <a:r>
              <a:rPr sz="1100" b="1" dirty="0">
                <a:latin typeface="Arial"/>
                <a:cs typeface="Arial"/>
              </a:rPr>
              <a:t>the sentence  </a:t>
            </a:r>
            <a:r>
              <a:rPr sz="1100" b="1" spc="-5" dirty="0">
                <a:latin typeface="Arial"/>
                <a:cs typeface="Arial"/>
              </a:rPr>
              <a:t>type </a:t>
            </a:r>
            <a:r>
              <a:rPr sz="1100" b="1" dirty="0">
                <a:latin typeface="Arial"/>
                <a:cs typeface="Arial"/>
              </a:rPr>
              <a:t>for each sentence </a:t>
            </a:r>
            <a:r>
              <a:rPr sz="1100" b="1" spc="-5" dirty="0">
                <a:latin typeface="Arial"/>
                <a:cs typeface="Arial"/>
              </a:rPr>
              <a:t>you have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rewritten:</a:t>
            </a:r>
            <a:endParaRPr sz="1100">
              <a:latin typeface="Arial"/>
              <a:cs typeface="Arial"/>
            </a:endParaRPr>
          </a:p>
          <a:p>
            <a:pPr marL="241300" marR="5080" indent="-229235">
              <a:lnSpc>
                <a:spcPts val="1270"/>
              </a:lnSpc>
              <a:spcBef>
                <a:spcPts val="5"/>
              </a:spcBef>
            </a:pPr>
            <a:r>
              <a:rPr sz="1100" i="1" dirty="0">
                <a:latin typeface="Arial"/>
                <a:cs typeface="Arial"/>
              </a:rPr>
              <a:t>Example: The </a:t>
            </a:r>
            <a:r>
              <a:rPr sz="1100" i="1" spc="-5" dirty="0">
                <a:latin typeface="Arial"/>
                <a:cs typeface="Arial"/>
              </a:rPr>
              <a:t>student showed brilliant performance in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international competition </a:t>
            </a:r>
            <a:r>
              <a:rPr sz="1100" i="1" dirty="0">
                <a:latin typeface="Arial"/>
                <a:cs typeface="Arial"/>
              </a:rPr>
              <a:t>and brought  </a:t>
            </a:r>
            <a:r>
              <a:rPr sz="1100" i="1" spc="-5" dirty="0">
                <a:latin typeface="Arial"/>
                <a:cs typeface="Arial"/>
              </a:rPr>
              <a:t>laurels </a:t>
            </a:r>
            <a:r>
              <a:rPr sz="1100" i="1" dirty="0">
                <a:latin typeface="Arial"/>
                <a:cs typeface="Arial"/>
              </a:rPr>
              <a:t>to the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  <a:tabLst>
                <a:tab pos="469900" algn="l"/>
              </a:tabLst>
            </a:pPr>
            <a:r>
              <a:rPr sz="1100" i="1" dirty="0">
                <a:latin typeface="Arial"/>
                <a:cs typeface="Arial"/>
              </a:rPr>
              <a:t>Ans:	Because of </a:t>
            </a:r>
            <a:r>
              <a:rPr sz="1100" i="1" spc="-5" dirty="0">
                <a:latin typeface="Arial"/>
                <a:cs typeface="Arial"/>
              </a:rPr>
              <a:t>his </a:t>
            </a:r>
            <a:r>
              <a:rPr sz="1100" i="1" spc="-10" dirty="0">
                <a:latin typeface="Arial"/>
                <a:cs typeface="Arial"/>
              </a:rPr>
              <a:t>brilliant </a:t>
            </a:r>
            <a:r>
              <a:rPr sz="1100" i="1" spc="-5" dirty="0">
                <a:latin typeface="Arial"/>
                <a:cs typeface="Arial"/>
              </a:rPr>
              <a:t>performance,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student </a:t>
            </a:r>
            <a:r>
              <a:rPr sz="1100" i="1" dirty="0">
                <a:latin typeface="Arial"/>
                <a:cs typeface="Arial"/>
              </a:rPr>
              <a:t>brought </a:t>
            </a:r>
            <a:r>
              <a:rPr sz="1100" i="1" spc="-5" dirty="0">
                <a:latin typeface="Arial"/>
                <a:cs typeface="Arial"/>
              </a:rPr>
              <a:t>laurels </a:t>
            </a:r>
            <a:r>
              <a:rPr sz="1100" i="1" dirty="0">
                <a:latin typeface="Arial"/>
                <a:cs typeface="Arial"/>
              </a:rPr>
              <a:t>to 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University.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100" i="1" dirty="0">
                <a:latin typeface="Arial"/>
                <a:cs typeface="Arial"/>
              </a:rPr>
              <a:t>Sentence type (of </a:t>
            </a:r>
            <a:r>
              <a:rPr sz="1100" i="1" spc="-5" dirty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sentence </a:t>
            </a:r>
            <a:r>
              <a:rPr sz="1100" i="1" spc="-5" dirty="0">
                <a:latin typeface="Arial"/>
                <a:cs typeface="Arial"/>
              </a:rPr>
              <a:t>rewritten </a:t>
            </a:r>
            <a:r>
              <a:rPr sz="1100" i="1" dirty="0">
                <a:latin typeface="Arial"/>
                <a:cs typeface="Arial"/>
              </a:rPr>
              <a:t>as </a:t>
            </a:r>
            <a:r>
              <a:rPr sz="1100" i="1" spc="-5" dirty="0">
                <a:latin typeface="Arial"/>
                <a:cs typeface="Arial"/>
              </a:rPr>
              <a:t>answer): </a:t>
            </a:r>
            <a:r>
              <a:rPr sz="1100" i="1" dirty="0">
                <a:latin typeface="Arial"/>
                <a:cs typeface="Arial"/>
              </a:rPr>
              <a:t>complex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sentence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person couldn't </a:t>
            </a:r>
            <a:r>
              <a:rPr sz="1100" spc="-10" dirty="0">
                <a:latin typeface="Arial"/>
                <a:cs typeface="Arial"/>
              </a:rPr>
              <a:t>lift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machine because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was very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heavy.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machine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…....................................................................................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17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903223"/>
            <a:ext cx="6198235" cy="8178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665605">
              <a:lnSpc>
                <a:spcPts val="1260"/>
              </a:lnSpc>
              <a:spcBef>
                <a:spcPts val="195"/>
              </a:spcBef>
              <a:buSzPct val="90909"/>
              <a:buAutoNum type="arabicPeriod" startAt="2"/>
              <a:tabLst>
                <a:tab pos="130810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order arrived late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were 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supply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goods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time.  </a:t>
            </a:r>
            <a:r>
              <a:rPr sz="1100" dirty="0">
                <a:latin typeface="Arial"/>
                <a:cs typeface="Arial"/>
              </a:rPr>
              <a:t>Although </a:t>
            </a:r>
            <a:r>
              <a:rPr sz="1100" spc="-5" dirty="0">
                <a:latin typeface="Arial"/>
                <a:cs typeface="Arial"/>
              </a:rPr>
              <a:t>....................................................................................................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 startAt="2"/>
            </a:pPr>
            <a:endParaRPr sz="1100" dirty="0">
              <a:latin typeface="Times New Roman"/>
              <a:cs typeface="Times New Roman"/>
            </a:endParaRPr>
          </a:p>
          <a:p>
            <a:pPr marL="91440" marR="3312795" indent="-79375">
              <a:lnSpc>
                <a:spcPts val="1260"/>
              </a:lnSpc>
              <a:buSzPct val="90909"/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All regarded </a:t>
            </a:r>
            <a:r>
              <a:rPr sz="1100" dirty="0">
                <a:latin typeface="Arial"/>
                <a:cs typeface="Arial"/>
              </a:rPr>
              <a:t>that Though </a:t>
            </a:r>
            <a:r>
              <a:rPr sz="1100" spc="-5" dirty="0">
                <a:latin typeface="Arial"/>
                <a:cs typeface="Arial"/>
              </a:rPr>
              <a:t>Edison was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fool.  All regarded……………………………</a:t>
            </a:r>
            <a:endParaRPr sz="1100" dirty="0">
              <a:latin typeface="Arial"/>
              <a:cs typeface="Arial"/>
            </a:endParaRPr>
          </a:p>
          <a:p>
            <a:pPr marL="698500" lvl="1" indent="-229235">
              <a:lnSpc>
                <a:spcPts val="1240"/>
              </a:lnSpc>
              <a:buAutoNum type="arabicPeriod"/>
              <a:tabLst>
                <a:tab pos="699135" algn="l"/>
              </a:tabLst>
            </a:pPr>
            <a:r>
              <a:rPr sz="1100" spc="-5" dirty="0">
                <a:latin typeface="Arial"/>
                <a:cs typeface="Arial"/>
              </a:rPr>
              <a:t>Since </a:t>
            </a:r>
            <a:r>
              <a:rPr sz="1100" dirty="0">
                <a:latin typeface="Arial"/>
                <a:cs typeface="Arial"/>
              </a:rPr>
              <a:t>James Watt </a:t>
            </a:r>
            <a:r>
              <a:rPr sz="1100" spc="-5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mechanical engineer, </a:t>
            </a:r>
            <a:r>
              <a:rPr sz="1100" spc="-10" dirty="0">
                <a:latin typeface="Arial"/>
                <a:cs typeface="Arial"/>
              </a:rPr>
              <a:t>he </a:t>
            </a:r>
            <a:r>
              <a:rPr sz="1100" dirty="0">
                <a:latin typeface="Arial"/>
                <a:cs typeface="Arial"/>
              </a:rPr>
              <a:t>conducted </a:t>
            </a:r>
            <a:r>
              <a:rPr sz="1100" spc="-5" dirty="0">
                <a:latin typeface="Arial"/>
                <a:cs typeface="Arial"/>
              </a:rPr>
              <a:t>several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experiments</a:t>
            </a:r>
            <a:endParaRPr sz="11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involving </a:t>
            </a:r>
            <a:r>
              <a:rPr sz="1100" dirty="0">
                <a:latin typeface="Arial"/>
                <a:cs typeface="Arial"/>
              </a:rPr>
              <a:t>the use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steam.James </a:t>
            </a:r>
            <a:r>
              <a:rPr sz="1100" dirty="0">
                <a:latin typeface="Arial"/>
                <a:cs typeface="Arial"/>
              </a:rPr>
              <a:t>Watt </a:t>
            </a:r>
            <a:r>
              <a:rPr sz="1100" spc="-5" dirty="0">
                <a:latin typeface="Arial"/>
                <a:cs typeface="Arial"/>
              </a:rPr>
              <a:t>was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</a:p>
          <a:p>
            <a:pPr marL="6985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…………………………………………………………………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V : </a:t>
            </a:r>
            <a:r>
              <a:rPr sz="1100" b="1" spc="-5" dirty="0">
                <a:latin typeface="Arial"/>
                <a:cs typeface="Arial"/>
              </a:rPr>
              <a:t>Identify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Types </a:t>
            </a:r>
            <a:r>
              <a:rPr sz="1100" b="1" dirty="0">
                <a:latin typeface="Arial"/>
                <a:cs typeface="Arial"/>
              </a:rPr>
              <a:t>of sentences (</a:t>
            </a:r>
            <a:r>
              <a:rPr sz="1100" b="1" spc="-5" dirty="0">
                <a:latin typeface="Arial"/>
                <a:cs typeface="Arial"/>
              </a:rPr>
              <a:t> simple/compound/complex)</a:t>
            </a:r>
            <a:endParaRPr sz="1100" dirty="0">
              <a:latin typeface="Arial"/>
              <a:cs typeface="Arial"/>
            </a:endParaRPr>
          </a:p>
          <a:p>
            <a:pPr marL="241300" marR="59690">
              <a:lnSpc>
                <a:spcPts val="1270"/>
              </a:lnSpc>
              <a:spcBef>
                <a:spcPts val="229"/>
              </a:spcBef>
              <a:buSzPct val="90909"/>
              <a:buAutoNum type="arabicPeriod"/>
              <a:tabLst>
                <a:tab pos="359410" algn="l"/>
              </a:tabLst>
            </a:pPr>
            <a:r>
              <a:rPr sz="1100" spc="-5" dirty="0">
                <a:latin typeface="Arial"/>
                <a:cs typeface="Arial"/>
              </a:rPr>
              <a:t>Gliding distance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imperfect </a:t>
            </a:r>
            <a:r>
              <a:rPr sz="1100" dirty="0">
                <a:latin typeface="Arial"/>
                <a:cs typeface="Arial"/>
              </a:rPr>
              <a:t>measure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airliner's aerodynamic efficiency, since it is not  </a:t>
            </a:r>
            <a:r>
              <a:rPr sz="1100" dirty="0">
                <a:latin typeface="Arial"/>
                <a:cs typeface="Arial"/>
              </a:rPr>
              <a:t>designed 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gliding.</a:t>
            </a:r>
            <a:endParaRPr sz="1100" dirty="0">
              <a:latin typeface="Arial"/>
              <a:cs typeface="Arial"/>
            </a:endParaRPr>
          </a:p>
          <a:p>
            <a:pPr marL="241300" marR="441325">
              <a:lnSpc>
                <a:spcPts val="1260"/>
              </a:lnSpc>
              <a:buSzPct val="90909"/>
              <a:buAutoNum type="arabicPeriod"/>
              <a:tabLst>
                <a:tab pos="359410" algn="l"/>
              </a:tabLst>
            </a:pPr>
            <a:r>
              <a:rPr sz="1100" dirty="0">
                <a:latin typeface="Arial"/>
                <a:cs typeface="Arial"/>
              </a:rPr>
              <a:t>Technology </a:t>
            </a:r>
            <a:r>
              <a:rPr sz="1100" spc="-5" dirty="0">
                <a:latin typeface="Arial"/>
                <a:cs typeface="Arial"/>
              </a:rPr>
              <a:t>is changing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business everywhere, and it‘s no different in the  aviation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world.</a:t>
            </a:r>
            <a:endParaRPr sz="1100" dirty="0">
              <a:latin typeface="Arial"/>
              <a:cs typeface="Arial"/>
            </a:endParaRPr>
          </a:p>
          <a:p>
            <a:pPr marL="241300" marR="148590">
              <a:lnSpc>
                <a:spcPts val="1260"/>
              </a:lnSpc>
              <a:spcBef>
                <a:spcPts val="15"/>
              </a:spcBef>
              <a:buSzPct val="90909"/>
              <a:buAutoNum type="arabicPeriod"/>
              <a:tabLst>
                <a:tab pos="359410" algn="l"/>
              </a:tabLst>
            </a:pPr>
            <a:r>
              <a:rPr sz="1100" spc="-5" dirty="0">
                <a:latin typeface="Arial"/>
                <a:cs typeface="Arial"/>
              </a:rPr>
              <a:t>ADS-B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livelihood 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FAA‘s NextGen program, which promises to increase capacity  for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nation‘s expanding number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aircraft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VI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Transformation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Sentences</a:t>
            </a:r>
            <a:endParaRPr sz="1100" dirty="0">
              <a:latin typeface="Arial"/>
              <a:cs typeface="Arial"/>
            </a:endParaRPr>
          </a:p>
          <a:p>
            <a:pPr marL="358775" indent="-118110">
              <a:lnSpc>
                <a:spcPts val="1270"/>
              </a:lnSpc>
              <a:buSzPct val="90909"/>
              <a:buAutoNum type="arabicPeriod"/>
              <a:tabLst>
                <a:tab pos="3594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simple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sentence:</a:t>
            </a:r>
            <a:endParaRPr sz="1100" dirty="0">
              <a:latin typeface="Arial"/>
              <a:cs typeface="Arial"/>
            </a:endParaRPr>
          </a:p>
          <a:p>
            <a:pPr marL="241300" marR="117475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sentence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transformed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 sentence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enlarging phrase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word 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co-ordinate </a:t>
            </a:r>
            <a:r>
              <a:rPr sz="1100" dirty="0">
                <a:latin typeface="Arial"/>
                <a:cs typeface="Arial"/>
              </a:rPr>
              <a:t>clause and </a:t>
            </a:r>
            <a:r>
              <a:rPr sz="1100" spc="-5" dirty="0">
                <a:latin typeface="Arial"/>
                <a:cs typeface="Arial"/>
              </a:rPr>
              <a:t>also using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connectives.</a:t>
            </a:r>
            <a:endParaRPr sz="1100" dirty="0">
              <a:latin typeface="Arial"/>
              <a:cs typeface="Arial"/>
            </a:endParaRPr>
          </a:p>
          <a:p>
            <a:pPr marL="396875" indent="-156210">
              <a:lnSpc>
                <a:spcPts val="1210"/>
              </a:lnSpc>
              <a:buSzPct val="90909"/>
              <a:buAutoNum type="arabicPeriod" startAt="2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compound sentence </a:t>
            </a:r>
            <a:r>
              <a:rPr sz="1100" dirty="0">
                <a:latin typeface="Arial"/>
                <a:cs typeface="Arial"/>
              </a:rPr>
              <a:t>into a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sentence:</a:t>
            </a:r>
          </a:p>
          <a:p>
            <a:pPr marL="241300">
              <a:lnSpc>
                <a:spcPts val="1260"/>
              </a:lnSpc>
            </a:pPr>
            <a:r>
              <a:rPr sz="1100" spc="-5" dirty="0">
                <a:latin typeface="Arial"/>
                <a:cs typeface="Arial"/>
              </a:rPr>
              <a:t>Make two </a:t>
            </a:r>
            <a:r>
              <a:rPr sz="1100" dirty="0">
                <a:latin typeface="Arial"/>
                <a:cs typeface="Arial"/>
              </a:rPr>
              <a:t>sentences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one by </a:t>
            </a:r>
            <a:r>
              <a:rPr sz="1100" spc="-5" dirty="0">
                <a:latin typeface="Arial"/>
                <a:cs typeface="Arial"/>
              </a:rPr>
              <a:t>using verb+ing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</a:p>
          <a:p>
            <a:pPr marL="396875" indent="-156210">
              <a:lnSpc>
                <a:spcPts val="1265"/>
              </a:lnSpc>
              <a:buSzPct val="90909"/>
              <a:buAutoNum type="arabicPeriod" startAt="3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sentence:</a:t>
            </a:r>
          </a:p>
          <a:p>
            <a:pPr marL="241300" marR="255904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simple sentence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transformed into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 by </a:t>
            </a:r>
            <a:r>
              <a:rPr sz="1100" spc="-5" dirty="0">
                <a:latin typeface="Arial"/>
                <a:cs typeface="Arial"/>
              </a:rPr>
              <a:t>enlarging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phrase into </a:t>
            </a:r>
            <a:r>
              <a:rPr sz="1100" dirty="0">
                <a:latin typeface="Arial"/>
                <a:cs typeface="Arial"/>
              </a:rPr>
              <a:t>a  subordinate </a:t>
            </a:r>
            <a:r>
              <a:rPr sz="1100" spc="-5" dirty="0">
                <a:latin typeface="Arial"/>
                <a:cs typeface="Arial"/>
              </a:rPr>
              <a:t>clause.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clause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Noun, Adjective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Adverb.</a:t>
            </a:r>
            <a:endParaRPr sz="1100" dirty="0">
              <a:latin typeface="Arial"/>
              <a:cs typeface="Arial"/>
            </a:endParaRPr>
          </a:p>
          <a:p>
            <a:pPr marL="396875" indent="-156210">
              <a:lnSpc>
                <a:spcPts val="1210"/>
              </a:lnSpc>
              <a:buSzPct val="90909"/>
              <a:buAutoNum type="arabicPeriod" startAt="4"/>
              <a:tabLst>
                <a:tab pos="397510" algn="l"/>
              </a:tabLst>
            </a:pP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transform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 into a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Sentence:</a:t>
            </a:r>
            <a:endParaRPr sz="1100" dirty="0">
              <a:latin typeface="Arial"/>
              <a:cs typeface="Arial"/>
            </a:endParaRPr>
          </a:p>
          <a:p>
            <a:pPr marL="241300" marR="81915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Remove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relative pronoun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other connectives </a:t>
            </a:r>
            <a:r>
              <a:rPr sz="1100" dirty="0">
                <a:latin typeface="Arial"/>
                <a:cs typeface="Arial"/>
              </a:rPr>
              <a:t>and form one </a:t>
            </a:r>
            <a:r>
              <a:rPr sz="1100" spc="-5" dirty="0">
                <a:latin typeface="Arial"/>
                <a:cs typeface="Arial"/>
              </a:rPr>
              <a:t>sentence </a:t>
            </a:r>
            <a:r>
              <a:rPr sz="1100" dirty="0">
                <a:latin typeface="Arial"/>
                <a:cs typeface="Arial"/>
              </a:rPr>
              <a:t>using </a:t>
            </a:r>
            <a:r>
              <a:rPr sz="1100" spc="-5" dirty="0">
                <a:latin typeface="Arial"/>
                <a:cs typeface="Arial"/>
              </a:rPr>
              <a:t>verb+ing form  5.Conversion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Compound sentences into Complex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sentences:</a:t>
            </a:r>
          </a:p>
          <a:p>
            <a:pPr marL="241300" marR="146685">
              <a:lnSpc>
                <a:spcPts val="1260"/>
              </a:lnSpc>
            </a:pPr>
            <a:r>
              <a:rPr sz="1100" dirty="0">
                <a:latin typeface="Arial"/>
                <a:cs typeface="Arial"/>
              </a:rPr>
              <a:t>Change the </a:t>
            </a:r>
            <a:r>
              <a:rPr sz="1100" spc="-5" dirty="0">
                <a:latin typeface="Arial"/>
                <a:cs typeface="Arial"/>
              </a:rPr>
              <a:t>Compound sentences into Complex </a:t>
            </a:r>
            <a:r>
              <a:rPr sz="1100" dirty="0">
                <a:latin typeface="Arial"/>
                <a:cs typeface="Arial"/>
              </a:rPr>
              <a:t>sentences, </a:t>
            </a:r>
            <a:r>
              <a:rPr sz="1100" spc="-5" dirty="0">
                <a:latin typeface="Arial"/>
                <a:cs typeface="Arial"/>
              </a:rPr>
              <a:t>by removing the conjunction </a:t>
            </a:r>
            <a:r>
              <a:rPr sz="1100" spc="-80" dirty="0">
                <a:latin typeface="Arial"/>
                <a:cs typeface="Arial"/>
              </a:rPr>
              <a:t>‗and‘  </a:t>
            </a:r>
            <a:r>
              <a:rPr sz="1100" dirty="0">
                <a:latin typeface="Arial"/>
                <a:cs typeface="Arial"/>
              </a:rPr>
              <a:t>and using </a:t>
            </a:r>
            <a:r>
              <a:rPr sz="1100" spc="-5" dirty="0">
                <a:latin typeface="Arial"/>
                <a:cs typeface="Arial"/>
              </a:rPr>
              <a:t>other conjunction suitable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context.</a:t>
            </a:r>
            <a:endParaRPr sz="1100" dirty="0">
              <a:latin typeface="Arial"/>
              <a:cs typeface="Arial"/>
            </a:endParaRPr>
          </a:p>
          <a:p>
            <a:pPr marL="398145" indent="-157480">
              <a:lnSpc>
                <a:spcPts val="1210"/>
              </a:lnSpc>
              <a:buAutoNum type="arabicPeriod" startAt="2"/>
              <a:tabLst>
                <a:tab pos="398780" algn="l"/>
              </a:tabLst>
            </a:pPr>
            <a:r>
              <a:rPr sz="1100" spc="-5" dirty="0">
                <a:latin typeface="Arial"/>
                <a:cs typeface="Arial"/>
              </a:rPr>
              <a:t>Conversion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Complex </a:t>
            </a:r>
            <a:r>
              <a:rPr sz="1100" dirty="0">
                <a:latin typeface="Arial"/>
                <a:cs typeface="Arial"/>
              </a:rPr>
              <a:t>sentences </a:t>
            </a:r>
            <a:r>
              <a:rPr sz="1100" spc="-5" dirty="0">
                <a:latin typeface="Arial"/>
                <a:cs typeface="Arial"/>
              </a:rPr>
              <a:t>into Compound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sentences: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290"/>
              </a:lnSpc>
            </a:pPr>
            <a:r>
              <a:rPr sz="1100" dirty="0">
                <a:latin typeface="Arial"/>
                <a:cs typeface="Arial"/>
              </a:rPr>
              <a:t>Add necessary </a:t>
            </a:r>
            <a:r>
              <a:rPr sz="1100" spc="-5" dirty="0">
                <a:latin typeface="Arial"/>
                <a:cs typeface="Arial"/>
              </a:rPr>
              <a:t>conjunction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remove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unnecessary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VII: </a:t>
            </a:r>
            <a:r>
              <a:rPr sz="1100" b="1" spc="-5" dirty="0">
                <a:latin typeface="Arial"/>
                <a:cs typeface="Arial"/>
              </a:rPr>
              <a:t>Rewrite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following </a:t>
            </a:r>
            <a:r>
              <a:rPr sz="1100" b="1" dirty="0">
                <a:latin typeface="Arial"/>
                <a:cs typeface="Arial"/>
              </a:rPr>
              <a:t>as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directed</a:t>
            </a:r>
            <a:endParaRPr sz="1100" dirty="0">
              <a:latin typeface="Arial"/>
              <a:cs typeface="Arial"/>
            </a:endParaRPr>
          </a:p>
          <a:p>
            <a:pPr marL="698500" lvl="1" indent="-229235">
              <a:lnSpc>
                <a:spcPts val="1270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have paid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bill, but you will get </a:t>
            </a:r>
            <a:r>
              <a:rPr sz="1100" dirty="0">
                <a:latin typeface="Arial"/>
                <a:cs typeface="Arial"/>
              </a:rPr>
              <a:t>no </a:t>
            </a:r>
            <a:r>
              <a:rPr sz="1100" spc="-5" dirty="0">
                <a:latin typeface="Arial"/>
                <a:cs typeface="Arial"/>
              </a:rPr>
              <a:t>credit for it.( Into complex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)</a:t>
            </a:r>
          </a:p>
          <a:p>
            <a:pPr marL="736600" lvl="1" indent="-267335">
              <a:lnSpc>
                <a:spcPts val="1265"/>
              </a:lnSpc>
              <a:buAutoNum type="arabicPeriod"/>
              <a:tabLst>
                <a:tab pos="736600" algn="l"/>
                <a:tab pos="7372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earth is round.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prove it. (into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Complex)</a:t>
            </a:r>
            <a:endParaRPr sz="1100" dirty="0">
              <a:latin typeface="Arial"/>
              <a:cs typeface="Arial"/>
            </a:endParaRPr>
          </a:p>
          <a:p>
            <a:pPr marL="698500" lvl="1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told </a:t>
            </a:r>
            <a:r>
              <a:rPr sz="1100" dirty="0">
                <a:latin typeface="Arial"/>
                <a:cs typeface="Arial"/>
              </a:rPr>
              <a:t>him </a:t>
            </a:r>
            <a:r>
              <a:rPr sz="1100" spc="-5" dirty="0">
                <a:latin typeface="Arial"/>
                <a:cs typeface="Arial"/>
              </a:rPr>
              <a:t>something. </a:t>
            </a:r>
            <a:r>
              <a:rPr sz="1100" dirty="0">
                <a:latin typeface="Arial"/>
                <a:cs typeface="Arial"/>
              </a:rPr>
              <a:t>I know </a:t>
            </a:r>
            <a:r>
              <a:rPr sz="1100" spc="-5" dirty="0">
                <a:latin typeface="Arial"/>
                <a:cs typeface="Arial"/>
              </a:rPr>
              <a:t>that. </a:t>
            </a:r>
            <a:r>
              <a:rPr sz="1100" dirty="0">
                <a:latin typeface="Arial"/>
                <a:cs typeface="Arial"/>
              </a:rPr>
              <a:t>(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complex)</a:t>
            </a:r>
            <a:endParaRPr sz="1100" dirty="0">
              <a:latin typeface="Arial"/>
              <a:cs typeface="Arial"/>
            </a:endParaRPr>
          </a:p>
          <a:p>
            <a:pPr marL="698500" lvl="1" indent="-229235">
              <a:lnSpc>
                <a:spcPts val="1265"/>
              </a:lnSpc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take </a:t>
            </a:r>
            <a:r>
              <a:rPr sz="1100" spc="-5" dirty="0">
                <a:latin typeface="Arial"/>
                <a:cs typeface="Arial"/>
              </a:rPr>
              <a:t>quinine, your fever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cured. </a:t>
            </a:r>
            <a:r>
              <a:rPr sz="1100" dirty="0">
                <a:latin typeface="Arial"/>
                <a:cs typeface="Arial"/>
              </a:rPr>
              <a:t>(into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compound)</a:t>
            </a:r>
          </a:p>
          <a:p>
            <a:pPr marL="469900" marR="2332990" lvl="1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699135" algn="l"/>
              </a:tabLst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moment that is lost is lost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ever.(into simple)  6.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325"/>
              </a:lnSpc>
            </a:pPr>
            <a:r>
              <a:rPr sz="1200" b="1" spc="-5" dirty="0">
                <a:latin typeface="Arial"/>
                <a:cs typeface="Arial"/>
              </a:rPr>
              <a:t>7. Compound</a:t>
            </a:r>
            <a:r>
              <a:rPr sz="1200" b="1" dirty="0">
                <a:latin typeface="Arial"/>
                <a:cs typeface="Arial"/>
              </a:rPr>
              <a:t> Noun</a:t>
            </a:r>
            <a:endParaRPr sz="1200" dirty="0">
              <a:latin typeface="Arial"/>
              <a:cs typeface="Arial"/>
            </a:endParaRPr>
          </a:p>
          <a:p>
            <a:pPr marL="241300" marR="5715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A compound noun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noun that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made </a:t>
            </a:r>
            <a:r>
              <a:rPr sz="1100" spc="-10" dirty="0">
                <a:latin typeface="Arial"/>
                <a:cs typeface="Arial"/>
              </a:rPr>
              <a:t>up of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more words. Most compound </a:t>
            </a:r>
            <a:r>
              <a:rPr sz="1100" dirty="0">
                <a:latin typeface="Arial"/>
                <a:cs typeface="Arial"/>
              </a:rPr>
              <a:t>nouns </a:t>
            </a:r>
            <a:r>
              <a:rPr sz="1100" spc="-5" dirty="0">
                <a:latin typeface="Arial"/>
                <a:cs typeface="Arial"/>
              </a:rPr>
              <a:t>in  English </a:t>
            </a:r>
            <a:r>
              <a:rPr sz="1100" dirty="0">
                <a:latin typeface="Arial"/>
                <a:cs typeface="Arial"/>
              </a:rPr>
              <a:t>are formed by </a:t>
            </a:r>
            <a:r>
              <a:rPr sz="1100" spc="-5" dirty="0">
                <a:latin typeface="Arial"/>
                <a:cs typeface="Arial"/>
              </a:rPr>
              <a:t>nouns modified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other nouns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adjectives.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41300">
              <a:lnSpc>
                <a:spcPts val="129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example:</a:t>
            </a:r>
            <a:endParaRPr sz="1100" dirty="0">
              <a:latin typeface="Arial"/>
              <a:cs typeface="Arial"/>
            </a:endParaRPr>
          </a:p>
          <a:p>
            <a:pPr marL="241300" marR="5080">
              <a:lnSpc>
                <a:spcPts val="127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words </a:t>
            </a:r>
            <a:r>
              <a:rPr sz="1100" b="1" i="1" dirty="0">
                <a:latin typeface="Arial"/>
                <a:cs typeface="Arial"/>
              </a:rPr>
              <a:t>tooth </a:t>
            </a:r>
            <a:r>
              <a:rPr sz="1100" spc="-5" dirty="0">
                <a:latin typeface="Arial"/>
                <a:cs typeface="Arial"/>
              </a:rPr>
              <a:t>and </a:t>
            </a:r>
            <a:r>
              <a:rPr sz="1100" b="1" i="1" spc="-5" dirty="0">
                <a:latin typeface="Arial"/>
                <a:cs typeface="Arial"/>
              </a:rPr>
              <a:t>paste </a:t>
            </a:r>
            <a:r>
              <a:rPr sz="1100" dirty="0">
                <a:latin typeface="Arial"/>
                <a:cs typeface="Arial"/>
              </a:rPr>
              <a:t>are each nouns </a:t>
            </a:r>
            <a:r>
              <a:rPr sz="1100" spc="-5" dirty="0">
                <a:latin typeface="Arial"/>
                <a:cs typeface="Arial"/>
              </a:rPr>
              <a:t>in their own right, but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you join </a:t>
            </a:r>
            <a:r>
              <a:rPr sz="110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together </a:t>
            </a:r>
            <a:r>
              <a:rPr sz="1100" dirty="0">
                <a:latin typeface="Arial"/>
                <a:cs typeface="Arial"/>
              </a:rPr>
              <a:t>they  </a:t>
            </a:r>
            <a:r>
              <a:rPr sz="1100" spc="-5" dirty="0">
                <a:latin typeface="Arial"/>
                <a:cs typeface="Arial"/>
              </a:rPr>
              <a:t>form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toothpaste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205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black</a:t>
            </a:r>
            <a:r>
              <a:rPr sz="1100" b="1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adjective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board</a:t>
            </a:r>
            <a:r>
              <a:rPr sz="1100" b="1" i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noun,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join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them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together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</a:p>
          <a:p>
            <a:pPr marL="241300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blackboard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18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67095" cy="8356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both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example the first word modifies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describes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second word, telling </a:t>
            </a:r>
            <a:r>
              <a:rPr sz="1100" dirty="0">
                <a:latin typeface="Arial"/>
                <a:cs typeface="Arial"/>
              </a:rPr>
              <a:t>us </a:t>
            </a:r>
            <a:r>
              <a:rPr sz="1100" spc="-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kind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object </a:t>
            </a:r>
            <a:r>
              <a:rPr sz="1100" dirty="0">
                <a:latin typeface="Arial"/>
                <a:cs typeface="Arial"/>
              </a:rPr>
              <a:t>or person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is,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what its purpose is. </a:t>
            </a:r>
            <a:r>
              <a:rPr sz="1100" dirty="0">
                <a:latin typeface="Arial"/>
                <a:cs typeface="Arial"/>
              </a:rPr>
              <a:t>And the second </a:t>
            </a:r>
            <a:r>
              <a:rPr sz="1100" spc="-5" dirty="0">
                <a:latin typeface="Arial"/>
                <a:cs typeface="Arial"/>
              </a:rPr>
              <a:t>part identifies the object </a:t>
            </a:r>
            <a:r>
              <a:rPr sz="1100" dirty="0">
                <a:latin typeface="Arial"/>
                <a:cs typeface="Arial"/>
              </a:rPr>
              <a:t>or  person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Compound nouns can </a:t>
            </a:r>
            <a:r>
              <a:rPr sz="1100" spc="-5" dirty="0">
                <a:latin typeface="Arial"/>
                <a:cs typeface="Arial"/>
              </a:rPr>
              <a:t>also </a:t>
            </a:r>
            <a:r>
              <a:rPr sz="1100" dirty="0">
                <a:latin typeface="Arial"/>
                <a:cs typeface="Arial"/>
              </a:rPr>
              <a:t>be formed </a:t>
            </a:r>
            <a:r>
              <a:rPr sz="1100" spc="-5" dirty="0">
                <a:latin typeface="Arial"/>
                <a:cs typeface="Arial"/>
              </a:rPr>
              <a:t>using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 combinations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words:-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6560" y="1742948"/>
          <a:ext cx="4396105" cy="3543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05"/>
                <a:gridCol w="284480"/>
                <a:gridCol w="1238885"/>
                <a:gridCol w="1816735"/>
              </a:tblGrid>
              <a:tr h="211073">
                <a:tc rowSpan="3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bus stop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fire-fly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football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 rowSpan="3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moon</a:t>
                      </a: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blackboard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software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692">
                <a:tc rowSpan="3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verb(-ing)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breakfast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washing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machine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swimming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rowSpan="3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verb(-ing)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sunrise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3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haircut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train-spotting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Verb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preposition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check-out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 marR="172720" indent="-210820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al  phrase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mother-in-law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Preposition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underworld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+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adjective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truckful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5384672"/>
            <a:ext cx="596646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two parts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written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ways:-</a:t>
            </a:r>
          </a:p>
          <a:p>
            <a:pPr marL="169545" indent="-157480">
              <a:lnSpc>
                <a:spcPts val="1265"/>
              </a:lnSpc>
              <a:buAutoNum type="arabicPeriod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words </a:t>
            </a:r>
            <a:r>
              <a:rPr sz="1100" spc="-5" dirty="0">
                <a:latin typeface="Arial"/>
                <a:cs typeface="Arial"/>
              </a:rPr>
              <a:t>are joined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together.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Example: </a:t>
            </a:r>
            <a:r>
              <a:rPr sz="1100" b="1" i="1" dirty="0">
                <a:latin typeface="Arial"/>
                <a:cs typeface="Arial"/>
              </a:rPr>
              <a:t>tooth + paste = </a:t>
            </a:r>
            <a:r>
              <a:rPr sz="1100" b="1" i="1" spc="-5" dirty="0">
                <a:latin typeface="Arial"/>
                <a:cs typeface="Arial"/>
              </a:rPr>
              <a:t>toothpaste </a:t>
            </a:r>
            <a:r>
              <a:rPr sz="1100" b="1" i="1" dirty="0">
                <a:latin typeface="Arial"/>
                <a:cs typeface="Arial"/>
              </a:rPr>
              <a:t>| bed + </a:t>
            </a:r>
            <a:r>
              <a:rPr sz="1100" b="1" i="1" spc="-5" dirty="0">
                <a:latin typeface="Arial"/>
                <a:cs typeface="Arial"/>
              </a:rPr>
              <a:t>room </a:t>
            </a:r>
            <a:r>
              <a:rPr sz="1100" b="1" i="1" dirty="0">
                <a:latin typeface="Arial"/>
                <a:cs typeface="Arial"/>
              </a:rPr>
              <a:t>=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bedroom</a:t>
            </a:r>
            <a:endParaRPr sz="1100" dirty="0">
              <a:latin typeface="Arial"/>
              <a:cs typeface="Arial"/>
            </a:endParaRPr>
          </a:p>
          <a:p>
            <a:pPr marL="170180" marR="3110865" indent="-170180">
              <a:lnSpc>
                <a:spcPts val="1270"/>
              </a:lnSpc>
              <a:spcBef>
                <a:spcPts val="50"/>
              </a:spcBef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they are </a:t>
            </a:r>
            <a:r>
              <a:rPr sz="1100" spc="-5" dirty="0">
                <a:latin typeface="Arial"/>
                <a:cs typeface="Arial"/>
              </a:rPr>
              <a:t>joined </a:t>
            </a:r>
            <a:r>
              <a:rPr sz="1100" dirty="0">
                <a:latin typeface="Arial"/>
                <a:cs typeface="Arial"/>
              </a:rPr>
              <a:t>using a </a:t>
            </a:r>
            <a:r>
              <a:rPr sz="1100" spc="-5" dirty="0">
                <a:latin typeface="Arial"/>
                <a:cs typeface="Arial"/>
              </a:rPr>
              <a:t>hyphen.  Example: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check-in</a:t>
            </a:r>
            <a:endParaRPr sz="1100" dirty="0">
              <a:latin typeface="Arial"/>
              <a:cs typeface="Arial"/>
            </a:endParaRPr>
          </a:p>
          <a:p>
            <a:pPr marL="169545" indent="-157480">
              <a:lnSpc>
                <a:spcPts val="1205"/>
              </a:lnSpc>
              <a:buAutoNum type="arabicPeriod" startAt="2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Sometimes </a:t>
            </a:r>
            <a:r>
              <a:rPr sz="1100" dirty="0">
                <a:latin typeface="Arial"/>
                <a:cs typeface="Arial"/>
              </a:rPr>
              <a:t>they appear as </a:t>
            </a:r>
            <a:r>
              <a:rPr sz="1100" spc="-5" dirty="0">
                <a:latin typeface="Arial"/>
                <a:cs typeface="Arial"/>
              </a:rPr>
              <a:t>two </a:t>
            </a:r>
            <a:r>
              <a:rPr sz="1100" dirty="0">
                <a:latin typeface="Arial"/>
                <a:cs typeface="Arial"/>
              </a:rPr>
              <a:t>separate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words.</a:t>
            </a:r>
            <a:endParaRPr sz="1100" dirty="0">
              <a:latin typeface="Arial"/>
              <a:cs typeface="Arial"/>
            </a:endParaRPr>
          </a:p>
          <a:p>
            <a:pPr marR="3766820" algn="ctr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Example: </a:t>
            </a:r>
            <a:r>
              <a:rPr sz="1100" b="1" i="1" spc="-5" dirty="0">
                <a:latin typeface="Arial"/>
                <a:cs typeface="Arial"/>
              </a:rPr>
              <a:t>full </a:t>
            </a:r>
            <a:r>
              <a:rPr sz="1100" b="1" i="1" dirty="0">
                <a:latin typeface="Arial"/>
                <a:cs typeface="Arial"/>
              </a:rPr>
              <a:t>moon</a:t>
            </a:r>
            <a:endParaRPr sz="1100" dirty="0">
              <a:latin typeface="Arial"/>
              <a:cs typeface="Arial"/>
            </a:endParaRPr>
          </a:p>
          <a:p>
            <a:pPr marR="3797300" algn="ctr">
              <a:lnSpc>
                <a:spcPts val="1260"/>
              </a:lnSpc>
            </a:pPr>
            <a:r>
              <a:rPr sz="1100" spc="-5" dirty="0">
                <a:latin typeface="Arial"/>
                <a:cs typeface="Arial"/>
              </a:rPr>
              <a:t>Expanding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Compound </a:t>
            </a:r>
            <a:r>
              <a:rPr sz="1100" dirty="0">
                <a:latin typeface="Arial"/>
                <a:cs typeface="Arial"/>
              </a:rPr>
              <a:t>Nouns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</a:p>
          <a:p>
            <a:pPr marL="469265" marR="5080">
              <a:lnSpc>
                <a:spcPts val="127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Make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last word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and then </a:t>
            </a:r>
            <a:r>
              <a:rPr sz="1100" spc="-5" dirty="0">
                <a:latin typeface="Arial"/>
                <a:cs typeface="Arial"/>
              </a:rPr>
              <a:t>expand it. Use appropriate prepositions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expanding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use appropriate verb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expand </a:t>
            </a:r>
            <a:r>
              <a:rPr sz="1100" dirty="0">
                <a:latin typeface="Arial"/>
                <a:cs typeface="Arial"/>
              </a:rPr>
              <a:t>the compound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noun.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Options: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last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singular,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start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‗a/an‘.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last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plural,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start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endParaRPr sz="1100" dirty="0">
              <a:latin typeface="Arial"/>
              <a:cs typeface="Arial"/>
            </a:endParaRPr>
          </a:p>
          <a:p>
            <a:pPr marL="469265">
              <a:lnSpc>
                <a:spcPts val="1295"/>
              </a:lnSpc>
            </a:pPr>
            <a:r>
              <a:rPr sz="1100" spc="-65" dirty="0">
                <a:latin typeface="Arial"/>
                <a:cs typeface="Arial"/>
              </a:rPr>
              <a:t>‗the‘.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Examples: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7657846"/>
          <a:ext cx="6082029" cy="1488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1829435"/>
                <a:gridCol w="3726814"/>
              </a:tblGrid>
              <a:tr h="152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Sl.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No.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Compound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Noun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Expansion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Animal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Behavior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behaviour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animal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Aluminium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Extraction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extraction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aluminium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Boat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House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Boat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used as 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house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Cable television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Television signals transmitted through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cables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Calculator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memory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calculator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064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Carbondioxide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dioxide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carbon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Concrete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Structure: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concrete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Centre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Centre from where control is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exerted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19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926591"/>
          <a:ext cx="6082029" cy="367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1829435"/>
                <a:gridCol w="3726814"/>
              </a:tblGrid>
              <a:tr h="166369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Copper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copper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Diesel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Engine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engine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runs 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diesel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Dish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Antenna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Antenna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shape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dish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source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source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drive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Drive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disk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Friction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losses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Losses caused by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friction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Gear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Mechanism: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Mechanism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operating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Generator Power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power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Grease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Gun used 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injecting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grease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Heat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treatment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Transmit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by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Hot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water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Water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hot in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condition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Inflation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rate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inflation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Cooling Tower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Tower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purpose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Cooling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021"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 runs 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battery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Battery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Valve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Valve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a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battery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Gas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obtained from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diagnosis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Diagnosis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made by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computer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Production 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Flood Damage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Damage caused by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Air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supply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Supply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Information Centre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Centre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giving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information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4902834"/>
            <a:ext cx="5971540" cy="1642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8. Technical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definitions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95800"/>
              </a:lnSpc>
            </a:pPr>
            <a:r>
              <a:rPr sz="1100" spc="-5" dirty="0">
                <a:latin typeface="Arial"/>
                <a:cs typeface="Arial"/>
              </a:rPr>
              <a:t>Definition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statement </a:t>
            </a:r>
            <a:r>
              <a:rPr sz="1100" dirty="0">
                <a:latin typeface="Arial"/>
                <a:cs typeface="Arial"/>
              </a:rPr>
              <a:t>or a phrase that </a:t>
            </a:r>
            <a:r>
              <a:rPr sz="1100" spc="-5" dirty="0">
                <a:latin typeface="Arial"/>
                <a:cs typeface="Arial"/>
              </a:rPr>
              <a:t>gives the meaning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word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expression. </a:t>
            </a:r>
            <a:r>
              <a:rPr sz="1100" dirty="0">
                <a:latin typeface="Arial"/>
                <a:cs typeface="Arial"/>
              </a:rPr>
              <a:t>It  must </a:t>
            </a:r>
            <a:r>
              <a:rPr sz="1100" spc="-5" dirty="0">
                <a:latin typeface="Arial"/>
                <a:cs typeface="Arial"/>
              </a:rPr>
              <a:t>set </a:t>
            </a:r>
            <a:r>
              <a:rPr sz="1100" dirty="0">
                <a:latin typeface="Arial"/>
                <a:cs typeface="Arial"/>
              </a:rPr>
              <a:t>out the </a:t>
            </a:r>
            <a:r>
              <a:rPr sz="1100" spc="-5" dirty="0">
                <a:latin typeface="Arial"/>
                <a:cs typeface="Arial"/>
              </a:rPr>
              <a:t>essential </a:t>
            </a:r>
            <a:r>
              <a:rPr sz="1100" dirty="0">
                <a:latin typeface="Arial"/>
                <a:cs typeface="Arial"/>
              </a:rPr>
              <a:t>attributes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thing defined. </a:t>
            </a:r>
            <a:r>
              <a:rPr sz="1100" dirty="0">
                <a:latin typeface="Arial"/>
                <a:cs typeface="Arial"/>
              </a:rPr>
              <a:t>There are </a:t>
            </a:r>
            <a:r>
              <a:rPr sz="1100" spc="-5" dirty="0">
                <a:latin typeface="Arial"/>
                <a:cs typeface="Arial"/>
              </a:rPr>
              <a:t>two types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definitions, </a:t>
            </a:r>
            <a:r>
              <a:rPr sz="1100" dirty="0">
                <a:latin typeface="Arial"/>
                <a:cs typeface="Arial"/>
              </a:rPr>
              <a:t>-  </a:t>
            </a:r>
            <a:r>
              <a:rPr sz="1100" spc="-5" dirty="0">
                <a:latin typeface="Arial"/>
                <a:cs typeface="Arial"/>
              </a:rPr>
              <a:t>single </a:t>
            </a:r>
            <a:r>
              <a:rPr sz="1100" dirty="0">
                <a:latin typeface="Arial"/>
                <a:cs typeface="Arial"/>
              </a:rPr>
              <a:t>sentence </a:t>
            </a:r>
            <a:r>
              <a:rPr sz="1100" spc="-5" dirty="0">
                <a:latin typeface="Arial"/>
                <a:cs typeface="Arial"/>
              </a:rPr>
              <a:t>definition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extended definition. </a:t>
            </a:r>
            <a:r>
              <a:rPr sz="1100" b="1" i="1" spc="-5" dirty="0">
                <a:latin typeface="Arial"/>
                <a:cs typeface="Arial"/>
              </a:rPr>
              <a:t>Single sentence </a:t>
            </a:r>
            <a:r>
              <a:rPr sz="1100" b="1" i="1" dirty="0">
                <a:latin typeface="Arial"/>
                <a:cs typeface="Arial"/>
              </a:rPr>
              <a:t>definition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  </a:t>
            </a:r>
            <a:r>
              <a:rPr sz="1100" dirty="0">
                <a:latin typeface="Arial"/>
                <a:cs typeface="Arial"/>
              </a:rPr>
              <a:t>appropriately </a:t>
            </a:r>
            <a:r>
              <a:rPr sz="1100" spc="-5" dirty="0">
                <a:latin typeface="Arial"/>
                <a:cs typeface="Arial"/>
              </a:rPr>
              <a:t>defined in </a:t>
            </a:r>
            <a:r>
              <a:rPr sz="1100" dirty="0">
                <a:latin typeface="Arial"/>
                <a:cs typeface="Arial"/>
              </a:rPr>
              <a:t>just one </a:t>
            </a:r>
            <a:r>
              <a:rPr sz="1100" spc="-5" dirty="0">
                <a:latin typeface="Arial"/>
                <a:cs typeface="Arial"/>
              </a:rPr>
              <a:t>sentence. </a:t>
            </a:r>
            <a:r>
              <a:rPr sz="1100" dirty="0">
                <a:latin typeface="Arial"/>
                <a:cs typeface="Arial"/>
              </a:rPr>
              <a:t>In an </a:t>
            </a:r>
            <a:r>
              <a:rPr sz="1100" b="1" i="1" dirty="0">
                <a:latin typeface="Arial"/>
                <a:cs typeface="Arial"/>
              </a:rPr>
              <a:t>Extended </a:t>
            </a:r>
            <a:r>
              <a:rPr sz="1100" b="1" i="1" spc="-5" dirty="0">
                <a:latin typeface="Arial"/>
                <a:cs typeface="Arial"/>
              </a:rPr>
              <a:t>definition</a:t>
            </a:r>
            <a:r>
              <a:rPr sz="1100" spc="-5" dirty="0">
                <a:latin typeface="Arial"/>
                <a:cs typeface="Arial"/>
              </a:rPr>
              <a:t>, three points are taken  into consideration </a:t>
            </a:r>
            <a:r>
              <a:rPr sz="1100" dirty="0">
                <a:latin typeface="Arial"/>
                <a:cs typeface="Arial"/>
              </a:rPr>
              <a:t>– </a:t>
            </a:r>
            <a:r>
              <a:rPr sz="1100" spc="-5" dirty="0">
                <a:latin typeface="Arial"/>
                <a:cs typeface="Arial"/>
              </a:rPr>
              <a:t>(i). category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term belongs, (ii). description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explanation, </a:t>
            </a:r>
            <a:r>
              <a:rPr sz="1100" dirty="0">
                <a:latin typeface="Arial"/>
                <a:cs typeface="Arial"/>
              </a:rPr>
              <a:t>and (  </a:t>
            </a:r>
            <a:r>
              <a:rPr sz="1100" spc="-10" dirty="0">
                <a:latin typeface="Arial"/>
                <a:cs typeface="Arial"/>
              </a:rPr>
              <a:t>iii).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dirty="0">
                <a:latin typeface="Arial"/>
                <a:cs typeface="Arial"/>
              </a:rPr>
              <a:t>Points to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Remember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688" y="6994017"/>
            <a:ext cx="155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iii.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068" y="6512432"/>
            <a:ext cx="5836285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indent="-256540">
              <a:lnSpc>
                <a:spcPts val="1290"/>
              </a:lnSpc>
              <a:spcBef>
                <a:spcPts val="105"/>
              </a:spcBef>
              <a:buAutoNum type="romanLcPeriod"/>
              <a:tabLst>
                <a:tab pos="338455" algn="l"/>
                <a:tab pos="339090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should avoid </a:t>
            </a:r>
            <a:r>
              <a:rPr sz="1100" dirty="0">
                <a:latin typeface="Arial"/>
                <a:cs typeface="Arial"/>
              </a:rPr>
              <a:t>circularity and must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be too </a:t>
            </a:r>
            <a:r>
              <a:rPr sz="1100" spc="-5" dirty="0">
                <a:latin typeface="Arial"/>
                <a:cs typeface="Arial"/>
              </a:rPr>
              <a:t>wide </a:t>
            </a:r>
            <a:r>
              <a:rPr sz="1100" dirty="0">
                <a:latin typeface="Arial"/>
                <a:cs typeface="Arial"/>
              </a:rPr>
              <a:t>or too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narrow.</a:t>
            </a:r>
            <a:endParaRPr sz="1100">
              <a:latin typeface="Arial"/>
              <a:cs typeface="Arial"/>
            </a:endParaRPr>
          </a:p>
          <a:p>
            <a:pPr marL="338455" marR="5080" indent="-288290">
              <a:lnSpc>
                <a:spcPts val="1260"/>
              </a:lnSpc>
              <a:spcBef>
                <a:spcPts val="60"/>
              </a:spcBef>
              <a:buAutoNum type="romanLcPeriod"/>
              <a:tabLst>
                <a:tab pos="338455" algn="l"/>
                <a:tab pos="339090" algn="l"/>
              </a:tabLst>
            </a:pP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applicable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everything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defined term applies, </a:t>
            </a:r>
            <a:r>
              <a:rPr sz="1100" dirty="0">
                <a:latin typeface="Arial"/>
                <a:cs typeface="Arial"/>
              </a:rPr>
              <a:t>and to </a:t>
            </a:r>
            <a:r>
              <a:rPr sz="1100" spc="-5" dirty="0">
                <a:latin typeface="Arial"/>
                <a:cs typeface="Arial"/>
              </a:rPr>
              <a:t>nothing else  (i.e.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things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defined term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truly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apply)</a:t>
            </a:r>
            <a:endParaRPr sz="1100">
              <a:latin typeface="Arial"/>
              <a:cs typeface="Arial"/>
            </a:endParaRPr>
          </a:p>
          <a:p>
            <a:pPr marL="338455" marR="6350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definition must not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obscure,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purpose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definition is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explain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meaning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term which </a:t>
            </a:r>
            <a:r>
              <a:rPr sz="1100" dirty="0">
                <a:latin typeface="Arial"/>
                <a:cs typeface="Arial"/>
              </a:rPr>
              <a:t>may be </a:t>
            </a:r>
            <a:r>
              <a:rPr sz="1100" spc="-5" dirty="0">
                <a:latin typeface="Arial"/>
                <a:cs typeface="Arial"/>
              </a:rPr>
              <a:t>obscure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difficult.</a:t>
            </a:r>
            <a:endParaRPr sz="1100">
              <a:latin typeface="Arial"/>
              <a:cs typeface="Arial"/>
            </a:endParaRPr>
          </a:p>
          <a:p>
            <a:pPr marL="338455" marR="163195" indent="-326390">
              <a:lnSpc>
                <a:spcPts val="1260"/>
              </a:lnSpc>
              <a:spcBef>
                <a:spcPts val="15"/>
              </a:spcBef>
              <a:tabLst>
                <a:tab pos="338455" algn="l"/>
              </a:tabLst>
            </a:pPr>
            <a:r>
              <a:rPr sz="1100" spc="-10" dirty="0">
                <a:latin typeface="Arial"/>
                <a:cs typeface="Arial"/>
              </a:rPr>
              <a:t>iv.	</a:t>
            </a:r>
            <a:r>
              <a:rPr sz="1100" dirty="0">
                <a:latin typeface="Arial"/>
                <a:cs typeface="Arial"/>
              </a:rPr>
              <a:t>A good </a:t>
            </a:r>
            <a:r>
              <a:rPr sz="1100" spc="-5" dirty="0">
                <a:latin typeface="Arial"/>
                <a:cs typeface="Arial"/>
              </a:rPr>
              <a:t>definition 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specific.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define something,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to </a:t>
            </a:r>
            <a:r>
              <a:rPr sz="1100" spc="-5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what  </a:t>
            </a:r>
            <a:r>
              <a:rPr sz="1100" dirty="0">
                <a:latin typeface="Arial"/>
                <a:cs typeface="Arial"/>
              </a:rPr>
              <a:t>kind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object it is; </a:t>
            </a:r>
            <a:r>
              <a:rPr sz="110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on to say </a:t>
            </a:r>
            <a:r>
              <a:rPr sz="1100" spc="-5" dirty="0">
                <a:latin typeface="Arial"/>
                <a:cs typeface="Arial"/>
              </a:rPr>
              <a:t>about its </a:t>
            </a:r>
            <a:r>
              <a:rPr sz="1100" dirty="0">
                <a:latin typeface="Arial"/>
                <a:cs typeface="Arial"/>
              </a:rPr>
              <a:t>purpose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function. For example,  </a:t>
            </a:r>
            <a:r>
              <a:rPr sz="1100" dirty="0">
                <a:latin typeface="Arial"/>
                <a:cs typeface="Arial"/>
              </a:rPr>
              <a:t>photocopier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machine.which </a:t>
            </a:r>
            <a:r>
              <a:rPr sz="1100" dirty="0">
                <a:latin typeface="Arial"/>
                <a:cs typeface="Arial"/>
              </a:rPr>
              <a:t>copies </a:t>
            </a:r>
            <a:r>
              <a:rPr sz="1100" spc="-5" dirty="0">
                <a:latin typeface="Arial"/>
                <a:cs typeface="Arial"/>
              </a:rPr>
              <a:t>documents </a:t>
            </a:r>
            <a:r>
              <a:rPr sz="1100" dirty="0">
                <a:latin typeface="Arial"/>
                <a:cs typeface="Arial"/>
              </a:rPr>
              <a:t>onto </a:t>
            </a:r>
            <a:r>
              <a:rPr sz="1100" spc="-5" dirty="0">
                <a:latin typeface="Arial"/>
                <a:cs typeface="Arial"/>
              </a:rPr>
              <a:t>paper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photographing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338455" marR="169545">
              <a:lnSpc>
                <a:spcPts val="126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Engineer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person .who </a:t>
            </a:r>
            <a:r>
              <a:rPr sz="1100" dirty="0">
                <a:latin typeface="Arial"/>
                <a:cs typeface="Arial"/>
              </a:rPr>
              <a:t>uses </a:t>
            </a:r>
            <a:r>
              <a:rPr sz="1100" spc="-5" dirty="0">
                <a:latin typeface="Arial"/>
                <a:cs typeface="Arial"/>
              </a:rPr>
              <a:t>scientific knowledge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design, construct and maintain  engines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277606"/>
            <a:ext cx="764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Examples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590026"/>
            <a:ext cx="739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ES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8910015"/>
            <a:ext cx="779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AMPLIFIER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54" y="8590026"/>
            <a:ext cx="4072890" cy="6769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10668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Resistor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electrical device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resists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flow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electrical  current.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Amplifier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electronic instrument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increasing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amplitude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300"/>
              </a:lnSpc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electrical signals, used chiefly in </a:t>
            </a:r>
            <a:r>
              <a:rPr sz="1100" dirty="0">
                <a:latin typeface="Arial"/>
                <a:cs typeface="Arial"/>
              </a:rPr>
              <a:t>sound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reproduction.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2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954"/>
            <a:ext cx="572516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1. Note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making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Read the following passage on note making and </a:t>
            </a:r>
            <a:r>
              <a:rPr sz="1000" b="1" dirty="0">
                <a:latin typeface="Arial"/>
                <a:cs typeface="Arial"/>
              </a:rPr>
              <a:t>write </a:t>
            </a:r>
            <a:r>
              <a:rPr sz="1000" b="1" spc="-5" dirty="0">
                <a:latin typeface="Arial"/>
                <a:cs typeface="Arial"/>
              </a:rPr>
              <a:t>notes using the clues given in column</a:t>
            </a:r>
            <a:r>
              <a:rPr sz="1000" b="1" spc="2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1300" y="1510538"/>
          <a:ext cx="5546090" cy="298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135"/>
                <a:gridCol w="2687955"/>
              </a:tblGrid>
              <a:tr h="2815208">
                <a:tc>
                  <a:txBody>
                    <a:bodyPr/>
                    <a:lstStyle/>
                    <a:p>
                      <a:pPr marL="2540" algn="ctr">
                        <a:lnSpc>
                          <a:spcPts val="125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Column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Title: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Types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 making: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5425" indent="-157480">
                        <a:lnSpc>
                          <a:spcPts val="1265"/>
                        </a:lnSpc>
                        <a:buAutoNum type="arabicPeriod"/>
                        <a:tabLst>
                          <a:tab pos="2260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Note taking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class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5425" indent="-157480">
                        <a:lnSpc>
                          <a:spcPts val="1260"/>
                        </a:lnSpc>
                        <a:buAutoNum type="arabicPeriod"/>
                        <a:tabLst>
                          <a:tab pos="2260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Note making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reading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 lvl="1" indent="-233679">
                        <a:lnSpc>
                          <a:spcPts val="1265"/>
                        </a:lnSpc>
                        <a:buAutoNum type="arabicPeriod"/>
                        <a:tabLst>
                          <a:tab pos="41910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65"/>
                        </a:lnSpc>
                        <a:tabLst>
                          <a:tab pos="169608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2.1.1.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90"/>
                        </a:lnSpc>
                        <a:tabLst>
                          <a:tab pos="162052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2.1.2 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2.2.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Format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 marR="784225" indent="-233679">
                        <a:lnSpc>
                          <a:spcPts val="1270"/>
                        </a:lnSpc>
                        <a:spcBef>
                          <a:spcPts val="55"/>
                        </a:spcBef>
                        <a:tabLst>
                          <a:tab pos="177418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Two ways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notes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2.3.1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96570">
                        <a:lnSpc>
                          <a:spcPts val="12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2.3.1.1.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3594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2.3.1.2 Disadvantages: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60"/>
                        </a:lnSpc>
                        <a:tabLst>
                          <a:tab pos="18897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2.3.2 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8542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2.4 .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Advice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8465">
                        <a:lnSpc>
                          <a:spcPts val="1295"/>
                        </a:lnSpc>
                        <a:tabLst>
                          <a:tab pos="119316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2.4.1 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Column 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Example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01625" indent="-154305">
                        <a:lnSpc>
                          <a:spcPts val="1265"/>
                        </a:lnSpc>
                        <a:buAutoNum type="arabicPeriod"/>
                        <a:tabLst>
                          <a:tab pos="3022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Good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note-making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2770" lvl="1" indent="-231775">
                        <a:lnSpc>
                          <a:spcPts val="1260"/>
                        </a:lnSpc>
                        <a:buAutoNum type="arabicPeriod"/>
                        <a:tabLst>
                          <a:tab pos="57340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Think before you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write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Keep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brief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Keep notes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organised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40105" lvl="1" indent="273050">
                        <a:lnSpc>
                          <a:spcPts val="1270"/>
                        </a:lnSpc>
                        <a:spcBef>
                          <a:spcPts val="55"/>
                        </a:spcBef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 your own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words  2 Useful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strategies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1500" lvl="1" indent="-230504">
                        <a:lnSpc>
                          <a:spcPts val="1200"/>
                        </a:lnSpc>
                        <a:buAutoNum type="arabicPeriod"/>
                        <a:tabLst>
                          <a:tab pos="57213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phrases not sentences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65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 headings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196975" lvl="1" indent="273050">
                        <a:lnSpc>
                          <a:spcPts val="126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points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Unhelpful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strategies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74040" lvl="1" indent="-233045">
                        <a:lnSpc>
                          <a:spcPts val="1210"/>
                        </a:lnSpc>
                        <a:buAutoNum type="arabicPeriod"/>
                        <a:tabLst>
                          <a:tab pos="57467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Copying chunks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phrases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0" marR="93345" lvl="1" indent="-350520">
                        <a:lnSpc>
                          <a:spcPts val="1260"/>
                        </a:lnSpc>
                        <a:spcBef>
                          <a:spcPts val="65"/>
                        </a:spcBef>
                        <a:buAutoNum type="arabicPeriod"/>
                        <a:tabLst>
                          <a:tab pos="57213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 gridSpan="2"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only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 given.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more points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634610"/>
            <a:ext cx="5971540" cy="453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8255" algn="just">
              <a:lnSpc>
                <a:spcPct val="96400"/>
              </a:lnSpc>
              <a:spcBef>
                <a:spcPts val="150"/>
              </a:spcBef>
            </a:pPr>
            <a:r>
              <a:rPr sz="1100" b="1" dirty="0">
                <a:latin typeface="Arial"/>
                <a:cs typeface="Arial"/>
              </a:rPr>
              <a:t>Example : </a:t>
            </a:r>
            <a:r>
              <a:rPr sz="1100" spc="-5" dirty="0">
                <a:latin typeface="Arial"/>
                <a:cs typeface="Arial"/>
              </a:rPr>
              <a:t>It is well known </a:t>
            </a:r>
            <a:r>
              <a:rPr sz="1100" dirty="0">
                <a:latin typeface="Arial"/>
                <a:cs typeface="Arial"/>
              </a:rPr>
              <a:t>that there are </a:t>
            </a:r>
            <a:r>
              <a:rPr sz="1100" spc="-5" dirty="0">
                <a:latin typeface="Arial"/>
                <a:cs typeface="Arial"/>
              </a:rPr>
              <a:t>basically </a:t>
            </a:r>
            <a:r>
              <a:rPr sz="1100" dirty="0">
                <a:latin typeface="Arial"/>
                <a:cs typeface="Arial"/>
              </a:rPr>
              <a:t>two types of note </a:t>
            </a:r>
            <a:r>
              <a:rPr sz="1100" spc="-5" dirty="0">
                <a:latin typeface="Arial"/>
                <a:cs typeface="Arial"/>
              </a:rPr>
              <a:t>making </a:t>
            </a:r>
            <a:r>
              <a:rPr sz="1100" dirty="0">
                <a:latin typeface="Arial"/>
                <a:cs typeface="Arial"/>
              </a:rPr>
              <a:t>that a </a:t>
            </a:r>
            <a:r>
              <a:rPr sz="1100" spc="-5" dirty="0">
                <a:latin typeface="Arial"/>
                <a:cs typeface="Arial"/>
              </a:rPr>
              <a:t>student </a:t>
            </a:r>
            <a:r>
              <a:rPr sz="1100" spc="-10" dirty="0">
                <a:latin typeface="Arial"/>
                <a:cs typeface="Arial"/>
              </a:rPr>
              <a:t>will  </a:t>
            </a:r>
            <a:r>
              <a:rPr sz="1100" dirty="0">
                <a:latin typeface="Arial"/>
                <a:cs typeface="Arial"/>
              </a:rPr>
              <a:t>be faced </a:t>
            </a:r>
            <a:r>
              <a:rPr sz="1100" spc="-5" dirty="0">
                <a:latin typeface="Arial"/>
                <a:cs typeface="Arial"/>
              </a:rPr>
              <a:t>with. </a:t>
            </a:r>
            <a:r>
              <a:rPr sz="1100" dirty="0">
                <a:latin typeface="Arial"/>
                <a:cs typeface="Arial"/>
              </a:rPr>
              <a:t>While the first </a:t>
            </a:r>
            <a:r>
              <a:rPr sz="1100" spc="-5" dirty="0">
                <a:latin typeface="Arial"/>
                <a:cs typeface="Arial"/>
              </a:rPr>
              <a:t>type involves taking down </a:t>
            </a:r>
            <a:r>
              <a:rPr sz="1100" dirty="0">
                <a:latin typeface="Arial"/>
                <a:cs typeface="Arial"/>
              </a:rPr>
              <a:t>the notes in the </a:t>
            </a:r>
            <a:r>
              <a:rPr sz="1100" spc="-5" dirty="0">
                <a:latin typeface="Arial"/>
                <a:cs typeface="Arial"/>
              </a:rPr>
              <a:t>class, </a:t>
            </a:r>
            <a:r>
              <a:rPr sz="1100" dirty="0">
                <a:latin typeface="Arial"/>
                <a:cs typeface="Arial"/>
              </a:rPr>
              <a:t>the second </a:t>
            </a:r>
            <a:r>
              <a:rPr sz="1100" spc="-5" dirty="0">
                <a:latin typeface="Arial"/>
                <a:cs typeface="Arial"/>
              </a:rPr>
              <a:t>type is  </a:t>
            </a:r>
            <a:r>
              <a:rPr sz="1100" dirty="0">
                <a:latin typeface="Arial"/>
                <a:cs typeface="Arial"/>
              </a:rPr>
              <a:t>done by a student </a:t>
            </a:r>
            <a:r>
              <a:rPr sz="1100" spc="-5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s/he </a:t>
            </a:r>
            <a:r>
              <a:rPr sz="1100" spc="-5" dirty="0">
                <a:latin typeface="Arial"/>
                <a:cs typeface="Arial"/>
              </a:rPr>
              <a:t>learns </a:t>
            </a:r>
            <a:r>
              <a:rPr sz="1100" dirty="0">
                <a:latin typeface="Arial"/>
                <a:cs typeface="Arial"/>
              </a:rPr>
              <a:t>a new </a:t>
            </a:r>
            <a:r>
              <a:rPr sz="1100" spc="-5" dirty="0">
                <a:latin typeface="Arial"/>
                <a:cs typeface="Arial"/>
              </a:rPr>
              <a:t>topic </a:t>
            </a:r>
            <a:r>
              <a:rPr sz="1100" dirty="0">
                <a:latin typeface="Arial"/>
                <a:cs typeface="Arial"/>
              </a:rPr>
              <a:t>area, </a:t>
            </a:r>
            <a:r>
              <a:rPr sz="1100" spc="-5" dirty="0">
                <a:latin typeface="Arial"/>
                <a:cs typeface="Arial"/>
              </a:rPr>
              <a:t>especially when </a:t>
            </a:r>
            <a:r>
              <a:rPr sz="1100" spc="5" dirty="0">
                <a:latin typeface="Arial"/>
                <a:cs typeface="Arial"/>
              </a:rPr>
              <a:t>s/he </a:t>
            </a:r>
            <a:r>
              <a:rPr sz="1100" dirty="0">
                <a:latin typeface="Arial"/>
                <a:cs typeface="Arial"/>
              </a:rPr>
              <a:t>reads a </a:t>
            </a:r>
            <a:r>
              <a:rPr sz="1100" spc="-5" dirty="0">
                <a:latin typeface="Arial"/>
                <a:cs typeface="Arial"/>
              </a:rPr>
              <a:t>topic </a:t>
            </a:r>
            <a:r>
              <a:rPr sz="1100" dirty="0">
                <a:latin typeface="Arial"/>
                <a:cs typeface="Arial"/>
              </a:rPr>
              <a:t>from  </a:t>
            </a:r>
            <a:r>
              <a:rPr sz="1100" spc="-5" dirty="0">
                <a:latin typeface="Arial"/>
                <a:cs typeface="Arial"/>
              </a:rPr>
              <a:t>different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sources.</a:t>
            </a:r>
            <a:endParaRPr sz="1100">
              <a:latin typeface="Arial"/>
              <a:cs typeface="Arial"/>
            </a:endParaRPr>
          </a:p>
          <a:p>
            <a:pPr marL="12700" marR="6985" indent="228600">
              <a:lnSpc>
                <a:spcPts val="126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Writing notes </a:t>
            </a:r>
            <a:r>
              <a:rPr sz="1100" spc="-5" dirty="0">
                <a:latin typeface="Arial"/>
                <a:cs typeface="Arial"/>
              </a:rPr>
              <a:t>is very </a:t>
            </a:r>
            <a:r>
              <a:rPr sz="1100" dirty="0">
                <a:latin typeface="Arial"/>
                <a:cs typeface="Arial"/>
              </a:rPr>
              <a:t>useful to </a:t>
            </a:r>
            <a:r>
              <a:rPr sz="1100" spc="-5" dirty="0">
                <a:latin typeface="Arial"/>
                <a:cs typeface="Arial"/>
              </a:rPr>
              <a:t>revise </a:t>
            </a:r>
            <a:r>
              <a:rPr sz="1100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the examination. </a:t>
            </a:r>
            <a:r>
              <a:rPr sz="110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observed by </a:t>
            </a:r>
            <a:r>
              <a:rPr sz="1100" spc="-5" dirty="0">
                <a:latin typeface="Arial"/>
                <a:cs typeface="Arial"/>
              </a:rPr>
              <a:t>psychologists 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writing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once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equal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remembering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six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times.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</a:t>
            </a:r>
            <a:endParaRPr sz="1100">
              <a:latin typeface="Arial"/>
              <a:cs typeface="Arial"/>
            </a:endParaRPr>
          </a:p>
          <a:p>
            <a:pPr marL="12700" marR="8255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usually </a:t>
            </a:r>
            <a:r>
              <a:rPr sz="1100" dirty="0">
                <a:latin typeface="Arial"/>
                <a:cs typeface="Arial"/>
              </a:rPr>
              <a:t>observe that </a:t>
            </a:r>
            <a:r>
              <a:rPr sz="1100" spc="-5" dirty="0">
                <a:latin typeface="Arial"/>
                <a:cs typeface="Arial"/>
              </a:rPr>
              <a:t>those who </a:t>
            </a:r>
            <a:r>
              <a:rPr sz="1100" dirty="0">
                <a:latin typeface="Arial"/>
                <a:cs typeface="Arial"/>
              </a:rPr>
              <a:t>take and </a:t>
            </a:r>
            <a:r>
              <a:rPr sz="1100" spc="-5" dirty="0">
                <a:latin typeface="Arial"/>
                <a:cs typeface="Arial"/>
              </a:rPr>
              <a:t>write </a:t>
            </a:r>
            <a:r>
              <a:rPr sz="1100" dirty="0">
                <a:latin typeface="Arial"/>
                <a:cs typeface="Arial"/>
              </a:rPr>
              <a:t>notes score </a:t>
            </a:r>
            <a:r>
              <a:rPr sz="1100" spc="-10" dirty="0">
                <a:latin typeface="Arial"/>
                <a:cs typeface="Arial"/>
              </a:rPr>
              <a:t>well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exams than those </a:t>
            </a:r>
            <a:r>
              <a:rPr sz="1100" spc="-5" dirty="0">
                <a:latin typeface="Arial"/>
                <a:cs typeface="Arial"/>
              </a:rPr>
              <a:t>who  </a:t>
            </a:r>
            <a:r>
              <a:rPr sz="1100" dirty="0">
                <a:latin typeface="Arial"/>
                <a:cs typeface="Arial"/>
              </a:rPr>
              <a:t>read and </a:t>
            </a:r>
            <a:r>
              <a:rPr sz="1100" spc="-5" dirty="0">
                <a:latin typeface="Arial"/>
                <a:cs typeface="Arial"/>
              </a:rPr>
              <a:t>never </a:t>
            </a:r>
            <a:r>
              <a:rPr sz="1100" dirty="0">
                <a:latin typeface="Arial"/>
                <a:cs typeface="Arial"/>
              </a:rPr>
              <a:t>prepare </a:t>
            </a:r>
            <a:r>
              <a:rPr sz="1100" spc="-5" dirty="0">
                <a:latin typeface="Arial"/>
                <a:cs typeface="Arial"/>
              </a:rPr>
              <a:t>their own </a:t>
            </a:r>
            <a:r>
              <a:rPr sz="1100" dirty="0">
                <a:latin typeface="Arial"/>
                <a:cs typeface="Arial"/>
              </a:rPr>
              <a:t>notes.  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 </a:t>
            </a:r>
            <a:r>
              <a:rPr sz="1100" spc="-5" dirty="0">
                <a:latin typeface="Arial"/>
                <a:cs typeface="Arial"/>
              </a:rPr>
              <a:t>are also </a:t>
            </a:r>
            <a:r>
              <a:rPr sz="110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advantages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taking notes. Note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making allows </a:t>
            </a:r>
            <a:r>
              <a:rPr sz="1100" dirty="0">
                <a:latin typeface="Arial"/>
                <a:cs typeface="Arial"/>
              </a:rPr>
              <a:t>a student to concentrate </a:t>
            </a:r>
            <a:r>
              <a:rPr sz="1100" spc="-5" dirty="0">
                <a:latin typeface="Arial"/>
                <a:cs typeface="Arial"/>
              </a:rPr>
              <a:t>better. While revising </a:t>
            </a:r>
            <a:r>
              <a:rPr sz="1100" dirty="0">
                <a:latin typeface="Arial"/>
                <a:cs typeface="Arial"/>
              </a:rPr>
              <a:t>the notes taken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lecture,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understand what is understood and what is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understood.</a:t>
            </a:r>
            <a:endParaRPr sz="1100">
              <a:latin typeface="Arial"/>
              <a:cs typeface="Arial"/>
            </a:endParaRPr>
          </a:p>
          <a:p>
            <a:pPr marL="166370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Since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every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person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his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taking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individual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12700" marR="9525" algn="just">
              <a:lnSpc>
                <a:spcPct val="958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remembered that </a:t>
            </a:r>
            <a:r>
              <a:rPr sz="1100" spc="-5" dirty="0">
                <a:latin typeface="Arial"/>
                <a:cs typeface="Arial"/>
              </a:rPr>
              <a:t>only relevant points under </a:t>
            </a:r>
            <a:r>
              <a:rPr sz="1100" dirty="0">
                <a:latin typeface="Arial"/>
                <a:cs typeface="Arial"/>
              </a:rPr>
              <a:t>headings and sub </a:t>
            </a:r>
            <a:r>
              <a:rPr sz="1100" spc="-5" dirty="0">
                <a:latin typeface="Arial"/>
                <a:cs typeface="Arial"/>
              </a:rPr>
              <a:t>headings is advisable. Leaving 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in between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wise idea </a:t>
            </a:r>
            <a:r>
              <a:rPr sz="1100" dirty="0">
                <a:latin typeface="Arial"/>
                <a:cs typeface="Arial"/>
              </a:rPr>
              <a:t>as new points can be added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subsequent readings or </a:t>
            </a:r>
            <a:r>
              <a:rPr sz="1100" spc="-5" dirty="0">
                <a:latin typeface="Arial"/>
                <a:cs typeface="Arial"/>
              </a:rPr>
              <a:t>when  </a:t>
            </a:r>
            <a:r>
              <a:rPr sz="1100" dirty="0">
                <a:latin typeface="Arial"/>
                <a:cs typeface="Arial"/>
              </a:rPr>
              <a:t>new sources are </a:t>
            </a:r>
            <a:r>
              <a:rPr sz="1100" spc="-5" dirty="0">
                <a:latin typeface="Arial"/>
                <a:cs typeface="Arial"/>
              </a:rPr>
              <a:t>referred. Typing </a:t>
            </a:r>
            <a:r>
              <a:rPr sz="1100" dirty="0">
                <a:latin typeface="Arial"/>
                <a:cs typeface="Arial"/>
              </a:rPr>
              <a:t>the notes </a:t>
            </a:r>
            <a:r>
              <a:rPr sz="1100" spc="-5" dirty="0">
                <a:latin typeface="Arial"/>
                <a:cs typeface="Arial"/>
              </a:rPr>
              <a:t>in word </a:t>
            </a:r>
            <a:r>
              <a:rPr sz="1100" dirty="0">
                <a:latin typeface="Arial"/>
                <a:cs typeface="Arial"/>
              </a:rPr>
              <a:t>on personal computer/ </a:t>
            </a:r>
            <a:r>
              <a:rPr sz="1100" spc="-5" dirty="0">
                <a:latin typeface="Arial"/>
                <a:cs typeface="Arial"/>
              </a:rPr>
              <a:t>lap </a:t>
            </a:r>
            <a:r>
              <a:rPr sz="1100" dirty="0">
                <a:latin typeface="Arial"/>
                <a:cs typeface="Arial"/>
              </a:rPr>
              <a:t>top/ I pad/ </a:t>
            </a:r>
            <a:r>
              <a:rPr sz="1100" spc="-5" dirty="0">
                <a:latin typeface="Arial"/>
                <a:cs typeface="Arial"/>
              </a:rPr>
              <a:t>tablet  is also </a:t>
            </a:r>
            <a:r>
              <a:rPr sz="1100" dirty="0">
                <a:latin typeface="Arial"/>
                <a:cs typeface="Arial"/>
              </a:rPr>
              <a:t>helpful as </a:t>
            </a:r>
            <a:r>
              <a:rPr sz="1100" spc="-5" dirty="0">
                <a:latin typeface="Arial"/>
                <a:cs typeface="Arial"/>
              </a:rPr>
              <a:t>paper work is avoided </a:t>
            </a:r>
            <a:r>
              <a:rPr sz="1100" dirty="0">
                <a:latin typeface="Arial"/>
                <a:cs typeface="Arial"/>
              </a:rPr>
              <a:t>and new </a:t>
            </a:r>
            <a:r>
              <a:rPr sz="1100" spc="-5" dirty="0">
                <a:latin typeface="Arial"/>
                <a:cs typeface="Arial"/>
              </a:rPr>
              <a:t>additions </a:t>
            </a:r>
            <a:r>
              <a:rPr sz="1100" dirty="0">
                <a:latin typeface="Arial"/>
                <a:cs typeface="Arial"/>
              </a:rPr>
              <a:t>can be done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easily.</a:t>
            </a:r>
            <a:endParaRPr sz="1100">
              <a:latin typeface="Arial"/>
              <a:cs typeface="Arial"/>
            </a:endParaRPr>
          </a:p>
          <a:p>
            <a:pPr marL="12700" indent="193040" algn="just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Never </a:t>
            </a:r>
            <a:r>
              <a:rPr sz="1100" dirty="0">
                <a:latin typeface="Arial"/>
                <a:cs typeface="Arial"/>
              </a:rPr>
              <a:t>forget to jot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any references </a:t>
            </a:r>
            <a:r>
              <a:rPr sz="1100" spc="-5" dirty="0">
                <a:latin typeface="Arial"/>
                <a:cs typeface="Arial"/>
              </a:rPr>
              <a:t>given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so as to read them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later.</a:t>
            </a:r>
            <a:endParaRPr sz="1100">
              <a:latin typeface="Arial"/>
              <a:cs typeface="Arial"/>
            </a:endParaRPr>
          </a:p>
          <a:p>
            <a:pPr marL="12700" marR="6985" algn="just">
              <a:lnSpc>
                <a:spcPct val="96000"/>
              </a:lnSpc>
              <a:spcBef>
                <a:spcPts val="30"/>
              </a:spcBef>
            </a:pPr>
            <a:r>
              <a:rPr sz="1100" dirty="0">
                <a:latin typeface="Arial"/>
                <a:cs typeface="Arial"/>
              </a:rPr>
              <a:t>Sometimes </a:t>
            </a:r>
            <a:r>
              <a:rPr sz="1100" spc="-10" dirty="0">
                <a:latin typeface="Arial"/>
                <a:cs typeface="Arial"/>
              </a:rPr>
              <a:t>it </a:t>
            </a:r>
            <a:r>
              <a:rPr sz="1100" spc="-5" dirty="0">
                <a:latin typeface="Arial"/>
                <a:cs typeface="Arial"/>
              </a:rPr>
              <a:t>is better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underline </a:t>
            </a:r>
            <a:r>
              <a:rPr sz="1100" spc="5" dirty="0">
                <a:latin typeface="Arial"/>
                <a:cs typeface="Arial"/>
              </a:rPr>
              <a:t>key </a:t>
            </a:r>
            <a:r>
              <a:rPr sz="1100" dirty="0">
                <a:latin typeface="Arial"/>
                <a:cs typeface="Arial"/>
              </a:rPr>
              <a:t>phrases or use a </a:t>
            </a:r>
            <a:r>
              <a:rPr sz="1100" spc="-5" dirty="0">
                <a:latin typeface="Arial"/>
                <a:cs typeface="Arial"/>
              </a:rPr>
              <a:t>highlighter </a:t>
            </a:r>
            <a:r>
              <a:rPr sz="1100" dirty="0">
                <a:latin typeface="Arial"/>
                <a:cs typeface="Arial"/>
              </a:rPr>
              <a:t>pen. </a:t>
            </a:r>
            <a:r>
              <a:rPr sz="1100" spc="-5" dirty="0">
                <a:latin typeface="Arial"/>
                <a:cs typeface="Arial"/>
              </a:rPr>
              <a:t>Finally, always </a:t>
            </a:r>
            <a:r>
              <a:rPr sz="1100" dirty="0">
                <a:latin typeface="Arial"/>
                <a:cs typeface="Arial"/>
              </a:rPr>
              <a:t>ask the  teacher for </a:t>
            </a:r>
            <a:r>
              <a:rPr sz="1100" spc="-5" dirty="0">
                <a:latin typeface="Arial"/>
                <a:cs typeface="Arial"/>
              </a:rPr>
              <a:t>further explanation </a:t>
            </a:r>
            <a:r>
              <a:rPr sz="1100" spc="-10" dirty="0">
                <a:latin typeface="Arial"/>
                <a:cs typeface="Arial"/>
              </a:rPr>
              <a:t>if </a:t>
            </a:r>
            <a:r>
              <a:rPr sz="1100" spc="-5" dirty="0">
                <a:latin typeface="Arial"/>
                <a:cs typeface="Arial"/>
              </a:rPr>
              <a:t>there is something you </a:t>
            </a:r>
            <a:r>
              <a:rPr sz="110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understand. </a:t>
            </a:r>
            <a:r>
              <a:rPr sz="1100" spc="-5" dirty="0">
                <a:latin typeface="Arial"/>
                <a:cs typeface="Arial"/>
              </a:rPr>
              <a:t>Remember </a:t>
            </a:r>
            <a:r>
              <a:rPr sz="1100" spc="-10" dirty="0">
                <a:latin typeface="Arial"/>
                <a:cs typeface="Arial"/>
              </a:rPr>
              <a:t>writing  </a:t>
            </a:r>
            <a:r>
              <a:rPr sz="1100" dirty="0">
                <a:latin typeface="Arial"/>
                <a:cs typeface="Arial"/>
              </a:rPr>
              <a:t>notes is an </a:t>
            </a:r>
            <a:r>
              <a:rPr sz="1100" spc="-5" dirty="0">
                <a:latin typeface="Arial"/>
                <a:cs typeface="Arial"/>
              </a:rPr>
              <a:t>excellent method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success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examinations</a:t>
            </a:r>
            <a:endParaRPr sz="1100">
              <a:latin typeface="Arial"/>
              <a:cs typeface="Arial"/>
            </a:endParaRPr>
          </a:p>
          <a:p>
            <a:pPr marL="12700" indent="193040" algn="just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Note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making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two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ways: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Linear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Notes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pattern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method.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linear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method,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7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information is reorganized in one‘s </a:t>
            </a:r>
            <a:r>
              <a:rPr sz="1100" spc="-10" dirty="0">
                <a:latin typeface="Arial"/>
                <a:cs typeface="Arial"/>
              </a:rPr>
              <a:t>own </a:t>
            </a:r>
            <a:r>
              <a:rPr sz="1100" spc="-5" dirty="0">
                <a:latin typeface="Arial"/>
                <a:cs typeface="Arial"/>
              </a:rPr>
              <a:t>method and short hand type of writing.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allows </a:t>
            </a:r>
            <a:r>
              <a:rPr sz="1100" dirty="0">
                <a:latin typeface="Arial"/>
                <a:cs typeface="Arial"/>
              </a:rPr>
              <a:t>a  person to </a:t>
            </a:r>
            <a:r>
              <a:rPr sz="1100" spc="-5" dirty="0">
                <a:latin typeface="Arial"/>
                <a:cs typeface="Arial"/>
              </a:rPr>
              <a:t>think analytically besides being </a:t>
            </a:r>
            <a:r>
              <a:rPr sz="1100" dirty="0">
                <a:latin typeface="Arial"/>
                <a:cs typeface="Arial"/>
              </a:rPr>
              <a:t>easy to follow </a:t>
            </a:r>
            <a:r>
              <a:rPr sz="1100" spc="-5" dirty="0">
                <a:latin typeface="Arial"/>
                <a:cs typeface="Arial"/>
              </a:rPr>
              <a:t>later.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disadvantage is it </a:t>
            </a:r>
            <a:r>
              <a:rPr sz="1100" dirty="0">
                <a:latin typeface="Arial"/>
                <a:cs typeface="Arial"/>
              </a:rPr>
              <a:t>needs  more </a:t>
            </a:r>
            <a:r>
              <a:rPr sz="1100" spc="-5" dirty="0">
                <a:latin typeface="Arial"/>
                <a:cs typeface="Arial"/>
              </a:rPr>
              <a:t>time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dirty="0">
                <a:latin typeface="Arial"/>
                <a:cs typeface="Arial"/>
              </a:rPr>
              <a:t>done </a:t>
            </a:r>
            <a:r>
              <a:rPr sz="1100" spc="-5" dirty="0">
                <a:latin typeface="Arial"/>
                <a:cs typeface="Arial"/>
              </a:rPr>
              <a:t>when </a:t>
            </a:r>
            <a:r>
              <a:rPr sz="1100" dirty="0">
                <a:latin typeface="Arial"/>
                <a:cs typeface="Arial"/>
              </a:rPr>
              <a:t>a person </a:t>
            </a:r>
            <a:r>
              <a:rPr sz="1100" spc="-5" dirty="0">
                <a:latin typeface="Arial"/>
                <a:cs typeface="Arial"/>
              </a:rPr>
              <a:t>has short time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prepare.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summary, though </a:t>
            </a:r>
            <a:r>
              <a:rPr sz="1100" spc="-10" dirty="0">
                <a:latin typeface="Arial"/>
                <a:cs typeface="Arial"/>
              </a:rPr>
              <a:t>it  </a:t>
            </a:r>
            <a:r>
              <a:rPr sz="1100" dirty="0">
                <a:latin typeface="Arial"/>
                <a:cs typeface="Arial"/>
              </a:rPr>
              <a:t>may sound like </a:t>
            </a:r>
            <a:r>
              <a:rPr sz="1100" spc="-5" dirty="0">
                <a:latin typeface="Arial"/>
                <a:cs typeface="Arial"/>
              </a:rPr>
              <a:t>time consuming method, it is probably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most useful method for </a:t>
            </a:r>
            <a:r>
              <a:rPr sz="1100" spc="-5" dirty="0">
                <a:latin typeface="Arial"/>
                <a:cs typeface="Arial"/>
              </a:rPr>
              <a:t>expressing  </a:t>
            </a:r>
            <a:r>
              <a:rPr sz="1100" dirty="0">
                <a:latin typeface="Arial"/>
                <a:cs typeface="Arial"/>
              </a:rPr>
              <a:t>complex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  <a:p>
            <a:pPr marL="12700" marR="8255" indent="153670" algn="just">
              <a:lnSpc>
                <a:spcPts val="1260"/>
              </a:lnSpc>
              <a:spcBef>
                <a:spcPts val="45"/>
              </a:spcBef>
            </a:pPr>
            <a:r>
              <a:rPr sz="1100" dirty="0">
                <a:latin typeface="Arial"/>
                <a:cs typeface="Arial"/>
              </a:rPr>
              <a:t>In the second </a:t>
            </a:r>
            <a:r>
              <a:rPr sz="1100" spc="-5" dirty="0">
                <a:latin typeface="Arial"/>
                <a:cs typeface="Arial"/>
              </a:rPr>
              <a:t>type i.e </a:t>
            </a:r>
            <a:r>
              <a:rPr sz="1100" dirty="0">
                <a:latin typeface="Arial"/>
                <a:cs typeface="Arial"/>
              </a:rPr>
              <a:t>pattern </a:t>
            </a:r>
            <a:r>
              <a:rPr sz="1100" spc="-5" dirty="0">
                <a:latin typeface="Arial"/>
                <a:cs typeface="Arial"/>
              </a:rPr>
              <a:t>method, diagrams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used.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helps </a:t>
            </a:r>
            <a:r>
              <a:rPr sz="1100" dirty="0">
                <a:latin typeface="Arial"/>
                <a:cs typeface="Arial"/>
              </a:rPr>
              <a:t>a student to </a:t>
            </a:r>
            <a:r>
              <a:rPr sz="1100" spc="-5" dirty="0">
                <a:latin typeface="Arial"/>
                <a:cs typeface="Arial"/>
              </a:rPr>
              <a:t>cover  </a:t>
            </a:r>
            <a:r>
              <a:rPr sz="1100" dirty="0">
                <a:latin typeface="Arial"/>
                <a:cs typeface="Arial"/>
              </a:rPr>
              <a:t>number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pages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short place. </a:t>
            </a: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helps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student who remembers visuals </a:t>
            </a:r>
            <a:r>
              <a:rPr sz="1100" dirty="0">
                <a:latin typeface="Arial"/>
                <a:cs typeface="Arial"/>
              </a:rPr>
              <a:t>better than  </a:t>
            </a:r>
            <a:r>
              <a:rPr sz="1100" spc="-5" dirty="0">
                <a:latin typeface="Arial"/>
                <a:cs typeface="Arial"/>
              </a:rPr>
              <a:t>written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notes.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fan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remembering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spellings,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helps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20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7620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NDUC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223518"/>
            <a:ext cx="854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543558"/>
            <a:ext cx="892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IO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901699"/>
            <a:ext cx="4257040" cy="9988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32385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Industor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component in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electronic circuit that  </a:t>
            </a:r>
            <a:r>
              <a:rPr sz="1100" dirty="0">
                <a:latin typeface="Arial"/>
                <a:cs typeface="Arial"/>
              </a:rPr>
              <a:t>possesses </a:t>
            </a:r>
            <a:r>
              <a:rPr sz="1100" spc="-5" dirty="0">
                <a:latin typeface="Arial"/>
                <a:cs typeface="Arial"/>
              </a:rPr>
              <a:t>inductance.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Capacitor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used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store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electric charge,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consisting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260"/>
              </a:lnSpc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one or </a:t>
            </a:r>
            <a:r>
              <a:rPr sz="1100" spc="-5" dirty="0">
                <a:latin typeface="Arial"/>
                <a:cs typeface="Arial"/>
              </a:rPr>
              <a:t>more pairs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conductors separated </a:t>
            </a:r>
            <a:r>
              <a:rPr sz="1100" dirty="0">
                <a:latin typeface="Arial"/>
                <a:cs typeface="Arial"/>
              </a:rPr>
              <a:t>by an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insulator.</a:t>
            </a:r>
            <a:endParaRPr sz="1100" dirty="0">
              <a:latin typeface="Arial"/>
              <a:cs typeface="Arial"/>
            </a:endParaRPr>
          </a:p>
          <a:p>
            <a:pPr marL="469900" marR="73025" indent="-457834">
              <a:lnSpc>
                <a:spcPts val="1280"/>
              </a:lnSpc>
              <a:spcBef>
                <a:spcPts val="4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Dictionary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book that </a:t>
            </a:r>
            <a:r>
              <a:rPr sz="1100" dirty="0">
                <a:latin typeface="Arial"/>
                <a:cs typeface="Arial"/>
              </a:rPr>
              <a:t>lists the </a:t>
            </a:r>
            <a:r>
              <a:rPr sz="1100" spc="-5" dirty="0">
                <a:latin typeface="Arial"/>
                <a:cs typeface="Arial"/>
              </a:rPr>
              <a:t>words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language in  alphabetical </a:t>
            </a:r>
            <a:r>
              <a:rPr sz="1100" dirty="0">
                <a:latin typeface="Arial"/>
                <a:cs typeface="Arial"/>
              </a:rPr>
              <a:t>order and </a:t>
            </a:r>
            <a:r>
              <a:rPr sz="1100" spc="-5" dirty="0">
                <a:latin typeface="Arial"/>
                <a:cs typeface="Arial"/>
              </a:rPr>
              <a:t>gives their meaning,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that gives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1135" y="1866646"/>
            <a:ext cx="2672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1100" spc="-5" dirty="0">
                <a:latin typeface="Arial"/>
                <a:cs typeface="Arial"/>
              </a:rPr>
              <a:t>equivalent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	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different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language.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2026666"/>
            <a:ext cx="10274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ELECTRONICS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2668270"/>
            <a:ext cx="824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OM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3151759"/>
            <a:ext cx="723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RN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3793363"/>
            <a:ext cx="6527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114926"/>
            <a:ext cx="686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WELDING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3554" y="2026666"/>
            <a:ext cx="4512310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Electronics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branch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physics </a:t>
            </a:r>
            <a:r>
              <a:rPr sz="1100" dirty="0">
                <a:latin typeface="Arial"/>
                <a:cs typeface="Arial"/>
              </a:rPr>
              <a:t>and technology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concerned</a:t>
            </a:r>
            <a:endParaRPr sz="1100" dirty="0">
              <a:latin typeface="Arial"/>
              <a:cs typeface="Arial"/>
            </a:endParaRPr>
          </a:p>
          <a:p>
            <a:pPr marL="469900" marR="5080">
              <a:lnSpc>
                <a:spcPct val="959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design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circuits using </a:t>
            </a:r>
            <a:r>
              <a:rPr sz="1100" dirty="0">
                <a:latin typeface="Arial"/>
                <a:cs typeface="Arial"/>
              </a:rPr>
              <a:t>transistors and </a:t>
            </a:r>
            <a:r>
              <a:rPr sz="1100" spc="-5" dirty="0">
                <a:latin typeface="Arial"/>
                <a:cs typeface="Arial"/>
              </a:rPr>
              <a:t>microchips,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behavior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movement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electrons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semiconductor,  conductor, vacuum,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gas.</a:t>
            </a:r>
          </a:p>
          <a:p>
            <a:pPr marL="12700">
              <a:lnSpc>
                <a:spcPts val="123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Computer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electronic device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storing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processing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data,</a:t>
            </a:r>
            <a:endParaRPr sz="1100" dirty="0">
              <a:latin typeface="Arial"/>
              <a:cs typeface="Arial"/>
            </a:endParaRPr>
          </a:p>
          <a:p>
            <a:pPr marL="469900" marR="283210">
              <a:lnSpc>
                <a:spcPts val="1260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typically in </a:t>
            </a:r>
            <a:r>
              <a:rPr sz="1100" dirty="0">
                <a:latin typeface="Arial"/>
                <a:cs typeface="Arial"/>
              </a:rPr>
              <a:t>binary </a:t>
            </a:r>
            <a:r>
              <a:rPr sz="1100" spc="-5" dirty="0">
                <a:latin typeface="Arial"/>
                <a:cs typeface="Arial"/>
              </a:rPr>
              <a:t>form, according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instructions given </a:t>
            </a:r>
            <a:r>
              <a:rPr sz="1100" dirty="0">
                <a:latin typeface="Arial"/>
                <a:cs typeface="Arial"/>
              </a:rPr>
              <a:t>to it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variable program.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Internet 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international </a:t>
            </a:r>
            <a:r>
              <a:rPr sz="1100" dirty="0">
                <a:latin typeface="Arial"/>
                <a:cs typeface="Arial"/>
              </a:rPr>
              <a:t>computer </a:t>
            </a:r>
            <a:r>
              <a:rPr sz="1100" spc="-5" dirty="0">
                <a:latin typeface="Arial"/>
                <a:cs typeface="Arial"/>
              </a:rPr>
              <a:t>network providing </a:t>
            </a:r>
            <a:r>
              <a:rPr sz="1100" dirty="0">
                <a:latin typeface="Arial"/>
                <a:cs typeface="Arial"/>
              </a:rPr>
              <a:t>e-mail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</a:p>
          <a:p>
            <a:pPr marL="469900" marR="195580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information from computers in educational institutions,  government agencies, and </a:t>
            </a:r>
            <a:r>
              <a:rPr sz="1100" dirty="0">
                <a:latin typeface="Arial"/>
                <a:cs typeface="Arial"/>
              </a:rPr>
              <a:t>industry, </a:t>
            </a:r>
            <a:r>
              <a:rPr sz="1100" spc="-5" dirty="0">
                <a:latin typeface="Arial"/>
                <a:cs typeface="Arial"/>
              </a:rPr>
              <a:t>accessible to </a:t>
            </a:r>
            <a:r>
              <a:rPr sz="1100" dirty="0">
                <a:latin typeface="Arial"/>
                <a:cs typeface="Arial"/>
              </a:rPr>
              <a:t>the general  </a:t>
            </a:r>
            <a:r>
              <a:rPr sz="1100" spc="-5" dirty="0">
                <a:latin typeface="Arial"/>
                <a:cs typeface="Arial"/>
              </a:rPr>
              <a:t>public </a:t>
            </a:r>
            <a:r>
              <a:rPr sz="1100" spc="-10" dirty="0">
                <a:latin typeface="Arial"/>
                <a:cs typeface="Arial"/>
              </a:rPr>
              <a:t>via </a:t>
            </a:r>
            <a:r>
              <a:rPr sz="1100" dirty="0">
                <a:latin typeface="Arial"/>
                <a:cs typeface="Arial"/>
              </a:rPr>
              <a:t>modem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links.</a:t>
            </a:r>
            <a:endParaRPr sz="1100" dirty="0">
              <a:latin typeface="Arial"/>
              <a:cs typeface="Arial"/>
            </a:endParaRPr>
          </a:p>
          <a:p>
            <a:pPr marL="469900" marR="352425" indent="-457834">
              <a:lnSpc>
                <a:spcPts val="128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Casting is </a:t>
            </a:r>
            <a:r>
              <a:rPr sz="1100" dirty="0">
                <a:latin typeface="Arial"/>
                <a:cs typeface="Arial"/>
              </a:rPr>
              <a:t>a method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making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object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pouring molten </a:t>
            </a:r>
            <a:r>
              <a:rPr sz="1100" dirty="0">
                <a:latin typeface="Arial"/>
                <a:cs typeface="Arial"/>
              </a:rPr>
              <a:t>metal  or </a:t>
            </a:r>
            <a:r>
              <a:rPr sz="1100" spc="-5" dirty="0">
                <a:latin typeface="Arial"/>
                <a:cs typeface="Arial"/>
              </a:rPr>
              <a:t>other material into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mold.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 smtClean="0">
                <a:latin typeface="Arial"/>
                <a:cs typeface="Arial"/>
              </a:rPr>
              <a:t>Welding </a:t>
            </a:r>
            <a:r>
              <a:rPr sz="1100" spc="-5" dirty="0" smtClean="0">
                <a:latin typeface="Arial"/>
                <a:cs typeface="Arial"/>
              </a:rPr>
              <a:t>is </a:t>
            </a:r>
            <a:r>
              <a:rPr sz="1100" dirty="0" smtClean="0">
                <a:latin typeface="Arial"/>
                <a:cs typeface="Arial"/>
              </a:rPr>
              <a:t>a </a:t>
            </a:r>
            <a:r>
              <a:rPr sz="1100" spc="-5" dirty="0" smtClean="0">
                <a:latin typeface="Arial"/>
                <a:cs typeface="Arial"/>
              </a:rPr>
              <a:t>process to </a:t>
            </a:r>
            <a:r>
              <a:rPr sz="1100" dirty="0" smtClean="0">
                <a:latin typeface="Arial"/>
                <a:cs typeface="Arial"/>
              </a:rPr>
              <a:t>join </a:t>
            </a:r>
            <a:r>
              <a:rPr sz="1100" spc="-5" dirty="0" smtClean="0">
                <a:latin typeface="Arial"/>
                <a:cs typeface="Arial"/>
              </a:rPr>
              <a:t>together </a:t>
            </a:r>
            <a:r>
              <a:rPr sz="1100" dirty="0" smtClean="0">
                <a:latin typeface="Arial"/>
                <a:cs typeface="Arial"/>
              </a:rPr>
              <a:t>(metal </a:t>
            </a:r>
            <a:r>
              <a:rPr sz="1100" spc="-5" dirty="0" smtClean="0">
                <a:latin typeface="Arial"/>
                <a:cs typeface="Arial"/>
              </a:rPr>
              <a:t>pieces </a:t>
            </a:r>
            <a:r>
              <a:rPr sz="1100" dirty="0" smtClean="0">
                <a:latin typeface="Arial"/>
                <a:cs typeface="Arial"/>
              </a:rPr>
              <a:t>or </a:t>
            </a:r>
            <a:r>
              <a:rPr sz="1100" spc="-5" dirty="0" smtClean="0">
                <a:latin typeface="Arial"/>
                <a:cs typeface="Arial"/>
              </a:rPr>
              <a:t>parts)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10" dirty="0" smtClean="0">
                <a:latin typeface="Arial"/>
                <a:cs typeface="Arial"/>
              </a:rPr>
              <a:t>by</a:t>
            </a:r>
            <a:endParaRPr sz="1100" dirty="0" smtClean="0">
              <a:latin typeface="Arial"/>
              <a:cs typeface="Arial"/>
            </a:endParaRPr>
          </a:p>
          <a:p>
            <a:pPr marL="469900" marR="372110">
              <a:lnSpc>
                <a:spcPct val="95900"/>
              </a:lnSpc>
              <a:spcBef>
                <a:spcPts val="30"/>
              </a:spcBef>
            </a:pPr>
            <a:r>
              <a:rPr sz="1100" dirty="0" smtClean="0">
                <a:latin typeface="Arial"/>
                <a:cs typeface="Arial"/>
              </a:rPr>
              <a:t>heating the surfaces to </a:t>
            </a:r>
            <a:r>
              <a:rPr sz="1100" spc="-5" dirty="0" smtClean="0">
                <a:latin typeface="Arial"/>
                <a:cs typeface="Arial"/>
              </a:rPr>
              <a:t>the point </a:t>
            </a:r>
            <a:r>
              <a:rPr sz="1100" spc="-10" dirty="0" smtClean="0">
                <a:latin typeface="Arial"/>
                <a:cs typeface="Arial"/>
              </a:rPr>
              <a:t>of </a:t>
            </a:r>
            <a:r>
              <a:rPr sz="1100" spc="-5" dirty="0" smtClean="0">
                <a:latin typeface="Arial"/>
                <a:cs typeface="Arial"/>
              </a:rPr>
              <a:t>melting </a:t>
            </a:r>
            <a:r>
              <a:rPr sz="1100" spc="-10" dirty="0" smtClean="0">
                <a:latin typeface="Arial"/>
                <a:cs typeface="Arial"/>
              </a:rPr>
              <a:t>with </a:t>
            </a:r>
            <a:r>
              <a:rPr sz="1100" dirty="0" smtClean="0">
                <a:latin typeface="Arial"/>
                <a:cs typeface="Arial"/>
              </a:rPr>
              <a:t>a </a:t>
            </a:r>
            <a:r>
              <a:rPr sz="1100" spc="-5" dirty="0" smtClean="0">
                <a:latin typeface="Arial"/>
                <a:cs typeface="Arial"/>
              </a:rPr>
              <a:t>blowpipe,  electric arc, </a:t>
            </a:r>
            <a:r>
              <a:rPr sz="1100" dirty="0" smtClean="0">
                <a:latin typeface="Arial"/>
                <a:cs typeface="Arial"/>
              </a:rPr>
              <a:t>or </a:t>
            </a:r>
            <a:r>
              <a:rPr sz="1100" spc="-5" dirty="0" smtClean="0">
                <a:latin typeface="Arial"/>
                <a:cs typeface="Arial"/>
              </a:rPr>
              <a:t>other means, </a:t>
            </a:r>
            <a:r>
              <a:rPr sz="1100" dirty="0" smtClean="0">
                <a:latin typeface="Arial"/>
                <a:cs typeface="Arial"/>
              </a:rPr>
              <a:t>and </a:t>
            </a:r>
            <a:r>
              <a:rPr sz="1100" spc="-5" dirty="0" smtClean="0">
                <a:latin typeface="Arial"/>
                <a:cs typeface="Arial"/>
              </a:rPr>
              <a:t>uniting </a:t>
            </a:r>
            <a:r>
              <a:rPr sz="1100" dirty="0" smtClean="0">
                <a:latin typeface="Arial"/>
                <a:cs typeface="Arial"/>
              </a:rPr>
              <a:t>them by pressing,  </a:t>
            </a:r>
            <a:r>
              <a:rPr sz="1100" spc="-5" dirty="0" err="1" smtClean="0">
                <a:latin typeface="Arial"/>
                <a:cs typeface="Arial"/>
              </a:rPr>
              <a:t>hamering</a:t>
            </a:r>
            <a:r>
              <a:rPr sz="1100" spc="-5" dirty="0" smtClean="0">
                <a:latin typeface="Arial"/>
                <a:cs typeface="Arial"/>
              </a:rPr>
              <a:t>,</a:t>
            </a:r>
            <a:r>
              <a:rPr sz="1100" spc="-10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etc.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4758054"/>
            <a:ext cx="5598160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THERMODYNAMICS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Thermodynamics is </a:t>
            </a:r>
            <a:r>
              <a:rPr sz="1100" dirty="0">
                <a:latin typeface="Arial"/>
                <a:cs typeface="Arial"/>
              </a:rPr>
              <a:t>the branch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physical science 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deals</a:t>
            </a:r>
            <a:endParaRPr sz="1100">
              <a:latin typeface="Arial"/>
              <a:cs typeface="Arial"/>
            </a:endParaRPr>
          </a:p>
          <a:p>
            <a:pPr marL="1841500" marR="5080">
              <a:lnSpc>
                <a:spcPct val="958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relations between </a:t>
            </a:r>
            <a:r>
              <a:rPr sz="1100" dirty="0">
                <a:latin typeface="Arial"/>
                <a:cs typeface="Arial"/>
              </a:rPr>
              <a:t>heat 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energy  </a:t>
            </a:r>
            <a:r>
              <a:rPr sz="1100" dirty="0">
                <a:latin typeface="Arial"/>
                <a:cs typeface="Arial"/>
              </a:rPr>
              <a:t>(such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mechanical, electrical,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chemical energy), </a:t>
            </a:r>
            <a:r>
              <a:rPr sz="1100" dirty="0">
                <a:latin typeface="Arial"/>
                <a:cs typeface="Arial"/>
              </a:rPr>
              <a:t>and, by  </a:t>
            </a:r>
            <a:r>
              <a:rPr sz="1100" spc="-5" dirty="0">
                <a:latin typeface="Arial"/>
                <a:cs typeface="Arial"/>
              </a:rPr>
              <a:t>extension,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relationships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inter convertibility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all 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energy.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5561457"/>
            <a:ext cx="1143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SOLAR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ENERGY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3554" y="5561457"/>
            <a:ext cx="4003040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508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Solar energy is </a:t>
            </a:r>
            <a:r>
              <a:rPr sz="1100" dirty="0">
                <a:latin typeface="Arial"/>
                <a:cs typeface="Arial"/>
              </a:rPr>
              <a:t>an energy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derived </a:t>
            </a:r>
            <a:r>
              <a:rPr sz="1100" dirty="0">
                <a:latin typeface="Arial"/>
                <a:cs typeface="Arial"/>
              </a:rPr>
              <a:t>from the sun that </a:t>
            </a:r>
            <a:r>
              <a:rPr sz="1100" spc="-5" dirty="0">
                <a:latin typeface="Arial"/>
                <a:cs typeface="Arial"/>
              </a:rPr>
              <a:t>is  </a:t>
            </a:r>
            <a:r>
              <a:rPr sz="1100" dirty="0">
                <a:latin typeface="Arial"/>
                <a:cs typeface="Arial"/>
              </a:rPr>
              <a:t>converted </a:t>
            </a:r>
            <a:r>
              <a:rPr sz="1100" spc="-5" dirty="0">
                <a:latin typeface="Arial"/>
                <a:cs typeface="Arial"/>
              </a:rPr>
              <a:t>into thermal </a:t>
            </a:r>
            <a:r>
              <a:rPr sz="1100" dirty="0">
                <a:latin typeface="Arial"/>
                <a:cs typeface="Arial"/>
              </a:rPr>
              <a:t>or electrical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energy.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5881496"/>
            <a:ext cx="9639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FLOW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004" y="6203060"/>
            <a:ext cx="11811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REFRIGERATION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04" y="6524625"/>
            <a:ext cx="801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HARD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2004" y="6846189"/>
            <a:ext cx="6997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25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004" y="7167753"/>
            <a:ext cx="420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15" dirty="0">
                <a:latin typeface="Arial"/>
                <a:cs typeface="Arial"/>
              </a:rPr>
              <a:t>O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004" y="7649718"/>
            <a:ext cx="84709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U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S  E -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004" y="8612885"/>
            <a:ext cx="715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1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NN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73554" y="5881496"/>
            <a:ext cx="4225925" cy="32486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900" marR="5080" indent="-457834">
              <a:lnSpc>
                <a:spcPts val="1280"/>
              </a:lnSpc>
              <a:spcBef>
                <a:spcPts val="18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Flow </a:t>
            </a:r>
            <a:r>
              <a:rPr sz="1100" dirty="0">
                <a:latin typeface="Arial"/>
                <a:cs typeface="Arial"/>
              </a:rPr>
              <a:t>chart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diagram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sequence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movements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actions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people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things involved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complex system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activity.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Refrigeration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cooling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freezing (e.g., </a:t>
            </a:r>
            <a:r>
              <a:rPr sz="1100" dirty="0">
                <a:latin typeface="Arial"/>
                <a:cs typeface="Arial"/>
              </a:rPr>
              <a:t>food)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preservative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purposes.</a:t>
            </a:r>
            <a:endParaRPr sz="1100" dirty="0">
              <a:latin typeface="Arial"/>
              <a:cs typeface="Arial"/>
            </a:endParaRPr>
          </a:p>
          <a:p>
            <a:pPr marL="469900" marR="313690" indent="-457834">
              <a:lnSpc>
                <a:spcPts val="1280"/>
              </a:lnSpc>
              <a:spcBef>
                <a:spcPts val="4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Hard disk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rigid non-removable magnetic disk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large  </a:t>
            </a:r>
            <a:r>
              <a:rPr sz="110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storage capacity which </a:t>
            </a:r>
            <a:r>
              <a:rPr sz="1100" dirty="0">
                <a:latin typeface="Arial"/>
                <a:cs typeface="Arial"/>
              </a:rPr>
              <a:t>is used in the</a:t>
            </a:r>
            <a:r>
              <a:rPr sz="1100" spc="-5" dirty="0">
                <a:latin typeface="Arial"/>
                <a:cs typeface="Arial"/>
              </a:rPr>
              <a:t> computers.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>
                <a:latin typeface="Arial"/>
                <a:cs typeface="Arial"/>
              </a:rPr>
              <a:t>Adapter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connecting pieces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electrical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or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electronic equipment that cannot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connected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directly.</a:t>
            </a:r>
            <a:endParaRPr sz="1100" dirty="0">
              <a:latin typeface="Arial"/>
              <a:cs typeface="Arial"/>
            </a:endParaRPr>
          </a:p>
          <a:p>
            <a:pPr marL="469900" marR="90170" indent="-457834">
              <a:lnSpc>
                <a:spcPct val="96500"/>
              </a:lnSpc>
              <a:spcBef>
                <a:spcPts val="1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Coal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combustible black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dark brown rock consisting mainly 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carbonized plant matter, </a:t>
            </a:r>
            <a:r>
              <a:rPr sz="1100" dirty="0">
                <a:latin typeface="Arial"/>
                <a:cs typeface="Arial"/>
              </a:rPr>
              <a:t>found </a:t>
            </a:r>
            <a:r>
              <a:rPr sz="1100" spc="-5" dirty="0">
                <a:latin typeface="Arial"/>
                <a:cs typeface="Arial"/>
              </a:rPr>
              <a:t>mainly in underground  deposits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widely </a:t>
            </a:r>
            <a:r>
              <a:rPr sz="1100" dirty="0">
                <a:latin typeface="Arial"/>
                <a:cs typeface="Arial"/>
              </a:rPr>
              <a:t>used 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fuel.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2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Acoustics 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physical properties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sound.</a:t>
            </a:r>
          </a:p>
          <a:p>
            <a:pPr marL="469900" marR="28575" indent="-457834">
              <a:lnSpc>
                <a:spcPct val="96100"/>
              </a:lnSpc>
              <a:spcBef>
                <a:spcPts val="2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Electronic mail (computer </a:t>
            </a:r>
            <a:r>
              <a:rPr sz="1100" dirty="0">
                <a:latin typeface="Arial"/>
                <a:cs typeface="Arial"/>
              </a:rPr>
              <a:t>science)is </a:t>
            </a:r>
            <a:r>
              <a:rPr sz="1100" spc="-5" dirty="0">
                <a:latin typeface="Arial"/>
                <a:cs typeface="Arial"/>
              </a:rPr>
              <a:t>known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E-mail, which </a:t>
            </a:r>
            <a:r>
              <a:rPr sz="1100" dirty="0">
                <a:latin typeface="Arial"/>
                <a:cs typeface="Arial"/>
              </a:rPr>
              <a:t>is a 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world-wide electronic communication in which </a:t>
            </a:r>
            <a:r>
              <a:rPr sz="1100" dirty="0">
                <a:latin typeface="Arial"/>
                <a:cs typeface="Arial"/>
              </a:rPr>
              <a:t>a  computer </a:t>
            </a:r>
            <a:r>
              <a:rPr sz="1100" spc="-5" dirty="0">
                <a:latin typeface="Arial"/>
                <a:cs typeface="Arial"/>
              </a:rPr>
              <a:t>user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compose </a:t>
            </a:r>
            <a:r>
              <a:rPr sz="1100" dirty="0">
                <a:latin typeface="Arial"/>
                <a:cs typeface="Arial"/>
              </a:rPr>
              <a:t>a message at one </a:t>
            </a:r>
            <a:r>
              <a:rPr sz="1100" spc="-5" dirty="0">
                <a:latin typeface="Arial"/>
                <a:cs typeface="Arial"/>
              </a:rPr>
              <a:t>terminal that  </a:t>
            </a:r>
            <a:r>
              <a:rPr sz="1100" dirty="0">
                <a:latin typeface="Arial"/>
                <a:cs typeface="Arial"/>
              </a:rPr>
              <a:t>can be </a:t>
            </a:r>
            <a:r>
              <a:rPr sz="1100" spc="-5" dirty="0">
                <a:latin typeface="Arial"/>
                <a:cs typeface="Arial"/>
              </a:rPr>
              <a:t>regenerated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the recipient's terminal when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recipient logs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in.</a:t>
            </a:r>
            <a:endParaRPr sz="1100" dirty="0">
              <a:latin typeface="Arial"/>
              <a:cs typeface="Arial"/>
            </a:endParaRPr>
          </a:p>
          <a:p>
            <a:pPr marL="469900" marR="393065" indent="-457834">
              <a:lnSpc>
                <a:spcPts val="128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: 1. </a:t>
            </a:r>
            <a:r>
              <a:rPr sz="1100" spc="-5" dirty="0">
                <a:latin typeface="Arial"/>
                <a:cs typeface="Arial"/>
              </a:rPr>
              <a:t>Scanner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examining, reading,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monitoring  something, 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particular.</a:t>
            </a:r>
            <a:endParaRPr sz="1100" dirty="0">
              <a:latin typeface="Arial"/>
              <a:cs typeface="Arial"/>
            </a:endParaRPr>
          </a:p>
          <a:p>
            <a:pPr marL="169545">
              <a:lnSpc>
                <a:spcPts val="1230"/>
              </a:lnSpc>
            </a:pPr>
            <a:r>
              <a:rPr sz="1100" spc="-10" dirty="0">
                <a:latin typeface="Arial"/>
                <a:cs typeface="Arial"/>
              </a:rPr>
              <a:t>2. </a:t>
            </a:r>
            <a:r>
              <a:rPr sz="1100" spc="-5" dirty="0">
                <a:latin typeface="Arial"/>
                <a:cs typeface="Arial"/>
              </a:rPr>
              <a:t>Scanner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 that examines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body </a:t>
            </a:r>
            <a:r>
              <a:rPr sz="1100" dirty="0">
                <a:latin typeface="Arial"/>
                <a:cs typeface="Arial"/>
              </a:rPr>
              <a:t>through 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21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223518"/>
            <a:ext cx="6375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026666"/>
            <a:ext cx="539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MOUSE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668270"/>
            <a:ext cx="824230" cy="3556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spc="-5" dirty="0">
                <a:latin typeface="Arial"/>
                <a:cs typeface="Arial"/>
              </a:rPr>
              <a:t>PEN DRIVE  </a:t>
            </a:r>
            <a:r>
              <a:rPr sz="1100" b="1" spc="-10" dirty="0">
                <a:latin typeface="Arial"/>
                <a:cs typeface="Arial"/>
              </a:rPr>
              <a:t>K</a:t>
            </a:r>
            <a:r>
              <a:rPr sz="1100" b="1" spc="-5" dirty="0">
                <a:latin typeface="Arial"/>
                <a:cs typeface="Arial"/>
              </a:rPr>
              <a:t>EY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spc="15" dirty="0">
                <a:latin typeface="Arial"/>
                <a:cs typeface="Arial"/>
              </a:rPr>
              <a:t>O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554" y="903223"/>
            <a:ext cx="4179570" cy="22821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28575">
              <a:lnSpc>
                <a:spcPts val="1260"/>
              </a:lnSpc>
              <a:spcBef>
                <a:spcPts val="195"/>
              </a:spcBef>
            </a:pP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radiation, ultrasound,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magnetic </a:t>
            </a:r>
            <a:r>
              <a:rPr sz="1100" dirty="0">
                <a:latin typeface="Arial"/>
                <a:cs typeface="Arial"/>
              </a:rPr>
              <a:t>resonance </a:t>
            </a:r>
            <a:r>
              <a:rPr sz="1100" spc="-5" dirty="0">
                <a:latin typeface="Arial"/>
                <a:cs typeface="Arial"/>
              </a:rPr>
              <a:t>imaging, </a:t>
            </a:r>
            <a:r>
              <a:rPr sz="1100" spc="-10" dirty="0">
                <a:latin typeface="Arial"/>
                <a:cs typeface="Arial"/>
              </a:rPr>
              <a:t>as 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diagnostic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10" dirty="0">
                <a:latin typeface="Arial"/>
                <a:cs typeface="Arial"/>
              </a:rPr>
              <a:t>1. </a:t>
            </a:r>
            <a:r>
              <a:rPr sz="1100" spc="-5" dirty="0">
                <a:latin typeface="Arial"/>
                <a:cs typeface="Arial"/>
              </a:rPr>
              <a:t>Printer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device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examining, reading,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monitoring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something, 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particular.</a:t>
            </a:r>
            <a:endParaRPr sz="1100">
              <a:latin typeface="Arial"/>
              <a:cs typeface="Arial"/>
            </a:endParaRPr>
          </a:p>
          <a:p>
            <a:pPr marL="469900" marR="5080" indent="-340360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2. </a:t>
            </a:r>
            <a:r>
              <a:rPr sz="1100" spc="-5" dirty="0">
                <a:latin typeface="Arial"/>
                <a:cs typeface="Arial"/>
              </a:rPr>
              <a:t>Printer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machine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examines </a:t>
            </a:r>
            <a:r>
              <a:rPr sz="1100" dirty="0">
                <a:latin typeface="Arial"/>
                <a:cs typeface="Arial"/>
              </a:rPr>
              <a:t>the body </a:t>
            </a:r>
            <a:r>
              <a:rPr sz="1100" spc="-5" dirty="0">
                <a:latin typeface="Arial"/>
                <a:cs typeface="Arial"/>
              </a:rPr>
              <a:t>through </a:t>
            </a:r>
            <a:r>
              <a:rPr sz="1100" dirty="0">
                <a:latin typeface="Arial"/>
                <a:cs typeface="Arial"/>
              </a:rPr>
              <a:t>the use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radiation, ultrasound,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magnetic </a:t>
            </a:r>
            <a:r>
              <a:rPr sz="1100" dirty="0">
                <a:latin typeface="Arial"/>
                <a:cs typeface="Arial"/>
              </a:rPr>
              <a:t>resonance </a:t>
            </a:r>
            <a:r>
              <a:rPr sz="1100" spc="-5" dirty="0">
                <a:latin typeface="Arial"/>
                <a:cs typeface="Arial"/>
              </a:rPr>
              <a:t>imaging, </a:t>
            </a:r>
            <a:r>
              <a:rPr sz="1100" dirty="0">
                <a:latin typeface="Arial"/>
                <a:cs typeface="Arial"/>
              </a:rPr>
              <a:t>as a  </a:t>
            </a:r>
            <a:r>
              <a:rPr sz="1100" spc="-5" dirty="0">
                <a:latin typeface="Arial"/>
                <a:cs typeface="Arial"/>
              </a:rPr>
              <a:t>diagnostic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aid.</a:t>
            </a:r>
            <a:endParaRPr sz="1100">
              <a:latin typeface="Arial"/>
              <a:cs typeface="Arial"/>
            </a:endParaRPr>
          </a:p>
          <a:p>
            <a:pPr marL="469900" marR="83185" indent="-457834">
              <a:lnSpc>
                <a:spcPts val="1270"/>
              </a:lnSpc>
              <a:spcBef>
                <a:spcPts val="2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Mouse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small hand-held device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dragged across </a:t>
            </a:r>
            <a:r>
              <a:rPr sz="1100" dirty="0">
                <a:latin typeface="Arial"/>
                <a:cs typeface="Arial"/>
              </a:rPr>
              <a:t>a flat  surface to </a:t>
            </a:r>
            <a:r>
              <a:rPr sz="1100" spc="-5" dirty="0">
                <a:latin typeface="Arial"/>
                <a:cs typeface="Arial"/>
              </a:rPr>
              <a:t>move </a:t>
            </a:r>
            <a:r>
              <a:rPr sz="1100" dirty="0">
                <a:latin typeface="Arial"/>
                <a:cs typeface="Arial"/>
              </a:rPr>
              <a:t>the cursor on a </a:t>
            </a:r>
            <a:r>
              <a:rPr sz="1100" spc="-5" dirty="0">
                <a:latin typeface="Arial"/>
                <a:cs typeface="Arial"/>
              </a:rPr>
              <a:t>computer screen,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typically</a:t>
            </a:r>
            <a:endParaRPr sz="1100">
              <a:latin typeface="Arial"/>
              <a:cs typeface="Arial"/>
            </a:endParaRPr>
          </a:p>
          <a:p>
            <a:pPr marL="469900" marR="509270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having buttons </a:t>
            </a:r>
            <a:r>
              <a:rPr sz="1100" dirty="0">
                <a:latin typeface="Arial"/>
                <a:cs typeface="Arial"/>
              </a:rPr>
              <a:t>that are </a:t>
            </a:r>
            <a:r>
              <a:rPr sz="1100" spc="-5" dirty="0">
                <a:latin typeface="Arial"/>
                <a:cs typeface="Arial"/>
              </a:rPr>
              <a:t>pressed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control computer  functions.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i="1" dirty="0">
                <a:latin typeface="Arial"/>
                <a:cs typeface="Arial"/>
              </a:rPr>
              <a:t>pen drive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portable data-storage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device.</a:t>
            </a:r>
            <a:endParaRPr sz="1100">
              <a:latin typeface="Arial"/>
              <a:cs typeface="Arial"/>
            </a:endParaRPr>
          </a:p>
          <a:p>
            <a:pPr marL="469900" marR="634365" indent="-457834">
              <a:lnSpc>
                <a:spcPts val="1270"/>
              </a:lnSpc>
              <a:spcBef>
                <a:spcPts val="6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Keyboard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panel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keys that </a:t>
            </a:r>
            <a:r>
              <a:rPr sz="1100" spc="-5" dirty="0">
                <a:latin typeface="Arial"/>
                <a:cs typeface="Arial"/>
              </a:rPr>
              <a:t>operate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computer </a:t>
            </a:r>
            <a:r>
              <a:rPr sz="1100" dirty="0">
                <a:latin typeface="Arial"/>
                <a:cs typeface="Arial"/>
              </a:rPr>
              <a:t>or  </a:t>
            </a:r>
            <a:r>
              <a:rPr sz="1100" spc="-5" dirty="0">
                <a:latin typeface="Arial"/>
                <a:cs typeface="Arial"/>
              </a:rPr>
              <a:t>typewriter.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151759"/>
            <a:ext cx="4146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2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471798"/>
            <a:ext cx="839469" cy="5156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0" dirty="0">
                <a:latin typeface="Arial"/>
                <a:cs typeface="Arial"/>
              </a:rPr>
              <a:t>UBR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T  </a:t>
            </a:r>
            <a:r>
              <a:rPr sz="1100" b="1" spc="-5" dirty="0">
                <a:latin typeface="Arial"/>
                <a:cs typeface="Arial"/>
              </a:rPr>
              <a:t>BIT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30"/>
              </a:lnSpc>
            </a:pPr>
            <a:r>
              <a:rPr sz="1100" b="1" spc="-5" dirty="0">
                <a:latin typeface="Arial"/>
                <a:cs typeface="Arial"/>
              </a:rPr>
              <a:t>CHIP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27494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Y</a:t>
            </a:r>
            <a:r>
              <a:rPr sz="1100" b="1" spc="15" dirty="0">
                <a:latin typeface="Arial"/>
                <a:cs typeface="Arial"/>
              </a:rPr>
              <a:t>N</a:t>
            </a: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54" y="3151759"/>
            <a:ext cx="4208145" cy="1316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609600" indent="-457834">
              <a:lnSpc>
                <a:spcPts val="1270"/>
              </a:lnSpc>
              <a:spcBef>
                <a:spcPts val="185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Data refers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Facts and statistics collected together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reference </a:t>
            </a:r>
            <a:r>
              <a:rPr sz="1100" spc="-10" dirty="0">
                <a:latin typeface="Arial"/>
                <a:cs typeface="Arial"/>
              </a:rPr>
              <a:t>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Lubricant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substance that is </a:t>
            </a:r>
            <a:r>
              <a:rPr sz="1100" dirty="0">
                <a:latin typeface="Arial"/>
                <a:cs typeface="Arial"/>
              </a:rPr>
              <a:t>used to reduce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friction.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Bit is </a:t>
            </a:r>
            <a:r>
              <a:rPr sz="1100" dirty="0">
                <a:latin typeface="Arial"/>
                <a:cs typeface="Arial"/>
              </a:rPr>
              <a:t>the most </a:t>
            </a:r>
            <a:r>
              <a:rPr sz="1100" spc="-5" dirty="0">
                <a:latin typeface="Arial"/>
                <a:cs typeface="Arial"/>
              </a:rPr>
              <a:t>basic unit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information in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computer.</a:t>
            </a:r>
            <a:endParaRPr sz="1100">
              <a:latin typeface="Arial"/>
              <a:cs typeface="Arial"/>
            </a:endParaRPr>
          </a:p>
          <a:p>
            <a:pPr marL="469900" marR="5080" indent="-457834">
              <a:lnSpc>
                <a:spcPct val="96400"/>
              </a:lnSpc>
              <a:spcBef>
                <a:spcPts val="20"/>
              </a:spcBef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Chip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small piece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silicon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computer, with </a:t>
            </a:r>
            <a:r>
              <a:rPr sz="1100" dirty="0">
                <a:latin typeface="Arial"/>
                <a:cs typeface="Arial"/>
              </a:rPr>
              <a:t>electronic  </a:t>
            </a:r>
            <a:r>
              <a:rPr sz="1100" spc="-5" dirty="0">
                <a:latin typeface="Arial"/>
                <a:cs typeface="Arial"/>
              </a:rPr>
              <a:t>circuits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storing information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perform complicated logical  operations.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sz="1100" b="1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Dynamite </a:t>
            </a:r>
            <a:r>
              <a:rPr sz="1100" dirty="0">
                <a:latin typeface="Arial"/>
                <a:cs typeface="Arial"/>
              </a:rPr>
              <a:t>is a </a:t>
            </a:r>
            <a:r>
              <a:rPr sz="1100" spc="-5" dirty="0">
                <a:latin typeface="Arial"/>
                <a:cs typeface="Arial"/>
              </a:rPr>
              <a:t>mixture </a:t>
            </a:r>
            <a:r>
              <a:rPr sz="1100" dirty="0">
                <a:latin typeface="Arial"/>
                <a:cs typeface="Arial"/>
              </a:rPr>
              <a:t>that can cause a </a:t>
            </a:r>
            <a:r>
              <a:rPr sz="1100" spc="-5" dirty="0">
                <a:latin typeface="Arial"/>
                <a:cs typeface="Arial"/>
              </a:rPr>
              <a:t>powerful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explosion.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2098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</a:t>
            </a:r>
            <a:r>
              <a:rPr lang="en-IN" dirty="0" smtClean="0"/>
              <a:t>www.youtube.com/watch?v=jjFgZC3TW_4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 algn="ctr"/>
            <a:r>
              <a:rPr lang="en-US" sz="3200" b="1" dirty="0" smtClean="0"/>
              <a:t>  WORD CLASSIFICATION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82366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553998"/>
          </a:xfrm>
        </p:spPr>
        <p:txBody>
          <a:bodyPr/>
          <a:lstStyle/>
          <a:p>
            <a:pPr algn="ctr"/>
            <a:r>
              <a:rPr lang="en-US" sz="3600" b="1" dirty="0" smtClean="0"/>
              <a:t>SUBJECT VERB AGREEMENT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58140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guidetogrammar.org/grammar/quizzes/svagr2.htm</a:t>
            </a:r>
            <a:endParaRPr lang="en-IN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guidetogrammar.org/grammar/quizzes/svagr3.html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3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66460" cy="8343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avoid </a:t>
            </a:r>
            <a:r>
              <a:rPr sz="1100" dirty="0">
                <a:latin typeface="Arial"/>
                <a:cs typeface="Arial"/>
              </a:rPr>
              <a:t>grammatical </a:t>
            </a:r>
            <a:r>
              <a:rPr sz="1100" spc="-5" dirty="0">
                <a:latin typeface="Arial"/>
                <a:cs typeface="Arial"/>
              </a:rPr>
              <a:t>mistakes. But always remember </a:t>
            </a:r>
            <a:r>
              <a:rPr sz="1100" dirty="0">
                <a:latin typeface="Arial"/>
                <a:cs typeface="Arial"/>
              </a:rPr>
              <a:t>to note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source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references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sometimes you </a:t>
            </a:r>
            <a:r>
              <a:rPr sz="1100" dirty="0">
                <a:latin typeface="Arial"/>
                <a:cs typeface="Arial"/>
              </a:rPr>
              <a:t>may need to go </a:t>
            </a:r>
            <a:r>
              <a:rPr sz="1100" spc="-5" dirty="0">
                <a:latin typeface="Arial"/>
                <a:cs typeface="Arial"/>
              </a:rPr>
              <a:t>back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main source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clarification.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100" dirty="0">
                <a:latin typeface="Arial"/>
                <a:cs typeface="Arial"/>
              </a:rPr>
              <a:t>Adapted </a:t>
            </a:r>
            <a:r>
              <a:rPr sz="1100" spc="-5" dirty="0">
                <a:latin typeface="Arial"/>
                <a:cs typeface="Arial"/>
              </a:rPr>
              <a:t>from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http://stud.carlisle.ac.uk/docs/Note--Making-tips.pdf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Abbreviations/ short forms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note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taking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1656" y="1733042"/>
          <a:ext cx="5258433" cy="163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165"/>
                <a:gridCol w="1829435"/>
                <a:gridCol w="152400"/>
                <a:gridCol w="467994"/>
                <a:gridCol w="2123439"/>
              </a:tblGrid>
              <a:tr h="169872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bet.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4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between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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10"/>
                        </a:lnSpc>
                        <a:spcBef>
                          <a:spcPts val="25"/>
                        </a:spcBef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therefore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0234"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orgn.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organisation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etc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etc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ecetetra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and so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2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req.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require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i.e.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that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1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sym.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symbol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e.g.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782"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adv.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advantage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III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Similar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60"/>
                        </a:lnSpc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advertisement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Smb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6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Somebody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9098">
                <a:tc>
                  <a:txBody>
                    <a:bodyPr/>
                    <a:lstStyle/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govt.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5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government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5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Something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68346"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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25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equivalent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asst.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2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assistant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8741"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150"/>
                        </a:lnSpc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appln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50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5448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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65"/>
                        </a:lnSpc>
                        <a:spcBef>
                          <a:spcPts val="15"/>
                        </a:spcBef>
                        <a:tabLst>
                          <a:tab pos="75438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triangular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255"/>
                        </a:lnSpc>
                        <a:tabLst>
                          <a:tab pos="514984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railway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3506851"/>
            <a:ext cx="1252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latin typeface="Arial"/>
                <a:cs typeface="Arial"/>
              </a:rPr>
              <a:t>Units in </a:t>
            </a:r>
            <a:r>
              <a:rPr sz="1100" b="1" i="1" spc="-10" dirty="0">
                <a:latin typeface="Arial"/>
                <a:cs typeface="Arial"/>
              </a:rPr>
              <a:t>SI</a:t>
            </a:r>
            <a:r>
              <a:rPr sz="1100" b="1" i="1" spc="-55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Symbol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884" y="3674490"/>
            <a:ext cx="586740" cy="14789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5400" marR="405130" algn="just">
              <a:lnSpc>
                <a:spcPct val="959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m  kg  s</a:t>
            </a:r>
            <a:endParaRPr sz="1100">
              <a:latin typeface="Arial"/>
              <a:cs typeface="Arial"/>
            </a:endParaRPr>
          </a:p>
          <a:p>
            <a:pPr marL="25400">
              <a:lnSpc>
                <a:spcPts val="1235"/>
              </a:lnSpc>
            </a:pPr>
            <a:r>
              <a:rPr sz="1100" spc="-5" dirty="0">
                <a:latin typeface="Arial"/>
                <a:cs typeface="Arial"/>
              </a:rPr>
              <a:t>M/s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25400">
              <a:lnSpc>
                <a:spcPts val="1265"/>
              </a:lnSpc>
            </a:pPr>
            <a:r>
              <a:rPr sz="1100" dirty="0">
                <a:latin typeface="Arial"/>
                <a:cs typeface="Arial"/>
              </a:rPr>
              <a:t>rad/s</a:t>
            </a:r>
            <a:r>
              <a:rPr sz="1050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25400" marR="30480">
              <a:lnSpc>
                <a:spcPct val="58199"/>
              </a:lnSpc>
              <a:spcBef>
                <a:spcPts val="525"/>
              </a:spcBef>
            </a:pPr>
            <a:r>
              <a:rPr sz="1100" spc="-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ec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050" spc="-7" baseline="39682" dirty="0">
                <a:latin typeface="Arial"/>
                <a:cs typeface="Arial"/>
              </a:rPr>
              <a:t>2  </a:t>
            </a:r>
            <a:r>
              <a:rPr sz="1650" baseline="-25252" dirty="0">
                <a:latin typeface="Arial"/>
                <a:cs typeface="Arial"/>
              </a:rPr>
              <a:t>m</a:t>
            </a:r>
            <a:r>
              <a:rPr sz="70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25400" marR="199390">
              <a:lnSpc>
                <a:spcPts val="1260"/>
              </a:lnSpc>
              <a:spcBef>
                <a:spcPts val="535"/>
              </a:spcBef>
            </a:pPr>
            <a:r>
              <a:rPr sz="1100" dirty="0">
                <a:latin typeface="Arial"/>
                <a:cs typeface="Arial"/>
              </a:rPr>
              <a:t>kg/</a:t>
            </a:r>
            <a:r>
              <a:rPr sz="1100" spc="5" dirty="0">
                <a:latin typeface="Arial"/>
                <a:cs typeface="Arial"/>
              </a:rPr>
              <a:t>m</a:t>
            </a:r>
            <a:r>
              <a:rPr sz="1050" spc="-7" baseline="39682" dirty="0">
                <a:latin typeface="Arial"/>
                <a:cs typeface="Arial"/>
              </a:rPr>
              <a:t>3  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2233" y="4639182"/>
            <a:ext cx="1609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57200">
              <a:lnSpc>
                <a:spcPts val="1290"/>
              </a:lnSpc>
              <a:spcBef>
                <a:spcPts val="105"/>
              </a:spcBef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Metre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endParaRPr sz="1050" baseline="39682">
              <a:latin typeface="Arial"/>
              <a:cs typeface="Arial"/>
            </a:endParaRPr>
          </a:p>
          <a:p>
            <a:pPr marL="482600" indent="-457200">
              <a:lnSpc>
                <a:spcPts val="1260"/>
              </a:lnSpc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Kilogram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Metre</a:t>
            </a:r>
            <a:r>
              <a:rPr sz="1050" spc="-7" baseline="39682" dirty="0">
                <a:latin typeface="Arial"/>
                <a:cs typeface="Arial"/>
              </a:rPr>
              <a:t>3</a:t>
            </a:r>
            <a:endParaRPr sz="1050" baseline="39682">
              <a:latin typeface="Arial"/>
              <a:cs typeface="Arial"/>
            </a:endParaRPr>
          </a:p>
          <a:p>
            <a:pPr marL="482600" indent="-457200">
              <a:lnSpc>
                <a:spcPts val="1290"/>
              </a:lnSpc>
              <a:buChar char="-"/>
              <a:tabLst>
                <a:tab pos="481965" algn="l"/>
                <a:tab pos="482600" algn="l"/>
              </a:tabLst>
            </a:pPr>
            <a:r>
              <a:rPr sz="1100" spc="-5" dirty="0">
                <a:latin typeface="Arial"/>
                <a:cs typeface="Arial"/>
              </a:rPr>
              <a:t>Newton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2233" y="3674490"/>
            <a:ext cx="2255520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indent="-457200">
              <a:lnSpc>
                <a:spcPts val="1290"/>
              </a:lnSpc>
              <a:spcBef>
                <a:spcPts val="105"/>
              </a:spcBef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dirty="0">
                <a:latin typeface="Arial"/>
                <a:cs typeface="Arial"/>
              </a:rPr>
              <a:t>metre	</a:t>
            </a:r>
            <a:r>
              <a:rPr sz="1100" spc="-10" dirty="0">
                <a:latin typeface="Arial"/>
                <a:cs typeface="Arial"/>
              </a:rPr>
              <a:t>Hz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kilogram	N.S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dirty="0">
                <a:latin typeface="Arial"/>
                <a:cs typeface="Arial"/>
              </a:rPr>
              <a:t>second	</a:t>
            </a:r>
            <a:r>
              <a:rPr sz="1100" spc="-5" dirty="0">
                <a:latin typeface="Arial"/>
                <a:cs typeface="Arial"/>
              </a:rPr>
              <a:t>N.M.S.</a:t>
            </a:r>
            <a:endParaRPr sz="1100">
              <a:latin typeface="Arial"/>
              <a:cs typeface="Arial"/>
            </a:endParaRPr>
          </a:p>
          <a:p>
            <a:pPr marL="482600" indent="-457200">
              <a:lnSpc>
                <a:spcPts val="1265"/>
              </a:lnSpc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Metre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Second</a:t>
            </a:r>
            <a:r>
              <a:rPr sz="1050" baseline="39682" dirty="0">
                <a:latin typeface="Arial"/>
                <a:cs typeface="Arial"/>
              </a:rPr>
              <a:t>2	</a:t>
            </a:r>
            <a:r>
              <a:rPr sz="1100" spc="-5" dirty="0">
                <a:latin typeface="Arial"/>
                <a:cs typeface="Arial"/>
              </a:rPr>
              <a:t>N/m</a:t>
            </a:r>
            <a:endParaRPr sz="1100">
              <a:latin typeface="Arial"/>
              <a:cs typeface="Arial"/>
            </a:endParaRPr>
          </a:p>
          <a:p>
            <a:pPr marL="481965" marR="48895" indent="-481965">
              <a:lnSpc>
                <a:spcPct val="95900"/>
              </a:lnSpc>
              <a:spcBef>
                <a:spcPts val="30"/>
              </a:spcBef>
              <a:buChar char="-"/>
              <a:tabLst>
                <a:tab pos="481965" algn="l"/>
                <a:tab pos="482600" algn="l"/>
                <a:tab pos="1778000" algn="l"/>
              </a:tabLst>
            </a:pPr>
            <a:r>
              <a:rPr sz="1100" spc="-5" dirty="0">
                <a:latin typeface="Arial"/>
                <a:cs typeface="Arial"/>
              </a:rPr>
              <a:t>radian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/	</a:t>
            </a:r>
            <a:r>
              <a:rPr sz="1100" spc="-5" dirty="0">
                <a:latin typeface="Arial"/>
                <a:cs typeface="Arial"/>
              </a:rPr>
              <a:t>M/s  P</a:t>
            </a:r>
            <a:r>
              <a:rPr sz="1100" dirty="0">
                <a:latin typeface="Arial"/>
                <a:cs typeface="Arial"/>
              </a:rPr>
              <a:t>asc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  mN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5089" y="3674490"/>
            <a:ext cx="1936750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0" indent="-304800">
              <a:lnSpc>
                <a:spcPts val="1290"/>
              </a:lnSpc>
              <a:spcBef>
                <a:spcPts val="105"/>
              </a:spcBef>
              <a:buChar char="-"/>
              <a:tabLst>
                <a:tab pos="329565" algn="l"/>
                <a:tab pos="330200" algn="l"/>
              </a:tabLst>
            </a:pPr>
            <a:r>
              <a:rPr sz="1100" dirty="0">
                <a:latin typeface="Arial"/>
                <a:cs typeface="Arial"/>
              </a:rPr>
              <a:t>Hertz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- 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- </a:t>
            </a:r>
            <a:r>
              <a:rPr sz="1100" spc="-5" dirty="0">
                <a:latin typeface="Arial"/>
                <a:cs typeface="Arial"/>
              </a:rPr>
              <a:t>Metre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Newton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Metre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Metre </a:t>
            </a:r>
            <a:r>
              <a:rPr sz="1100" dirty="0">
                <a:latin typeface="Arial"/>
                <a:cs typeface="Arial"/>
              </a:rPr>
              <a:t>per </a:t>
            </a:r>
            <a:r>
              <a:rPr sz="1100" spc="-5" dirty="0">
                <a:latin typeface="Arial"/>
                <a:cs typeface="Arial"/>
              </a:rPr>
              <a:t>second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6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Pa (N/m</a:t>
            </a:r>
            <a:r>
              <a:rPr sz="1050" spc="-7" baseline="39682" dirty="0">
                <a:latin typeface="Arial"/>
                <a:cs typeface="Arial"/>
              </a:rPr>
              <a:t>2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30200" indent="-304800">
              <a:lnSpc>
                <a:spcPts val="1295"/>
              </a:lnSpc>
              <a:buChar char="-"/>
              <a:tabLst>
                <a:tab pos="329565" algn="l"/>
                <a:tab pos="330200" algn="l"/>
              </a:tabLst>
            </a:pPr>
            <a:r>
              <a:rPr sz="1100" spc="-5" dirty="0">
                <a:latin typeface="Arial"/>
                <a:cs typeface="Arial"/>
              </a:rPr>
              <a:t>Millinewton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7752" y="3694810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5">
                <a:moveTo>
                  <a:pt x="0" y="0"/>
                </a:moveTo>
                <a:lnTo>
                  <a:pt x="250875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5083" y="3694810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393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70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65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65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6" y="6095"/>
                </a:lnTo>
                <a:lnTo>
                  <a:pt x="6096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7752" y="5360797"/>
            <a:ext cx="2508885" cy="0"/>
          </a:xfrm>
          <a:custGeom>
            <a:avLst/>
            <a:gdLst/>
            <a:ahLst/>
            <a:cxnLst/>
            <a:rect l="l" t="t" r="r" b="b"/>
            <a:pathLst>
              <a:path w="2508885">
                <a:moveTo>
                  <a:pt x="0" y="0"/>
                </a:moveTo>
                <a:lnTo>
                  <a:pt x="250875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63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65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65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2034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89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78986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5083" y="5360797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393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2069" y="3691763"/>
            <a:ext cx="0" cy="1666239"/>
          </a:xfrm>
          <a:custGeom>
            <a:avLst/>
            <a:gdLst/>
            <a:ahLst/>
            <a:cxnLst/>
            <a:rect l="l" t="t" r="r" b="b"/>
            <a:pathLst>
              <a:path h="1666239">
                <a:moveTo>
                  <a:pt x="0" y="0"/>
                </a:moveTo>
                <a:lnTo>
                  <a:pt x="0" y="166598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99021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9021" y="535774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6095"/>
                </a:lnTo>
                <a:lnTo>
                  <a:pt x="6095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2004" y="5500496"/>
            <a:ext cx="5972175" cy="3481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Go through the </a:t>
            </a:r>
            <a:r>
              <a:rPr sz="1100" b="1" spc="-5" dirty="0">
                <a:latin typeface="Arial"/>
                <a:cs typeface="Arial"/>
              </a:rPr>
              <a:t>following </a:t>
            </a:r>
            <a:r>
              <a:rPr sz="1100" b="1" dirty="0">
                <a:latin typeface="Arial"/>
                <a:cs typeface="Arial"/>
              </a:rPr>
              <a:t>passages and </a:t>
            </a:r>
            <a:r>
              <a:rPr sz="1100" b="1" spc="-5" dirty="0">
                <a:latin typeface="Arial"/>
                <a:cs typeface="Arial"/>
              </a:rPr>
              <a:t>prepare </a:t>
            </a:r>
            <a:r>
              <a:rPr sz="1100" b="1" dirty="0">
                <a:latin typeface="Arial"/>
                <a:cs typeface="Arial"/>
              </a:rPr>
              <a:t>notes in the </a:t>
            </a:r>
            <a:r>
              <a:rPr sz="1100" b="1" spc="-5" dirty="0">
                <a:latin typeface="Arial"/>
                <a:cs typeface="Arial"/>
              </a:rPr>
              <a:t>standard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format: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77825" algn="just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</a:t>
            </a:r>
            <a:r>
              <a:rPr sz="1100" b="1" dirty="0">
                <a:latin typeface="Arial"/>
                <a:cs typeface="Arial"/>
              </a:rPr>
              <a:t>1.The following </a:t>
            </a:r>
            <a:r>
              <a:rPr sz="1100" b="1" spc="-5" dirty="0">
                <a:latin typeface="Arial"/>
                <a:cs typeface="Arial"/>
              </a:rPr>
              <a:t>passage describes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classification </a:t>
            </a:r>
            <a:r>
              <a:rPr sz="1100" b="1" dirty="0">
                <a:latin typeface="Arial"/>
                <a:cs typeface="Arial"/>
              </a:rPr>
              <a:t>of roads </a:t>
            </a:r>
            <a:r>
              <a:rPr sz="1100" b="1" spc="-5" dirty="0">
                <a:latin typeface="Arial"/>
                <a:cs typeface="Arial"/>
              </a:rPr>
              <a:t>in </a:t>
            </a:r>
            <a:r>
              <a:rPr sz="1100" b="1" dirty="0">
                <a:latin typeface="Arial"/>
                <a:cs typeface="Arial"/>
              </a:rPr>
              <a:t>two </a:t>
            </a:r>
            <a:r>
              <a:rPr sz="1100" b="1" spc="-5" dirty="0">
                <a:latin typeface="Arial"/>
                <a:cs typeface="Arial"/>
              </a:rPr>
              <a:t>countries.  Read </a:t>
            </a:r>
            <a:r>
              <a:rPr sz="1100" b="1" dirty="0">
                <a:latin typeface="Arial"/>
                <a:cs typeface="Arial"/>
              </a:rPr>
              <a:t>the passage and make </a:t>
            </a:r>
            <a:r>
              <a:rPr sz="1100" b="1" spc="-5" dirty="0">
                <a:latin typeface="Arial"/>
                <a:cs typeface="Arial"/>
              </a:rPr>
              <a:t>notes </a:t>
            </a:r>
            <a:r>
              <a:rPr sz="1100" b="1" dirty="0">
                <a:latin typeface="Arial"/>
                <a:cs typeface="Arial"/>
              </a:rPr>
              <a:t>in the </a:t>
            </a:r>
            <a:r>
              <a:rPr sz="1100" b="1" spc="-5" dirty="0">
                <a:latin typeface="Arial"/>
                <a:cs typeface="Arial"/>
              </a:rPr>
              <a:t>correct format </a:t>
            </a:r>
            <a:r>
              <a:rPr sz="1100" b="1" dirty="0">
                <a:latin typeface="Arial"/>
                <a:cs typeface="Arial"/>
              </a:rPr>
              <a:t>with a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title:</a:t>
            </a:r>
            <a:endParaRPr sz="1100">
              <a:latin typeface="Arial"/>
              <a:cs typeface="Arial"/>
            </a:endParaRPr>
          </a:p>
          <a:p>
            <a:pPr marL="586740" marR="179070" indent="-535305" algn="just">
              <a:lnSpc>
                <a:spcPts val="127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Source: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http://comparativegeometrics.wordpress.com/2013/02/05/road-classification-in-india/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http://ntl.bts.gov/lib/23000/23100/23121/09RoadFunction.pdf</a:t>
            </a:r>
            <a:endParaRPr sz="1100">
              <a:latin typeface="Arial"/>
              <a:cs typeface="Arial"/>
            </a:endParaRPr>
          </a:p>
          <a:p>
            <a:pPr marL="12700" marR="5080" indent="191770" algn="just">
              <a:lnSpc>
                <a:spcPct val="95800"/>
              </a:lnSpc>
              <a:spcBef>
                <a:spcPts val="540"/>
              </a:spcBef>
            </a:pPr>
            <a:r>
              <a:rPr sz="1100" dirty="0">
                <a:latin typeface="Arial"/>
                <a:cs typeface="Arial"/>
              </a:rPr>
              <a:t>Functional </a:t>
            </a:r>
            <a:r>
              <a:rPr sz="1100" spc="-5" dirty="0">
                <a:latin typeface="Arial"/>
                <a:cs typeface="Arial"/>
              </a:rPr>
              <a:t>Classification (FC) </a:t>
            </a:r>
            <a:r>
              <a:rPr sz="1100" dirty="0">
                <a:latin typeface="Arial"/>
                <a:cs typeface="Arial"/>
              </a:rPr>
              <a:t>1 – </a:t>
            </a:r>
            <a:r>
              <a:rPr sz="1100" spc="-5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FC 1 </a:t>
            </a:r>
            <a:r>
              <a:rPr sz="1100" spc="-5" dirty="0">
                <a:latin typeface="Arial"/>
                <a:cs typeface="Arial"/>
              </a:rPr>
              <a:t>facility is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surface paved </a:t>
            </a:r>
            <a:r>
              <a:rPr sz="1100" dirty="0">
                <a:latin typeface="Arial"/>
                <a:cs typeface="Arial"/>
              </a:rPr>
              <a:t>road. </a:t>
            </a:r>
            <a:r>
              <a:rPr sz="1100" spc="-5" dirty="0">
                <a:latin typeface="Arial"/>
                <a:cs typeface="Arial"/>
              </a:rPr>
              <a:t>These  </a:t>
            </a:r>
            <a:r>
              <a:rPr sz="1100" dirty="0">
                <a:latin typeface="Arial"/>
                <a:cs typeface="Arial"/>
              </a:rPr>
              <a:t>roads may </a:t>
            </a:r>
            <a:r>
              <a:rPr sz="1100" spc="-5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surfaces </a:t>
            </a:r>
            <a:r>
              <a:rPr sz="1100" spc="-5" dirty="0">
                <a:latin typeface="Arial"/>
                <a:cs typeface="Arial"/>
              </a:rPr>
              <a:t>consisting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bituminous asphalt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aggregate, </a:t>
            </a:r>
            <a:r>
              <a:rPr sz="1100" dirty="0">
                <a:latin typeface="Arial"/>
                <a:cs typeface="Arial"/>
              </a:rPr>
              <a:t>hot-mix </a:t>
            </a:r>
            <a:r>
              <a:rPr sz="1100" spc="-5" dirty="0">
                <a:latin typeface="Arial"/>
                <a:cs typeface="Arial"/>
              </a:rPr>
              <a:t>asphaltic  concrete, porcine cement concrete </a:t>
            </a:r>
            <a:r>
              <a:rPr sz="1100" dirty="0">
                <a:latin typeface="Arial"/>
                <a:cs typeface="Arial"/>
              </a:rPr>
              <a:t>or some </a:t>
            </a:r>
            <a:r>
              <a:rPr sz="1100" spc="-5" dirty="0">
                <a:latin typeface="Arial"/>
                <a:cs typeface="Arial"/>
              </a:rPr>
              <a:t>combination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types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improved </a:t>
            </a:r>
            <a:r>
              <a:rPr sz="1100" dirty="0">
                <a:latin typeface="Arial"/>
                <a:cs typeface="Arial"/>
              </a:rPr>
              <a:t>surface  </a:t>
            </a:r>
            <a:r>
              <a:rPr sz="1100" spc="-5" dirty="0">
                <a:latin typeface="Arial"/>
                <a:cs typeface="Arial"/>
              </a:rPr>
              <a:t>courses; generally overlaying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aggregate </a:t>
            </a:r>
            <a:r>
              <a:rPr sz="1100" dirty="0">
                <a:latin typeface="Arial"/>
                <a:cs typeface="Arial"/>
              </a:rPr>
              <a:t>base course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varying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depths.</a:t>
            </a:r>
            <a:endParaRPr sz="1100">
              <a:latin typeface="Arial"/>
              <a:cs typeface="Arial"/>
            </a:endParaRPr>
          </a:p>
          <a:p>
            <a:pPr marL="12700" marR="5080" indent="269240" algn="just">
              <a:lnSpc>
                <a:spcPct val="958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In some </a:t>
            </a:r>
            <a:r>
              <a:rPr sz="1100" spc="-10" dirty="0">
                <a:latin typeface="Arial"/>
                <a:cs typeface="Arial"/>
              </a:rPr>
              <a:t>ways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can be </a:t>
            </a:r>
            <a:r>
              <a:rPr sz="1100" spc="-5" dirty="0">
                <a:latin typeface="Arial"/>
                <a:cs typeface="Arial"/>
              </a:rPr>
              <a:t>said </a:t>
            </a:r>
            <a:r>
              <a:rPr sz="1100" dirty="0">
                <a:latin typeface="Arial"/>
                <a:cs typeface="Arial"/>
              </a:rPr>
              <a:t>that structured </a:t>
            </a:r>
            <a:r>
              <a:rPr sz="1100" spc="-5" dirty="0">
                <a:latin typeface="Arial"/>
                <a:cs typeface="Arial"/>
              </a:rPr>
              <a:t>road </a:t>
            </a:r>
            <a:r>
              <a:rPr sz="1100" dirty="0">
                <a:latin typeface="Arial"/>
                <a:cs typeface="Arial"/>
              </a:rPr>
              <a:t>networks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existed </a:t>
            </a:r>
            <a:r>
              <a:rPr sz="1100" spc="-5" dirty="0">
                <a:latin typeface="Arial"/>
                <a:cs typeface="Arial"/>
              </a:rPr>
              <a:t>in India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almost  </a:t>
            </a:r>
            <a:r>
              <a:rPr sz="1100" dirty="0">
                <a:latin typeface="Arial"/>
                <a:cs typeface="Arial"/>
              </a:rPr>
              <a:t>5,000 </a:t>
            </a:r>
            <a:r>
              <a:rPr sz="1100" spc="-5" dirty="0">
                <a:latin typeface="Arial"/>
                <a:cs typeface="Arial"/>
              </a:rPr>
              <a:t>years.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Mohenjo-Daro urban settlement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Indus valley </a:t>
            </a:r>
            <a:r>
              <a:rPr sz="1100" dirty="0">
                <a:latin typeface="Arial"/>
                <a:cs typeface="Arial"/>
              </a:rPr>
              <a:t>(estimated </a:t>
            </a:r>
            <a:r>
              <a:rPr sz="1100" spc="-5" dirty="0">
                <a:latin typeface="Arial"/>
                <a:cs typeface="Arial"/>
              </a:rPr>
              <a:t>population  about 35,000) </a:t>
            </a:r>
            <a:r>
              <a:rPr sz="1100" dirty="0">
                <a:latin typeface="Arial"/>
                <a:cs typeface="Arial"/>
              </a:rPr>
              <a:t>had a </a:t>
            </a:r>
            <a:r>
              <a:rPr sz="1100" spc="-5" dirty="0">
                <a:latin typeface="Arial"/>
                <a:cs typeface="Arial"/>
              </a:rPr>
              <a:t>rectangular </a:t>
            </a:r>
            <a:r>
              <a:rPr sz="1100" dirty="0">
                <a:latin typeface="Arial"/>
                <a:cs typeface="Arial"/>
              </a:rPr>
              <a:t>road grid and a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major and lesser roads. More  </a:t>
            </a:r>
            <a:r>
              <a:rPr sz="1100" dirty="0">
                <a:latin typeface="Arial"/>
                <a:cs typeface="Arial"/>
              </a:rPr>
              <a:t>recently the </a:t>
            </a:r>
            <a:r>
              <a:rPr sz="1100" spc="-5" dirty="0">
                <a:latin typeface="Arial"/>
                <a:cs typeface="Arial"/>
              </a:rPr>
              <a:t>Nagpur Plan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1943 proposed </a:t>
            </a:r>
            <a:r>
              <a:rPr sz="1100" spc="-5" dirty="0">
                <a:latin typeface="Arial"/>
                <a:cs typeface="Arial"/>
              </a:rPr>
              <a:t>four classes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roads. National highways </a:t>
            </a:r>
            <a:r>
              <a:rPr sz="1100" dirty="0">
                <a:latin typeface="Arial"/>
                <a:cs typeface="Arial"/>
              </a:rPr>
              <a:t>are the  roads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pass through </a:t>
            </a:r>
            <a:r>
              <a:rPr sz="1100" spc="-5" dirty="0">
                <a:latin typeface="Arial"/>
                <a:cs typeface="Arial"/>
              </a:rPr>
              <a:t>states,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places having </a:t>
            </a:r>
            <a:r>
              <a:rPr sz="1100" dirty="0">
                <a:latin typeface="Arial"/>
                <a:cs typeface="Arial"/>
              </a:rPr>
              <a:t>national </a:t>
            </a:r>
            <a:r>
              <a:rPr sz="1100" spc="-5" dirty="0">
                <a:latin typeface="Arial"/>
                <a:cs typeface="Arial"/>
              </a:rPr>
              <a:t>importance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strategic,  administrative </a:t>
            </a:r>
            <a:r>
              <a:rPr sz="1100" dirty="0">
                <a:latin typeface="Arial"/>
                <a:cs typeface="Arial"/>
              </a:rPr>
              <a:t>and other purposes. </a:t>
            </a:r>
            <a:r>
              <a:rPr sz="1100" spc="-5" dirty="0">
                <a:latin typeface="Arial"/>
                <a:cs typeface="Arial"/>
              </a:rPr>
              <a:t>State highways </a:t>
            </a:r>
            <a:r>
              <a:rPr sz="1100" dirty="0">
                <a:latin typeface="Arial"/>
                <a:cs typeface="Arial"/>
              </a:rPr>
              <a:t>are the roads </a:t>
            </a:r>
            <a:r>
              <a:rPr sz="1100" spc="-5" dirty="0">
                <a:latin typeface="Arial"/>
                <a:cs typeface="Arial"/>
              </a:rPr>
              <a:t>which would </a:t>
            </a:r>
            <a:r>
              <a:rPr sz="1100" dirty="0">
                <a:latin typeface="Arial"/>
                <a:cs typeface="Arial"/>
              </a:rPr>
              <a:t>be the </a:t>
            </a:r>
            <a:r>
              <a:rPr sz="1100" spc="-5" dirty="0">
                <a:latin typeface="Arial"/>
                <a:cs typeface="Arial"/>
              </a:rPr>
              <a:t>other main  </a:t>
            </a:r>
            <a:r>
              <a:rPr sz="1100" dirty="0">
                <a:latin typeface="Arial"/>
                <a:cs typeface="Arial"/>
              </a:rPr>
              <a:t>roads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state. District </a:t>
            </a:r>
            <a:r>
              <a:rPr sz="1100" dirty="0">
                <a:latin typeface="Arial"/>
                <a:cs typeface="Arial"/>
              </a:rPr>
              <a:t>roads are the roads </a:t>
            </a:r>
            <a:r>
              <a:rPr sz="1100" spc="-5" dirty="0">
                <a:latin typeface="Arial"/>
                <a:cs typeface="Arial"/>
              </a:rPr>
              <a:t>which would </a:t>
            </a:r>
            <a:r>
              <a:rPr sz="1100" dirty="0">
                <a:latin typeface="Arial"/>
                <a:cs typeface="Arial"/>
              </a:rPr>
              <a:t>take </a:t>
            </a:r>
            <a:r>
              <a:rPr sz="1100" spc="-5" dirty="0">
                <a:latin typeface="Arial"/>
                <a:cs typeface="Arial"/>
              </a:rPr>
              <a:t>traffic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main </a:t>
            </a:r>
            <a:r>
              <a:rPr sz="1100" dirty="0">
                <a:latin typeface="Arial"/>
                <a:cs typeface="Arial"/>
              </a:rPr>
              <a:t>roads to </a:t>
            </a:r>
            <a:r>
              <a:rPr sz="1100" spc="-5" dirty="0">
                <a:latin typeface="Arial"/>
                <a:cs typeface="Arial"/>
              </a:rPr>
              <a:t>the  interior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district. </a:t>
            </a:r>
            <a:r>
              <a:rPr sz="1100" dirty="0">
                <a:latin typeface="Arial"/>
                <a:cs typeface="Arial"/>
              </a:rPr>
              <a:t>According to the </a:t>
            </a:r>
            <a:r>
              <a:rPr sz="1100" spc="-5" dirty="0">
                <a:latin typeface="Arial"/>
                <a:cs typeface="Arial"/>
              </a:rPr>
              <a:t>importance, </a:t>
            </a:r>
            <a:r>
              <a:rPr sz="1100" dirty="0">
                <a:latin typeface="Arial"/>
                <a:cs typeface="Arial"/>
              </a:rPr>
              <a:t>some are </a:t>
            </a:r>
            <a:r>
              <a:rPr sz="1100" spc="-5" dirty="0">
                <a:latin typeface="Arial"/>
                <a:cs typeface="Arial"/>
              </a:rPr>
              <a:t>considered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major district roads 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remaining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other district roads. Village roads </a:t>
            </a:r>
            <a:r>
              <a:rPr sz="1100" dirty="0">
                <a:latin typeface="Arial"/>
                <a:cs typeface="Arial"/>
              </a:rPr>
              <a:t>are those </a:t>
            </a:r>
            <a:r>
              <a:rPr sz="1100" spc="-5" dirty="0">
                <a:latin typeface="Arial"/>
                <a:cs typeface="Arial"/>
              </a:rPr>
              <a:t>which would link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villages to  </a:t>
            </a:r>
            <a:r>
              <a:rPr sz="1100" dirty="0">
                <a:latin typeface="Arial"/>
                <a:cs typeface="Arial"/>
              </a:rPr>
              <a:t>the road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243840" algn="just">
              <a:lnSpc>
                <a:spcPts val="1270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U.S. DOT‘s Federal Highway Administration (FHWA) classifies </a:t>
            </a:r>
            <a:r>
              <a:rPr sz="1100" spc="-10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Nation‘s </a:t>
            </a:r>
            <a:r>
              <a:rPr sz="1100" spc="-5" dirty="0">
                <a:latin typeface="Arial"/>
                <a:cs typeface="Arial"/>
              </a:rPr>
              <a:t>urban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004" y="8961396"/>
            <a:ext cx="59683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rural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roadways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road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function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function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class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based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type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service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fld id="{81D60167-4931-47E6-BA6A-407CBD079E47}" type="slidenum">
              <a:rPr sz="1100" b="1" dirty="0">
                <a:latin typeface="Calibri"/>
                <a:cs typeface="Calibri"/>
              </a:rPr>
              <a:t>3</a:t>
            </a:fld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148578" y="9274250"/>
            <a:ext cx="7251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Page </a:t>
            </a:r>
            <a:r>
              <a:rPr sz="1100" b="1" dirty="0">
                <a:latin typeface="Calibri"/>
                <a:cs typeface="Calibri"/>
              </a:rPr>
              <a:t>4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2175" cy="82264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7620" algn="just">
              <a:lnSpc>
                <a:spcPct val="95700"/>
              </a:lnSpc>
              <a:spcBef>
                <a:spcPts val="160"/>
              </a:spcBef>
            </a:pPr>
            <a:r>
              <a:rPr sz="1100" spc="-5" dirty="0">
                <a:latin typeface="Arial"/>
                <a:cs typeface="Arial"/>
              </a:rPr>
              <a:t>provides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motoring public, </a:t>
            </a:r>
            <a:r>
              <a:rPr sz="110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designation is </a:t>
            </a:r>
            <a:r>
              <a:rPr sz="1100" dirty="0">
                <a:latin typeface="Arial"/>
                <a:cs typeface="Arial"/>
              </a:rPr>
              <a:t>used for data </a:t>
            </a:r>
            <a:r>
              <a:rPr sz="1100" spc="-5" dirty="0">
                <a:latin typeface="Arial"/>
                <a:cs typeface="Arial"/>
              </a:rPr>
              <a:t>and planning purposes.  Design standards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tied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function </a:t>
            </a:r>
            <a:r>
              <a:rPr sz="1100" dirty="0">
                <a:latin typeface="Arial"/>
                <a:cs typeface="Arial"/>
              </a:rPr>
              <a:t>class. Each class has a range of </a:t>
            </a:r>
            <a:r>
              <a:rPr sz="1100" spc="-5" dirty="0">
                <a:latin typeface="Arial"/>
                <a:cs typeface="Arial"/>
              </a:rPr>
              <a:t>allowable lane widths,  shoulder widths, curve radii, </a:t>
            </a:r>
            <a:r>
              <a:rPr sz="1100" dirty="0">
                <a:latin typeface="Arial"/>
                <a:cs typeface="Arial"/>
              </a:rPr>
              <a:t>etc. The four </a:t>
            </a:r>
            <a:r>
              <a:rPr sz="1100" spc="-5" dirty="0">
                <a:latin typeface="Arial"/>
                <a:cs typeface="Arial"/>
              </a:rPr>
              <a:t>major </a:t>
            </a:r>
            <a:r>
              <a:rPr sz="1100" dirty="0">
                <a:latin typeface="Arial"/>
                <a:cs typeface="Arial"/>
              </a:rPr>
              <a:t>road </a:t>
            </a:r>
            <a:r>
              <a:rPr sz="1100" spc="-5" dirty="0">
                <a:latin typeface="Arial"/>
                <a:cs typeface="Arial"/>
              </a:rPr>
              <a:t>function classifications </a:t>
            </a:r>
            <a:r>
              <a:rPr sz="1100" dirty="0">
                <a:latin typeface="Arial"/>
                <a:cs typeface="Arial"/>
              </a:rPr>
              <a:t>are : </a:t>
            </a:r>
            <a:r>
              <a:rPr sz="1100" spc="-5" dirty="0">
                <a:latin typeface="Arial"/>
                <a:cs typeface="Arial"/>
              </a:rPr>
              <a:t>Interstates,  Other Arterials, Collectors, </a:t>
            </a:r>
            <a:r>
              <a:rPr sz="1100" dirty="0">
                <a:latin typeface="Arial"/>
                <a:cs typeface="Arial"/>
              </a:rPr>
              <a:t>and Local </a:t>
            </a:r>
            <a:r>
              <a:rPr sz="1100" spc="-5" dirty="0">
                <a:latin typeface="Arial"/>
                <a:cs typeface="Arial"/>
              </a:rPr>
              <a:t>roads. </a:t>
            </a:r>
            <a:r>
              <a:rPr sz="1100" dirty="0">
                <a:latin typeface="Arial"/>
                <a:cs typeface="Arial"/>
              </a:rPr>
              <a:t>The amount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mobility </a:t>
            </a:r>
            <a:r>
              <a:rPr sz="1100" dirty="0">
                <a:latin typeface="Arial"/>
                <a:cs typeface="Arial"/>
              </a:rPr>
              <a:t>and land access </a:t>
            </a:r>
            <a:r>
              <a:rPr sz="1100" spc="-5" dirty="0">
                <a:latin typeface="Arial"/>
                <a:cs typeface="Arial"/>
              </a:rPr>
              <a:t>offered </a:t>
            </a:r>
            <a:r>
              <a:rPr sz="1100" dirty="0">
                <a:latin typeface="Arial"/>
                <a:cs typeface="Arial"/>
              </a:rPr>
              <a:t>by  these road </a:t>
            </a:r>
            <a:r>
              <a:rPr sz="1100" spc="-5" dirty="0">
                <a:latin typeface="Arial"/>
                <a:cs typeface="Arial"/>
              </a:rPr>
              <a:t>types differs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greatly.</a:t>
            </a:r>
            <a:endParaRPr sz="1100">
              <a:latin typeface="Arial"/>
              <a:cs typeface="Arial"/>
            </a:endParaRPr>
          </a:p>
          <a:p>
            <a:pPr marL="12700" marR="6985" indent="347345" algn="just">
              <a:lnSpc>
                <a:spcPct val="959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Interstate </a:t>
            </a:r>
            <a:r>
              <a:rPr sz="1100" spc="-5" dirty="0">
                <a:latin typeface="Arial"/>
                <a:cs typeface="Arial"/>
              </a:rPr>
              <a:t>System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highest classification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roadways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United States. These  arterial </a:t>
            </a:r>
            <a:r>
              <a:rPr sz="1100" dirty="0">
                <a:latin typeface="Arial"/>
                <a:cs typeface="Arial"/>
              </a:rPr>
              <a:t>roads </a:t>
            </a:r>
            <a:r>
              <a:rPr sz="1100" spc="-5" dirty="0">
                <a:latin typeface="Arial"/>
                <a:cs typeface="Arial"/>
              </a:rPr>
              <a:t>provide </a:t>
            </a:r>
            <a:r>
              <a:rPr sz="1100" dirty="0">
                <a:latin typeface="Arial"/>
                <a:cs typeface="Arial"/>
              </a:rPr>
              <a:t>the highest </a:t>
            </a:r>
            <a:r>
              <a:rPr sz="1100" spc="-5" dirty="0">
                <a:latin typeface="Arial"/>
                <a:cs typeface="Arial"/>
              </a:rPr>
              <a:t>level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mobility </a:t>
            </a:r>
            <a:r>
              <a:rPr sz="1100" dirty="0">
                <a:latin typeface="Arial"/>
                <a:cs typeface="Arial"/>
              </a:rPr>
              <a:t>and the highest </a:t>
            </a:r>
            <a:r>
              <a:rPr sz="1100" spc="-5" dirty="0">
                <a:latin typeface="Arial"/>
                <a:cs typeface="Arial"/>
              </a:rPr>
              <a:t>speeds over </a:t>
            </a:r>
            <a:r>
              <a:rPr sz="1100" dirty="0">
                <a:latin typeface="Arial"/>
                <a:cs typeface="Arial"/>
              </a:rPr>
              <a:t>the longest  </a:t>
            </a:r>
            <a:r>
              <a:rPr sz="1100" spc="-5" dirty="0">
                <a:latin typeface="Arial"/>
                <a:cs typeface="Arial"/>
              </a:rPr>
              <a:t>uninterrupted </a:t>
            </a:r>
            <a:r>
              <a:rPr sz="1100" dirty="0">
                <a:latin typeface="Arial"/>
                <a:cs typeface="Arial"/>
              </a:rPr>
              <a:t>distance. </a:t>
            </a:r>
            <a:r>
              <a:rPr sz="1100" spc="-5" dirty="0">
                <a:latin typeface="Arial"/>
                <a:cs typeface="Arial"/>
              </a:rPr>
              <a:t>Interstates nationwide </a:t>
            </a:r>
            <a:r>
              <a:rPr sz="1100" dirty="0">
                <a:latin typeface="Arial"/>
                <a:cs typeface="Arial"/>
              </a:rPr>
              <a:t>usually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posted speeds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55 and 75  </a:t>
            </a:r>
            <a:r>
              <a:rPr sz="1100" spc="-5" dirty="0">
                <a:latin typeface="Arial"/>
                <a:cs typeface="Arial"/>
              </a:rPr>
              <a:t>mi/h. Collectors are major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minor </a:t>
            </a:r>
            <a:r>
              <a:rPr sz="1100" dirty="0">
                <a:latin typeface="Arial"/>
                <a:cs typeface="Arial"/>
              </a:rPr>
              <a:t>roads that connect </a:t>
            </a:r>
            <a:r>
              <a:rPr sz="1100" spc="-5" dirty="0">
                <a:latin typeface="Arial"/>
                <a:cs typeface="Arial"/>
              </a:rPr>
              <a:t>local roads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streets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arterials.  Collectors provide less mobility </a:t>
            </a:r>
            <a:r>
              <a:rPr sz="1100" dirty="0">
                <a:latin typeface="Arial"/>
                <a:cs typeface="Arial"/>
              </a:rPr>
              <a:t>than arterials at </a:t>
            </a:r>
            <a:r>
              <a:rPr sz="1100" spc="-5" dirty="0">
                <a:latin typeface="Arial"/>
                <a:cs typeface="Arial"/>
              </a:rPr>
              <a:t>lower </a:t>
            </a:r>
            <a:r>
              <a:rPr sz="1100" dirty="0">
                <a:latin typeface="Arial"/>
                <a:cs typeface="Arial"/>
              </a:rPr>
              <a:t>speeds and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shorter </a:t>
            </a:r>
            <a:r>
              <a:rPr sz="1100" dirty="0">
                <a:latin typeface="Arial"/>
                <a:cs typeface="Arial"/>
              </a:rPr>
              <a:t>distances. They  </a:t>
            </a:r>
            <a:r>
              <a:rPr sz="1100" spc="-5" dirty="0">
                <a:latin typeface="Arial"/>
                <a:cs typeface="Arial"/>
              </a:rPr>
              <a:t>balance mobility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land access.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posted speed limit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collectors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usually between </a:t>
            </a:r>
            <a:r>
              <a:rPr sz="1100" dirty="0">
                <a:latin typeface="Arial"/>
                <a:cs typeface="Arial"/>
              </a:rPr>
              <a:t>35  and 55 </a:t>
            </a:r>
            <a:r>
              <a:rPr sz="1100" spc="-5" dirty="0">
                <a:latin typeface="Arial"/>
                <a:cs typeface="Arial"/>
              </a:rPr>
              <a:t>mi/h. Other Arterials include </a:t>
            </a:r>
            <a:r>
              <a:rPr sz="1100" dirty="0">
                <a:latin typeface="Arial"/>
                <a:cs typeface="Arial"/>
              </a:rPr>
              <a:t>freeways, </a:t>
            </a:r>
            <a:r>
              <a:rPr sz="1100" spc="-5" dirty="0">
                <a:latin typeface="Arial"/>
                <a:cs typeface="Arial"/>
              </a:rPr>
              <a:t>multilane highways, </a:t>
            </a:r>
            <a:r>
              <a:rPr sz="1100" dirty="0">
                <a:latin typeface="Arial"/>
                <a:cs typeface="Arial"/>
              </a:rPr>
              <a:t>and other </a:t>
            </a:r>
            <a:r>
              <a:rPr sz="1100" spc="-5" dirty="0">
                <a:latin typeface="Arial"/>
                <a:cs typeface="Arial"/>
              </a:rPr>
              <a:t>important  roadways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supplement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Interstate System. </a:t>
            </a:r>
            <a:r>
              <a:rPr sz="1100" dirty="0">
                <a:latin typeface="Arial"/>
                <a:cs typeface="Arial"/>
              </a:rPr>
              <a:t>They connect, as </a:t>
            </a:r>
            <a:r>
              <a:rPr sz="1100" spc="-5" dirty="0">
                <a:latin typeface="Arial"/>
                <a:cs typeface="Arial"/>
              </a:rPr>
              <a:t>directly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practicable,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Nation‘s principal urbanized areas, cities, and industrial centers. Land access is limited. Posted  </a:t>
            </a:r>
            <a:r>
              <a:rPr sz="1100" dirty="0">
                <a:latin typeface="Arial"/>
                <a:cs typeface="Arial"/>
              </a:rPr>
              <a:t>speed </a:t>
            </a:r>
            <a:r>
              <a:rPr sz="1100" spc="-5" dirty="0">
                <a:latin typeface="Arial"/>
                <a:cs typeface="Arial"/>
              </a:rPr>
              <a:t>limits </a:t>
            </a:r>
            <a:r>
              <a:rPr sz="1100" dirty="0">
                <a:latin typeface="Arial"/>
                <a:cs typeface="Arial"/>
              </a:rPr>
              <a:t>on arterials usually range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50 and 70 mi/h.Local roads </a:t>
            </a:r>
            <a:r>
              <a:rPr sz="1100" spc="-5" dirty="0">
                <a:latin typeface="Arial"/>
                <a:cs typeface="Arial"/>
              </a:rPr>
              <a:t>provide limited  mobility </a:t>
            </a:r>
            <a:r>
              <a:rPr sz="1100" dirty="0">
                <a:latin typeface="Arial"/>
                <a:cs typeface="Arial"/>
              </a:rPr>
              <a:t>and are the primary access to </a:t>
            </a:r>
            <a:r>
              <a:rPr sz="1100" spc="-5" dirty="0">
                <a:latin typeface="Arial"/>
                <a:cs typeface="Arial"/>
              </a:rPr>
              <a:t>residential </a:t>
            </a:r>
            <a:r>
              <a:rPr sz="1100" dirty="0">
                <a:latin typeface="Arial"/>
                <a:cs typeface="Arial"/>
              </a:rPr>
              <a:t>areas, businesses, </a:t>
            </a:r>
            <a:r>
              <a:rPr sz="1100" spc="-5" dirty="0">
                <a:latin typeface="Arial"/>
                <a:cs typeface="Arial"/>
              </a:rPr>
              <a:t>farms,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local  </a:t>
            </a:r>
            <a:r>
              <a:rPr sz="1100" dirty="0">
                <a:latin typeface="Arial"/>
                <a:cs typeface="Arial"/>
              </a:rPr>
              <a:t>areas. </a:t>
            </a:r>
            <a:r>
              <a:rPr sz="1100" spc="-5" dirty="0">
                <a:latin typeface="Arial"/>
                <a:cs typeface="Arial"/>
              </a:rPr>
              <a:t>Local roads,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posted speed </a:t>
            </a:r>
            <a:r>
              <a:rPr sz="1100" spc="-5" dirty="0">
                <a:latin typeface="Arial"/>
                <a:cs typeface="Arial"/>
              </a:rPr>
              <a:t>limits usually between </a:t>
            </a:r>
            <a:r>
              <a:rPr sz="1100" dirty="0">
                <a:latin typeface="Arial"/>
                <a:cs typeface="Arial"/>
              </a:rPr>
              <a:t>20 and 45 </a:t>
            </a:r>
            <a:r>
              <a:rPr sz="1100" spc="-5" dirty="0">
                <a:latin typeface="Arial"/>
                <a:cs typeface="Arial"/>
              </a:rPr>
              <a:t>mi/h, are </a:t>
            </a:r>
            <a:r>
              <a:rPr sz="1100" dirty="0">
                <a:latin typeface="Arial"/>
                <a:cs typeface="Arial"/>
              </a:rPr>
              <a:t>the majority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roads in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U.S.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Task 2: Read </a:t>
            </a:r>
            <a:r>
              <a:rPr sz="1100" b="1" dirty="0">
                <a:latin typeface="Arial"/>
                <a:cs typeface="Arial"/>
              </a:rPr>
              <a:t>the following </a:t>
            </a:r>
            <a:r>
              <a:rPr sz="1100" b="1" spc="-5" dirty="0">
                <a:latin typeface="Arial"/>
                <a:cs typeface="Arial"/>
              </a:rPr>
              <a:t>article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nuclear </a:t>
            </a:r>
            <a:r>
              <a:rPr sz="1100" b="1" dirty="0">
                <a:latin typeface="Arial"/>
                <a:cs typeface="Arial"/>
              </a:rPr>
              <a:t>energy and prepare notes in the </a:t>
            </a:r>
            <a:r>
              <a:rPr sz="1100" b="1" spc="-5" dirty="0">
                <a:latin typeface="Arial"/>
                <a:cs typeface="Arial"/>
              </a:rPr>
              <a:t>correct  format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 indent="456565" algn="just">
              <a:lnSpc>
                <a:spcPts val="1215"/>
              </a:lnSpc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relative </a:t>
            </a:r>
            <a:r>
              <a:rPr sz="1100" dirty="0">
                <a:latin typeface="Arial"/>
                <a:cs typeface="Arial"/>
              </a:rPr>
              <a:t>costs and </a:t>
            </a:r>
            <a:r>
              <a:rPr sz="1100" spc="-5" dirty="0">
                <a:latin typeface="Arial"/>
                <a:cs typeface="Arial"/>
              </a:rPr>
              <a:t>benefits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energy</a:t>
            </a:r>
            <a:r>
              <a:rPr sz="1100" spc="-5" dirty="0">
                <a:latin typeface="Arial"/>
                <a:cs typeface="Arial"/>
                <a:hlinkClick r:id="rId2"/>
              </a:rPr>
              <a:t>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been the subject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heated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7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debate </a:t>
            </a:r>
            <a:r>
              <a:rPr sz="1100" spc="-5" dirty="0">
                <a:latin typeface="Arial"/>
                <a:cs typeface="Arial"/>
              </a:rPr>
              <a:t>in recent years </a:t>
            </a:r>
            <a:r>
              <a:rPr sz="1100" dirty="0">
                <a:latin typeface="Arial"/>
                <a:cs typeface="Arial"/>
              </a:rPr>
              <a:t>thanks to a </a:t>
            </a:r>
            <a:r>
              <a:rPr sz="1100" spc="-5" dirty="0">
                <a:latin typeface="Arial"/>
                <a:cs typeface="Arial"/>
              </a:rPr>
              <a:t>combination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factors, </a:t>
            </a:r>
            <a:r>
              <a:rPr sz="1100" spc="-5" dirty="0">
                <a:latin typeface="Arial"/>
                <a:cs typeface="Arial"/>
              </a:rPr>
              <a:t>including the </a:t>
            </a:r>
            <a:r>
              <a:rPr sz="1100" dirty="0">
                <a:latin typeface="Arial"/>
                <a:cs typeface="Arial"/>
              </a:rPr>
              <a:t>need to </a:t>
            </a:r>
            <a:r>
              <a:rPr sz="1100" spc="-5" dirty="0">
                <a:latin typeface="Arial"/>
                <a:cs typeface="Arial"/>
              </a:rPr>
              <a:t>cut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carbon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emissions</a:t>
            </a:r>
            <a:r>
              <a:rPr sz="1100" dirty="0">
                <a:latin typeface="Arial"/>
                <a:cs typeface="Arial"/>
                <a:hlinkClick r:id="rId3"/>
              </a:rPr>
              <a:t> </a:t>
            </a:r>
            <a:r>
              <a:rPr sz="1100" dirty="0">
                <a:latin typeface="Arial"/>
                <a:cs typeface="Arial"/>
              </a:rPr>
              <a:t>and the 2011 </a:t>
            </a:r>
            <a:r>
              <a:rPr sz="1100" spc="-5" dirty="0">
                <a:latin typeface="Arial"/>
                <a:cs typeface="Arial"/>
              </a:rPr>
              <a:t>accident </a:t>
            </a:r>
            <a:r>
              <a:rPr sz="1100" dirty="0">
                <a:latin typeface="Arial"/>
                <a:cs typeface="Arial"/>
              </a:rPr>
              <a:t>at Fukushima, Japan. </a:t>
            </a:r>
            <a:r>
              <a:rPr sz="1100" spc="-5" dirty="0">
                <a:latin typeface="Arial"/>
                <a:cs typeface="Arial"/>
              </a:rPr>
              <a:t>Critics </a:t>
            </a:r>
            <a:r>
              <a:rPr sz="1100" dirty="0">
                <a:latin typeface="Arial"/>
                <a:cs typeface="Arial"/>
              </a:rPr>
              <a:t>argue </a:t>
            </a:r>
            <a:r>
              <a:rPr sz="1100" spc="-5" dirty="0">
                <a:latin typeface="Arial"/>
                <a:cs typeface="Arial"/>
              </a:rPr>
              <a:t>that nuclear is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only  dangerous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also unnecessary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tackling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climate change</a:t>
            </a:r>
            <a:r>
              <a:rPr sz="1100" spc="-5" dirty="0">
                <a:latin typeface="Arial"/>
                <a:cs typeface="Arial"/>
              </a:rPr>
              <a:t>; supporters claim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risks are  small </a:t>
            </a:r>
            <a:r>
              <a:rPr sz="1100" dirty="0">
                <a:latin typeface="Arial"/>
                <a:cs typeface="Arial"/>
              </a:rPr>
              <a:t>and that </a:t>
            </a:r>
            <a:r>
              <a:rPr sz="1100" spc="-5" dirty="0">
                <a:latin typeface="Arial"/>
                <a:cs typeface="Arial"/>
              </a:rPr>
              <a:t>abandoning nuclear </a:t>
            </a:r>
            <a:r>
              <a:rPr sz="1100" spc="-10" dirty="0">
                <a:latin typeface="Arial"/>
                <a:cs typeface="Arial"/>
              </a:rPr>
              <a:t>would </a:t>
            </a:r>
            <a:r>
              <a:rPr sz="1100" dirty="0">
                <a:latin typeface="Arial"/>
                <a:cs typeface="Arial"/>
              </a:rPr>
              <a:t>make an </a:t>
            </a:r>
            <a:r>
              <a:rPr sz="1100" spc="-5" dirty="0">
                <a:latin typeface="Arial"/>
                <a:cs typeface="Arial"/>
              </a:rPr>
              <a:t>already </a:t>
            </a:r>
            <a:r>
              <a:rPr sz="1100" dirty="0">
                <a:latin typeface="Arial"/>
                <a:cs typeface="Arial"/>
              </a:rPr>
              <a:t>huge </a:t>
            </a:r>
            <a:r>
              <a:rPr sz="1100" spc="-5" dirty="0">
                <a:latin typeface="Arial"/>
                <a:cs typeface="Arial"/>
              </a:rPr>
              <a:t>challenge even </a:t>
            </a:r>
            <a:r>
              <a:rPr sz="1100" dirty="0">
                <a:latin typeface="Arial"/>
                <a:cs typeface="Arial"/>
              </a:rPr>
              <a:t>harder and  more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expensive.</a:t>
            </a:r>
            <a:endParaRPr sz="1100">
              <a:latin typeface="Arial"/>
              <a:cs typeface="Arial"/>
            </a:endParaRPr>
          </a:p>
          <a:p>
            <a:pPr marL="12700" marR="5080" indent="456565" algn="just">
              <a:lnSpc>
                <a:spcPct val="958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thing that's clear is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decarbonising electric power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critical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solving  climate change. Even assuming big </a:t>
            </a:r>
            <a:r>
              <a:rPr sz="1100" dirty="0">
                <a:latin typeface="Arial"/>
                <a:cs typeface="Arial"/>
              </a:rPr>
              <a:t>gains </a:t>
            </a:r>
            <a:r>
              <a:rPr sz="1100" spc="-5" dirty="0">
                <a:latin typeface="Arial"/>
                <a:cs typeface="Arial"/>
              </a:rPr>
              <a:t>in efficiency,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world will </a:t>
            </a:r>
            <a:r>
              <a:rPr sz="110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twice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as 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much</a:t>
            </a:r>
            <a:r>
              <a:rPr sz="1100" dirty="0">
                <a:latin typeface="Arial"/>
                <a:cs typeface="Arial"/>
                <a:hlinkClick r:id="rId5"/>
              </a:rPr>
              <a:t> </a:t>
            </a:r>
            <a:r>
              <a:rPr sz="1100" spc="-5" dirty="0">
                <a:latin typeface="Arial"/>
                <a:cs typeface="Arial"/>
              </a:rPr>
              <a:t>electricity in </a:t>
            </a:r>
            <a:r>
              <a:rPr sz="1100" dirty="0">
                <a:latin typeface="Arial"/>
                <a:cs typeface="Arial"/>
              </a:rPr>
              <a:t>2050 as it does </a:t>
            </a:r>
            <a:r>
              <a:rPr sz="1100" spc="-5" dirty="0">
                <a:latin typeface="Arial"/>
                <a:cs typeface="Arial"/>
              </a:rPr>
              <a:t>today.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 </a:t>
            </a:r>
            <a:r>
              <a:rPr sz="1100" dirty="0">
                <a:latin typeface="Arial"/>
                <a:cs typeface="Arial"/>
              </a:rPr>
              <a:t>low-carbon </a:t>
            </a:r>
            <a:r>
              <a:rPr sz="1100" spc="-5" dirty="0">
                <a:latin typeface="Arial"/>
                <a:cs typeface="Arial"/>
              </a:rPr>
              <a:t>options </a:t>
            </a:r>
            <a:r>
              <a:rPr sz="1100" dirty="0">
                <a:latin typeface="Arial"/>
                <a:cs typeface="Arial"/>
              </a:rPr>
              <a:t>for the coming </a:t>
            </a:r>
            <a:r>
              <a:rPr sz="1100" spc="-5" dirty="0">
                <a:latin typeface="Arial"/>
                <a:cs typeface="Arial"/>
              </a:rPr>
              <a:t>years </a:t>
            </a:r>
            <a:r>
              <a:rPr sz="1100" dirty="0">
                <a:latin typeface="Arial"/>
                <a:cs typeface="Arial"/>
              </a:rPr>
              <a:t>and  decades,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no </a:t>
            </a:r>
            <a:r>
              <a:rPr sz="1100" spc="-5" dirty="0">
                <a:latin typeface="Arial"/>
                <a:cs typeface="Arial"/>
              </a:rPr>
              <a:t>particular </a:t>
            </a:r>
            <a:r>
              <a:rPr sz="1100" dirty="0">
                <a:latin typeface="Arial"/>
                <a:cs typeface="Arial"/>
              </a:rPr>
              <a:t>order, </a:t>
            </a:r>
            <a:r>
              <a:rPr sz="1100" spc="-5" dirty="0">
                <a:latin typeface="Arial"/>
                <a:cs typeface="Arial"/>
              </a:rPr>
              <a:t>are hydro, </a:t>
            </a:r>
            <a:r>
              <a:rPr sz="1100" spc="-10" dirty="0">
                <a:latin typeface="Arial"/>
                <a:cs typeface="Arial"/>
              </a:rPr>
              <a:t>wind, </a:t>
            </a:r>
            <a:r>
              <a:rPr sz="1100" spc="-5" dirty="0">
                <a:latin typeface="Arial"/>
                <a:cs typeface="Arial"/>
              </a:rPr>
              <a:t>nuclear, biofuels, solar power </a:t>
            </a:r>
            <a:r>
              <a:rPr sz="1100" dirty="0">
                <a:latin typeface="Arial"/>
                <a:cs typeface="Arial"/>
              </a:rPr>
              <a:t>and coal and </a:t>
            </a:r>
            <a:r>
              <a:rPr sz="1100" spc="5" dirty="0">
                <a:latin typeface="Arial"/>
                <a:cs typeface="Arial"/>
              </a:rPr>
              <a:t>gas  </a:t>
            </a:r>
            <a:r>
              <a:rPr sz="1100" dirty="0">
                <a:latin typeface="Arial"/>
                <a:cs typeface="Arial"/>
              </a:rPr>
              <a:t>burned </a:t>
            </a:r>
            <a:r>
              <a:rPr sz="1100" spc="-5" dirty="0">
                <a:latin typeface="Arial"/>
                <a:cs typeface="Arial"/>
              </a:rPr>
              <a:t>in plants that can capture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store the </a:t>
            </a:r>
            <a:r>
              <a:rPr sz="1100" dirty="0">
                <a:latin typeface="Arial"/>
                <a:cs typeface="Arial"/>
              </a:rPr>
              <a:t>carbon </a:t>
            </a:r>
            <a:r>
              <a:rPr sz="1100" spc="-5" dirty="0">
                <a:latin typeface="Arial"/>
                <a:cs typeface="Arial"/>
              </a:rPr>
              <a:t>emissions (CCS).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availability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hydro, </a:t>
            </a:r>
            <a:r>
              <a:rPr sz="1100" spc="-10" dirty="0">
                <a:latin typeface="Arial"/>
                <a:cs typeface="Arial"/>
              </a:rPr>
              <a:t>wind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solar </a:t>
            </a:r>
            <a:r>
              <a:rPr sz="1100" dirty="0">
                <a:latin typeface="Arial"/>
                <a:cs typeface="Arial"/>
              </a:rPr>
              <a:t>depends, to </a:t>
            </a:r>
            <a:r>
              <a:rPr sz="1100" spc="-5" dirty="0">
                <a:latin typeface="Arial"/>
                <a:cs typeface="Arial"/>
              </a:rPr>
              <a:t>varying degrees,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local conditions. </a:t>
            </a:r>
            <a:r>
              <a:rPr sz="1100" spc="5" dirty="0">
                <a:latin typeface="Arial"/>
                <a:cs typeface="Arial"/>
              </a:rPr>
              <a:t>Wind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solar 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intermittent</a:t>
            </a:r>
            <a:r>
              <a:rPr sz="1100" spc="-5" dirty="0">
                <a:latin typeface="Arial"/>
                <a:cs typeface="Arial"/>
                <a:hlinkClick r:id="rId6"/>
              </a:rPr>
              <a:t>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cannot provide 'baseload' power </a:t>
            </a:r>
            <a:r>
              <a:rPr sz="1100" dirty="0">
                <a:latin typeface="Arial"/>
                <a:cs typeface="Arial"/>
              </a:rPr>
              <a:t>(a drawback that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dirty="0">
                <a:latin typeface="Arial"/>
                <a:cs typeface="Arial"/>
              </a:rPr>
              <a:t>be mitigated to </a:t>
            </a:r>
            <a:r>
              <a:rPr sz="1100" spc="-5" dirty="0">
                <a:latin typeface="Arial"/>
                <a:cs typeface="Arial"/>
              </a:rPr>
              <a:t>some  </a:t>
            </a:r>
            <a:r>
              <a:rPr sz="1100" dirty="0">
                <a:latin typeface="Arial"/>
                <a:cs typeface="Arial"/>
              </a:rPr>
              <a:t>degree,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cost, </a:t>
            </a:r>
            <a:r>
              <a:rPr sz="1100" dirty="0">
                <a:latin typeface="Arial"/>
                <a:cs typeface="Arial"/>
              </a:rPr>
              <a:t>by large </a:t>
            </a:r>
            <a:r>
              <a:rPr sz="1100" spc="-5" dirty="0">
                <a:latin typeface="Arial"/>
                <a:cs typeface="Arial"/>
              </a:rPr>
              <a:t>connecting power networks </a:t>
            </a:r>
            <a:r>
              <a:rPr sz="1100" spc="-10" dirty="0">
                <a:latin typeface="Arial"/>
                <a:cs typeface="Arial"/>
              </a:rPr>
              <a:t>or </a:t>
            </a:r>
            <a:r>
              <a:rPr sz="1100" dirty="0">
                <a:latin typeface="Arial"/>
                <a:cs typeface="Arial"/>
              </a:rPr>
              <a:t>large-scale energy  </a:t>
            </a:r>
            <a:r>
              <a:rPr sz="1100" spc="-5" dirty="0">
                <a:latin typeface="Arial"/>
                <a:cs typeface="Arial"/>
              </a:rPr>
              <a:t>storage).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Biofuels</a:t>
            </a:r>
            <a:r>
              <a:rPr sz="1100" spc="-5" dirty="0">
                <a:latin typeface="Arial"/>
                <a:cs typeface="Arial"/>
                <a:hlinkClick r:id="rId7"/>
              </a:rPr>
              <a:t> </a:t>
            </a:r>
            <a:r>
              <a:rPr sz="1100" spc="-5" dirty="0">
                <a:latin typeface="Arial"/>
                <a:cs typeface="Arial"/>
              </a:rPr>
              <a:t>depend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availability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plant materials. </a:t>
            </a:r>
            <a:r>
              <a:rPr sz="1100" dirty="0">
                <a:latin typeface="Arial"/>
                <a:cs typeface="Arial"/>
              </a:rPr>
              <a:t>For these reasons a </a:t>
            </a:r>
            <a:r>
              <a:rPr sz="1100" spc="-5" dirty="0">
                <a:latin typeface="Arial"/>
                <a:cs typeface="Arial"/>
              </a:rPr>
              <a:t>mixture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dirty="0">
                <a:latin typeface="Arial"/>
                <a:cs typeface="Arial"/>
              </a:rPr>
              <a:t>sources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needed and the </a:t>
            </a:r>
            <a:r>
              <a:rPr sz="1100" spc="-5" dirty="0">
                <a:latin typeface="Arial"/>
                <a:cs typeface="Arial"/>
              </a:rPr>
              <a:t>optimum choices 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different in different parts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world.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CCS</a:t>
            </a:r>
            <a:r>
              <a:rPr sz="1100" spc="-5" dirty="0">
                <a:latin typeface="Arial"/>
                <a:cs typeface="Arial"/>
                <a:hlinkClick r:id="rId8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only low-carbon </a:t>
            </a:r>
            <a:r>
              <a:rPr sz="1100" spc="-5" dirty="0">
                <a:latin typeface="Arial"/>
                <a:cs typeface="Arial"/>
              </a:rPr>
              <a:t>option </a:t>
            </a:r>
            <a:r>
              <a:rPr sz="110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than nuclear </a:t>
            </a:r>
            <a:r>
              <a:rPr sz="1100" dirty="0">
                <a:latin typeface="Arial"/>
                <a:cs typeface="Arial"/>
              </a:rPr>
              <a:t>that can provide </a:t>
            </a:r>
            <a:r>
              <a:rPr sz="1100" spc="-5" dirty="0">
                <a:latin typeface="Arial"/>
                <a:cs typeface="Arial"/>
              </a:rPr>
              <a:t>baseload power in  regions where hydro </a:t>
            </a:r>
            <a:r>
              <a:rPr sz="1100" dirty="0">
                <a:latin typeface="Arial"/>
                <a:cs typeface="Arial"/>
              </a:rPr>
              <a:t>or </a:t>
            </a:r>
            <a:r>
              <a:rPr sz="1100" spc="-5" dirty="0">
                <a:latin typeface="Arial"/>
                <a:cs typeface="Arial"/>
              </a:rPr>
              <a:t>large-scale biofuel materials are </a:t>
            </a:r>
            <a:r>
              <a:rPr sz="1100" spc="-10" dirty="0">
                <a:latin typeface="Arial"/>
                <a:cs typeface="Arial"/>
              </a:rPr>
              <a:t>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available….</a:t>
            </a:r>
            <a:endParaRPr sz="1100">
              <a:latin typeface="Arial"/>
              <a:cs typeface="Arial"/>
            </a:endParaRPr>
          </a:p>
          <a:p>
            <a:pPr marL="12700" marR="5080" indent="456565" algn="just">
              <a:lnSpc>
                <a:spcPct val="958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There 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lot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uncertainty about </a:t>
            </a:r>
            <a:r>
              <a:rPr sz="1100" dirty="0">
                <a:latin typeface="Arial"/>
                <a:cs typeface="Arial"/>
              </a:rPr>
              <a:t>the cost of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compared to the  </a:t>
            </a:r>
            <a:r>
              <a:rPr sz="1100" spc="-5" dirty="0">
                <a:latin typeface="Arial"/>
                <a:cs typeface="Arial"/>
              </a:rPr>
              <a:t>alternatives.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recent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UK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9"/>
              </a:rPr>
              <a:t>study</a:t>
            </a:r>
            <a:r>
              <a:rPr sz="1100" dirty="0">
                <a:latin typeface="Arial"/>
                <a:cs typeface="Arial"/>
                <a:hlinkClick r:id="rId9"/>
              </a:rPr>
              <a:t> </a:t>
            </a:r>
            <a:r>
              <a:rPr sz="1100" dirty="0">
                <a:latin typeface="Arial"/>
                <a:cs typeface="Arial"/>
              </a:rPr>
              <a:t>estimated the </a:t>
            </a:r>
            <a:r>
              <a:rPr sz="1100" spc="-5" dirty="0">
                <a:latin typeface="Arial"/>
                <a:cs typeface="Arial"/>
              </a:rPr>
              <a:t>cost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falling somewhere above </a:t>
            </a:r>
            <a:r>
              <a:rPr sz="1100" dirty="0">
                <a:latin typeface="Arial"/>
                <a:cs typeface="Arial"/>
              </a:rPr>
              <a:t>'low  cost' </a:t>
            </a:r>
            <a:r>
              <a:rPr sz="1100" spc="-5" dirty="0">
                <a:latin typeface="Arial"/>
                <a:cs typeface="Arial"/>
              </a:rPr>
              <a:t>options such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onshore </a:t>
            </a:r>
            <a:r>
              <a:rPr sz="1100" spc="-10" dirty="0">
                <a:latin typeface="Arial"/>
                <a:cs typeface="Arial"/>
              </a:rPr>
              <a:t>wind, </a:t>
            </a:r>
            <a:r>
              <a:rPr sz="1100" spc="-5" dirty="0">
                <a:latin typeface="Arial"/>
                <a:cs typeface="Arial"/>
              </a:rPr>
              <a:t>mini-hydro </a:t>
            </a:r>
            <a:r>
              <a:rPr sz="1100" dirty="0">
                <a:latin typeface="Arial"/>
                <a:cs typeface="Arial"/>
              </a:rPr>
              <a:t>and some </a:t>
            </a:r>
            <a:r>
              <a:rPr sz="1100" spc="-5" dirty="0">
                <a:latin typeface="Arial"/>
                <a:cs typeface="Arial"/>
              </a:rPr>
              <a:t>biofuels, Early </a:t>
            </a:r>
            <a:r>
              <a:rPr sz="1100" dirty="0">
                <a:latin typeface="Arial"/>
                <a:cs typeface="Arial"/>
              </a:rPr>
              <a:t>stage </a:t>
            </a:r>
            <a:r>
              <a:rPr sz="1100" spc="-5" dirty="0">
                <a:latin typeface="Arial"/>
                <a:cs typeface="Arial"/>
              </a:rPr>
              <a:t>technologies  </a:t>
            </a:r>
            <a:r>
              <a:rPr sz="1100" dirty="0">
                <a:latin typeface="Arial"/>
                <a:cs typeface="Arial"/>
              </a:rPr>
              <a:t>such as </a:t>
            </a:r>
            <a:r>
              <a:rPr sz="1100" spc="-10" dirty="0">
                <a:latin typeface="Arial"/>
                <a:cs typeface="Arial"/>
              </a:rPr>
              <a:t>wave </a:t>
            </a:r>
            <a:r>
              <a:rPr sz="1100" dirty="0">
                <a:latin typeface="Arial"/>
                <a:cs typeface="Arial"/>
              </a:rPr>
              <a:t>are estimated as </a:t>
            </a:r>
            <a:r>
              <a:rPr sz="1100" spc="-5" dirty="0">
                <a:latin typeface="Arial"/>
                <a:cs typeface="Arial"/>
              </a:rPr>
              <a:t>having </a:t>
            </a:r>
            <a:r>
              <a:rPr sz="1100" spc="-10" dirty="0">
                <a:latin typeface="Arial"/>
                <a:cs typeface="Arial"/>
              </a:rPr>
              <a:t>still </a:t>
            </a:r>
            <a:r>
              <a:rPr sz="1100" dirty="0">
                <a:latin typeface="Arial"/>
                <a:cs typeface="Arial"/>
              </a:rPr>
              <a:t>higher </a:t>
            </a:r>
            <a:r>
              <a:rPr sz="1100" spc="-5" dirty="0">
                <a:latin typeface="Arial"/>
                <a:cs typeface="Arial"/>
              </a:rPr>
              <a:t>costs.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report suggests that the  </a:t>
            </a:r>
            <a:r>
              <a:rPr sz="1100" dirty="0">
                <a:latin typeface="Arial"/>
                <a:cs typeface="Arial"/>
              </a:rPr>
              <a:t>uncertainties are </a:t>
            </a:r>
            <a:r>
              <a:rPr sz="1100" spc="-5" dirty="0">
                <a:latin typeface="Arial"/>
                <a:cs typeface="Arial"/>
              </a:rPr>
              <a:t>considerable </a:t>
            </a:r>
            <a:r>
              <a:rPr sz="1100" dirty="0">
                <a:latin typeface="Arial"/>
                <a:cs typeface="Arial"/>
              </a:rPr>
              <a:t>and that these increase as one </a:t>
            </a:r>
            <a:r>
              <a:rPr sz="1100" spc="-5" dirty="0">
                <a:latin typeface="Arial"/>
                <a:cs typeface="Arial"/>
              </a:rPr>
              <a:t>looks towards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future.  Comparatively, solar </a:t>
            </a:r>
            <a:r>
              <a:rPr sz="1100" spc="-10" dirty="0">
                <a:latin typeface="Arial"/>
                <a:cs typeface="Arial"/>
              </a:rPr>
              <a:t>power </a:t>
            </a:r>
            <a:r>
              <a:rPr sz="1100" spc="-5" dirty="0">
                <a:latin typeface="Arial"/>
                <a:cs typeface="Arial"/>
              </a:rPr>
              <a:t>is expensive </a:t>
            </a:r>
            <a:r>
              <a:rPr sz="1100" dirty="0">
                <a:latin typeface="Arial"/>
                <a:cs typeface="Arial"/>
              </a:rPr>
              <a:t>today but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cost has been </a:t>
            </a:r>
            <a:r>
              <a:rPr sz="1100" spc="-5" dirty="0">
                <a:latin typeface="Arial"/>
                <a:cs typeface="Arial"/>
              </a:rPr>
              <a:t>declining sharply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  could </a:t>
            </a:r>
            <a:r>
              <a:rPr sz="1100" dirty="0">
                <a:latin typeface="Arial"/>
                <a:cs typeface="Arial"/>
              </a:rPr>
              <a:t>emerge as a </a:t>
            </a:r>
            <a:r>
              <a:rPr sz="1100" spc="-5" dirty="0">
                <a:latin typeface="Arial"/>
                <a:cs typeface="Arial"/>
              </a:rPr>
              <a:t>highly competitive option, especially in </a:t>
            </a:r>
            <a:r>
              <a:rPr sz="1100" dirty="0">
                <a:latin typeface="Arial"/>
                <a:cs typeface="Arial"/>
              </a:rPr>
              <a:t>sunny parts of the </a:t>
            </a:r>
            <a:r>
              <a:rPr sz="1100" spc="-5" dirty="0">
                <a:latin typeface="Arial"/>
                <a:cs typeface="Arial"/>
              </a:rPr>
              <a:t>world. ..Following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Fukushima accident, </a:t>
            </a:r>
            <a:r>
              <a:rPr sz="1100" dirty="0">
                <a:latin typeface="Arial"/>
                <a:cs typeface="Arial"/>
              </a:rPr>
              <a:t>most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developing </a:t>
            </a:r>
            <a:r>
              <a:rPr sz="1100" dirty="0">
                <a:latin typeface="Arial"/>
                <a:cs typeface="Arial"/>
              </a:rPr>
              <a:t>countries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plans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stations,  and many of the </a:t>
            </a:r>
            <a:r>
              <a:rPr sz="1100" spc="-5" dirty="0">
                <a:latin typeface="Arial"/>
                <a:cs typeface="Arial"/>
              </a:rPr>
              <a:t>developed countries,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expected </a:t>
            </a:r>
            <a:r>
              <a:rPr sz="1100" dirty="0">
                <a:latin typeface="Arial"/>
                <a:cs typeface="Arial"/>
              </a:rPr>
              <a:t>to press ahead, </a:t>
            </a:r>
            <a:r>
              <a:rPr sz="1100" spc="-5" dirty="0">
                <a:latin typeface="Arial"/>
                <a:cs typeface="Arial"/>
              </a:rPr>
              <a:t>though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delay </a:t>
            </a:r>
            <a:r>
              <a:rPr sz="1100" dirty="0">
                <a:latin typeface="Arial"/>
                <a:cs typeface="Arial"/>
              </a:rPr>
              <a:t>for  safety </a:t>
            </a:r>
            <a:r>
              <a:rPr sz="1100" spc="-5" dirty="0">
                <a:latin typeface="Arial"/>
                <a:cs typeface="Arial"/>
              </a:rPr>
              <a:t>reviews. However, </a:t>
            </a:r>
            <a:r>
              <a:rPr sz="1100" dirty="0">
                <a:latin typeface="Arial"/>
                <a:cs typeface="Arial"/>
              </a:rPr>
              <a:t>Germany,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23% of </a:t>
            </a:r>
            <a:r>
              <a:rPr sz="1100" spc="-5" dirty="0">
                <a:latin typeface="Arial"/>
                <a:cs typeface="Arial"/>
              </a:rPr>
              <a:t>electricity was nuclear,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decided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to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phase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out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10"/>
              </a:rPr>
              <a:t>nuclear power</a:t>
            </a:r>
            <a:r>
              <a:rPr sz="1100" spc="-5" dirty="0">
                <a:latin typeface="Arial"/>
                <a:cs typeface="Arial"/>
                <a:hlinkClick r:id="rId10"/>
              </a:rPr>
              <a:t> </a:t>
            </a:r>
            <a:r>
              <a:rPr sz="1100" spc="-5" dirty="0">
                <a:latin typeface="Arial"/>
                <a:cs typeface="Arial"/>
              </a:rPr>
              <a:t>entirely </a:t>
            </a:r>
            <a:r>
              <a:rPr sz="1100" dirty="0">
                <a:latin typeface="Arial"/>
                <a:cs typeface="Arial"/>
              </a:rPr>
              <a:t>by 2020 </a:t>
            </a:r>
            <a:r>
              <a:rPr sz="1100" spc="-5" dirty="0">
                <a:latin typeface="Arial"/>
                <a:cs typeface="Arial"/>
              </a:rPr>
              <a:t>while also seeking </a:t>
            </a:r>
            <a:r>
              <a:rPr sz="1100" dirty="0">
                <a:latin typeface="Arial"/>
                <a:cs typeface="Arial"/>
              </a:rPr>
              <a:t>to reduce </a:t>
            </a:r>
            <a:r>
              <a:rPr sz="1100" spc="-5" dirty="0">
                <a:latin typeface="Arial"/>
                <a:cs typeface="Arial"/>
              </a:rPr>
              <a:t>greenhouse </a:t>
            </a:r>
            <a:r>
              <a:rPr sz="1100" dirty="0">
                <a:latin typeface="Arial"/>
                <a:cs typeface="Arial"/>
              </a:rPr>
              <a:t>gas </a:t>
            </a:r>
            <a:r>
              <a:rPr sz="1100" spc="-5" dirty="0">
                <a:latin typeface="Arial"/>
                <a:cs typeface="Arial"/>
              </a:rPr>
              <a:t>emissions  </a:t>
            </a:r>
            <a:r>
              <a:rPr sz="1100" dirty="0">
                <a:latin typeface="Arial"/>
                <a:cs typeface="Arial"/>
              </a:rPr>
              <a:t>40%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below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1990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levels.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jury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still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successful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will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be.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Germany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1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5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2175" cy="8168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8890" algn="just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expected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pioneer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 towards </a:t>
            </a:r>
            <a:r>
              <a:rPr sz="1100" dirty="0">
                <a:latin typeface="Arial"/>
                <a:cs typeface="Arial"/>
              </a:rPr>
              <a:t>much </a:t>
            </a:r>
            <a:r>
              <a:rPr sz="1100" spc="-5" dirty="0">
                <a:latin typeface="Arial"/>
                <a:cs typeface="Arial"/>
              </a:rPr>
              <a:t>heavier reliance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renewables </a:t>
            </a:r>
            <a:r>
              <a:rPr sz="1100" dirty="0">
                <a:latin typeface="Arial"/>
                <a:cs typeface="Arial"/>
              </a:rPr>
              <a:t>but some </a:t>
            </a:r>
            <a:r>
              <a:rPr sz="1100" spc="-5" dirty="0">
                <a:latin typeface="Arial"/>
                <a:cs typeface="Arial"/>
              </a:rPr>
              <a:t>analysts 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concerned about </a:t>
            </a:r>
            <a:r>
              <a:rPr sz="1100" dirty="0">
                <a:latin typeface="Arial"/>
                <a:cs typeface="Arial"/>
              </a:rPr>
              <a:t>the cost and the </a:t>
            </a:r>
            <a:r>
              <a:rPr sz="1100" spc="-5" dirty="0">
                <a:latin typeface="Arial"/>
                <a:cs typeface="Arial"/>
              </a:rPr>
              <a:t>possible need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additional </a:t>
            </a:r>
            <a:r>
              <a:rPr sz="1100" dirty="0">
                <a:latin typeface="Arial"/>
                <a:cs typeface="Arial"/>
              </a:rPr>
              <a:t>gas or </a:t>
            </a:r>
            <a:r>
              <a:rPr sz="1100" spc="-10" dirty="0">
                <a:latin typeface="Arial"/>
                <a:cs typeface="Arial"/>
              </a:rPr>
              <a:t>even </a:t>
            </a:r>
            <a:r>
              <a:rPr sz="1100" dirty="0">
                <a:latin typeface="Arial"/>
                <a:cs typeface="Arial"/>
              </a:rPr>
              <a:t>coal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plants.</a:t>
            </a:r>
            <a:endParaRPr sz="1100">
              <a:latin typeface="Arial"/>
              <a:cs typeface="Arial"/>
            </a:endParaRPr>
          </a:p>
          <a:p>
            <a:pPr marL="12700" marR="5715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Not surprisingly, </a:t>
            </a:r>
            <a:r>
              <a:rPr sz="1100" dirty="0">
                <a:latin typeface="Arial"/>
                <a:cs typeface="Arial"/>
              </a:rPr>
              <a:t>energy </a:t>
            </a:r>
            <a:r>
              <a:rPr sz="1100" spc="-5" dirty="0">
                <a:latin typeface="Arial"/>
                <a:cs typeface="Arial"/>
              </a:rPr>
              <a:t>modellers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all agree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low-carbon energy </a:t>
            </a:r>
            <a:r>
              <a:rPr sz="1100" spc="-5" dirty="0">
                <a:latin typeface="Arial"/>
                <a:cs typeface="Arial"/>
              </a:rPr>
              <a:t>technologies 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needed </a:t>
            </a:r>
            <a:r>
              <a:rPr sz="1100" spc="-5" dirty="0">
                <a:latin typeface="Arial"/>
                <a:cs typeface="Arial"/>
              </a:rPr>
              <a:t>most 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2050.</a:t>
            </a:r>
            <a:endParaRPr sz="1100">
              <a:latin typeface="Arial"/>
              <a:cs typeface="Arial"/>
            </a:endParaRPr>
          </a:p>
          <a:p>
            <a:pPr marL="469265" algn="just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simple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answer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If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believe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strongly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enough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2700" marR="8890" algn="just">
              <a:lnSpc>
                <a:spcPct val="958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dirty="0">
                <a:latin typeface="Arial"/>
                <a:cs typeface="Arial"/>
              </a:rPr>
              <a:t>phase out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then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sufficiently strong political commitment </a:t>
            </a:r>
            <a:r>
              <a:rPr sz="1100" dirty="0">
                <a:latin typeface="Arial"/>
                <a:cs typeface="Arial"/>
              </a:rPr>
              <a:t>around the </a:t>
            </a:r>
            <a:r>
              <a:rPr sz="1100" spc="-5" dirty="0">
                <a:latin typeface="Arial"/>
                <a:cs typeface="Arial"/>
              </a:rPr>
              <a:t>world,  this could be done consistently with tackling climate change…. Balancing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problems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against </a:t>
            </a:r>
            <a:r>
              <a:rPr sz="1100" spc="-10" dirty="0">
                <a:latin typeface="Arial"/>
                <a:cs typeface="Arial"/>
              </a:rPr>
              <a:t>its </a:t>
            </a:r>
            <a:r>
              <a:rPr sz="1100" spc="-5" dirty="0">
                <a:latin typeface="Arial"/>
                <a:cs typeface="Arial"/>
              </a:rPr>
              <a:t>contribution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climate mitigation </a:t>
            </a:r>
            <a:r>
              <a:rPr sz="1100" dirty="0">
                <a:latin typeface="Arial"/>
                <a:cs typeface="Arial"/>
              </a:rPr>
              <a:t>(and </a:t>
            </a:r>
            <a:r>
              <a:rPr sz="1100" spc="-5" dirty="0">
                <a:latin typeface="Arial"/>
                <a:cs typeface="Arial"/>
              </a:rPr>
              <a:t>other energy policy </a:t>
            </a:r>
            <a:r>
              <a:rPr sz="1100" dirty="0">
                <a:latin typeface="Arial"/>
                <a:cs typeface="Arial"/>
              </a:rPr>
              <a:t>objectives) 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inescapable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dilemma.</a:t>
            </a:r>
            <a:endParaRPr sz="1100">
              <a:latin typeface="Arial"/>
              <a:cs typeface="Arial"/>
            </a:endParaRPr>
          </a:p>
          <a:p>
            <a:pPr marL="12700" marR="6985" algn="just">
              <a:lnSpc>
                <a:spcPts val="1260"/>
              </a:lnSpc>
              <a:spcBef>
                <a:spcPts val="45"/>
              </a:spcBef>
              <a:buSzPct val="90909"/>
              <a:buChar char="•"/>
              <a:tabLst>
                <a:tab pos="64769" algn="l"/>
              </a:tabLst>
            </a:pPr>
            <a:r>
              <a:rPr sz="1100" i="1" spc="-5" dirty="0">
                <a:latin typeface="Arial"/>
                <a:cs typeface="Arial"/>
              </a:rPr>
              <a:t>Taken from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article </a:t>
            </a:r>
            <a:r>
              <a:rPr sz="1100" i="1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written by Neil Hirst </a:t>
            </a:r>
            <a:r>
              <a:rPr sz="1100" i="1" spc="-10" dirty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Grantham Institute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for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Climate  Change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5" dirty="0">
                <a:latin typeface="Arial"/>
                <a:cs typeface="Arial"/>
                <a:hlinkClick r:id="rId3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Imperial College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London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spc="-5" dirty="0">
                <a:latin typeface="Arial"/>
                <a:cs typeface="Arial"/>
              </a:rPr>
              <a:t>in collaboration with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Guardian.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2. Role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Tips for </a:t>
            </a:r>
            <a:r>
              <a:rPr sz="1100" spc="-5" dirty="0">
                <a:latin typeface="Arial"/>
                <a:cs typeface="Arial"/>
              </a:rPr>
              <a:t>Role-play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exercise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95"/>
              </a:lnSpc>
            </a:pPr>
            <a:r>
              <a:rPr sz="1100" dirty="0">
                <a:latin typeface="Arial"/>
                <a:cs typeface="Arial"/>
              </a:rPr>
              <a:t>Prepare for </a:t>
            </a:r>
            <a:r>
              <a:rPr sz="1100" spc="-5" dirty="0">
                <a:latin typeface="Arial"/>
                <a:cs typeface="Arial"/>
              </a:rPr>
              <a:t>your role-play exercise </a:t>
            </a:r>
            <a:r>
              <a:rPr sz="1100" dirty="0">
                <a:latin typeface="Arial"/>
                <a:cs typeface="Arial"/>
              </a:rPr>
              <a:t>and ensure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ready: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ts val="1270"/>
              </a:lnSpc>
              <a:spcBef>
                <a:spcPts val="710"/>
              </a:spcBef>
              <a:buAutoNum type="arabicPeriod"/>
              <a:tabLst>
                <a:tab pos="179070" algn="l"/>
              </a:tabLst>
            </a:pPr>
            <a:r>
              <a:rPr sz="1100" dirty="0">
                <a:latin typeface="Arial"/>
                <a:cs typeface="Arial"/>
              </a:rPr>
              <a:t>Try to </a:t>
            </a:r>
            <a:r>
              <a:rPr sz="1100" spc="-5" dirty="0">
                <a:latin typeface="Arial"/>
                <a:cs typeface="Arial"/>
              </a:rPr>
              <a:t>stay relaxed: Your ability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work under </a:t>
            </a:r>
            <a:r>
              <a:rPr sz="1100" dirty="0">
                <a:latin typeface="Arial"/>
                <a:cs typeface="Arial"/>
              </a:rPr>
              <a:t>pressure and to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dirty="0">
                <a:latin typeface="Arial"/>
                <a:cs typeface="Arial"/>
              </a:rPr>
              <a:t>on the spot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key  </a:t>
            </a:r>
            <a:r>
              <a:rPr sz="1100" dirty="0">
                <a:latin typeface="Arial"/>
                <a:cs typeface="Arial"/>
              </a:rPr>
              <a:t>competency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role-play exercise is </a:t>
            </a:r>
            <a:r>
              <a:rPr sz="1100" dirty="0">
                <a:latin typeface="Arial"/>
                <a:cs typeface="Arial"/>
              </a:rPr>
              <a:t>assessing.</a:t>
            </a:r>
            <a:endParaRPr sz="1100">
              <a:latin typeface="Arial"/>
              <a:cs typeface="Arial"/>
            </a:endParaRPr>
          </a:p>
          <a:p>
            <a:pPr marL="169545" indent="-157480" algn="just">
              <a:lnSpc>
                <a:spcPts val="1205"/>
              </a:lnSpc>
              <a:buAutoNum type="arabicPeriod"/>
              <a:tabLst>
                <a:tab pos="170180" algn="l"/>
              </a:tabLst>
            </a:pPr>
            <a:r>
              <a:rPr sz="1100" dirty="0">
                <a:latin typeface="Arial"/>
                <a:cs typeface="Arial"/>
              </a:rPr>
              <a:t>Assume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and get </a:t>
            </a:r>
            <a:r>
              <a:rPr sz="1100" spc="-5" dirty="0">
                <a:latin typeface="Arial"/>
                <a:cs typeface="Arial"/>
              </a:rPr>
              <a:t>in character: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hardest </a:t>
            </a:r>
            <a:r>
              <a:rPr sz="1100" spc="-5" dirty="0">
                <a:latin typeface="Arial"/>
                <a:cs typeface="Arial"/>
              </a:rPr>
              <a:t>parts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role-play </a:t>
            </a:r>
            <a:r>
              <a:rPr sz="1100" dirty="0">
                <a:latin typeface="Arial"/>
                <a:cs typeface="Arial"/>
              </a:rPr>
              <a:t>exercises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taking</a:t>
            </a:r>
            <a:endParaRPr sz="1100">
              <a:latin typeface="Arial"/>
              <a:cs typeface="Arial"/>
            </a:endParaRPr>
          </a:p>
          <a:p>
            <a:pPr marL="12700" marR="10160" algn="just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 seriously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really committing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character. Ensuring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during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exercise, you  </a:t>
            </a:r>
            <a:r>
              <a:rPr sz="1100" dirty="0">
                <a:latin typeface="Arial"/>
                <a:cs typeface="Arial"/>
              </a:rPr>
              <a:t>take the </a:t>
            </a:r>
            <a:r>
              <a:rPr sz="1100" spc="-5" dirty="0">
                <a:latin typeface="Arial"/>
                <a:cs typeface="Arial"/>
              </a:rPr>
              <a:t>role seriously, get in character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psych yourself </a:t>
            </a:r>
            <a:r>
              <a:rPr sz="110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before hand, helping you </a:t>
            </a:r>
            <a:r>
              <a:rPr sz="1100" dirty="0">
                <a:latin typeface="Arial"/>
                <a:cs typeface="Arial"/>
              </a:rPr>
              <a:t>to  assume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readily.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ts val="1260"/>
              </a:lnSpc>
              <a:spcBef>
                <a:spcPts val="15"/>
              </a:spcBef>
              <a:buAutoNum type="arabicPeriod" startAt="3"/>
              <a:tabLst>
                <a:tab pos="177165" algn="l"/>
              </a:tabLst>
            </a:pPr>
            <a:r>
              <a:rPr sz="1100" dirty="0">
                <a:latin typeface="Arial"/>
                <a:cs typeface="Arial"/>
              </a:rPr>
              <a:t>Research the </a:t>
            </a:r>
            <a:r>
              <a:rPr sz="1100" spc="-5" dirty="0">
                <a:latin typeface="Arial"/>
                <a:cs typeface="Arial"/>
              </a:rPr>
              <a:t>role: This is </a:t>
            </a:r>
            <a:r>
              <a:rPr sz="1100" dirty="0">
                <a:latin typeface="Arial"/>
                <a:cs typeface="Arial"/>
              </a:rPr>
              <a:t>an essential and </a:t>
            </a:r>
            <a:r>
              <a:rPr sz="1100" spc="-10" dirty="0">
                <a:latin typeface="Arial"/>
                <a:cs typeface="Arial"/>
              </a:rPr>
              <a:t>obvious </a:t>
            </a:r>
            <a:r>
              <a:rPr sz="1100" dirty="0">
                <a:latin typeface="Arial"/>
                <a:cs typeface="Arial"/>
              </a:rPr>
              <a:t>necessity before </a:t>
            </a:r>
            <a:r>
              <a:rPr sz="1100" spc="-5" dirty="0">
                <a:latin typeface="Arial"/>
                <a:cs typeface="Arial"/>
              </a:rPr>
              <a:t>undertaking </a:t>
            </a:r>
            <a:r>
              <a:rPr sz="1100" dirty="0">
                <a:latin typeface="Arial"/>
                <a:cs typeface="Arial"/>
              </a:rPr>
              <a:t>a role-play 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and assessment </a:t>
            </a:r>
            <a:r>
              <a:rPr sz="1100" spc="-5" dirty="0">
                <a:latin typeface="Arial"/>
                <a:cs typeface="Arial"/>
              </a:rPr>
              <a:t>centre in general. Ensuring you </a:t>
            </a:r>
            <a:r>
              <a:rPr sz="1100" dirty="0">
                <a:latin typeface="Arial"/>
                <a:cs typeface="Arial"/>
              </a:rPr>
              <a:t>know the key competencies </a:t>
            </a:r>
            <a:r>
              <a:rPr sz="1100" spc="-5" dirty="0">
                <a:latin typeface="Arial"/>
                <a:cs typeface="Arial"/>
              </a:rPr>
              <a:t>looked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for by the </a:t>
            </a:r>
            <a:r>
              <a:rPr sz="1100" spc="-5" dirty="0">
                <a:latin typeface="Arial"/>
                <a:cs typeface="Arial"/>
              </a:rPr>
              <a:t>company,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skill </a:t>
            </a:r>
            <a:r>
              <a:rPr sz="1100" dirty="0">
                <a:latin typeface="Arial"/>
                <a:cs typeface="Arial"/>
              </a:rPr>
              <a:t>set needed for the </a:t>
            </a:r>
            <a:r>
              <a:rPr sz="1100" spc="-5" dirty="0">
                <a:latin typeface="Arial"/>
                <a:cs typeface="Arial"/>
              </a:rPr>
              <a:t>role </a:t>
            </a:r>
            <a:r>
              <a:rPr sz="1100" dirty="0">
                <a:latin typeface="Arial"/>
                <a:cs typeface="Arial"/>
              </a:rPr>
              <a:t>and background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organisation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itself.</a:t>
            </a:r>
            <a:endParaRPr sz="1100">
              <a:latin typeface="Arial"/>
              <a:cs typeface="Arial"/>
            </a:endParaRPr>
          </a:p>
          <a:p>
            <a:pPr marL="12700" marR="10795" algn="just">
              <a:lnSpc>
                <a:spcPct val="96000"/>
              </a:lnSpc>
              <a:spcBef>
                <a:spcPts val="20"/>
              </a:spcBef>
              <a:buAutoNum type="arabicPeriod" startAt="4"/>
              <a:tabLst>
                <a:tab pos="174625" algn="l"/>
              </a:tabLst>
            </a:pPr>
            <a:r>
              <a:rPr sz="1100" spc="-5" dirty="0">
                <a:latin typeface="Arial"/>
                <a:cs typeface="Arial"/>
              </a:rPr>
              <a:t>Emphasise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competencies: Depending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role, certain competencies will </a:t>
            </a:r>
            <a:r>
              <a:rPr sz="1100" dirty="0">
                <a:latin typeface="Arial"/>
                <a:cs typeface="Arial"/>
              </a:rPr>
              <a:t>be more  </a:t>
            </a:r>
            <a:r>
              <a:rPr sz="1100" spc="-5" dirty="0">
                <a:latin typeface="Arial"/>
                <a:cs typeface="Arial"/>
              </a:rPr>
              <a:t>important </a:t>
            </a:r>
            <a:r>
              <a:rPr sz="1100" dirty="0">
                <a:latin typeface="Arial"/>
                <a:cs typeface="Arial"/>
              </a:rPr>
              <a:t>and are </a:t>
            </a:r>
            <a:r>
              <a:rPr sz="1100" spc="-5" dirty="0">
                <a:latin typeface="Arial"/>
                <a:cs typeface="Arial"/>
              </a:rPr>
              <a:t>highly </a:t>
            </a:r>
            <a:r>
              <a:rPr sz="1100" dirty="0">
                <a:latin typeface="Arial"/>
                <a:cs typeface="Arial"/>
              </a:rPr>
              <a:t>sought </a:t>
            </a:r>
            <a:r>
              <a:rPr sz="1100" spc="-5" dirty="0">
                <a:latin typeface="Arial"/>
                <a:cs typeface="Arial"/>
              </a:rPr>
              <a:t>after in </a:t>
            </a:r>
            <a:r>
              <a:rPr sz="1100" dirty="0">
                <a:latin typeface="Arial"/>
                <a:cs typeface="Arial"/>
              </a:rPr>
              <a:t>candidates. For </a:t>
            </a:r>
            <a:r>
              <a:rPr sz="1100" spc="-5" dirty="0">
                <a:latin typeface="Arial"/>
                <a:cs typeface="Arial"/>
              </a:rPr>
              <a:t>example,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sales role candidates  should </a:t>
            </a:r>
            <a:r>
              <a:rPr sz="1100" dirty="0">
                <a:latin typeface="Arial"/>
                <a:cs typeface="Arial"/>
              </a:rPr>
              <a:t>try and </a:t>
            </a:r>
            <a:r>
              <a:rPr sz="1100" spc="-5" dirty="0">
                <a:latin typeface="Arial"/>
                <a:cs typeface="Arial"/>
              </a:rPr>
              <a:t>emphasise their persuasion skills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using their charisma 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influence.</a:t>
            </a:r>
            <a:endParaRPr sz="1100">
              <a:latin typeface="Arial"/>
              <a:cs typeface="Arial"/>
            </a:endParaRPr>
          </a:p>
          <a:p>
            <a:pPr marL="169545" indent="-157480" algn="just">
              <a:lnSpc>
                <a:spcPts val="1235"/>
              </a:lnSpc>
              <a:buAutoNum type="arabicPeriod" startAt="4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Time </a:t>
            </a:r>
            <a:r>
              <a:rPr sz="1100" dirty="0">
                <a:latin typeface="Arial"/>
                <a:cs typeface="Arial"/>
              </a:rPr>
              <a:t>keeping: Ensure that an </a:t>
            </a:r>
            <a:r>
              <a:rPr sz="1100" spc="-5" dirty="0">
                <a:latin typeface="Arial"/>
                <a:cs typeface="Arial"/>
              </a:rPr>
              <a:t>appropriate </a:t>
            </a:r>
            <a:r>
              <a:rPr sz="1100" dirty="0">
                <a:latin typeface="Arial"/>
                <a:cs typeface="Arial"/>
              </a:rPr>
              <a:t>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kept </a:t>
            </a:r>
            <a:r>
              <a:rPr sz="1100" spc="-5" dirty="0">
                <a:latin typeface="Arial"/>
                <a:cs typeface="Arial"/>
              </a:rPr>
              <a:t>throughout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exercise.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shouldn't</a:t>
            </a:r>
            <a:endParaRPr sz="1100">
              <a:latin typeface="Arial"/>
              <a:cs typeface="Arial"/>
            </a:endParaRPr>
          </a:p>
          <a:p>
            <a:pPr marL="12700" marR="9525" algn="just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put </a:t>
            </a:r>
            <a:r>
              <a:rPr sz="1100" spc="-5" dirty="0">
                <a:latin typeface="Arial"/>
                <a:cs typeface="Arial"/>
              </a:rPr>
              <a:t>yourself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position where you </a:t>
            </a:r>
            <a:r>
              <a:rPr sz="1100" dirty="0">
                <a:latin typeface="Arial"/>
                <a:cs typeface="Arial"/>
              </a:rPr>
              <a:t>need to rush, or </a:t>
            </a:r>
            <a:r>
              <a:rPr sz="1100" spc="-5" dirty="0">
                <a:latin typeface="Arial"/>
                <a:cs typeface="Arial"/>
              </a:rPr>
              <a:t>where you </a:t>
            </a:r>
            <a:r>
              <a:rPr sz="1100" dirty="0">
                <a:latin typeface="Arial"/>
                <a:cs typeface="Arial"/>
              </a:rPr>
              <a:t>need to slow </a:t>
            </a:r>
            <a:r>
              <a:rPr sz="1100" spc="-5" dirty="0">
                <a:latin typeface="Arial"/>
                <a:cs typeface="Arial"/>
              </a:rPr>
              <a:t>down </a:t>
            </a:r>
            <a:r>
              <a:rPr sz="1100" dirty="0">
                <a:latin typeface="Arial"/>
                <a:cs typeface="Arial"/>
              </a:rPr>
              <a:t>because </a:t>
            </a:r>
            <a:r>
              <a:rPr sz="1100" spc="-5" dirty="0">
                <a:latin typeface="Arial"/>
                <a:cs typeface="Arial"/>
              </a:rPr>
              <a:t>you  have </a:t>
            </a:r>
            <a:r>
              <a:rPr sz="110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working </a:t>
            </a:r>
            <a:r>
              <a:rPr sz="1100" dirty="0">
                <a:latin typeface="Arial"/>
                <a:cs typeface="Arial"/>
              </a:rPr>
              <a:t>too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quickly.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</a:pPr>
            <a:r>
              <a:rPr sz="1100" b="1" spc="-5" dirty="0">
                <a:latin typeface="Arial"/>
                <a:cs typeface="Arial"/>
              </a:rPr>
              <a:t>Tips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getting </a:t>
            </a:r>
            <a:r>
              <a:rPr sz="1100" b="1" dirty="0">
                <a:latin typeface="Arial"/>
                <a:cs typeface="Arial"/>
              </a:rPr>
              <a:t>into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character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Ensuring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character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vital </a:t>
            </a:r>
            <a:r>
              <a:rPr sz="1100" dirty="0">
                <a:latin typeface="Arial"/>
                <a:cs typeface="Arial"/>
              </a:rPr>
              <a:t>aspect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role-play, as </a:t>
            </a:r>
            <a:r>
              <a:rPr sz="1100" spc="-5" dirty="0">
                <a:latin typeface="Arial"/>
                <a:cs typeface="Arial"/>
              </a:rPr>
              <a:t>without committing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role,  you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not take the </a:t>
            </a:r>
            <a:r>
              <a:rPr sz="1100" spc="-5" dirty="0">
                <a:latin typeface="Arial"/>
                <a:cs typeface="Arial"/>
              </a:rPr>
              <a:t>exercise seriously. Here </a:t>
            </a:r>
            <a:r>
              <a:rPr sz="1100" dirty="0">
                <a:latin typeface="Arial"/>
                <a:cs typeface="Arial"/>
              </a:rPr>
              <a:t>are some </a:t>
            </a:r>
            <a:r>
              <a:rPr sz="1100" spc="-5" dirty="0">
                <a:latin typeface="Arial"/>
                <a:cs typeface="Arial"/>
              </a:rPr>
              <a:t>tips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getting into character, </a:t>
            </a:r>
            <a:r>
              <a:rPr sz="110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adopting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mindset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role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assuming:</a:t>
            </a:r>
            <a:endParaRPr sz="1100">
              <a:latin typeface="Arial"/>
              <a:cs typeface="Arial"/>
            </a:endParaRPr>
          </a:p>
          <a:p>
            <a:pPr marL="12700" marR="10160" algn="just">
              <a:lnSpc>
                <a:spcPct val="95900"/>
              </a:lnSpc>
              <a:spcBef>
                <a:spcPts val="690"/>
              </a:spcBef>
              <a:buAutoNum type="arabicPeriod"/>
              <a:tabLst>
                <a:tab pos="171450" algn="l"/>
              </a:tabLst>
            </a:pPr>
            <a:r>
              <a:rPr sz="1100" dirty="0">
                <a:latin typeface="Arial"/>
                <a:cs typeface="Arial"/>
              </a:rPr>
              <a:t>Adopt the </a:t>
            </a:r>
            <a:r>
              <a:rPr sz="1100" spc="-5" dirty="0">
                <a:latin typeface="Arial"/>
                <a:cs typeface="Arial"/>
              </a:rPr>
              <a:t>character before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exercise: Begin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think </a:t>
            </a:r>
            <a:r>
              <a:rPr sz="1100" dirty="0">
                <a:latin typeface="Arial"/>
                <a:cs typeface="Arial"/>
              </a:rPr>
              <a:t>and act </a:t>
            </a:r>
            <a:r>
              <a:rPr sz="1100" spc="-5" dirty="0">
                <a:latin typeface="Arial"/>
                <a:cs typeface="Arial"/>
              </a:rPr>
              <a:t>like your character </a:t>
            </a:r>
            <a:r>
              <a:rPr sz="1100" spc="-10" dirty="0">
                <a:latin typeface="Arial"/>
                <a:cs typeface="Arial"/>
              </a:rPr>
              <a:t>well </a:t>
            </a:r>
            <a:r>
              <a:rPr sz="1100" dirty="0">
                <a:latin typeface="Arial"/>
                <a:cs typeface="Arial"/>
              </a:rPr>
              <a:t>before  the </a:t>
            </a:r>
            <a:r>
              <a:rPr sz="1100" spc="-5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exercise, this means that when the exercise begins,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"psyching" process has  already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finished.</a:t>
            </a:r>
            <a:endParaRPr sz="1100">
              <a:latin typeface="Arial"/>
              <a:cs typeface="Arial"/>
            </a:endParaRPr>
          </a:p>
          <a:p>
            <a:pPr marL="12700" marR="8890" algn="just">
              <a:lnSpc>
                <a:spcPts val="1270"/>
              </a:lnSpc>
              <a:spcBef>
                <a:spcPts val="30"/>
              </a:spcBef>
              <a:buAutoNum type="arabicPeriod"/>
              <a:tabLst>
                <a:tab pos="194310" algn="l"/>
              </a:tabLst>
            </a:pPr>
            <a:r>
              <a:rPr sz="1100" spc="-5" dirty="0">
                <a:latin typeface="Arial"/>
                <a:cs typeface="Arial"/>
              </a:rPr>
              <a:t>Confirming when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begins: Ensuring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know exactly when the </a:t>
            </a:r>
            <a:r>
              <a:rPr sz="1100" spc="-5" dirty="0">
                <a:latin typeface="Arial"/>
                <a:cs typeface="Arial"/>
              </a:rPr>
              <a:t>exercise </a:t>
            </a:r>
            <a:r>
              <a:rPr sz="1100" dirty="0">
                <a:latin typeface="Arial"/>
                <a:cs typeface="Arial"/>
              </a:rPr>
              <a:t>has  started can </a:t>
            </a:r>
            <a:r>
              <a:rPr sz="1100" spc="-5" dirty="0">
                <a:latin typeface="Arial"/>
                <a:cs typeface="Arial"/>
              </a:rPr>
              <a:t>avoid awkwardness,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put your mind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ease.</a:t>
            </a:r>
            <a:endParaRPr sz="1100">
              <a:latin typeface="Arial"/>
              <a:cs typeface="Arial"/>
            </a:endParaRPr>
          </a:p>
          <a:p>
            <a:pPr marL="186055" indent="-173990" algn="just">
              <a:lnSpc>
                <a:spcPts val="1205"/>
              </a:lnSpc>
              <a:buAutoNum type="arabicPeriod"/>
              <a:tabLst>
                <a:tab pos="186690" algn="l"/>
              </a:tabLst>
            </a:pPr>
            <a:r>
              <a:rPr sz="1100" dirty="0">
                <a:latin typeface="Arial"/>
                <a:cs typeface="Arial"/>
              </a:rPr>
              <a:t>But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also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yourself: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Don't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try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complicate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matters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adopting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whole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alter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ego.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ts val="12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Just </a:t>
            </a:r>
            <a:r>
              <a:rPr sz="1100" spc="-5" dirty="0">
                <a:latin typeface="Arial"/>
                <a:cs typeface="Arial"/>
              </a:rPr>
              <a:t>imagine that you have </a:t>
            </a:r>
            <a:r>
              <a:rPr sz="1100" dirty="0">
                <a:latin typeface="Arial"/>
                <a:cs typeface="Arial"/>
              </a:rPr>
              <a:t>the job </a:t>
            </a:r>
            <a:r>
              <a:rPr sz="1100" spc="-5" dirty="0">
                <a:latin typeface="Arial"/>
                <a:cs typeface="Arial"/>
              </a:rPr>
              <a:t>which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role-playing,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than </a:t>
            </a:r>
            <a:r>
              <a:rPr sz="1100" spc="-5" dirty="0">
                <a:latin typeface="Arial"/>
                <a:cs typeface="Arial"/>
              </a:rPr>
              <a:t>that you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exactly </a:t>
            </a:r>
            <a:r>
              <a:rPr sz="1100" dirty="0">
                <a:latin typeface="Arial"/>
                <a:cs typeface="Arial"/>
              </a:rPr>
              <a:t>the same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person.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ts val="1295"/>
              </a:lnSpc>
              <a:spcBef>
                <a:spcPts val="484"/>
              </a:spcBef>
            </a:pP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Finally...</a:t>
            </a:r>
            <a:endParaRPr sz="1100">
              <a:latin typeface="Arial"/>
              <a:cs typeface="Arial"/>
            </a:endParaRPr>
          </a:p>
          <a:p>
            <a:pPr marL="12700" marR="8255" algn="just">
              <a:lnSpc>
                <a:spcPct val="957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Role-play exercises </a:t>
            </a:r>
            <a:r>
              <a:rPr sz="1100" dirty="0">
                <a:latin typeface="Arial"/>
                <a:cs typeface="Arial"/>
              </a:rPr>
              <a:t>can be a more entertaining and </a:t>
            </a:r>
            <a:r>
              <a:rPr sz="1100" spc="5" dirty="0">
                <a:latin typeface="Arial"/>
                <a:cs typeface="Arial"/>
              </a:rPr>
              <a:t>fun </a:t>
            </a:r>
            <a:r>
              <a:rPr sz="1100" dirty="0">
                <a:latin typeface="Arial"/>
                <a:cs typeface="Arial"/>
              </a:rPr>
              <a:t>form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selection </a:t>
            </a:r>
            <a:r>
              <a:rPr sz="1100" dirty="0">
                <a:latin typeface="Arial"/>
                <a:cs typeface="Arial"/>
              </a:rPr>
              <a:t>procedure </a:t>
            </a:r>
            <a:r>
              <a:rPr sz="1100" spc="-5" dirty="0">
                <a:latin typeface="Arial"/>
                <a:cs typeface="Arial"/>
              </a:rPr>
              <a:t>when  </a:t>
            </a:r>
            <a:r>
              <a:rPr sz="1100" dirty="0">
                <a:latin typeface="Arial"/>
                <a:cs typeface="Arial"/>
              </a:rPr>
              <a:t>compared to </a:t>
            </a:r>
            <a:r>
              <a:rPr sz="1100" spc="-5" dirty="0">
                <a:latin typeface="Arial"/>
                <a:cs typeface="Arial"/>
              </a:rPr>
              <a:t>competency </a:t>
            </a:r>
            <a:r>
              <a:rPr sz="110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interviews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psychometric </a:t>
            </a:r>
            <a:r>
              <a:rPr sz="1100" dirty="0">
                <a:latin typeface="Arial"/>
                <a:cs typeface="Arial"/>
              </a:rPr>
              <a:t>tests.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all possible, </a:t>
            </a:r>
            <a:r>
              <a:rPr sz="1100" dirty="0">
                <a:latin typeface="Arial"/>
                <a:cs typeface="Arial"/>
              </a:rPr>
              <a:t>try and  enjoy the </a:t>
            </a:r>
            <a:r>
              <a:rPr sz="1100" spc="-5" dirty="0">
                <a:latin typeface="Arial"/>
                <a:cs typeface="Arial"/>
              </a:rPr>
              <a:t>role-play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help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to get </a:t>
            </a:r>
            <a:r>
              <a:rPr sz="1100" spc="-5" dirty="0">
                <a:latin typeface="Arial"/>
                <a:cs typeface="Arial"/>
              </a:rPr>
              <a:t>into character, </a:t>
            </a:r>
            <a:r>
              <a:rPr sz="1100" dirty="0">
                <a:latin typeface="Arial"/>
                <a:cs typeface="Arial"/>
              </a:rPr>
              <a:t>put </a:t>
            </a:r>
            <a:r>
              <a:rPr sz="1100" spc="-5" dirty="0">
                <a:latin typeface="Arial"/>
                <a:cs typeface="Arial"/>
              </a:rPr>
              <a:t>your nerves </a:t>
            </a:r>
            <a:r>
              <a:rPr sz="1100" dirty="0">
                <a:latin typeface="Arial"/>
                <a:cs typeface="Arial"/>
              </a:rPr>
              <a:t>at ease and make a  </a:t>
            </a:r>
            <a:r>
              <a:rPr sz="1100" spc="-5" dirty="0">
                <a:latin typeface="Arial"/>
                <a:cs typeface="Arial"/>
              </a:rPr>
              <a:t>great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impression.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6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954"/>
            <a:ext cx="596836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3. </a:t>
            </a:r>
            <a:r>
              <a:rPr sz="1200" b="1" dirty="0">
                <a:latin typeface="Arial"/>
                <a:cs typeface="Arial"/>
              </a:rPr>
              <a:t>Reading and </a:t>
            </a:r>
            <a:r>
              <a:rPr sz="1200" b="1" spc="-5" dirty="0">
                <a:latin typeface="Arial"/>
                <a:cs typeface="Arial"/>
              </a:rPr>
              <a:t>Interpreting visual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material</a:t>
            </a:r>
            <a:endParaRPr sz="1200">
              <a:latin typeface="Arial"/>
              <a:cs typeface="Arial"/>
            </a:endParaRPr>
          </a:p>
          <a:p>
            <a:pPr marL="12700" marR="5080" indent="456565" algn="just">
              <a:lnSpc>
                <a:spcPct val="143600"/>
              </a:lnSpc>
              <a:spcBef>
                <a:spcPts val="760"/>
              </a:spcBef>
            </a:pP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visual </a:t>
            </a:r>
            <a:r>
              <a:rPr sz="1100" dirty="0">
                <a:latin typeface="Arial"/>
                <a:cs typeface="Arial"/>
              </a:rPr>
              <a:t>speaks 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texts </a:t>
            </a:r>
            <a:r>
              <a:rPr sz="110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modern </a:t>
            </a:r>
            <a:r>
              <a:rPr sz="1100" spc="-5" dirty="0">
                <a:latin typeface="Arial"/>
                <a:cs typeface="Arial"/>
              </a:rPr>
              <a:t>days all types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media </a:t>
            </a:r>
            <a:r>
              <a:rPr sz="1100" dirty="0">
                <a:latin typeface="Arial"/>
                <a:cs typeface="Arial"/>
              </a:rPr>
              <a:t>are  </a:t>
            </a:r>
            <a:r>
              <a:rPr sz="1100" spc="-5" dirty="0">
                <a:latin typeface="Arial"/>
                <a:cs typeface="Arial"/>
              </a:rPr>
              <a:t>focusing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presenting the information </a:t>
            </a:r>
            <a:r>
              <a:rPr sz="1100" dirty="0">
                <a:latin typeface="Arial"/>
                <a:cs typeface="Arial"/>
              </a:rPr>
              <a:t>through </a:t>
            </a:r>
            <a:r>
              <a:rPr sz="1100" spc="-5" dirty="0">
                <a:latin typeface="Arial"/>
                <a:cs typeface="Arial"/>
              </a:rPr>
              <a:t>visuals. Even </a:t>
            </a:r>
            <a:r>
              <a:rPr sz="1100" dirty="0">
                <a:latin typeface="Arial"/>
                <a:cs typeface="Arial"/>
              </a:rPr>
              <a:t>the uneducated can </a:t>
            </a:r>
            <a:r>
              <a:rPr sz="1100" spc="-5" dirty="0">
                <a:latin typeface="Arial"/>
                <a:cs typeface="Arial"/>
              </a:rPr>
              <a:t>understand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visuals </a:t>
            </a:r>
            <a:r>
              <a:rPr sz="1100" dirty="0">
                <a:latin typeface="Arial"/>
                <a:cs typeface="Arial"/>
              </a:rPr>
              <a:t>very </a:t>
            </a:r>
            <a:r>
              <a:rPr sz="1100" spc="-5" dirty="0">
                <a:latin typeface="Arial"/>
                <a:cs typeface="Arial"/>
              </a:rPr>
              <a:t>easily </a:t>
            </a:r>
            <a:r>
              <a:rPr sz="1100" dirty="0">
                <a:latin typeface="Arial"/>
                <a:cs typeface="Arial"/>
              </a:rPr>
              <a:t>but the educated </a:t>
            </a:r>
            <a:r>
              <a:rPr sz="1100" spc="-5" dirty="0">
                <a:latin typeface="Arial"/>
                <a:cs typeface="Arial"/>
              </a:rPr>
              <a:t>should look into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visuals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more details.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following thinksheet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help you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interpret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visual.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Thinksheet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Interpeting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Visual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2562098"/>
          <a:ext cx="6082030" cy="183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/>
                <a:gridCol w="4859655"/>
                <a:gridCol w="696595"/>
              </a:tblGrid>
              <a:tr h="327659"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Sl.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Pictures, Photos, Advertisements, Paintings,</a:t>
                      </a:r>
                      <a:r>
                        <a:rPr sz="11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Sketches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248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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Read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title or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captions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497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subject/s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(Who?)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Period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(When?)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6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location/Country(Where?)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What is happening in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the picture</a:t>
                      </a:r>
                      <a:r>
                        <a:rPr sz="11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6.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Identify important symbols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details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Interpret the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8.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Analyze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the image and its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view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9.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Summarise the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image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537075"/>
            <a:ext cx="5967095" cy="200913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Choose </a:t>
            </a:r>
            <a:r>
              <a:rPr sz="1100" dirty="0">
                <a:latin typeface="Arial"/>
                <a:cs typeface="Arial"/>
              </a:rPr>
              <a:t>any image </a:t>
            </a:r>
            <a:r>
              <a:rPr sz="1100" spc="-5" dirty="0">
                <a:latin typeface="Arial"/>
                <a:cs typeface="Arial"/>
              </a:rPr>
              <a:t>that is impressive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and keep </a:t>
            </a:r>
            <a:r>
              <a:rPr sz="1100" spc="-5" dirty="0">
                <a:latin typeface="Arial"/>
                <a:cs typeface="Arial"/>
              </a:rPr>
              <a:t>interepreting it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above </a:t>
            </a:r>
            <a:r>
              <a:rPr sz="1100" dirty="0">
                <a:latin typeface="Arial"/>
                <a:cs typeface="Arial"/>
              </a:rPr>
              <a:t>thinksheet  </a:t>
            </a:r>
            <a:r>
              <a:rPr sz="1100" spc="-5" dirty="0">
                <a:latin typeface="Arial"/>
                <a:cs typeface="Arial"/>
              </a:rPr>
              <a:t>in your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mind.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Ensure </a:t>
            </a:r>
            <a:r>
              <a:rPr sz="1100" spc="-5" dirty="0">
                <a:latin typeface="Arial"/>
                <a:cs typeface="Arial"/>
              </a:rPr>
              <a:t>yourself that you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redrawing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image 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words that you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know.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Add as many </a:t>
            </a:r>
            <a:r>
              <a:rPr sz="1100" spc="-5" dirty="0">
                <a:latin typeface="Arial"/>
                <a:cs typeface="Arial"/>
              </a:rPr>
              <a:t>adjectives, adverbs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appt words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possible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describe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image carefully </a:t>
            </a:r>
            <a:r>
              <a:rPr sz="1100" dirty="0">
                <a:latin typeface="Arial"/>
                <a:cs typeface="Arial"/>
              </a:rPr>
              <a:t>for a </a:t>
            </a:r>
            <a:r>
              <a:rPr sz="1100" spc="5" dirty="0">
                <a:latin typeface="Arial"/>
                <a:cs typeface="Arial"/>
              </a:rPr>
              <a:t>few </a:t>
            </a:r>
            <a:r>
              <a:rPr sz="1100" spc="-5" dirty="0">
                <a:latin typeface="Arial"/>
                <a:cs typeface="Arial"/>
              </a:rPr>
              <a:t>minutes </a:t>
            </a:r>
            <a:r>
              <a:rPr sz="1100" dirty="0">
                <a:latin typeface="Arial"/>
                <a:cs typeface="Arial"/>
              </a:rPr>
              <a:t>to understand the </a:t>
            </a:r>
            <a:r>
              <a:rPr sz="1100" spc="-5" dirty="0">
                <a:latin typeface="Arial"/>
                <a:cs typeface="Arial"/>
              </a:rPr>
              <a:t>indepth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details.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passage written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you whether it </a:t>
            </a:r>
            <a:r>
              <a:rPr sz="1100" dirty="0">
                <a:latin typeface="Arial"/>
                <a:cs typeface="Arial"/>
              </a:rPr>
              <a:t>has a </a:t>
            </a:r>
            <a:r>
              <a:rPr sz="1100" spc="-5" dirty="0">
                <a:latin typeface="Arial"/>
                <a:cs typeface="Arial"/>
              </a:rPr>
              <a:t>pictorial quality.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Observe whether all </a:t>
            </a:r>
            <a:r>
              <a:rPr sz="1100" spc="-10" dirty="0">
                <a:latin typeface="Arial"/>
                <a:cs typeface="Arial"/>
              </a:rPr>
              <a:t>details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written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passage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proper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words.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7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1699"/>
            <a:ext cx="597027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indent="-15684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69545" algn="l"/>
              </a:tabLst>
            </a:pPr>
            <a:r>
              <a:rPr sz="1100" b="1" spc="-5" dirty="0">
                <a:latin typeface="Arial"/>
                <a:cs typeface="Arial"/>
              </a:rPr>
              <a:t>Focus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Writing: </a:t>
            </a:r>
            <a:r>
              <a:rPr sz="1100" b="1" spc="-10" dirty="0">
                <a:latin typeface="Arial"/>
                <a:cs typeface="Arial"/>
              </a:rPr>
              <a:t>ARGUMENTATIVE</a:t>
            </a:r>
            <a:r>
              <a:rPr sz="1100" b="1" dirty="0">
                <a:latin typeface="Arial"/>
                <a:cs typeface="Arial"/>
              </a:rPr>
              <a:t> ESSAY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 startAt="4"/>
            </a:pPr>
            <a:endParaRPr sz="1100">
              <a:latin typeface="Times New Roman"/>
              <a:cs typeface="Times New Roman"/>
            </a:endParaRPr>
          </a:p>
          <a:p>
            <a:pPr marL="12700" marR="6985" indent="496570" algn="just">
              <a:lnSpc>
                <a:spcPct val="95900"/>
              </a:lnSpc>
            </a:pPr>
            <a:r>
              <a:rPr sz="1100" dirty="0">
                <a:latin typeface="Arial"/>
                <a:cs typeface="Arial"/>
              </a:rPr>
              <a:t>In this kind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essay,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only give information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also present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argument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PROS (supporting ideas)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CONS (opposing ideas)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argumentative issue. </a:t>
            </a:r>
            <a:r>
              <a:rPr sz="1100" spc="20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should  clearly </a:t>
            </a:r>
            <a:r>
              <a:rPr sz="1100" dirty="0">
                <a:latin typeface="Arial"/>
                <a:cs typeface="Arial"/>
              </a:rPr>
              <a:t>take our stand </a:t>
            </a:r>
            <a:r>
              <a:rPr sz="1100" spc="-5" dirty="0">
                <a:latin typeface="Arial"/>
                <a:cs typeface="Arial"/>
              </a:rPr>
              <a:t>and write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are </a:t>
            </a:r>
            <a:r>
              <a:rPr sz="1100" spc="-5" dirty="0">
                <a:latin typeface="Arial"/>
                <a:cs typeface="Arial"/>
              </a:rPr>
              <a:t>trying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persuade </a:t>
            </a:r>
            <a:r>
              <a:rPr sz="110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opposing audience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adopt  </a:t>
            </a:r>
            <a:r>
              <a:rPr sz="1100" dirty="0">
                <a:latin typeface="Arial"/>
                <a:cs typeface="Arial"/>
              </a:rPr>
              <a:t>new beliefs or </a:t>
            </a:r>
            <a:r>
              <a:rPr sz="1100" spc="-5" dirty="0">
                <a:latin typeface="Arial"/>
                <a:cs typeface="Arial"/>
              </a:rPr>
              <a:t>behavior.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primary objective </a:t>
            </a:r>
            <a:r>
              <a:rPr sz="1100" dirty="0">
                <a:latin typeface="Arial"/>
                <a:cs typeface="Arial"/>
              </a:rPr>
              <a:t>is to persuade </a:t>
            </a:r>
            <a:r>
              <a:rPr sz="1100" spc="-5" dirty="0">
                <a:latin typeface="Arial"/>
                <a:cs typeface="Arial"/>
              </a:rPr>
              <a:t>people to </a:t>
            </a:r>
            <a:r>
              <a:rPr sz="110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beliefs that  </a:t>
            </a:r>
            <a:r>
              <a:rPr sz="1100" dirty="0">
                <a:latin typeface="Arial"/>
                <a:cs typeface="Arial"/>
              </a:rPr>
              <a:t>many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them </a:t>
            </a:r>
            <a:r>
              <a:rPr sz="1100" dirty="0">
                <a:latin typeface="Arial"/>
                <a:cs typeface="Arial"/>
              </a:rPr>
              <a:t>do not </a:t>
            </a:r>
            <a:r>
              <a:rPr sz="1100" spc="-5" dirty="0">
                <a:latin typeface="Arial"/>
                <a:cs typeface="Arial"/>
              </a:rPr>
              <a:t>want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change.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100" spc="-5" dirty="0">
                <a:latin typeface="Arial"/>
                <a:cs typeface="Arial"/>
              </a:rPr>
              <a:t>Organization: All argumentative topics have </a:t>
            </a:r>
            <a:r>
              <a:rPr sz="1100" dirty="0">
                <a:latin typeface="Arial"/>
                <a:cs typeface="Arial"/>
              </a:rPr>
              <a:t>Pros </a:t>
            </a:r>
            <a:r>
              <a:rPr sz="1100" spc="-5" dirty="0">
                <a:latin typeface="Arial"/>
                <a:cs typeface="Arial"/>
              </a:rPr>
              <a:t>and Cons. Before starting writing, it is  imperative </a:t>
            </a:r>
            <a:r>
              <a:rPr sz="1100" dirty="0">
                <a:latin typeface="Arial"/>
                <a:cs typeface="Arial"/>
              </a:rPr>
              <a:t>to make a </a:t>
            </a:r>
            <a:r>
              <a:rPr sz="1100" spc="-5" dirty="0">
                <a:latin typeface="Arial"/>
                <a:cs typeface="Arial"/>
              </a:rPr>
              <a:t>list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ideas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choose </a:t>
            </a:r>
            <a:r>
              <a:rPr sz="1100" dirty="0">
                <a:latin typeface="Arial"/>
                <a:cs typeface="Arial"/>
              </a:rPr>
              <a:t>the most </a:t>
            </a:r>
            <a:r>
              <a:rPr sz="1100" spc="-5" dirty="0">
                <a:latin typeface="Arial"/>
                <a:cs typeface="Arial"/>
              </a:rPr>
              <a:t>suitable </a:t>
            </a:r>
            <a:r>
              <a:rPr sz="1100" dirty="0">
                <a:latin typeface="Arial"/>
                <a:cs typeface="Arial"/>
              </a:rPr>
              <a:t>ones </a:t>
            </a:r>
            <a:r>
              <a:rPr sz="1100" spc="-5" dirty="0">
                <a:latin typeface="Arial"/>
                <a:cs typeface="Arial"/>
              </a:rPr>
              <a:t>among them </a:t>
            </a:r>
            <a:r>
              <a:rPr sz="110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supporting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refuting.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Topics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Argumentative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writing: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624840" lvl="1" indent="-156210">
              <a:lnSpc>
                <a:spcPts val="1290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space exploration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necessary?</a:t>
            </a:r>
            <a:endParaRPr sz="1100">
              <a:latin typeface="Arial"/>
              <a:cs typeface="Arial"/>
            </a:endParaRPr>
          </a:p>
          <a:p>
            <a:pPr marL="624840" lvl="1" indent="-156210">
              <a:lnSpc>
                <a:spcPts val="1260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mono </a:t>
            </a:r>
            <a:r>
              <a:rPr sz="1100" spc="-5" dirty="0">
                <a:latin typeface="Arial"/>
                <a:cs typeface="Arial"/>
              </a:rPr>
              <a:t>rail system useful 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Chennai?</a:t>
            </a:r>
            <a:endParaRPr sz="1100">
              <a:latin typeface="Arial"/>
              <a:cs typeface="Arial"/>
            </a:endParaRPr>
          </a:p>
          <a:p>
            <a:pPr marL="624840" lvl="1" indent="-156210">
              <a:lnSpc>
                <a:spcPts val="1265"/>
              </a:lnSpc>
              <a:buAutoNum type="arabicPeriod"/>
              <a:tabLst>
                <a:tab pos="625475" algn="l"/>
              </a:tabLst>
            </a:pP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nuclear energy useful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man?</a:t>
            </a:r>
            <a:endParaRPr sz="1100">
              <a:latin typeface="Arial"/>
              <a:cs typeface="Arial"/>
            </a:endParaRPr>
          </a:p>
          <a:p>
            <a:pPr marL="626745" lvl="1" indent="-157480">
              <a:lnSpc>
                <a:spcPts val="1265"/>
              </a:lnSpc>
              <a:buAutoNum type="arabicPeriod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Do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</a:t>
            </a:r>
            <a:r>
              <a:rPr sz="1100" spc="-5" dirty="0">
                <a:latin typeface="Arial"/>
                <a:cs typeface="Arial"/>
              </a:rPr>
              <a:t>examination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system?</a:t>
            </a:r>
            <a:endParaRPr sz="1100">
              <a:latin typeface="Arial"/>
              <a:cs typeface="Arial"/>
            </a:endParaRPr>
          </a:p>
          <a:p>
            <a:pPr marL="626745" lvl="1" indent="-157480">
              <a:lnSpc>
                <a:spcPts val="1290"/>
              </a:lnSpc>
              <a:buAutoNum type="arabicPeriod"/>
              <a:tabLst>
                <a:tab pos="626745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formal </a:t>
            </a:r>
            <a:r>
              <a:rPr sz="1100" spc="-5" dirty="0">
                <a:latin typeface="Arial"/>
                <a:cs typeface="Arial"/>
              </a:rPr>
              <a:t>education encourage innovation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creative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thinking?</a:t>
            </a:r>
            <a:endParaRPr sz="1100">
              <a:latin typeface="Arial"/>
              <a:cs typeface="Arial"/>
            </a:endParaRPr>
          </a:p>
          <a:p>
            <a:pPr marL="12700" marR="1769110">
              <a:lnSpc>
                <a:spcPts val="2530"/>
              </a:lnSpc>
              <a:spcBef>
                <a:spcPts val="280"/>
              </a:spcBef>
            </a:pP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following tasks </a:t>
            </a:r>
            <a:r>
              <a:rPr sz="1100" b="1" spc="-5" dirty="0">
                <a:latin typeface="Arial"/>
                <a:cs typeface="Arial"/>
              </a:rPr>
              <a:t>focus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various </a:t>
            </a:r>
            <a:r>
              <a:rPr sz="1100" b="1" dirty="0">
                <a:latin typeface="Arial"/>
                <a:cs typeface="Arial"/>
              </a:rPr>
              <a:t>steps in </a:t>
            </a:r>
            <a:r>
              <a:rPr sz="1100" b="1" spc="-5" dirty="0">
                <a:latin typeface="Arial"/>
                <a:cs typeface="Arial"/>
              </a:rPr>
              <a:t>writing </a:t>
            </a:r>
            <a:r>
              <a:rPr sz="1100" b="1" dirty="0">
                <a:latin typeface="Arial"/>
                <a:cs typeface="Arial"/>
              </a:rPr>
              <a:t>an </a:t>
            </a:r>
            <a:r>
              <a:rPr sz="1100" b="1" spc="-5" dirty="0">
                <a:latin typeface="Arial"/>
                <a:cs typeface="Arial"/>
              </a:rPr>
              <a:t>essay.  STEP </a:t>
            </a:r>
            <a:r>
              <a:rPr sz="1100" b="1" dirty="0">
                <a:latin typeface="Arial"/>
                <a:cs typeface="Arial"/>
              </a:rPr>
              <a:t>1: GET</a:t>
            </a:r>
            <a:r>
              <a:rPr sz="1100" b="1" spc="-5" dirty="0">
                <a:latin typeface="Arial"/>
                <a:cs typeface="Arial"/>
              </a:rPr>
              <a:t> IDEAS</a:t>
            </a:r>
            <a:endParaRPr sz="1100">
              <a:latin typeface="Arial"/>
              <a:cs typeface="Arial"/>
            </a:endParaRPr>
          </a:p>
          <a:p>
            <a:pPr marL="626110" indent="-157480">
              <a:lnSpc>
                <a:spcPts val="1290"/>
              </a:lnSpc>
              <a:spcBef>
                <a:spcPts val="940"/>
              </a:spcBef>
              <a:buAutoNum type="arabicPeriod"/>
              <a:tabLst>
                <a:tab pos="626745" algn="l"/>
              </a:tabLst>
            </a:pPr>
            <a:r>
              <a:rPr sz="1100" i="1" spc="-5" dirty="0">
                <a:latin typeface="Arial"/>
                <a:cs typeface="Arial"/>
              </a:rPr>
              <a:t>Choose </a:t>
            </a:r>
            <a:r>
              <a:rPr sz="1100" i="1" dirty="0">
                <a:latin typeface="Arial"/>
                <a:cs typeface="Arial"/>
              </a:rPr>
              <a:t>an </a:t>
            </a:r>
            <a:r>
              <a:rPr sz="1100" i="1" spc="-5" dirty="0">
                <a:latin typeface="Arial"/>
                <a:cs typeface="Arial"/>
              </a:rPr>
              <a:t>opinion from </a:t>
            </a:r>
            <a:r>
              <a:rPr sz="1100" i="1" dirty="0">
                <a:latin typeface="Arial"/>
                <a:cs typeface="Arial"/>
              </a:rPr>
              <a:t>the above </a:t>
            </a:r>
            <a:r>
              <a:rPr sz="1100" i="1" spc="-5" dirty="0">
                <a:latin typeface="Arial"/>
                <a:cs typeface="Arial"/>
              </a:rPr>
              <a:t>ideas </a:t>
            </a:r>
            <a:r>
              <a:rPr sz="1100" i="1" spc="-10" dirty="0">
                <a:latin typeface="Arial"/>
                <a:cs typeface="Arial"/>
              </a:rPr>
              <a:t>or </a:t>
            </a:r>
            <a:r>
              <a:rPr sz="1100" i="1" spc="-5" dirty="0">
                <a:latin typeface="Arial"/>
                <a:cs typeface="Arial"/>
              </a:rPr>
              <a:t>any other current topics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interest.</a:t>
            </a:r>
            <a:endParaRPr sz="1100">
              <a:latin typeface="Arial"/>
              <a:cs typeface="Arial"/>
            </a:endParaRPr>
          </a:p>
          <a:p>
            <a:pPr marL="626110" indent="-157480">
              <a:lnSpc>
                <a:spcPts val="1260"/>
              </a:lnSpc>
              <a:buAutoNum type="arabicPeriod"/>
              <a:tabLst>
                <a:tab pos="626745" algn="l"/>
              </a:tabLst>
            </a:pPr>
            <a:r>
              <a:rPr sz="1100" i="1" spc="-5" dirty="0">
                <a:latin typeface="Arial"/>
                <a:cs typeface="Arial"/>
              </a:rPr>
              <a:t>Try </a:t>
            </a:r>
            <a:r>
              <a:rPr sz="1100" i="1" dirty="0">
                <a:latin typeface="Arial"/>
                <a:cs typeface="Arial"/>
              </a:rPr>
              <a:t>free </a:t>
            </a:r>
            <a:r>
              <a:rPr sz="1100" i="1" spc="-5" dirty="0">
                <a:latin typeface="Arial"/>
                <a:cs typeface="Arial"/>
              </a:rPr>
              <a:t>writing first. That is, </a:t>
            </a:r>
            <a:r>
              <a:rPr sz="1100" i="1" dirty="0">
                <a:latin typeface="Arial"/>
                <a:cs typeface="Arial"/>
              </a:rPr>
              <a:t>write or </a:t>
            </a:r>
            <a:r>
              <a:rPr sz="1100" i="1" spc="-5" dirty="0">
                <a:latin typeface="Arial"/>
                <a:cs typeface="Arial"/>
              </a:rPr>
              <a:t>note down </a:t>
            </a:r>
            <a:r>
              <a:rPr sz="1100" i="1" dirty="0">
                <a:latin typeface="Arial"/>
                <a:cs typeface="Arial"/>
              </a:rPr>
              <a:t>your </a:t>
            </a:r>
            <a:r>
              <a:rPr sz="1100" i="1" spc="-5" dirty="0">
                <a:latin typeface="Arial"/>
                <a:cs typeface="Arial"/>
              </a:rPr>
              <a:t>ideas without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stopping.</a:t>
            </a:r>
            <a:endParaRPr sz="1100">
              <a:latin typeface="Arial"/>
              <a:cs typeface="Arial"/>
            </a:endParaRPr>
          </a:p>
          <a:p>
            <a:pPr marL="624840" indent="-156210">
              <a:lnSpc>
                <a:spcPts val="1265"/>
              </a:lnSpc>
              <a:buAutoNum type="arabicPeriod"/>
              <a:tabLst>
                <a:tab pos="625475" algn="l"/>
              </a:tabLst>
            </a:pPr>
            <a:r>
              <a:rPr sz="1100" i="1" spc="-5" dirty="0">
                <a:latin typeface="Arial"/>
                <a:cs typeface="Arial"/>
              </a:rPr>
              <a:t>While </a:t>
            </a:r>
            <a:r>
              <a:rPr sz="1100" i="1" dirty="0">
                <a:latin typeface="Arial"/>
                <a:cs typeface="Arial"/>
              </a:rPr>
              <a:t>writing </a:t>
            </a:r>
            <a:r>
              <a:rPr sz="1100" i="1" spc="-5" dirty="0">
                <a:latin typeface="Arial"/>
                <a:cs typeface="Arial"/>
              </a:rPr>
              <a:t>think </a:t>
            </a:r>
            <a:r>
              <a:rPr sz="1100" i="1" dirty="0">
                <a:latin typeface="Arial"/>
                <a:cs typeface="Arial"/>
              </a:rPr>
              <a:t>of </a:t>
            </a:r>
            <a:r>
              <a:rPr sz="1100" i="1" spc="-5" dirty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reasons </a:t>
            </a:r>
            <a:r>
              <a:rPr sz="1100" i="1" spc="-5" dirty="0">
                <a:latin typeface="Arial"/>
                <a:cs typeface="Arial"/>
              </a:rPr>
              <a:t>for supporting </a:t>
            </a:r>
            <a:r>
              <a:rPr sz="1100" i="1" dirty="0">
                <a:latin typeface="Arial"/>
                <a:cs typeface="Arial"/>
              </a:rPr>
              <a:t>your </a:t>
            </a:r>
            <a:r>
              <a:rPr sz="1100" i="1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  <a:p>
            <a:pPr marL="926465" marR="915669" indent="-457200">
              <a:lnSpc>
                <a:spcPts val="1260"/>
              </a:lnSpc>
              <a:spcBef>
                <a:spcPts val="65"/>
              </a:spcBef>
              <a:buAutoNum type="arabicPeriod"/>
              <a:tabLst>
                <a:tab pos="588010" algn="l"/>
              </a:tabLst>
            </a:pPr>
            <a:r>
              <a:rPr sz="1100" i="1" dirty="0">
                <a:latin typeface="Arial"/>
                <a:cs typeface="Arial"/>
              </a:rPr>
              <a:t>Are your </a:t>
            </a:r>
            <a:r>
              <a:rPr sz="1100" i="1" spc="-5" dirty="0">
                <a:latin typeface="Arial"/>
                <a:cs typeface="Arial"/>
              </a:rPr>
              <a:t>opinions </a:t>
            </a:r>
            <a:r>
              <a:rPr sz="1100" i="1" dirty="0">
                <a:latin typeface="Arial"/>
                <a:cs typeface="Arial"/>
              </a:rPr>
              <a:t>good enough to </a:t>
            </a:r>
            <a:r>
              <a:rPr sz="1100" i="1" spc="-5" dirty="0">
                <a:latin typeface="Arial"/>
                <a:cs typeface="Arial"/>
              </a:rPr>
              <a:t>support your opinion? </a:t>
            </a: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spc="-5" dirty="0">
                <a:latin typeface="Arial"/>
                <a:cs typeface="Arial"/>
              </a:rPr>
              <a:t>not </a:t>
            </a:r>
            <a:r>
              <a:rPr sz="1100" i="1" dirty="0">
                <a:latin typeface="Arial"/>
                <a:cs typeface="Arial"/>
              </a:rPr>
              <a:t>add more  reasons.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9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1 : The </a:t>
            </a:r>
            <a:r>
              <a:rPr sz="1100" spc="-5" dirty="0">
                <a:latin typeface="Arial"/>
                <a:cs typeface="Arial"/>
              </a:rPr>
              <a:t>two news </a:t>
            </a:r>
            <a:r>
              <a:rPr sz="1100" dirty="0">
                <a:latin typeface="Arial"/>
                <a:cs typeface="Arial"/>
              </a:rPr>
              <a:t>reports </a:t>
            </a:r>
            <a:r>
              <a:rPr sz="1100" spc="-5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opinion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two different </a:t>
            </a:r>
            <a:r>
              <a:rPr sz="1100" dirty="0">
                <a:latin typeface="Arial"/>
                <a:cs typeface="Arial"/>
              </a:rPr>
              <a:t>set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people, </a:t>
            </a:r>
            <a:r>
              <a:rPr sz="110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supporting  Nuclear energy,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other </a:t>
            </a:r>
            <a:r>
              <a:rPr sz="1100" spc="-5" dirty="0">
                <a:latin typeface="Arial"/>
                <a:cs typeface="Arial"/>
              </a:rPr>
              <a:t>opposing </a:t>
            </a:r>
            <a:r>
              <a:rPr sz="1100" spc="-10" dirty="0">
                <a:latin typeface="Arial"/>
                <a:cs typeface="Arial"/>
              </a:rPr>
              <a:t>it. </a:t>
            </a:r>
            <a:r>
              <a:rPr sz="1100" spc="-5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the reports and </a:t>
            </a: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main ideas </a:t>
            </a:r>
            <a:r>
              <a:rPr sz="1100" dirty="0">
                <a:latin typeface="Arial"/>
                <a:cs typeface="Arial"/>
              </a:rPr>
              <a:t>and support  </a:t>
            </a:r>
            <a:r>
              <a:rPr sz="1100" spc="-5" dirty="0">
                <a:latin typeface="Arial"/>
                <a:cs typeface="Arial"/>
              </a:rPr>
              <a:t>ideas.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24" y="6392545"/>
            <a:ext cx="6082030" cy="273748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265"/>
              </a:lnSpc>
            </a:pPr>
            <a:r>
              <a:rPr sz="1100" spc="-10" dirty="0">
                <a:latin typeface="Arial"/>
                <a:cs typeface="Arial"/>
              </a:rPr>
              <a:t>News </a:t>
            </a:r>
            <a:r>
              <a:rPr sz="1100" spc="-5" dirty="0">
                <a:latin typeface="Arial"/>
                <a:cs typeface="Arial"/>
              </a:rPr>
              <a:t>Report </a:t>
            </a:r>
            <a:r>
              <a:rPr sz="1100" dirty="0">
                <a:latin typeface="Arial"/>
                <a:cs typeface="Arial"/>
              </a:rPr>
              <a:t>from an </a:t>
            </a:r>
            <a:r>
              <a:rPr sz="1100" spc="-5" dirty="0">
                <a:latin typeface="Arial"/>
                <a:cs typeface="Arial"/>
              </a:rPr>
              <a:t>Indian</a:t>
            </a:r>
            <a:r>
              <a:rPr sz="1100" dirty="0">
                <a:latin typeface="Arial"/>
                <a:cs typeface="Arial"/>
              </a:rPr>
              <a:t> Paper: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8580" marR="63500" indent="231140" algn="just">
              <a:lnSpc>
                <a:spcPct val="95900"/>
              </a:lnSpc>
            </a:pPr>
            <a:r>
              <a:rPr sz="1100" spc="-5" dirty="0">
                <a:latin typeface="Arial"/>
                <a:cs typeface="Arial"/>
              </a:rPr>
              <a:t>Director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Center for Environmental Studies, </a:t>
            </a:r>
            <a:r>
              <a:rPr sz="1100" dirty="0">
                <a:latin typeface="Arial"/>
                <a:cs typeface="Arial"/>
              </a:rPr>
              <a:t>GITAM </a:t>
            </a:r>
            <a:r>
              <a:rPr sz="1100" spc="-5" dirty="0">
                <a:latin typeface="Arial"/>
                <a:cs typeface="Arial"/>
              </a:rPr>
              <a:t>University </a:t>
            </a:r>
            <a:r>
              <a:rPr sz="1100" dirty="0">
                <a:latin typeface="Arial"/>
                <a:cs typeface="Arial"/>
              </a:rPr>
              <a:t>here, </a:t>
            </a:r>
            <a:r>
              <a:rPr sz="1100" spc="-5" dirty="0">
                <a:latin typeface="Arial"/>
                <a:cs typeface="Arial"/>
              </a:rPr>
              <a:t>Prof Shivji Rao </a:t>
            </a:r>
            <a:r>
              <a:rPr sz="1100" dirty="0">
                <a:latin typeface="Arial"/>
                <a:cs typeface="Arial"/>
              </a:rPr>
              <a:t>has  opposed former </a:t>
            </a:r>
            <a:r>
              <a:rPr sz="1100" spc="-5" dirty="0">
                <a:latin typeface="Arial"/>
                <a:cs typeface="Arial"/>
              </a:rPr>
              <a:t>president Dr Abdul </a:t>
            </a:r>
            <a:r>
              <a:rPr sz="1100" dirty="0">
                <a:latin typeface="Arial"/>
                <a:cs typeface="Arial"/>
              </a:rPr>
              <a:t>Kalam's </a:t>
            </a:r>
            <a:r>
              <a:rPr sz="1100" spc="-5" dirty="0">
                <a:latin typeface="Arial"/>
                <a:cs typeface="Arial"/>
              </a:rPr>
              <a:t>view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dirty="0">
                <a:latin typeface="Arial"/>
                <a:cs typeface="Arial"/>
              </a:rPr>
              <a:t>not be </a:t>
            </a:r>
            <a:r>
              <a:rPr sz="1100" spc="-5" dirty="0">
                <a:latin typeface="Arial"/>
                <a:cs typeface="Arial"/>
              </a:rPr>
              <a:t>abandoned </a:t>
            </a:r>
            <a:r>
              <a:rPr sz="1100" dirty="0">
                <a:latin typeface="Arial"/>
                <a:cs typeface="Arial"/>
              </a:rPr>
              <a:t>for  the </a:t>
            </a:r>
            <a:r>
              <a:rPr sz="1100" spc="-5" dirty="0">
                <a:latin typeface="Arial"/>
                <a:cs typeface="Arial"/>
              </a:rPr>
              <a:t>risks it </a:t>
            </a:r>
            <a:r>
              <a:rPr sz="1100" dirty="0">
                <a:latin typeface="Arial"/>
                <a:cs typeface="Arial"/>
              </a:rPr>
              <a:t>poses to </a:t>
            </a:r>
            <a:r>
              <a:rPr sz="1100" spc="-5" dirty="0">
                <a:latin typeface="Arial"/>
                <a:cs typeface="Arial"/>
              </a:rPr>
              <a:t>man. </a:t>
            </a:r>
            <a:r>
              <a:rPr sz="1100" dirty="0">
                <a:latin typeface="Arial"/>
                <a:cs typeface="Arial"/>
              </a:rPr>
              <a:t>Prof </a:t>
            </a:r>
            <a:r>
              <a:rPr sz="1100" spc="-5" dirty="0">
                <a:latin typeface="Arial"/>
                <a:cs typeface="Arial"/>
              </a:rPr>
              <a:t>Rao </a:t>
            </a:r>
            <a:r>
              <a:rPr sz="1100" dirty="0">
                <a:latin typeface="Arial"/>
                <a:cs typeface="Arial"/>
              </a:rPr>
              <a:t>argued the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technology </a:t>
            </a:r>
            <a:r>
              <a:rPr sz="1100" spc="-5" dirty="0">
                <a:latin typeface="Arial"/>
                <a:cs typeface="Arial"/>
              </a:rPr>
              <a:t>in India </a:t>
            </a:r>
            <a:r>
              <a:rPr sz="1100" dirty="0">
                <a:latin typeface="Arial"/>
                <a:cs typeface="Arial"/>
              </a:rPr>
              <a:t>faces </a:t>
            </a:r>
            <a:r>
              <a:rPr sz="1100" spc="-5" dirty="0">
                <a:latin typeface="Arial"/>
                <a:cs typeface="Arial"/>
              </a:rPr>
              <a:t>higher levels </a:t>
            </a:r>
            <a:r>
              <a:rPr sz="110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failures and risks, </a:t>
            </a:r>
            <a:r>
              <a:rPr sz="1100" spc="-125" dirty="0">
                <a:latin typeface="Arial"/>
                <a:cs typeface="Arial"/>
              </a:rPr>
              <a:t>―since </a:t>
            </a:r>
            <a:r>
              <a:rPr sz="1100" spc="-5" dirty="0">
                <a:latin typeface="Arial"/>
                <a:cs typeface="Arial"/>
              </a:rPr>
              <a:t>even advanced economies like USA, </a:t>
            </a:r>
            <a:r>
              <a:rPr sz="1100" dirty="0">
                <a:latin typeface="Arial"/>
                <a:cs typeface="Arial"/>
              </a:rPr>
              <a:t>Japan </a:t>
            </a:r>
            <a:r>
              <a:rPr sz="1100" spc="-5" dirty="0">
                <a:latin typeface="Arial"/>
                <a:cs typeface="Arial"/>
              </a:rPr>
              <a:t>and Germany have failed 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master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nuclear safety problems".On Sunday, </a:t>
            </a:r>
            <a:r>
              <a:rPr sz="1100" spc="-10" dirty="0">
                <a:latin typeface="Arial"/>
                <a:cs typeface="Arial"/>
              </a:rPr>
              <a:t>while </a:t>
            </a:r>
            <a:r>
              <a:rPr sz="1100" dirty="0">
                <a:latin typeface="Arial"/>
                <a:cs typeface="Arial"/>
              </a:rPr>
              <a:t>interacting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students </a:t>
            </a:r>
            <a:r>
              <a:rPr sz="1100" spc="-10" dirty="0">
                <a:latin typeface="Arial"/>
                <a:cs typeface="Arial"/>
              </a:rPr>
              <a:t>of an  </a:t>
            </a:r>
            <a:r>
              <a:rPr sz="1100" spc="-5" dirty="0">
                <a:latin typeface="Arial"/>
                <a:cs typeface="Arial"/>
              </a:rPr>
              <a:t>engineering college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spc="-5" dirty="0">
                <a:latin typeface="Arial"/>
                <a:cs typeface="Arial"/>
              </a:rPr>
              <a:t>Sivakasi in Tamil Nadu, </a:t>
            </a:r>
            <a:r>
              <a:rPr sz="1100" spc="-10" dirty="0">
                <a:latin typeface="Arial"/>
                <a:cs typeface="Arial"/>
              </a:rPr>
              <a:t>Dr </a:t>
            </a:r>
            <a:r>
              <a:rPr sz="1100" spc="-5" dirty="0">
                <a:latin typeface="Arial"/>
                <a:cs typeface="Arial"/>
              </a:rPr>
              <a:t>Kalam </a:t>
            </a:r>
            <a:r>
              <a:rPr sz="1100" dirty="0">
                <a:latin typeface="Arial"/>
                <a:cs typeface="Arial"/>
              </a:rPr>
              <a:t>had </a:t>
            </a:r>
            <a:r>
              <a:rPr sz="1100" spc="-5" dirty="0">
                <a:latin typeface="Arial"/>
                <a:cs typeface="Arial"/>
              </a:rPr>
              <a:t>said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nuclear power could </a:t>
            </a:r>
            <a:r>
              <a:rPr sz="1100" dirty="0">
                <a:latin typeface="Arial"/>
                <a:cs typeface="Arial"/>
              </a:rPr>
              <a:t>not  be </a:t>
            </a:r>
            <a:r>
              <a:rPr sz="1100" spc="-5" dirty="0">
                <a:latin typeface="Arial"/>
                <a:cs typeface="Arial"/>
              </a:rPr>
              <a:t>abandoned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risks it poses </a:t>
            </a:r>
            <a:r>
              <a:rPr sz="1100" dirty="0">
                <a:latin typeface="Arial"/>
                <a:cs typeface="Arial"/>
              </a:rPr>
              <a:t>to man just "as </a:t>
            </a:r>
            <a:r>
              <a:rPr sz="1100" spc="-5" dirty="0">
                <a:latin typeface="Arial"/>
                <a:cs typeface="Arial"/>
              </a:rPr>
              <a:t>aircrafts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automobiles have </a:t>
            </a:r>
            <a:r>
              <a:rPr sz="1100" dirty="0">
                <a:latin typeface="Arial"/>
                <a:cs typeface="Arial"/>
              </a:rPr>
              <a:t>not been  </a:t>
            </a:r>
            <a:r>
              <a:rPr sz="1100" spc="-5" dirty="0">
                <a:latin typeface="Arial"/>
                <a:cs typeface="Arial"/>
              </a:rPr>
              <a:t>abandoned following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accidents.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68580" marR="60325" indent="191770" algn="just">
              <a:lnSpc>
                <a:spcPct val="958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"However, in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statement Prof Rao said, "This statement is highly improper in view </a:t>
            </a:r>
            <a:r>
              <a:rPr sz="1100" dirty="0">
                <a:latin typeface="Arial"/>
                <a:cs typeface="Arial"/>
              </a:rPr>
              <a:t>of the  </a:t>
            </a:r>
            <a:r>
              <a:rPr sz="1100" spc="-5" dirty="0">
                <a:latin typeface="Arial"/>
                <a:cs typeface="Arial"/>
              </a:rPr>
              <a:t>Indian </a:t>
            </a:r>
            <a:r>
              <a:rPr sz="1100" dirty="0">
                <a:latin typeface="Arial"/>
                <a:cs typeface="Arial"/>
              </a:rPr>
              <a:t>ethos. While </a:t>
            </a:r>
            <a:r>
              <a:rPr sz="1100" spc="-5" dirty="0">
                <a:latin typeface="Arial"/>
                <a:cs typeface="Arial"/>
              </a:rPr>
              <a:t>automobile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aircraft accidents kill individuals </a:t>
            </a:r>
            <a:r>
              <a:rPr sz="1100" dirty="0">
                <a:latin typeface="Arial"/>
                <a:cs typeface="Arial"/>
              </a:rPr>
              <a:t>and harm the </a:t>
            </a:r>
            <a:r>
              <a:rPr sz="1100" spc="-5" dirty="0">
                <a:latin typeface="Arial"/>
                <a:cs typeface="Arial"/>
              </a:rPr>
              <a:t>interests </a:t>
            </a:r>
            <a:r>
              <a:rPr sz="1100" spc="-10" dirty="0">
                <a:latin typeface="Arial"/>
                <a:cs typeface="Arial"/>
              </a:rPr>
              <a:t>of 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one generation, </a:t>
            </a:r>
            <a:r>
              <a:rPr sz="1100" spc="-5" dirty="0">
                <a:latin typeface="Arial"/>
                <a:cs typeface="Arial"/>
              </a:rPr>
              <a:t>the damaging impacts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5" dirty="0">
                <a:latin typeface="Arial"/>
                <a:cs typeface="Arial"/>
              </a:rPr>
              <a:t>ruin </a:t>
            </a:r>
            <a:r>
              <a:rPr sz="1100" dirty="0">
                <a:latin typeface="Arial"/>
                <a:cs typeface="Arial"/>
              </a:rPr>
              <a:t>interests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several  </a:t>
            </a:r>
            <a:r>
              <a:rPr sz="1100" dirty="0">
                <a:latin typeface="Arial"/>
                <a:cs typeface="Arial"/>
              </a:rPr>
              <a:t>generations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human beings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dirty="0">
                <a:latin typeface="Arial"/>
                <a:cs typeface="Arial"/>
              </a:rPr>
              <a:t>forms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life,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man </a:t>
            </a:r>
            <a:r>
              <a:rPr sz="1100" spc="-5" dirty="0">
                <a:latin typeface="Arial"/>
                <a:cs typeface="Arial"/>
              </a:rPr>
              <a:t>depends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his survival."  "Since even advanced economies like USA, Japan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Germany </a:t>
            </a:r>
            <a:r>
              <a:rPr sz="1100" dirty="0">
                <a:latin typeface="Arial"/>
                <a:cs typeface="Arial"/>
              </a:rPr>
              <a:t>failed </a:t>
            </a:r>
            <a:r>
              <a:rPr sz="1100" spc="-5" dirty="0">
                <a:latin typeface="Arial"/>
                <a:cs typeface="Arial"/>
              </a:rPr>
              <a:t>to master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nuclear  </a:t>
            </a:r>
            <a:r>
              <a:rPr sz="1100" dirty="0">
                <a:latin typeface="Arial"/>
                <a:cs typeface="Arial"/>
              </a:rPr>
              <a:t>safety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problems,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India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refrain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starting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major</a:t>
            </a:r>
            <a:r>
              <a:rPr sz="1100" spc="2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reactors</a:t>
            </a:r>
            <a:r>
              <a:rPr sz="1100" spc="229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Jaitapur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124" y="929639"/>
            <a:ext cx="6082030" cy="1730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8580" marR="63500" algn="just">
              <a:lnSpc>
                <a:spcPts val="126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Maharasthra, Bhavnagar in Gujarat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Kovvada in </a:t>
            </a:r>
            <a:r>
              <a:rPr sz="1100" dirty="0">
                <a:latin typeface="Arial"/>
                <a:cs typeface="Arial"/>
              </a:rPr>
              <a:t>Andhra Pradesh to </a:t>
            </a:r>
            <a:r>
              <a:rPr sz="1100" spc="-10" dirty="0">
                <a:latin typeface="Arial"/>
                <a:cs typeface="Arial"/>
              </a:rPr>
              <a:t>avoid </a:t>
            </a:r>
            <a:r>
              <a:rPr sz="1100" dirty="0">
                <a:latin typeface="Arial"/>
                <a:cs typeface="Arial"/>
              </a:rPr>
              <a:t>turning </a:t>
            </a:r>
            <a:r>
              <a:rPr sz="1100" spc="-5" dirty="0">
                <a:latin typeface="Arial"/>
                <a:cs typeface="Arial"/>
              </a:rPr>
              <a:t>India into 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nuclear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grave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yard,"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added.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"Hence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contention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Kalam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cannot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abandon</a:t>
            </a:r>
            <a:endParaRPr sz="1100">
              <a:latin typeface="Arial"/>
              <a:cs typeface="Arial"/>
            </a:endParaRPr>
          </a:p>
          <a:p>
            <a:pPr marL="68580" marR="61594" algn="just">
              <a:lnSpc>
                <a:spcPts val="1260"/>
              </a:lnSpc>
              <a:spcBef>
                <a:spcPts val="15"/>
              </a:spcBef>
            </a:pPr>
            <a:r>
              <a:rPr sz="1100" spc="-5" dirty="0">
                <a:latin typeface="Arial"/>
                <a:cs typeface="Arial"/>
              </a:rPr>
              <a:t>nuclear power </a:t>
            </a:r>
            <a:r>
              <a:rPr sz="1100" dirty="0">
                <a:latin typeface="Arial"/>
                <a:cs typeface="Arial"/>
              </a:rPr>
              <a:t>because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safety concerns is highly </a:t>
            </a:r>
            <a:r>
              <a:rPr sz="1100" dirty="0">
                <a:latin typeface="Arial"/>
                <a:cs typeface="Arial"/>
              </a:rPr>
              <a:t>unethical and </a:t>
            </a:r>
            <a:r>
              <a:rPr sz="1100" spc="-5" dirty="0">
                <a:latin typeface="Arial"/>
                <a:cs typeface="Arial"/>
              </a:rPr>
              <a:t>immoral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it is opposed 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Gandhian ideology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establishes 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science  without  </a:t>
            </a:r>
            <a:r>
              <a:rPr sz="1100" dirty="0">
                <a:latin typeface="Arial"/>
                <a:cs typeface="Arial"/>
              </a:rPr>
              <a:t>human </a:t>
            </a:r>
            <a:r>
              <a:rPr sz="1100" spc="-5" dirty="0">
                <a:latin typeface="Arial"/>
                <a:cs typeface="Arial"/>
              </a:rPr>
              <a:t>concerns  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social evil</a:t>
            </a:r>
            <a:endParaRPr sz="1100">
              <a:latin typeface="Arial"/>
              <a:cs typeface="Arial"/>
            </a:endParaRPr>
          </a:p>
          <a:p>
            <a:pPr marL="68580" marR="62230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like knowledge without character </a:t>
            </a:r>
            <a:r>
              <a:rPr sz="1100" dirty="0">
                <a:latin typeface="Arial"/>
                <a:cs typeface="Arial"/>
              </a:rPr>
              <a:t>and commerce </a:t>
            </a:r>
            <a:r>
              <a:rPr sz="1100" spc="-5" dirty="0">
                <a:latin typeface="Arial"/>
                <a:cs typeface="Arial"/>
              </a:rPr>
              <a:t>without morality,"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said. </a:t>
            </a:r>
            <a:r>
              <a:rPr sz="1100" dirty="0">
                <a:latin typeface="Arial"/>
                <a:cs typeface="Arial"/>
              </a:rPr>
              <a:t>Prof </a:t>
            </a:r>
            <a:r>
              <a:rPr sz="1100" spc="-5" dirty="0">
                <a:latin typeface="Arial"/>
                <a:cs typeface="Arial"/>
              </a:rPr>
              <a:t>Rao said </a:t>
            </a:r>
            <a:r>
              <a:rPr sz="1100" dirty="0">
                <a:latin typeface="Arial"/>
                <a:cs typeface="Arial"/>
              </a:rPr>
              <a:t>that  </a:t>
            </a:r>
            <a:r>
              <a:rPr sz="1100" spc="-5" dirty="0">
                <a:latin typeface="Arial"/>
                <a:cs typeface="Arial"/>
              </a:rPr>
              <a:t>"there is </a:t>
            </a:r>
            <a:r>
              <a:rPr sz="1100" dirty="0">
                <a:latin typeface="Arial"/>
                <a:cs typeface="Arial"/>
              </a:rPr>
              <a:t>ample </a:t>
            </a:r>
            <a:r>
              <a:rPr sz="1100" spc="-5" dirty="0">
                <a:latin typeface="Arial"/>
                <a:cs typeface="Arial"/>
              </a:rPr>
              <a:t>evidence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nuclear disasters </a:t>
            </a:r>
            <a:r>
              <a:rPr sz="1100" dirty="0">
                <a:latin typeface="Arial"/>
                <a:cs typeface="Arial"/>
              </a:rPr>
              <a:t>at Three </a:t>
            </a:r>
            <a:r>
              <a:rPr sz="1100" spc="-10" dirty="0">
                <a:latin typeface="Arial"/>
                <a:cs typeface="Arial"/>
              </a:rPr>
              <a:t>Mile </a:t>
            </a:r>
            <a:r>
              <a:rPr sz="1100" spc="-5" dirty="0">
                <a:latin typeface="Arial"/>
                <a:cs typeface="Arial"/>
              </a:rPr>
              <a:t>Island in USA, Chernobyl in  </a:t>
            </a:r>
            <a:r>
              <a:rPr sz="1100" dirty="0">
                <a:latin typeface="Arial"/>
                <a:cs typeface="Arial"/>
              </a:rPr>
              <a:t>Ukraine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Fukushima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Japan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operational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practices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prone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electrical,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mechanical</a:t>
            </a:r>
            <a:endParaRPr sz="1100">
              <a:latin typeface="Arial"/>
              <a:cs typeface="Arial"/>
            </a:endParaRPr>
          </a:p>
          <a:p>
            <a:pPr marL="68580" marR="59690" algn="just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and human </a:t>
            </a:r>
            <a:r>
              <a:rPr sz="1100" spc="-5" dirty="0">
                <a:latin typeface="Arial"/>
                <a:cs typeface="Arial"/>
              </a:rPr>
              <a:t>failures, because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operational practices </a:t>
            </a:r>
            <a:r>
              <a:rPr sz="1100" dirty="0">
                <a:latin typeface="Arial"/>
                <a:cs typeface="Arial"/>
              </a:rPr>
              <a:t>are not </a:t>
            </a:r>
            <a:r>
              <a:rPr sz="1100" spc="-5" dirty="0">
                <a:latin typeface="Arial"/>
                <a:cs typeface="Arial"/>
              </a:rPr>
              <a:t>only </a:t>
            </a:r>
            <a:r>
              <a:rPr sz="1100" dirty="0">
                <a:latin typeface="Arial"/>
                <a:cs typeface="Arial"/>
              </a:rPr>
              <a:t>monotonous and </a:t>
            </a:r>
            <a:r>
              <a:rPr sz="1100" spc="-5" dirty="0">
                <a:latin typeface="Arial"/>
                <a:cs typeface="Arial"/>
              </a:rPr>
              <a:t>also are  </a:t>
            </a:r>
            <a:r>
              <a:rPr sz="1100" dirty="0">
                <a:latin typeface="Arial"/>
                <a:cs typeface="Arial"/>
              </a:rPr>
              <a:t>not easy 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change."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10"/>
              </a:lnSpc>
            </a:pPr>
            <a:r>
              <a:rPr sz="1100" b="1" dirty="0">
                <a:latin typeface="Arial"/>
                <a:cs typeface="Arial"/>
              </a:rPr>
              <a:t>See more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at: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940"/>
              </a:lnSpc>
            </a:pPr>
            <a:r>
              <a:rPr sz="800" spc="-5" dirty="0">
                <a:latin typeface="Arial"/>
                <a:cs typeface="Arial"/>
                <a:hlinkClick r:id="rId2"/>
              </a:rPr>
              <a:t>http://www.indianexpress.com/news/nuclear-energy-in-india-faces-high-risk-of-failure</a:t>
            </a:r>
            <a:r>
              <a:rPr sz="800" spc="15" dirty="0">
                <a:latin typeface="Arial"/>
                <a:cs typeface="Arial"/>
                <a:hlinkClick r:id="rId2"/>
              </a:rPr>
              <a:t> </a:t>
            </a:r>
            <a:r>
              <a:rPr sz="800" spc="-5" dirty="0">
                <a:latin typeface="Arial"/>
                <a:cs typeface="Arial"/>
              </a:rPr>
              <a:t>expert/810319/#sthash.wNCOq8Dl.dpuf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9172" y="2752597"/>
            <a:ext cx="6075680" cy="0"/>
          </a:xfrm>
          <a:custGeom>
            <a:avLst/>
            <a:gdLst/>
            <a:ahLst/>
            <a:cxnLst/>
            <a:rect l="l" t="t" r="r" b="b"/>
            <a:pathLst>
              <a:path w="6075680">
                <a:moveTo>
                  <a:pt x="0" y="0"/>
                </a:moveTo>
                <a:lnTo>
                  <a:pt x="60755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" y="2749549"/>
            <a:ext cx="0" cy="3446779"/>
          </a:xfrm>
          <a:custGeom>
            <a:avLst/>
            <a:gdLst/>
            <a:ahLst/>
            <a:cxnLst/>
            <a:rect l="l" t="t" r="r" b="b"/>
            <a:pathLst>
              <a:path h="3446779">
                <a:moveTo>
                  <a:pt x="0" y="0"/>
                </a:moveTo>
                <a:lnTo>
                  <a:pt x="0" y="344639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172" y="6192901"/>
            <a:ext cx="6075680" cy="0"/>
          </a:xfrm>
          <a:custGeom>
            <a:avLst/>
            <a:gdLst/>
            <a:ahLst/>
            <a:cxnLst/>
            <a:rect l="l" t="t" r="r" b="b"/>
            <a:pathLst>
              <a:path w="6075680">
                <a:moveTo>
                  <a:pt x="0" y="0"/>
                </a:moveTo>
                <a:lnTo>
                  <a:pt x="607555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0" y="2749549"/>
            <a:ext cx="0" cy="3446779"/>
          </a:xfrm>
          <a:custGeom>
            <a:avLst/>
            <a:gdLst/>
            <a:ahLst/>
            <a:cxnLst/>
            <a:rect l="l" t="t" r="r" b="b"/>
            <a:pathLst>
              <a:path h="3446779">
                <a:moveTo>
                  <a:pt x="0" y="0"/>
                </a:moveTo>
                <a:lnTo>
                  <a:pt x="0" y="344639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3904" y="2732277"/>
            <a:ext cx="6049010" cy="366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ts val="129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News </a:t>
            </a:r>
            <a:r>
              <a:rPr sz="1100" b="1" spc="-5" dirty="0">
                <a:latin typeface="Arial"/>
                <a:cs typeface="Arial"/>
              </a:rPr>
              <a:t>Report </a:t>
            </a:r>
            <a:r>
              <a:rPr sz="1100" b="1" dirty="0">
                <a:latin typeface="Arial"/>
                <a:cs typeface="Arial"/>
              </a:rPr>
              <a:t>from a </a:t>
            </a:r>
            <a:r>
              <a:rPr sz="1100" b="1" spc="-5" dirty="0">
                <a:latin typeface="Arial"/>
                <a:cs typeface="Arial"/>
              </a:rPr>
              <a:t>Pakistani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Paper</a:t>
            </a:r>
            <a:endParaRPr sz="1100">
              <a:latin typeface="Arial"/>
              <a:cs typeface="Arial"/>
            </a:endParaRPr>
          </a:p>
          <a:p>
            <a:pPr marL="50800" marR="46990" algn="just">
              <a:lnSpc>
                <a:spcPct val="96000"/>
              </a:lnSpc>
              <a:spcBef>
                <a:spcPts val="25"/>
              </a:spcBef>
            </a:pPr>
            <a:r>
              <a:rPr sz="1100" b="1" spc="-5" dirty="0">
                <a:latin typeface="Arial"/>
                <a:cs typeface="Arial"/>
              </a:rPr>
              <a:t>ISLAMABAD: Nuclear </a:t>
            </a:r>
            <a:r>
              <a:rPr sz="1100" b="1" dirty="0">
                <a:latin typeface="Arial"/>
                <a:cs typeface="Arial"/>
              </a:rPr>
              <a:t>energy is </a:t>
            </a:r>
            <a:r>
              <a:rPr sz="1100" b="1" spc="-5" dirty="0">
                <a:latin typeface="Arial"/>
                <a:cs typeface="Arial"/>
              </a:rPr>
              <a:t>vital </a:t>
            </a:r>
            <a:r>
              <a:rPr sz="1100" b="1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economic development </a:t>
            </a:r>
            <a:r>
              <a:rPr sz="1100" b="1" dirty="0">
                <a:latin typeface="Arial"/>
                <a:cs typeface="Arial"/>
              </a:rPr>
              <a:t>and overcoming the  </a:t>
            </a:r>
            <a:r>
              <a:rPr sz="1100" b="1" spc="-5" dirty="0">
                <a:latin typeface="Arial"/>
                <a:cs typeface="Arial"/>
              </a:rPr>
              <a:t>prevalent </a:t>
            </a:r>
            <a:r>
              <a:rPr sz="1100" b="1" dirty="0">
                <a:latin typeface="Arial"/>
                <a:cs typeface="Arial"/>
              </a:rPr>
              <a:t>energy </a:t>
            </a:r>
            <a:r>
              <a:rPr sz="1100" b="1" spc="-5" dirty="0">
                <a:latin typeface="Arial"/>
                <a:cs typeface="Arial"/>
              </a:rPr>
              <a:t>crisis. The </a:t>
            </a:r>
            <a:r>
              <a:rPr sz="1100" b="1" dirty="0">
                <a:latin typeface="Arial"/>
                <a:cs typeface="Arial"/>
              </a:rPr>
              <a:t>international community can help Pakistan access the </a:t>
            </a:r>
            <a:r>
              <a:rPr sz="1100" b="1" spc="-5" dirty="0">
                <a:latin typeface="Arial"/>
                <a:cs typeface="Arial"/>
              </a:rPr>
              <a:t>global  </a:t>
            </a:r>
            <a:r>
              <a:rPr sz="1100" b="1" dirty="0">
                <a:latin typeface="Arial"/>
                <a:cs typeface="Arial"/>
              </a:rPr>
              <a:t>nuclear </a:t>
            </a:r>
            <a:r>
              <a:rPr sz="1100" b="1" spc="-5" dirty="0">
                <a:latin typeface="Arial"/>
                <a:cs typeface="Arial"/>
              </a:rPr>
              <a:t>market </a:t>
            </a:r>
            <a:r>
              <a:rPr sz="1100" b="1" dirty="0">
                <a:latin typeface="Arial"/>
                <a:cs typeface="Arial"/>
              </a:rPr>
              <a:t>in this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regard.</a:t>
            </a:r>
            <a:endParaRPr sz="1100">
              <a:latin typeface="Arial"/>
              <a:cs typeface="Arial"/>
            </a:endParaRPr>
          </a:p>
          <a:p>
            <a:pPr marL="50800" marR="50165" algn="just">
              <a:lnSpc>
                <a:spcPts val="1270"/>
              </a:lnSpc>
              <a:spcBef>
                <a:spcPts val="610"/>
              </a:spcBef>
            </a:pPr>
            <a:r>
              <a:rPr sz="1100" spc="-5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dirty="0">
                <a:latin typeface="Arial"/>
                <a:cs typeface="Arial"/>
              </a:rPr>
              <a:t>the crux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conference on </a:t>
            </a:r>
            <a:r>
              <a:rPr sz="1100" spc="-85" dirty="0">
                <a:latin typeface="Arial"/>
                <a:cs typeface="Arial"/>
              </a:rPr>
              <a:t>―Pakistan </a:t>
            </a:r>
            <a:r>
              <a:rPr sz="1100" spc="-5" dirty="0">
                <a:latin typeface="Arial"/>
                <a:cs typeface="Arial"/>
              </a:rPr>
              <a:t>and Peaceful Uses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spc="-15" dirty="0">
                <a:latin typeface="Arial"/>
                <a:cs typeface="Arial"/>
              </a:rPr>
              <a:t>Energy‖,  </a:t>
            </a:r>
            <a:r>
              <a:rPr sz="1100" spc="-5" dirty="0">
                <a:latin typeface="Arial"/>
                <a:cs typeface="Arial"/>
              </a:rPr>
              <a:t>organised </a:t>
            </a:r>
            <a:r>
              <a:rPr sz="110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Centre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International Strategic Studies (CISS)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Tuesday.</a:t>
            </a:r>
            <a:endParaRPr sz="1100">
              <a:latin typeface="Arial"/>
              <a:cs typeface="Arial"/>
            </a:endParaRPr>
          </a:p>
          <a:p>
            <a:pPr marL="50800" marR="44450" algn="just">
              <a:lnSpc>
                <a:spcPct val="96100"/>
              </a:lnSpc>
              <a:spcBef>
                <a:spcPts val="645"/>
              </a:spcBef>
            </a:pPr>
            <a:r>
              <a:rPr sz="1100" spc="-5" dirty="0">
                <a:latin typeface="Arial"/>
                <a:cs typeface="Arial"/>
              </a:rPr>
              <a:t>Former minister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state for </a:t>
            </a:r>
            <a:r>
              <a:rPr sz="1100" dirty="0">
                <a:latin typeface="Arial"/>
                <a:cs typeface="Arial"/>
              </a:rPr>
              <a:t>foreign </a:t>
            </a:r>
            <a:r>
              <a:rPr sz="1100" spc="-5" dirty="0">
                <a:latin typeface="Arial"/>
                <a:cs typeface="Arial"/>
              </a:rPr>
              <a:t>affairs </a:t>
            </a:r>
            <a:r>
              <a:rPr sz="1100" spc="-10" dirty="0">
                <a:latin typeface="Arial"/>
                <a:cs typeface="Arial"/>
              </a:rPr>
              <a:t>Malik </a:t>
            </a:r>
            <a:r>
              <a:rPr sz="1100" dirty="0">
                <a:latin typeface="Arial"/>
                <a:cs typeface="Arial"/>
              </a:rPr>
              <a:t>Amad </a:t>
            </a:r>
            <a:r>
              <a:rPr sz="1100" spc="-5" dirty="0">
                <a:latin typeface="Arial"/>
                <a:cs typeface="Arial"/>
              </a:rPr>
              <a:t>Khan </a:t>
            </a:r>
            <a:r>
              <a:rPr sz="1100" spc="-10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chief guest on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ocassion… 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speakers agreed that the country‘s potential in civil nuclear sector, particularly nuclear  energy, </a:t>
            </a:r>
            <a:r>
              <a:rPr sz="1100" dirty="0">
                <a:latin typeface="Arial"/>
                <a:cs typeface="Arial"/>
              </a:rPr>
              <a:t>has the </a:t>
            </a:r>
            <a:r>
              <a:rPr sz="1100" spc="-5" dirty="0">
                <a:latin typeface="Arial"/>
                <a:cs typeface="Arial"/>
              </a:rPr>
              <a:t>capacity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improve its </a:t>
            </a:r>
            <a:r>
              <a:rPr sz="1100" dirty="0">
                <a:latin typeface="Arial"/>
                <a:cs typeface="Arial"/>
              </a:rPr>
              <a:t>economy. They observed that the country has </a:t>
            </a:r>
            <a:r>
              <a:rPr sz="1100" spc="5" dirty="0">
                <a:latin typeface="Arial"/>
                <a:cs typeface="Arial"/>
              </a:rPr>
              <a:t>five-  </a:t>
            </a:r>
            <a:r>
              <a:rPr sz="1100" dirty="0">
                <a:latin typeface="Arial"/>
                <a:cs typeface="Arial"/>
              </a:rPr>
              <a:t>decade long </a:t>
            </a:r>
            <a:r>
              <a:rPr sz="1100" spc="-5" dirty="0">
                <a:latin typeface="Arial"/>
                <a:cs typeface="Arial"/>
              </a:rPr>
              <a:t>history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managing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indigenising </a:t>
            </a:r>
            <a:r>
              <a:rPr sz="1100" dirty="0">
                <a:latin typeface="Arial"/>
                <a:cs typeface="Arial"/>
              </a:rPr>
              <a:t>its </a:t>
            </a:r>
            <a:r>
              <a:rPr sz="1100" spc="-10" dirty="0">
                <a:latin typeface="Arial"/>
                <a:cs typeface="Arial"/>
              </a:rPr>
              <a:t>civil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dirty="0">
                <a:latin typeface="Arial"/>
                <a:cs typeface="Arial"/>
              </a:rPr>
              <a:t>related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operations.</a:t>
            </a:r>
            <a:endParaRPr sz="1100">
              <a:latin typeface="Arial"/>
              <a:cs typeface="Arial"/>
            </a:endParaRPr>
          </a:p>
          <a:p>
            <a:pPr marL="50800" marR="46990">
              <a:lnSpc>
                <a:spcPts val="1260"/>
              </a:lnSpc>
              <a:spcBef>
                <a:spcPts val="610"/>
              </a:spcBef>
            </a:pPr>
            <a:r>
              <a:rPr sz="1100" dirty="0">
                <a:latin typeface="Arial"/>
                <a:cs typeface="Arial"/>
              </a:rPr>
              <a:t>Amad </a:t>
            </a:r>
            <a:r>
              <a:rPr sz="1100" spc="-5" dirty="0">
                <a:latin typeface="Arial"/>
                <a:cs typeface="Arial"/>
              </a:rPr>
              <a:t>Khan said Pakistan is </a:t>
            </a:r>
            <a:r>
              <a:rPr sz="1100" dirty="0">
                <a:latin typeface="Arial"/>
                <a:cs typeface="Arial"/>
              </a:rPr>
              <a:t>a fossil fuel-deficient country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growing </a:t>
            </a:r>
            <a:r>
              <a:rPr sz="1100" dirty="0">
                <a:latin typeface="Arial"/>
                <a:cs typeface="Arial"/>
              </a:rPr>
              <a:t>demand for </a:t>
            </a:r>
            <a:r>
              <a:rPr sz="1100" spc="-5" dirty="0">
                <a:latin typeface="Arial"/>
                <a:cs typeface="Arial"/>
              </a:rPr>
              <a:t>energy. He  </a:t>
            </a:r>
            <a:r>
              <a:rPr sz="1100" dirty="0">
                <a:latin typeface="Arial"/>
                <a:cs typeface="Arial"/>
              </a:rPr>
              <a:t>added the gap </a:t>
            </a:r>
            <a:r>
              <a:rPr sz="1100" spc="-5" dirty="0">
                <a:latin typeface="Arial"/>
                <a:cs typeface="Arial"/>
              </a:rPr>
              <a:t>in power </a:t>
            </a:r>
            <a:r>
              <a:rPr sz="1100" dirty="0">
                <a:latin typeface="Arial"/>
                <a:cs typeface="Arial"/>
              </a:rPr>
              <a:t>sector </a:t>
            </a:r>
            <a:r>
              <a:rPr sz="1100" spc="-5" dirty="0">
                <a:latin typeface="Arial"/>
                <a:cs typeface="Arial"/>
              </a:rPr>
              <a:t>between demand </a:t>
            </a:r>
            <a:r>
              <a:rPr sz="1100" dirty="0">
                <a:latin typeface="Arial"/>
                <a:cs typeface="Arial"/>
              </a:rPr>
              <a:t>and supply stands 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5,000mw.</a:t>
            </a:r>
            <a:endParaRPr sz="1100">
              <a:latin typeface="Arial"/>
              <a:cs typeface="Arial"/>
            </a:endParaRPr>
          </a:p>
          <a:p>
            <a:pPr marL="50800" marR="45085">
              <a:lnSpc>
                <a:spcPts val="1260"/>
              </a:lnSpc>
              <a:spcBef>
                <a:spcPts val="585"/>
              </a:spcBef>
            </a:pPr>
            <a:r>
              <a:rPr sz="1100" spc="-185" dirty="0">
                <a:latin typeface="Arial"/>
                <a:cs typeface="Arial"/>
              </a:rPr>
              <a:t>―The </a:t>
            </a:r>
            <a:r>
              <a:rPr sz="1100" spc="-5" dirty="0">
                <a:latin typeface="Arial"/>
                <a:cs typeface="Arial"/>
              </a:rPr>
              <a:t>prevalent geo-strategic challenges, economic </a:t>
            </a:r>
            <a:r>
              <a:rPr sz="1100" dirty="0">
                <a:latin typeface="Arial"/>
                <a:cs typeface="Arial"/>
              </a:rPr>
              <a:t>and energy crises and </a:t>
            </a:r>
            <a:r>
              <a:rPr sz="1100" spc="-5" dirty="0">
                <a:latin typeface="Arial"/>
                <a:cs typeface="Arial"/>
              </a:rPr>
              <a:t>international barriers  could not </a:t>
            </a:r>
            <a:r>
              <a:rPr sz="1100" spc="-10" dirty="0">
                <a:latin typeface="Arial"/>
                <a:cs typeface="Arial"/>
              </a:rPr>
              <a:t>halt our entirely </a:t>
            </a:r>
            <a:r>
              <a:rPr sz="1100" dirty="0">
                <a:latin typeface="Arial"/>
                <a:cs typeface="Arial"/>
              </a:rPr>
              <a:t>peaceful </a:t>
            </a:r>
            <a:r>
              <a:rPr sz="1100" spc="-5" dirty="0">
                <a:latin typeface="Arial"/>
                <a:cs typeface="Arial"/>
              </a:rPr>
              <a:t>nuclear </a:t>
            </a:r>
            <a:r>
              <a:rPr sz="1100" spc="-15" dirty="0">
                <a:latin typeface="Arial"/>
                <a:cs typeface="Arial"/>
              </a:rPr>
              <a:t>programme,‖ 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added.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95"/>
              </a:lnSpc>
              <a:spcBef>
                <a:spcPts val="489"/>
              </a:spcBef>
            </a:pPr>
            <a:r>
              <a:rPr sz="1100" spc="-5" dirty="0">
                <a:latin typeface="Arial"/>
                <a:cs typeface="Arial"/>
              </a:rPr>
              <a:t>Strategic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Studies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Institute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Islamabad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Director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General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Shireen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Mazari,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said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Pakistan-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65"/>
              </a:lnSpc>
            </a:pPr>
            <a:r>
              <a:rPr sz="1100" spc="-5" dirty="0">
                <a:latin typeface="Arial"/>
                <a:cs typeface="Arial"/>
              </a:rPr>
              <a:t>China nuclear</a:t>
            </a:r>
            <a:endParaRPr sz="1100">
              <a:latin typeface="Arial"/>
              <a:cs typeface="Arial"/>
            </a:endParaRPr>
          </a:p>
          <a:p>
            <a:pPr marL="50800" marR="46355">
              <a:lnSpc>
                <a:spcPts val="127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deal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peaceful and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not </a:t>
            </a:r>
            <a:r>
              <a:rPr sz="1100" spc="-5" dirty="0">
                <a:latin typeface="Arial"/>
                <a:cs typeface="Arial"/>
              </a:rPr>
              <a:t>affect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stability </a:t>
            </a:r>
            <a:r>
              <a:rPr sz="1100" dirty="0">
                <a:latin typeface="Arial"/>
                <a:cs typeface="Arial"/>
              </a:rPr>
              <a:t>of the </a:t>
            </a:r>
            <a:r>
              <a:rPr sz="1100" spc="-5" dirty="0">
                <a:latin typeface="Arial"/>
                <a:cs typeface="Arial"/>
              </a:rPr>
              <a:t>region. She also termed Iran‘s efforts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obtain civil nuclear technology legitimate </a:t>
            </a:r>
            <a:r>
              <a:rPr sz="1100" dirty="0">
                <a:latin typeface="Arial"/>
                <a:cs typeface="Arial"/>
              </a:rPr>
              <a:t>and said </a:t>
            </a:r>
            <a:r>
              <a:rPr sz="1100" spc="-5" dirty="0">
                <a:latin typeface="Arial"/>
                <a:cs typeface="Arial"/>
              </a:rPr>
              <a:t>its programme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-5" dirty="0">
                <a:latin typeface="Arial"/>
                <a:cs typeface="Arial"/>
              </a:rPr>
              <a:t>entirely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peaceful.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ts val="1230"/>
              </a:lnSpc>
            </a:pPr>
            <a:r>
              <a:rPr sz="1100" spc="-5" dirty="0">
                <a:latin typeface="Arial"/>
                <a:cs typeface="Arial"/>
              </a:rPr>
              <a:t>Published </a:t>
            </a:r>
            <a:r>
              <a:rPr sz="1100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Express Tribune, March 20</a:t>
            </a:r>
            <a:r>
              <a:rPr sz="1050" spc="-7" baseline="39682" dirty="0">
                <a:latin typeface="Arial"/>
                <a:cs typeface="Arial"/>
              </a:rPr>
              <a:t>th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2013.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29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: 2 </a:t>
            </a:r>
            <a:r>
              <a:rPr sz="1100" spc="-5" dirty="0">
                <a:latin typeface="Arial"/>
                <a:cs typeface="Arial"/>
              </a:rPr>
              <a:t>Based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your understanding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above news paper reports </a:t>
            </a:r>
            <a:r>
              <a:rPr sz="1100" dirty="0">
                <a:latin typeface="Arial"/>
                <a:cs typeface="Arial"/>
              </a:rPr>
              <a:t>complete the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8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43076" y="6384925"/>
          <a:ext cx="6082664" cy="274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415"/>
                <a:gridCol w="1486535"/>
                <a:gridCol w="1783714"/>
              </a:tblGrid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Questions about speakers‘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Indian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News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Pakistani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News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Paper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115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the opinion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speaker?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Whose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idea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opposing?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given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passage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sentence 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041">
                <a:tc>
                  <a:txBody>
                    <a:bodyPr/>
                    <a:lstStyle/>
                    <a:p>
                      <a:pPr marL="68580" marR="252095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many reasons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speaker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gives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opinion?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they?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63881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find the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most  important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reason?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52197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6.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Why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it necessary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support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opinion with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reasons?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60">
                <a:tc>
                  <a:txBody>
                    <a:bodyPr/>
                    <a:lstStyle/>
                    <a:p>
                      <a:pPr marL="68580" marR="14986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7.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facts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speaker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used to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support  his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reasons?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marL="68580" marR="18034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8.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Why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 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necessary to support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reasons  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examples?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609">
                <a:tc>
                  <a:txBody>
                    <a:bodyPr/>
                    <a:lstStyle/>
                    <a:p>
                      <a:pPr marL="68580" marR="476250">
                        <a:lnSpc>
                          <a:spcPts val="126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 What do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 interpret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the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last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sentence?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 </a:t>
            </a:r>
            <a:fld id="{81D60167-4931-47E6-BA6A-407CBD079E47}" type="slidenum">
              <a:rPr b="1" dirty="0">
                <a:latin typeface="Calibri"/>
                <a:cs typeface="Calibri"/>
              </a:rPr>
              <a:t>9</a:t>
            </a:fld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b="1" spc="-10" dirty="0">
                <a:latin typeface="Calibri"/>
                <a:cs typeface="Calibri"/>
              </a:rPr>
              <a:t>21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432308"/>
            <a:ext cx="1716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SATHYABAMA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UNIVERSITY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315" y="432308"/>
            <a:ext cx="499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UNIT-III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021" y="432308"/>
            <a:ext cx="2486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English for Science and Technology –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SHS1101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03223"/>
            <a:ext cx="5970905" cy="9956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5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3 : Go through </a:t>
            </a:r>
            <a:r>
              <a:rPr sz="1100" spc="-5" dirty="0">
                <a:latin typeface="Arial"/>
                <a:cs typeface="Arial"/>
              </a:rPr>
              <a:t>the task </a:t>
            </a:r>
            <a:r>
              <a:rPr sz="1100" dirty="0">
                <a:latin typeface="Arial"/>
                <a:cs typeface="Arial"/>
              </a:rPr>
              <a:t>3 on </a:t>
            </a:r>
            <a:r>
              <a:rPr sz="1100" spc="-5" dirty="0">
                <a:latin typeface="Arial"/>
                <a:cs typeface="Arial"/>
              </a:rPr>
              <a:t>nuclear energy in </a:t>
            </a:r>
            <a:r>
              <a:rPr sz="1100" dirty="0">
                <a:latin typeface="Arial"/>
                <a:cs typeface="Arial"/>
              </a:rPr>
              <a:t>note </a:t>
            </a:r>
            <a:r>
              <a:rPr sz="1100" spc="-5" dirty="0">
                <a:latin typeface="Arial"/>
                <a:cs typeface="Arial"/>
              </a:rPr>
              <a:t>making and write </a:t>
            </a:r>
            <a:r>
              <a:rPr sz="1100" dirty="0">
                <a:latin typeface="Arial"/>
                <a:cs typeface="Arial"/>
              </a:rPr>
              <a:t>a short essay  </a:t>
            </a:r>
            <a:r>
              <a:rPr sz="1100" spc="-5" dirty="0">
                <a:latin typeface="Arial"/>
                <a:cs typeface="Arial"/>
              </a:rPr>
              <a:t>supporting your </a:t>
            </a:r>
            <a:r>
              <a:rPr sz="1100" dirty="0">
                <a:latin typeface="Arial"/>
                <a:cs typeface="Arial"/>
              </a:rPr>
              <a:t>stand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nuclear energy. </a:t>
            </a:r>
            <a:r>
              <a:rPr sz="1100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you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jot down all your ideas,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arrange  </a:t>
            </a:r>
            <a:r>
              <a:rPr sz="110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order using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outline given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before: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44805">
              <a:lnSpc>
                <a:spcPts val="1270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4 : </a:t>
            </a:r>
            <a:r>
              <a:rPr sz="1100" b="1" spc="-5" dirty="0">
                <a:latin typeface="Arial"/>
                <a:cs typeface="Arial"/>
              </a:rPr>
              <a:t>Speaking: Speak </a:t>
            </a:r>
            <a:r>
              <a:rPr sz="1100" b="1" dirty="0">
                <a:latin typeface="Arial"/>
                <a:cs typeface="Arial"/>
              </a:rPr>
              <a:t>for two </a:t>
            </a:r>
            <a:r>
              <a:rPr sz="1100" b="1" spc="-5" dirty="0">
                <a:latin typeface="Arial"/>
                <a:cs typeface="Arial"/>
              </a:rPr>
              <a:t>minutes- Express </a:t>
            </a:r>
            <a:r>
              <a:rPr sz="1100" b="1" spc="-10" dirty="0">
                <a:latin typeface="Arial"/>
                <a:cs typeface="Arial"/>
              </a:rPr>
              <a:t>your </a:t>
            </a:r>
            <a:r>
              <a:rPr sz="1100" b="1" dirty="0">
                <a:latin typeface="Arial"/>
                <a:cs typeface="Arial"/>
              </a:rPr>
              <a:t>opinion on </a:t>
            </a:r>
            <a:r>
              <a:rPr sz="1100" b="1" spc="-5" dirty="0">
                <a:latin typeface="Arial"/>
                <a:cs typeface="Arial"/>
              </a:rPr>
              <a:t>the necessity </a:t>
            </a:r>
            <a:r>
              <a:rPr sz="1100" b="1" dirty="0">
                <a:latin typeface="Arial"/>
                <a:cs typeface="Arial"/>
              </a:rPr>
              <a:t>for  </a:t>
            </a:r>
            <a:r>
              <a:rPr sz="1100" b="1" spc="-5" dirty="0">
                <a:latin typeface="Arial"/>
                <a:cs typeface="Arial"/>
              </a:rPr>
              <a:t>huge spending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nuclear </a:t>
            </a:r>
            <a:r>
              <a:rPr sz="1100" b="1" spc="-10" dirty="0">
                <a:latin typeface="Arial"/>
                <a:cs typeface="Arial"/>
              </a:rPr>
              <a:t>energy. </a:t>
            </a:r>
            <a:r>
              <a:rPr sz="1100" b="1" dirty="0">
                <a:latin typeface="Arial"/>
                <a:cs typeface="Arial"/>
              </a:rPr>
              <a:t>Is </a:t>
            </a:r>
            <a:r>
              <a:rPr sz="1100" b="1" spc="-5" dirty="0">
                <a:latin typeface="Arial"/>
                <a:cs typeface="Arial"/>
              </a:rPr>
              <a:t>it needed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not?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1890014"/>
          <a:ext cx="6082030" cy="258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/>
                <a:gridCol w="3041015"/>
              </a:tblGrid>
              <a:tr h="1452753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In my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view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635125">
                        <a:lnSpc>
                          <a:spcPts val="1270"/>
                        </a:lnSpc>
                        <a:spcBef>
                          <a:spcPts val="5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seems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to me</a:t>
                      </a:r>
                      <a:r>
                        <a:rPr sz="1100" i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would argue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0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 not believe that…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456055">
                        <a:lnSpc>
                          <a:spcPts val="1270"/>
                        </a:lnSpc>
                        <a:spcBef>
                          <a:spcPts val="5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am unconvinced</a:t>
                      </a:r>
                      <a:r>
                        <a:rPr sz="11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that…  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 not agree</a:t>
                      </a:r>
                      <a:r>
                        <a:rPr sz="11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978025">
                        <a:lnSpc>
                          <a:spcPct val="959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In my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opinion,...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If 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ask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me  to my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mind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51535">
                        <a:lnSpc>
                          <a:spcPts val="126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reckon:( what is likely to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happen)   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feel: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strong personal</a:t>
                      </a:r>
                      <a:r>
                        <a:rPr sz="11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opinion)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ask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me: (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disagree)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139190">
                        <a:lnSpc>
                          <a:spcPts val="1280"/>
                        </a:lnSpc>
                        <a:spcBef>
                          <a:spcPts val="4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to be honest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(with you)</a:t>
                      </a:r>
                      <a:r>
                        <a:rPr sz="11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(rude)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far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I'm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concerned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0807"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Agreeing: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330325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exactly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what I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a good</a:t>
                      </a:r>
                      <a:r>
                        <a:rPr sz="11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point.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933450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Quite right,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couldn't agree more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just what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was</a:t>
                      </a:r>
                      <a:r>
                        <a:rPr sz="11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thinking.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0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agree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entirely.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Yes,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I'm all in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favour </a:t>
                      </a:r>
                      <a:r>
                        <a:rPr sz="1100" i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that.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Disagree politely: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see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mean,</a:t>
                      </a:r>
                      <a:r>
                        <a:rPr sz="11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but.......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674370">
                        <a:lnSpc>
                          <a:spcPct val="959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 think it's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such a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good idea.......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That's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true,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but on the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other hand.... 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don't quite agree</a:t>
                      </a:r>
                      <a:r>
                        <a:rPr sz="11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because.....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be,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but don't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100" i="1" spc="-5" dirty="0">
                          <a:latin typeface="Arial"/>
                          <a:cs typeface="Arial"/>
                        </a:rPr>
                        <a:t>think...</a:t>
                      </a:r>
                      <a:r>
                        <a:rPr sz="1100" i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616322"/>
            <a:ext cx="5970905" cy="238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1295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5 : </a:t>
            </a:r>
            <a:r>
              <a:rPr sz="1100" b="1" dirty="0">
                <a:latin typeface="Arial"/>
                <a:cs typeface="Arial"/>
              </a:rPr>
              <a:t>Expressing </a:t>
            </a:r>
            <a:r>
              <a:rPr sz="1100" b="1" spc="-5" dirty="0">
                <a:latin typeface="Arial"/>
                <a:cs typeface="Arial"/>
              </a:rPr>
              <a:t>opinion: </a:t>
            </a:r>
            <a:r>
              <a:rPr sz="1100" b="1" dirty="0">
                <a:latin typeface="Arial"/>
                <a:cs typeface="Arial"/>
              </a:rPr>
              <a:t>Is Space Exploration </a:t>
            </a:r>
            <a:r>
              <a:rPr sz="1100" b="1" spc="-5" dirty="0">
                <a:latin typeface="Arial"/>
                <a:cs typeface="Arial"/>
              </a:rPr>
              <a:t>Necessary?</a:t>
            </a:r>
            <a:r>
              <a:rPr sz="1100" b="1" spc="2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YES!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95900"/>
              </a:lnSpc>
              <a:spcBef>
                <a:spcPts val="30"/>
              </a:spcBef>
            </a:pPr>
            <a:r>
              <a:rPr sz="1100" spc="-5" dirty="0">
                <a:latin typeface="Arial"/>
                <a:cs typeface="Arial"/>
              </a:rPr>
              <a:t>Professor Stephen Hawking, </a:t>
            </a:r>
            <a:r>
              <a:rPr sz="1100" dirty="0">
                <a:latin typeface="Arial"/>
                <a:cs typeface="Arial"/>
              </a:rPr>
              <a:t>celebrated </a:t>
            </a:r>
            <a:r>
              <a:rPr sz="1100" spc="-5" dirty="0">
                <a:latin typeface="Arial"/>
                <a:cs typeface="Arial"/>
              </a:rPr>
              <a:t>expert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cosmological theories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gravity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black  holes, believes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traveling into </a:t>
            </a:r>
            <a:r>
              <a:rPr sz="1100" dirty="0">
                <a:latin typeface="Arial"/>
                <a:cs typeface="Arial"/>
              </a:rPr>
              <a:t>space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only way </a:t>
            </a:r>
            <a:r>
              <a:rPr sz="1100" dirty="0">
                <a:latin typeface="Arial"/>
                <a:cs typeface="Arial"/>
              </a:rPr>
              <a:t>humans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able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survive in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long-term. He </a:t>
            </a:r>
            <a:r>
              <a:rPr sz="1100" dirty="0">
                <a:latin typeface="Arial"/>
                <a:cs typeface="Arial"/>
              </a:rPr>
              <a:t>has </a:t>
            </a:r>
            <a:r>
              <a:rPr sz="1100" spc="-5" dirty="0">
                <a:latin typeface="Arial"/>
                <a:cs typeface="Arial"/>
              </a:rPr>
              <a:t>said, </a:t>
            </a:r>
            <a:r>
              <a:rPr sz="1100" dirty="0">
                <a:latin typeface="Arial"/>
                <a:cs typeface="Arial"/>
              </a:rPr>
              <a:t>"Life on </a:t>
            </a:r>
            <a:r>
              <a:rPr sz="1100" spc="-5" dirty="0">
                <a:latin typeface="Arial"/>
                <a:cs typeface="Arial"/>
              </a:rPr>
              <a:t>Earth is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5" dirty="0">
                <a:latin typeface="Arial"/>
                <a:cs typeface="Arial"/>
              </a:rPr>
              <a:t>ever-increasing risk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being </a:t>
            </a:r>
            <a:r>
              <a:rPr sz="1100" spc="-10" dirty="0">
                <a:latin typeface="Arial"/>
                <a:cs typeface="Arial"/>
              </a:rPr>
              <a:t>wiped </a:t>
            </a:r>
            <a:r>
              <a:rPr sz="1100" dirty="0">
                <a:latin typeface="Arial"/>
                <a:cs typeface="Arial"/>
              </a:rPr>
              <a:t>out by a  disaster such as sudden </a:t>
            </a:r>
            <a:r>
              <a:rPr sz="1100" spc="-5" dirty="0">
                <a:latin typeface="Arial"/>
                <a:cs typeface="Arial"/>
              </a:rPr>
              <a:t>global warming, nuclear war,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genetically </a:t>
            </a:r>
            <a:r>
              <a:rPr sz="1100" dirty="0">
                <a:latin typeface="Arial"/>
                <a:cs typeface="Arial"/>
              </a:rPr>
              <a:t>engineered </a:t>
            </a:r>
            <a:r>
              <a:rPr sz="1100" spc="-5" dirty="0">
                <a:latin typeface="Arial"/>
                <a:cs typeface="Arial"/>
              </a:rPr>
              <a:t>virus </a:t>
            </a:r>
            <a:r>
              <a:rPr sz="1100" dirty="0">
                <a:latin typeface="Arial"/>
                <a:cs typeface="Arial"/>
              </a:rPr>
              <a:t>or other  </a:t>
            </a:r>
            <a:r>
              <a:rPr sz="1100" spc="-5" dirty="0">
                <a:latin typeface="Arial"/>
                <a:cs typeface="Arial"/>
              </a:rPr>
              <a:t>dangers </a:t>
            </a:r>
            <a:r>
              <a:rPr sz="1100" spc="-10" dirty="0">
                <a:latin typeface="Arial"/>
                <a:cs typeface="Arial"/>
              </a:rPr>
              <a:t>... </a:t>
            </a:r>
            <a:r>
              <a:rPr sz="1100" dirty="0">
                <a:latin typeface="Arial"/>
                <a:cs typeface="Arial"/>
              </a:rPr>
              <a:t>I </a:t>
            </a:r>
            <a:r>
              <a:rPr sz="1100" spc="-5" dirty="0">
                <a:latin typeface="Arial"/>
                <a:cs typeface="Arial"/>
              </a:rPr>
              <a:t>think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human race </a:t>
            </a:r>
            <a:r>
              <a:rPr sz="1100" dirty="0">
                <a:latin typeface="Arial"/>
                <a:cs typeface="Arial"/>
              </a:rPr>
              <a:t>has no future </a:t>
            </a:r>
            <a:r>
              <a:rPr sz="1100" spc="-5" dirty="0">
                <a:latin typeface="Arial"/>
                <a:cs typeface="Arial"/>
              </a:rPr>
              <a:t>if it doesn't </a:t>
            </a:r>
            <a:r>
              <a:rPr sz="1100" dirty="0">
                <a:latin typeface="Arial"/>
                <a:cs typeface="Arial"/>
              </a:rPr>
              <a:t>go </a:t>
            </a:r>
            <a:r>
              <a:rPr sz="1100" spc="-5" dirty="0">
                <a:latin typeface="Arial"/>
                <a:cs typeface="Arial"/>
              </a:rPr>
              <a:t>into space." Another </a:t>
            </a:r>
            <a:r>
              <a:rPr sz="1100" spc="-10" dirty="0">
                <a:latin typeface="Arial"/>
                <a:cs typeface="Arial"/>
              </a:rPr>
              <a:t>of his  </a:t>
            </a:r>
            <a:r>
              <a:rPr sz="1100" dirty="0">
                <a:latin typeface="Arial"/>
                <a:cs typeface="Arial"/>
              </a:rPr>
              <a:t>famous </a:t>
            </a:r>
            <a:r>
              <a:rPr sz="1100" spc="-5" dirty="0">
                <a:latin typeface="Arial"/>
                <a:cs typeface="Arial"/>
              </a:rPr>
              <a:t>quotes reiterates his position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need to get </a:t>
            </a:r>
            <a:r>
              <a:rPr sz="1100" spc="-5" dirty="0">
                <a:latin typeface="Arial"/>
                <a:cs typeface="Arial"/>
              </a:rPr>
              <a:t>off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planet relatively </a:t>
            </a:r>
            <a:r>
              <a:rPr sz="1100" dirty="0">
                <a:latin typeface="Arial"/>
                <a:cs typeface="Arial"/>
              </a:rPr>
              <a:t>soon. "I </a:t>
            </a:r>
            <a:r>
              <a:rPr sz="1100" spc="-5" dirty="0">
                <a:latin typeface="Arial"/>
                <a:cs typeface="Arial"/>
              </a:rPr>
              <a:t>don't  think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human race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survive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next 1,000 years unless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spread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space.‖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  <a:spcBef>
                <a:spcPts val="730"/>
              </a:spcBef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6 : </a:t>
            </a:r>
            <a:r>
              <a:rPr sz="1100" b="1" spc="-10" dirty="0">
                <a:latin typeface="Arial"/>
                <a:cs typeface="Arial"/>
              </a:rPr>
              <a:t>Asking </a:t>
            </a:r>
            <a:r>
              <a:rPr sz="1100" b="1" spc="-5" dirty="0">
                <a:latin typeface="Arial"/>
                <a:cs typeface="Arial"/>
              </a:rPr>
              <a:t>questions: </a:t>
            </a:r>
            <a:r>
              <a:rPr sz="1100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in pairs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answer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following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questions: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70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Whose </a:t>
            </a:r>
            <a:r>
              <a:rPr sz="1100" spc="-5" dirty="0">
                <a:latin typeface="Arial"/>
                <a:cs typeface="Arial"/>
              </a:rPr>
              <a:t>opinions are presented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here?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65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is his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  <a:p>
            <a:pPr marL="165100" indent="-152400">
              <a:lnSpc>
                <a:spcPts val="1265"/>
              </a:lnSpc>
              <a:buAutoNum type="arabicPeriod"/>
              <a:tabLst>
                <a:tab pos="165100" algn="l"/>
              </a:tabLst>
            </a:pPr>
            <a:r>
              <a:rPr sz="1100" spc="5" dirty="0">
                <a:latin typeface="Arial"/>
                <a:cs typeface="Arial"/>
              </a:rPr>
              <a:t>What </a:t>
            </a:r>
            <a:r>
              <a:rPr sz="1100" dirty="0">
                <a:latin typeface="Arial"/>
                <a:cs typeface="Arial"/>
              </a:rPr>
              <a:t>are the </a:t>
            </a:r>
            <a:r>
              <a:rPr sz="1100" spc="-5" dirty="0">
                <a:latin typeface="Arial"/>
                <a:cs typeface="Arial"/>
              </a:rPr>
              <a:t>reasons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gives </a:t>
            </a:r>
            <a:r>
              <a:rPr sz="1100" spc="5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supporting </a:t>
            </a:r>
            <a:r>
              <a:rPr sz="1100" spc="-10" dirty="0">
                <a:latin typeface="Arial"/>
                <a:cs typeface="Arial"/>
              </a:rPr>
              <a:t>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stand?</a:t>
            </a:r>
            <a:endParaRPr sz="1100">
              <a:latin typeface="Arial"/>
              <a:cs typeface="Arial"/>
            </a:endParaRPr>
          </a:p>
          <a:p>
            <a:pPr marL="169545" indent="-157480">
              <a:lnSpc>
                <a:spcPts val="1260"/>
              </a:lnSpc>
              <a:buAutoNum type="arabicPeriod"/>
              <a:tabLst>
                <a:tab pos="170180" algn="l"/>
              </a:tabLst>
            </a:pPr>
            <a:r>
              <a:rPr sz="1100" spc="-5" dirty="0">
                <a:latin typeface="Arial"/>
                <a:cs typeface="Arial"/>
              </a:rPr>
              <a:t>Does </a:t>
            </a:r>
            <a:r>
              <a:rPr sz="1100" dirty="0">
                <a:latin typeface="Arial"/>
                <a:cs typeface="Arial"/>
              </a:rPr>
              <a:t>he </a:t>
            </a:r>
            <a:r>
              <a:rPr sz="1100" spc="-5" dirty="0">
                <a:latin typeface="Arial"/>
                <a:cs typeface="Arial"/>
              </a:rPr>
              <a:t>give </a:t>
            </a: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reasonable </a:t>
            </a:r>
            <a:r>
              <a:rPr sz="1100" dirty="0">
                <a:latin typeface="Arial"/>
                <a:cs typeface="Arial"/>
              </a:rPr>
              <a:t>data to </a:t>
            </a:r>
            <a:r>
              <a:rPr sz="1100" spc="-5" dirty="0">
                <a:latin typeface="Arial"/>
                <a:cs typeface="Arial"/>
              </a:rPr>
              <a:t>support </a:t>
            </a:r>
            <a:r>
              <a:rPr sz="1100" spc="-10" dirty="0">
                <a:latin typeface="Arial"/>
                <a:cs typeface="Arial"/>
              </a:rPr>
              <a:t>his</a:t>
            </a:r>
            <a:r>
              <a:rPr sz="1100" dirty="0">
                <a:latin typeface="Arial"/>
                <a:cs typeface="Arial"/>
              </a:rPr>
              <a:t> stand?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sz="1100" spc="-5" dirty="0">
                <a:latin typeface="Arial"/>
                <a:cs typeface="Arial"/>
              </a:rPr>
              <a:t>Task </a:t>
            </a:r>
            <a:r>
              <a:rPr sz="1100" dirty="0">
                <a:latin typeface="Arial"/>
                <a:cs typeface="Arial"/>
              </a:rPr>
              <a:t>7 : </a:t>
            </a:r>
            <a:r>
              <a:rPr sz="1100" b="1" spc="-5" dirty="0">
                <a:latin typeface="Arial"/>
                <a:cs typeface="Arial"/>
              </a:rPr>
              <a:t>Read </a:t>
            </a:r>
            <a:r>
              <a:rPr sz="1100" b="1" dirty="0">
                <a:latin typeface="Arial"/>
                <a:cs typeface="Arial"/>
              </a:rPr>
              <a:t>‘ MIKE </a:t>
            </a:r>
            <a:r>
              <a:rPr sz="1100" b="1" spc="-5" dirty="0">
                <a:latin typeface="Arial"/>
                <a:cs typeface="Arial"/>
              </a:rPr>
              <a:t>HESS’ views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space exploration and complete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outline: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24" y="6996048"/>
            <a:ext cx="6082030" cy="225615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8580" marR="3118485">
              <a:lnSpc>
                <a:spcPts val="1250"/>
              </a:lnSpc>
              <a:spcBef>
                <a:spcPts val="40"/>
              </a:spcBef>
              <a:tabLst>
                <a:tab pos="386715" algn="l"/>
              </a:tabLst>
            </a:pPr>
            <a:r>
              <a:rPr sz="1100" dirty="0">
                <a:latin typeface="Arial"/>
                <a:cs typeface="Arial"/>
              </a:rPr>
              <a:t>Is Space </a:t>
            </a:r>
            <a:r>
              <a:rPr sz="1100" spc="-5" dirty="0">
                <a:latin typeface="Arial"/>
                <a:cs typeface="Arial"/>
              </a:rPr>
              <a:t>Exploration that that Necessary? </a:t>
            </a:r>
            <a:r>
              <a:rPr sz="1100" spc="-20" dirty="0">
                <a:latin typeface="Arial"/>
                <a:cs typeface="Arial"/>
              </a:rPr>
              <a:t>NO  </a:t>
            </a:r>
            <a:r>
              <a:rPr sz="1100" spc="-5" dirty="0">
                <a:latin typeface="Arial"/>
                <a:cs typeface="Arial"/>
              </a:rPr>
              <a:t>By	</a:t>
            </a:r>
            <a:r>
              <a:rPr sz="1100" b="1" dirty="0">
                <a:latin typeface="Arial"/>
                <a:cs typeface="Arial"/>
                <a:hlinkClick r:id="rId2"/>
              </a:rPr>
              <a:t>MIKE</a:t>
            </a:r>
            <a:r>
              <a:rPr sz="1100" b="1" spc="-5" dirty="0">
                <a:latin typeface="Arial"/>
                <a:cs typeface="Arial"/>
                <a:hlinkClick r:id="rId2"/>
              </a:rPr>
              <a:t> HESS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20"/>
              </a:lnSpc>
            </a:pPr>
            <a:r>
              <a:rPr sz="1100" dirty="0">
                <a:latin typeface="Arial"/>
                <a:cs typeface="Arial"/>
              </a:rPr>
              <a:t>…With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debt,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recession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financial/fuel/housing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woes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country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(and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world)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marL="68580" marR="64769" algn="just">
              <a:lnSpc>
                <a:spcPts val="1260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facing, is space exploration really necessary? Or,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more controversial opinion is it </a:t>
            </a:r>
            <a:r>
              <a:rPr sz="1100" dirty="0">
                <a:latin typeface="Arial"/>
                <a:cs typeface="Arial"/>
              </a:rPr>
              <a:t>necessary </a:t>
            </a:r>
            <a:r>
              <a:rPr sz="1100" spc="-10" dirty="0">
                <a:latin typeface="Arial"/>
                <a:cs typeface="Arial"/>
              </a:rPr>
              <a:t>at  </a:t>
            </a:r>
            <a:r>
              <a:rPr sz="1100" spc="-5" dirty="0">
                <a:latin typeface="Arial"/>
                <a:cs typeface="Arial"/>
              </a:rPr>
              <a:t>all?</a:t>
            </a:r>
            <a:endParaRPr sz="1100">
              <a:latin typeface="Arial"/>
              <a:cs typeface="Arial"/>
            </a:endParaRPr>
          </a:p>
          <a:p>
            <a:pPr marL="68580" marR="62865" algn="just">
              <a:lnSpc>
                <a:spcPts val="126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While I‘m all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scientific pioneering and learning as much as </a:t>
            </a:r>
            <a:r>
              <a:rPr sz="1100" spc="-10" dirty="0">
                <a:latin typeface="Arial"/>
                <a:cs typeface="Arial"/>
              </a:rPr>
              <a:t>we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world we </a:t>
            </a:r>
            <a:r>
              <a:rPr sz="1100" spc="-5" dirty="0">
                <a:latin typeface="Arial"/>
                <a:cs typeface="Arial"/>
              </a:rPr>
              <a:t>live in  until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we‘re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completely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obliterated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day,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what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exploration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really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us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marL="68580" marR="59055" algn="just">
              <a:lnSpc>
                <a:spcPts val="126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past, </a:t>
            </a:r>
            <a:r>
              <a:rPr sz="1100" spc="-5" dirty="0">
                <a:latin typeface="Arial"/>
                <a:cs typeface="Arial"/>
              </a:rPr>
              <a:t>oh, </a:t>
            </a:r>
            <a:r>
              <a:rPr sz="1100" dirty="0">
                <a:latin typeface="Arial"/>
                <a:cs typeface="Arial"/>
              </a:rPr>
              <a:t>25 </a:t>
            </a:r>
            <a:r>
              <a:rPr sz="1100" spc="-5" dirty="0">
                <a:latin typeface="Arial"/>
                <a:cs typeface="Arial"/>
              </a:rPr>
              <a:t>years </a:t>
            </a:r>
            <a:r>
              <a:rPr sz="1100" dirty="0">
                <a:latin typeface="Arial"/>
                <a:cs typeface="Arial"/>
              </a:rPr>
              <a:t>— </a:t>
            </a:r>
            <a:r>
              <a:rPr sz="1100" spc="-5" dirty="0">
                <a:latin typeface="Arial"/>
                <a:cs typeface="Arial"/>
              </a:rPr>
              <a:t>totally excluding repair missions and satellite launches? Sure, </a:t>
            </a:r>
            <a:r>
              <a:rPr sz="1100" spc="-10" dirty="0">
                <a:latin typeface="Arial"/>
                <a:cs typeface="Arial"/>
              </a:rPr>
              <a:t>we‘ve </a:t>
            </a:r>
            <a:r>
              <a:rPr sz="1100" dirty="0">
                <a:latin typeface="Arial"/>
                <a:cs typeface="Arial"/>
              </a:rPr>
              <a:t>seen  photos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surface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Mars </a:t>
            </a:r>
            <a:r>
              <a:rPr sz="1100" dirty="0">
                <a:latin typeface="Arial"/>
                <a:cs typeface="Arial"/>
              </a:rPr>
              <a:t>and have done some </a:t>
            </a:r>
            <a:r>
              <a:rPr sz="1100" spc="-5" dirty="0">
                <a:latin typeface="Arial"/>
                <a:cs typeface="Arial"/>
              </a:rPr>
              <a:t>other interesting things, </a:t>
            </a:r>
            <a:r>
              <a:rPr sz="1100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at </a:t>
            </a:r>
            <a:r>
              <a:rPr sz="1100" dirty="0">
                <a:latin typeface="Arial"/>
                <a:cs typeface="Arial"/>
              </a:rPr>
              <a:t>the end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day,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money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I‘ll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have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mention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lives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lost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shuttle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tragedies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along</a:t>
            </a:r>
            <a:endParaRPr sz="1100">
              <a:latin typeface="Arial"/>
              <a:cs typeface="Arial"/>
            </a:endParaRPr>
          </a:p>
          <a:p>
            <a:pPr marL="68580" marR="64769" algn="just">
              <a:lnSpc>
                <a:spcPts val="126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way)? </a:t>
            </a:r>
            <a:r>
              <a:rPr sz="1100" dirty="0">
                <a:latin typeface="Arial"/>
                <a:cs typeface="Arial"/>
              </a:rPr>
              <a:t>In the </a:t>
            </a:r>
            <a:r>
              <a:rPr sz="1100" spc="-5" dirty="0">
                <a:latin typeface="Arial"/>
                <a:cs typeface="Arial"/>
              </a:rPr>
              <a:t>business there‘s something called QPR: Quality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Price Ratio.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instance, </a:t>
            </a:r>
            <a:r>
              <a:rPr sz="1100" spc="-10" dirty="0">
                <a:latin typeface="Arial"/>
                <a:cs typeface="Arial"/>
              </a:rPr>
              <a:t>if  </a:t>
            </a:r>
            <a:r>
              <a:rPr sz="1100" spc="-5" dirty="0">
                <a:latin typeface="Arial"/>
                <a:cs typeface="Arial"/>
              </a:rPr>
              <a:t>you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Portugal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for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$8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acts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like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something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acts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like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$30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10"/>
              </a:lnSpc>
            </a:pPr>
            <a:r>
              <a:rPr sz="1100" spc="-5" dirty="0">
                <a:latin typeface="Arial"/>
                <a:cs typeface="Arial"/>
              </a:rPr>
              <a:t>your country, that‘s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QPR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steal.</a:t>
            </a:r>
            <a:endParaRPr sz="1100">
              <a:latin typeface="Arial"/>
              <a:cs typeface="Arial"/>
            </a:endParaRPr>
          </a:p>
          <a:p>
            <a:pPr marL="68580" algn="just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So,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I‘m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going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here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what‘s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educational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human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benefit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we‘re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9056</Words>
  <Application>Microsoft Office PowerPoint</Application>
  <PresentationFormat>Custom</PresentationFormat>
  <Paragraphs>1050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WORD CLASSIFICATION</vt:lpstr>
      <vt:lpstr>SUBJECT VERB AGREEMENT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Mercy</cp:lastModifiedBy>
  <cp:revision>9</cp:revision>
  <dcterms:created xsi:type="dcterms:W3CDTF">2020-10-08T16:25:28Z</dcterms:created>
  <dcterms:modified xsi:type="dcterms:W3CDTF">2020-12-31T04:28:28Z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2016-12-20T00:00:00Z</vt:filetime>
  </property>
  <property fmtid="{D5CDD505-2E9C-101B-9397-08002B2CF9AE}" pid="3" name="Creator">
    <vt:lpwstr>convertonlinefree.com</vt:lpwstr>
  </property>
  <property fmtid="{D5CDD505-2E9C-101B-9397-08002B2CF9AE}" pid="4" name="LastSaved">
    <vt:filetime>2020-10-08T00:00:00Z</vt:filetime>
  </property>
</Properties>
</file>