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256" r:id="rId3"/>
    <p:sldId id="257" r:id="rId4"/>
    <p:sldId id="365" r:id="rId5"/>
    <p:sldId id="299" r:id="rId6"/>
    <p:sldId id="364" r:id="rId7"/>
    <p:sldId id="300" r:id="rId8"/>
    <p:sldId id="301" r:id="rId9"/>
    <p:sldId id="302" r:id="rId10"/>
    <p:sldId id="303" r:id="rId11"/>
    <p:sldId id="304" r:id="rId12"/>
    <p:sldId id="366" r:id="rId13"/>
    <p:sldId id="368" r:id="rId14"/>
    <p:sldId id="369" r:id="rId15"/>
    <p:sldId id="306" r:id="rId16"/>
    <p:sldId id="305" r:id="rId17"/>
    <p:sldId id="307" r:id="rId18"/>
    <p:sldId id="308" r:id="rId19"/>
    <p:sldId id="335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sh Inigo" initials="RI" lastIdx="2" clrIdx="0">
    <p:extLst>
      <p:ext uri="{19B8F6BF-5375-455C-9EA6-DF929625EA0E}">
        <p15:presenceInfo xmlns:p15="http://schemas.microsoft.com/office/powerpoint/2012/main" xmlns="" userId="Rajesh In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6-04T16:39:36.01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11800 8600 0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EC6C7-FB2E-4415-8A7A-66D4625C9E2D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2E57-F942-478E-A593-D73CFD6CC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80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75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40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79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69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21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5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1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10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3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57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70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5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2F58-9F97-428D-B43E-A83759C72765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pPr/>
              <a:t>17 September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09600" y="49440"/>
            <a:ext cx="8305800" cy="18478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THEORY OF COMPUTATION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38200" y="2525486"/>
            <a:ext cx="7848600" cy="3048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Dr.S.Prince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Mary M.E.,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Ph.D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., Associate Professor,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Department of Computer Science and Engineering,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School of Computing</a:t>
            </a:r>
          </a:p>
          <a:p>
            <a:r>
              <a:rPr lang="en-US" sz="7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SATHYABAMA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Institute of Science and Technology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Deemed to be University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Chennai. 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25954A-0155-4927-AB28-B3E1D346C04E}"/>
                  </a:ext>
                </a:extLst>
              </p14:cNvPr>
              <p14:cNvContentPartPr/>
              <p14:nvPr/>
            </p14:nvContentPartPr>
            <p14:xfrm>
              <a:off x="4248000" y="309600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725954A-0155-4927-AB28-B3E1D346C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8640" y="3086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2262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84CAF2-EB80-4717-ABD0-BCE3E479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3.Construct a CFG for the language L = a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30000" dirty="0">
                <a:solidFill>
                  <a:srgbClr val="FF0000"/>
                </a:solidFill>
              </a:rPr>
              <a:t>2n</a:t>
            </a:r>
            <a:r>
              <a:rPr lang="en-US" dirty="0">
                <a:solidFill>
                  <a:srgbClr val="FF0000"/>
                </a:solidFill>
              </a:rPr>
              <a:t> where n&gt;=1.</a:t>
            </a:r>
          </a:p>
          <a:p>
            <a:pPr marL="0" indent="0">
              <a:buNone/>
            </a:pPr>
            <a:r>
              <a:rPr lang="en-US" dirty="0"/>
              <a:t> String = {</a:t>
            </a:r>
            <a:r>
              <a:rPr lang="en-US" dirty="0" err="1"/>
              <a:t>abb</a:t>
            </a:r>
            <a:r>
              <a:rPr lang="en-US" dirty="0"/>
              <a:t>, </a:t>
            </a:r>
            <a:r>
              <a:rPr lang="en-US" dirty="0" err="1"/>
              <a:t>aabbbb</a:t>
            </a:r>
            <a:r>
              <a:rPr lang="en-US" dirty="0"/>
              <a:t>, </a:t>
            </a:r>
            <a:r>
              <a:rPr lang="en-US" dirty="0" err="1"/>
              <a:t>aaabbbbbb</a:t>
            </a:r>
            <a:r>
              <a:rPr lang="en-US" dirty="0"/>
              <a:t>....}.</a:t>
            </a:r>
          </a:p>
          <a:p>
            <a:pPr marL="0" indent="0">
              <a:buNone/>
            </a:pPr>
            <a:r>
              <a:rPr lang="en-US" dirty="0"/>
              <a:t> 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 → </a:t>
            </a:r>
            <a:r>
              <a:rPr lang="en-US" dirty="0" err="1">
                <a:solidFill>
                  <a:srgbClr val="C00000"/>
                </a:solidFill>
              </a:rPr>
              <a:t>aSbb</a:t>
            </a:r>
            <a:r>
              <a:rPr lang="en-US" dirty="0">
                <a:solidFill>
                  <a:srgbClr val="C00000"/>
                </a:solidFill>
              </a:rPr>
              <a:t> | </a:t>
            </a:r>
            <a:r>
              <a:rPr lang="en-US" dirty="0" err="1">
                <a:solidFill>
                  <a:srgbClr val="C00000"/>
                </a:solidFill>
              </a:rPr>
              <a:t>abb</a:t>
            </a:r>
            <a:r>
              <a:rPr lang="en-US" dirty="0">
                <a:solidFill>
                  <a:srgbClr val="C0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Tuples: G =({S},{</a:t>
            </a:r>
            <a:r>
              <a:rPr lang="en-US" dirty="0" err="1"/>
              <a:t>a,b</a:t>
            </a:r>
            <a:r>
              <a:rPr lang="en-US" dirty="0"/>
              <a:t>},P, {S})</a:t>
            </a:r>
          </a:p>
          <a:p>
            <a:pPr marL="0" indent="0">
              <a:buNone/>
            </a:pPr>
            <a:r>
              <a:rPr lang="en-IN" dirty="0"/>
              <a:t>Derive: </a:t>
            </a:r>
            <a:r>
              <a:rPr lang="en-IN" dirty="0" err="1"/>
              <a:t>aabbbb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Derivation</a:t>
            </a:r>
          </a:p>
          <a:p>
            <a:pPr marL="0" indent="0">
              <a:buNone/>
            </a:pPr>
            <a:r>
              <a:rPr lang="en-IN" dirty="0"/>
              <a:t>              S =&gt;</a:t>
            </a:r>
            <a:r>
              <a:rPr lang="en-IN" dirty="0" err="1"/>
              <a:t>aSbb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                  =&gt;</a:t>
            </a:r>
            <a:r>
              <a:rPr lang="en-IN" dirty="0" err="1"/>
              <a:t>aabbbb</a:t>
            </a:r>
            <a:r>
              <a:rPr lang="en-IN" dirty="0"/>
              <a:t>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2661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97FC7F-03AA-4A3E-B0AB-322C774B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6294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4. Design a CFG for a language accepting balanced parenthesis.</a:t>
            </a:r>
          </a:p>
          <a:p>
            <a:pPr marL="0" indent="0">
              <a:buNone/>
            </a:pPr>
            <a:r>
              <a:rPr lang="en-IN" dirty="0"/>
              <a:t>	T={ (,),{,},[,] }</a:t>
            </a:r>
          </a:p>
          <a:p>
            <a:pPr marL="0" indent="0">
              <a:buNone/>
            </a:pPr>
            <a:r>
              <a:rPr lang="en-IN" dirty="0"/>
              <a:t>           w= { (),{},[],(()),({[]}), …….}</a:t>
            </a:r>
          </a:p>
          <a:p>
            <a:pPr marL="0" indent="0">
              <a:buNone/>
            </a:pPr>
            <a:r>
              <a:rPr lang="en-IN" dirty="0"/>
              <a:t>P:</a:t>
            </a:r>
          </a:p>
          <a:p>
            <a:pPr marL="0" indent="0">
              <a:buNone/>
            </a:pPr>
            <a:r>
              <a:rPr lang="en-IN" dirty="0"/>
              <a:t>S-&gt;(S) /[S]/{S} / SS</a:t>
            </a:r>
          </a:p>
          <a:p>
            <a:pPr marL="0" indent="0">
              <a:buNone/>
            </a:pPr>
            <a:r>
              <a:rPr lang="en-IN" dirty="0"/>
              <a:t>S-&gt; </a:t>
            </a:r>
            <a:r>
              <a:rPr lang="en-US" dirty="0"/>
              <a:t>ε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IN" dirty="0">
                <a:solidFill>
                  <a:srgbClr val="FF0000"/>
                </a:solidFill>
              </a:rPr>
              <a:t>Design a CFG for a language accepting Arithmetic Expression</a:t>
            </a:r>
          </a:p>
          <a:p>
            <a:pPr marL="0" indent="0">
              <a:buNone/>
            </a:pPr>
            <a:r>
              <a:rPr lang="en-IN" dirty="0"/>
              <a:t>T={ +, -, *, /, a }</a:t>
            </a:r>
          </a:p>
          <a:p>
            <a:pPr marL="0" indent="0">
              <a:buNone/>
            </a:pPr>
            <a:r>
              <a:rPr lang="en-IN" dirty="0"/>
              <a:t>P:</a:t>
            </a:r>
          </a:p>
          <a:p>
            <a:pPr marL="0" indent="0">
              <a:buNone/>
            </a:pPr>
            <a:r>
              <a:rPr lang="en-IN" dirty="0"/>
              <a:t>E-&gt;E+E/E-E/E*E/ E/E / (E) /</a:t>
            </a:r>
            <a:r>
              <a:rPr lang="en-US"/>
              <a:t> </a:t>
            </a:r>
            <a:r>
              <a:rPr lang="en-US" smtClean="0"/>
              <a:t>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1DB92D1-6011-4D2A-BC24-0DA26BB2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1111805"/>
              </p:ext>
            </p:extLst>
          </p:nvPr>
        </p:nvGraphicFramePr>
        <p:xfrm>
          <a:off x="5638800" y="4632960"/>
          <a:ext cx="21336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4094879712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r>
                        <a:rPr lang="en-IN" sz="2000" b="1" dirty="0"/>
                        <a:t>Drive- </a:t>
                      </a:r>
                      <a:r>
                        <a:rPr lang="en-IN" sz="2000" b="1" dirty="0" err="1"/>
                        <a:t>a+a-a</a:t>
                      </a:r>
                      <a:endParaRPr lang="en-IN" sz="2000" b="1" dirty="0"/>
                    </a:p>
                    <a:p>
                      <a:r>
                        <a:rPr lang="en-IN" sz="2000" b="1" dirty="0"/>
                        <a:t>Derivation:</a:t>
                      </a:r>
                    </a:p>
                    <a:p>
                      <a:r>
                        <a:rPr lang="en-IN" sz="2000" dirty="0"/>
                        <a:t>E=&gt;E+E</a:t>
                      </a:r>
                    </a:p>
                    <a:p>
                      <a:r>
                        <a:rPr lang="en-IN" sz="2000" dirty="0"/>
                        <a:t>=&gt;E+E-E</a:t>
                      </a:r>
                    </a:p>
                    <a:p>
                      <a:r>
                        <a:rPr lang="en-IN" sz="2000" dirty="0"/>
                        <a:t>=&gt;</a:t>
                      </a:r>
                      <a:r>
                        <a:rPr lang="en-IN" sz="2000" dirty="0" err="1"/>
                        <a:t>a+E-E</a:t>
                      </a:r>
                      <a:endParaRPr lang="en-IN" sz="2000" dirty="0"/>
                    </a:p>
                    <a:p>
                      <a:r>
                        <a:rPr lang="en-IN" sz="2000" dirty="0"/>
                        <a:t>=&gt;</a:t>
                      </a:r>
                      <a:r>
                        <a:rPr lang="en-IN" sz="2000" dirty="0" err="1"/>
                        <a:t>a+a-E</a:t>
                      </a:r>
                      <a:endParaRPr lang="en-IN" sz="2000" dirty="0"/>
                    </a:p>
                    <a:p>
                      <a:r>
                        <a:rPr lang="en-IN" sz="2000" dirty="0"/>
                        <a:t>=&gt;</a:t>
                      </a:r>
                      <a:r>
                        <a:rPr lang="en-IN" sz="2000" dirty="0" err="1"/>
                        <a:t>a+a-a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771039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102F0757-B7B2-48D2-8FCC-721B2EA74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9538891"/>
              </p:ext>
            </p:extLst>
          </p:nvPr>
        </p:nvGraphicFramePr>
        <p:xfrm>
          <a:off x="5943600" y="838200"/>
          <a:ext cx="20574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81472953"/>
                    </a:ext>
                  </a:extLst>
                </a:gridCol>
              </a:tblGrid>
              <a:tr h="2590800">
                <a:tc>
                  <a:txBody>
                    <a:bodyPr/>
                    <a:lstStyle/>
                    <a:p>
                      <a:r>
                        <a:rPr lang="en-IN" b="1" dirty="0"/>
                        <a:t>Derive: ({[]})</a:t>
                      </a:r>
                    </a:p>
                    <a:p>
                      <a:r>
                        <a:rPr lang="en-IN" b="1" dirty="0"/>
                        <a:t>Derivation:</a:t>
                      </a:r>
                    </a:p>
                    <a:p>
                      <a:r>
                        <a:rPr lang="en-IN" dirty="0"/>
                        <a:t>S=&gt; ( S)</a:t>
                      </a:r>
                    </a:p>
                    <a:p>
                      <a:r>
                        <a:rPr lang="en-IN" dirty="0"/>
                        <a:t>=&gt;( { S } )</a:t>
                      </a:r>
                    </a:p>
                    <a:p>
                      <a:r>
                        <a:rPr lang="en-IN" dirty="0"/>
                        <a:t>=&gt;( { [ s ] } )</a:t>
                      </a:r>
                    </a:p>
                    <a:p>
                      <a:r>
                        <a:rPr lang="en-IN" dirty="0"/>
                        <a:t>=&gt;( { [ ]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979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09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/>
            </a:r>
            <a:br>
              <a:rPr lang="en-IN" b="1" dirty="0" smtClean="0">
                <a:solidFill>
                  <a:srgbClr val="0070C0"/>
                </a:solidFill>
              </a:rPr>
            </a:br>
            <a:r>
              <a:rPr lang="en-IN" sz="4000" b="1" dirty="0" smtClean="0">
                <a:solidFill>
                  <a:srgbClr val="0070C0"/>
                </a:solidFill>
              </a:rPr>
              <a:t>Given a CFG, find the Language generated by 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410200"/>
          </a:xfrm>
          <a:ln>
            <a:solidFill>
              <a:srgbClr val="00B050"/>
            </a:solidFill>
          </a:ln>
        </p:spPr>
        <p:txBody>
          <a:bodyPr/>
          <a:lstStyle/>
          <a:p>
            <a:pPr lvl="0">
              <a:buNone/>
            </a:pPr>
            <a:r>
              <a:rPr lang="en-IN" b="1" dirty="0" err="1" smtClean="0"/>
              <a:t>i</a:t>
            </a:r>
            <a:r>
              <a:rPr lang="en-IN" b="1" dirty="0" smtClean="0"/>
              <a:t>. </a:t>
            </a:r>
            <a:r>
              <a:rPr lang="en-IN" sz="2800" b="1" dirty="0" smtClean="0">
                <a:solidFill>
                  <a:srgbClr val="FF0000"/>
                </a:solidFill>
              </a:rPr>
              <a:t>G=(N,T,P,S) where N={S}, T={</a:t>
            </a:r>
            <a:r>
              <a:rPr lang="en-IN" sz="2800" b="1" dirty="0" err="1" smtClean="0">
                <a:solidFill>
                  <a:srgbClr val="FF0000"/>
                </a:solidFill>
              </a:rPr>
              <a:t>a,b</a:t>
            </a:r>
            <a:r>
              <a:rPr lang="en-IN" sz="2800" b="1" dirty="0" smtClean="0">
                <a:solidFill>
                  <a:srgbClr val="FF0000"/>
                </a:solidFill>
              </a:rPr>
              <a:t>} P={</a:t>
            </a:r>
            <a:r>
              <a:rPr lang="en-IN" sz="2800" b="1" dirty="0" err="1" smtClean="0">
                <a:solidFill>
                  <a:srgbClr val="FF0000"/>
                </a:solidFill>
              </a:rPr>
              <a:t>S→aSb</a:t>
            </a:r>
            <a:r>
              <a:rPr lang="en-IN" sz="2800" b="1" dirty="0" smtClean="0">
                <a:solidFill>
                  <a:srgbClr val="FF0000"/>
                </a:solidFill>
              </a:rPr>
              <a:t>, </a:t>
            </a:r>
            <a:r>
              <a:rPr lang="en-IN" sz="2800" b="1" dirty="0" err="1" smtClean="0">
                <a:solidFill>
                  <a:srgbClr val="FF0000"/>
                </a:solidFill>
              </a:rPr>
              <a:t>S→ab</a:t>
            </a:r>
            <a:r>
              <a:rPr lang="en-IN" sz="2800" b="1" dirty="0" smtClean="0">
                <a:solidFill>
                  <a:srgbClr val="FF0000"/>
                </a:solidFill>
              </a:rPr>
              <a:t>}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S=&gt;</a:t>
            </a:r>
            <a:r>
              <a:rPr lang="en-IN" b="1" dirty="0" err="1" smtClean="0">
                <a:solidFill>
                  <a:srgbClr val="0070C0"/>
                </a:solidFill>
              </a:rPr>
              <a:t>ab</a:t>
            </a:r>
            <a:endParaRPr lang="en-I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S=&gt;</a:t>
            </a:r>
            <a:r>
              <a:rPr lang="en-IN" b="1" dirty="0" err="1" smtClean="0">
                <a:solidFill>
                  <a:srgbClr val="00B050"/>
                </a:solidFill>
              </a:rPr>
              <a:t>aSb</a:t>
            </a:r>
            <a:r>
              <a:rPr lang="en-IN" b="1" dirty="0" smtClean="0">
                <a:solidFill>
                  <a:srgbClr val="00B05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  =&gt;</a:t>
            </a:r>
            <a:r>
              <a:rPr lang="en-IN" b="1" dirty="0" err="1" smtClean="0">
                <a:solidFill>
                  <a:srgbClr val="00B050"/>
                </a:solidFill>
              </a:rPr>
              <a:t>aaSbb</a:t>
            </a:r>
            <a:r>
              <a:rPr lang="en-IN" b="1" dirty="0" smtClean="0">
                <a:solidFill>
                  <a:srgbClr val="00B05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  =&gt;</a:t>
            </a:r>
            <a:r>
              <a:rPr lang="en-IN" b="1" dirty="0" err="1" smtClean="0">
                <a:solidFill>
                  <a:srgbClr val="00B050"/>
                </a:solidFill>
              </a:rPr>
              <a:t>aaabbb</a:t>
            </a:r>
            <a:r>
              <a:rPr lang="en-IN" b="1" dirty="0" smtClean="0"/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S=&gt;</a:t>
            </a:r>
            <a:r>
              <a:rPr lang="en-IN" b="1" dirty="0" err="1" smtClean="0">
                <a:solidFill>
                  <a:srgbClr val="7030A0"/>
                </a:solidFill>
              </a:rPr>
              <a:t>aSb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=&gt;</a:t>
            </a:r>
            <a:r>
              <a:rPr lang="en-IN" b="1" dirty="0" err="1" smtClean="0">
                <a:solidFill>
                  <a:srgbClr val="7030A0"/>
                </a:solidFill>
              </a:rPr>
              <a:t>aabb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W={</a:t>
            </a:r>
            <a:r>
              <a:rPr lang="en-IN" b="1" dirty="0" err="1" smtClean="0">
                <a:solidFill>
                  <a:srgbClr val="00B050"/>
                </a:solidFill>
              </a:rPr>
              <a:t>ab,aabb,aaabbb</a:t>
            </a:r>
            <a:r>
              <a:rPr lang="en-IN" b="1" dirty="0" smtClean="0">
                <a:solidFill>
                  <a:srgbClr val="00B050"/>
                </a:solidFill>
              </a:rPr>
              <a:t>,.....}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00B050"/>
                </a:solidFill>
              </a:rPr>
              <a:t>Ans</a:t>
            </a:r>
            <a:r>
              <a:rPr lang="en-IN" b="1" dirty="0" smtClean="0">
                <a:solidFill>
                  <a:srgbClr val="00B050"/>
                </a:solidFill>
              </a:rPr>
              <a:t>: </a:t>
            </a:r>
            <a:r>
              <a:rPr lang="en-IN" b="1" dirty="0" smtClean="0">
                <a:solidFill>
                  <a:srgbClr val="C00000"/>
                </a:solidFill>
              </a:rPr>
              <a:t>L={ a</a:t>
            </a:r>
            <a:r>
              <a:rPr lang="en-IN" b="1" baseline="30000" dirty="0" smtClean="0">
                <a:solidFill>
                  <a:srgbClr val="C00000"/>
                </a:solidFill>
              </a:rPr>
              <a:t>n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b</a:t>
            </a:r>
            <a:r>
              <a:rPr lang="en-IN" b="1" baseline="30000" dirty="0" err="1" smtClean="0">
                <a:solidFill>
                  <a:srgbClr val="C00000"/>
                </a:solidFill>
              </a:rPr>
              <a:t>n</a:t>
            </a:r>
            <a:r>
              <a:rPr lang="en-IN" b="1" dirty="0" smtClean="0">
                <a:solidFill>
                  <a:srgbClr val="C00000"/>
                </a:solidFill>
              </a:rPr>
              <a:t> / n&gt;=1 }	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438400"/>
            <a:ext cx="1724025" cy="27432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dirty="0" smtClean="0"/>
              <a:t>ii. G=(P,{Ꜫ,0,1},P,P}, </a:t>
            </a:r>
            <a:r>
              <a:rPr lang="en-US" dirty="0" smtClean="0"/>
              <a:t>P:</a:t>
            </a:r>
            <a:r>
              <a:rPr lang="en-US" b="1" dirty="0" smtClean="0"/>
              <a:t>P</a:t>
            </a:r>
            <a:r>
              <a:rPr lang="en-IN" b="1" dirty="0" smtClean="0"/>
              <a:t>→0 | 1 |</a:t>
            </a:r>
            <a:r>
              <a:rPr lang="en-US" b="1" dirty="0" smtClean="0"/>
              <a:t>Ꜫ |0P0 |1P1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P=&gt;0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P=&gt;1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P=&gt;Ꜫ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P=&gt;0P0 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=&gt;000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 =&gt;1P1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=&gt;10P01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=&gt;101P101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=&gt;1010101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W={</a:t>
            </a:r>
            <a:r>
              <a:rPr lang="en-US" b="1" dirty="0" smtClean="0">
                <a:solidFill>
                  <a:srgbClr val="C00000"/>
                </a:solidFill>
              </a:rPr>
              <a:t>Ꜫ,0,1,010,101,11011,…}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Ans</a:t>
            </a:r>
            <a:r>
              <a:rPr lang="en-US" b="1" dirty="0" smtClean="0">
                <a:solidFill>
                  <a:srgbClr val="00B050"/>
                </a:solidFill>
              </a:rPr>
              <a:t>: L={Language of Palindromes}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90600"/>
            <a:ext cx="1371600" cy="1066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14400"/>
            <a:ext cx="1600200" cy="12192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438400"/>
            <a:ext cx="9620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657600"/>
            <a:ext cx="1047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590800"/>
            <a:ext cx="2428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648200"/>
            <a:ext cx="20764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B5363-B3FB-4264-A13C-362782B8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Context Free Language and Regular Grammar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4CE4D4-97B9-46E0-A6E9-108855DC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704114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IN" sz="2200" dirty="0">
                <a:highlight>
                  <a:srgbClr val="00FFFF"/>
                </a:highlight>
              </a:rPr>
              <a:t>CFL:</a:t>
            </a:r>
          </a:p>
          <a:p>
            <a:pPr lvl="1"/>
            <a:r>
              <a:rPr lang="en-IN" sz="2200" dirty="0"/>
              <a:t> A language L is said to be a CFL if there is a CGF , G  such that L=L(G).</a:t>
            </a:r>
          </a:p>
          <a:p>
            <a:pPr lvl="1"/>
            <a:r>
              <a:rPr lang="en-IN" sz="2200" dirty="0"/>
              <a:t>Let G =(N,T,P,S ) be a CFG, The Language Generated by G is</a:t>
            </a:r>
          </a:p>
          <a:p>
            <a:pPr marL="914400" lvl="2" indent="0">
              <a:buNone/>
            </a:pPr>
            <a:r>
              <a:rPr lang="en-IN" sz="2200" dirty="0"/>
              <a:t>                                 </a:t>
            </a:r>
          </a:p>
          <a:p>
            <a:pPr marL="914400" lvl="2" indent="0">
              <a:buNone/>
            </a:pPr>
            <a:endParaRPr lang="en-IN" sz="2200" dirty="0"/>
          </a:p>
          <a:p>
            <a:r>
              <a:rPr lang="en-IN" sz="2200" b="1" dirty="0">
                <a:highlight>
                  <a:srgbClr val="00FFFF"/>
                </a:highlight>
              </a:rPr>
              <a:t>Regular Grammar:</a:t>
            </a:r>
          </a:p>
          <a:p>
            <a:pPr lvl="1"/>
            <a:r>
              <a:rPr lang="en-US" sz="2200" dirty="0"/>
              <a:t>A </a:t>
            </a:r>
            <a:r>
              <a:rPr lang="en-US" sz="2200" i="1" dirty="0"/>
              <a:t>regular grammar</a:t>
            </a:r>
            <a:r>
              <a:rPr lang="en-US" sz="2200" dirty="0"/>
              <a:t> is a mathematical object, </a:t>
            </a:r>
            <a:r>
              <a:rPr lang="en-US" sz="2200" i="1" dirty="0"/>
              <a:t>G</a:t>
            </a:r>
            <a:r>
              <a:rPr lang="en-US" sz="2200" dirty="0"/>
              <a:t>, with four components,</a:t>
            </a:r>
          </a:p>
          <a:p>
            <a:pPr marL="457200" lvl="1" indent="0">
              <a:buNone/>
            </a:pPr>
            <a:r>
              <a:rPr lang="en-US" sz="2200" dirty="0"/>
              <a:t>	 </a:t>
            </a:r>
            <a:r>
              <a:rPr lang="en-US" sz="2200" i="1" dirty="0"/>
              <a:t>G</a:t>
            </a:r>
            <a:r>
              <a:rPr lang="en-US" sz="2200" dirty="0"/>
              <a:t> = (</a:t>
            </a:r>
            <a:r>
              <a:rPr lang="en-US" sz="2200" i="1" dirty="0"/>
              <a:t>N</a:t>
            </a:r>
            <a:r>
              <a:rPr lang="en-US" sz="2200" dirty="0"/>
              <a:t>, </a:t>
            </a:r>
            <a:r>
              <a:rPr lang="en-US" sz="2200" i="1" dirty="0"/>
              <a:t>Σ</a:t>
            </a:r>
            <a:r>
              <a:rPr lang="en-US" sz="2200" dirty="0"/>
              <a:t>, </a:t>
            </a:r>
            <a:r>
              <a:rPr lang="en-US" sz="2200" i="1" dirty="0"/>
              <a:t>P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dirty="0"/>
              <a:t>), </a:t>
            </a:r>
          </a:p>
          <a:p>
            <a:pPr marL="457200" lvl="1" indent="0">
              <a:buNone/>
            </a:pPr>
            <a:r>
              <a:rPr lang="en-US" sz="2200" dirty="0"/>
              <a:t>where P is in any of the following form</a:t>
            </a:r>
          </a:p>
          <a:p>
            <a:pPr lvl="2"/>
            <a:r>
              <a:rPr lang="en-US" sz="2200" i="1" dirty="0">
                <a:solidFill>
                  <a:srgbClr val="FF0000"/>
                </a:solidFill>
              </a:rPr>
              <a:t>A</a:t>
            </a:r>
            <a:r>
              <a:rPr lang="en-US" sz="2200" dirty="0">
                <a:solidFill>
                  <a:srgbClr val="FF0000"/>
                </a:solidFill>
              </a:rPr>
              <a:t> → </a:t>
            </a:r>
            <a:r>
              <a:rPr lang="en-US" sz="2200" i="1" dirty="0" err="1">
                <a:solidFill>
                  <a:srgbClr val="FF0000"/>
                </a:solidFill>
              </a:rPr>
              <a:t>aB</a:t>
            </a:r>
            <a:r>
              <a:rPr lang="en-US" sz="2200" i="1" dirty="0">
                <a:solidFill>
                  <a:srgbClr val="FF0000"/>
                </a:solidFill>
              </a:rPr>
              <a:t>,  A</a:t>
            </a:r>
            <a:r>
              <a:rPr lang="en-US" sz="2200" dirty="0">
                <a:solidFill>
                  <a:srgbClr val="FF0000"/>
                </a:solidFill>
              </a:rPr>
              <a:t> → </a:t>
            </a:r>
            <a:r>
              <a:rPr lang="en-US" sz="2200" i="1" dirty="0">
                <a:solidFill>
                  <a:srgbClr val="FF0000"/>
                </a:solidFill>
              </a:rPr>
              <a:t>a , A</a:t>
            </a:r>
            <a:r>
              <a:rPr lang="en-US" sz="2200" dirty="0">
                <a:solidFill>
                  <a:srgbClr val="FF0000"/>
                </a:solidFill>
              </a:rPr>
              <a:t> → </a:t>
            </a:r>
            <a:r>
              <a:rPr lang="en-US" sz="2200" i="1" dirty="0">
                <a:solidFill>
                  <a:srgbClr val="FF0000"/>
                </a:solidFill>
              </a:rPr>
              <a:t>ε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for </a:t>
            </a:r>
            <a:r>
              <a:rPr lang="en-US" sz="2200" i="1" dirty="0"/>
              <a:t>A, B ∈ N, a</a:t>
            </a:r>
            <a:r>
              <a:rPr lang="en-US" sz="2200" dirty="0"/>
              <a:t> ∈ </a:t>
            </a:r>
            <a:r>
              <a:rPr lang="en-US" sz="2200" i="1" dirty="0"/>
              <a:t>Σ</a:t>
            </a:r>
            <a:r>
              <a:rPr lang="en-US" sz="2200" dirty="0"/>
              <a:t>, and </a:t>
            </a:r>
            <a:r>
              <a:rPr lang="en-US" sz="2200" i="1" dirty="0"/>
              <a:t>ε</a:t>
            </a:r>
            <a:r>
              <a:rPr lang="en-US" sz="2200" dirty="0"/>
              <a:t> the empty </a:t>
            </a:r>
            <a:r>
              <a:rPr lang="en-US" sz="2200" dirty="0" smtClean="0"/>
              <a:t>string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IN" sz="2200" dirty="0"/>
          </a:p>
          <a:p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4F86F8-A9ED-4F12-A5A1-ECB974BA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764971"/>
            <a:ext cx="4714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62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3EC59-32DB-4382-81C9-87052B0B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453"/>
            <a:ext cx="8229600" cy="3799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Union, Concatenation and * of CFL’s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0F71D4-58D9-4725-86E9-3DE27277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6018747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Statement: The context-free languages are closed under union, concatenation and Kleene closure.</a:t>
            </a:r>
          </a:p>
          <a:p>
            <a:pPr marL="0" indent="0">
              <a:buNone/>
            </a:pPr>
            <a:r>
              <a:rPr lang="en-US" sz="2000" b="1" dirty="0"/>
              <a:t>Theorem:</a:t>
            </a:r>
            <a:r>
              <a:rPr lang="en-US" sz="2000" dirty="0"/>
              <a:t> IF L1 and L2 are CFL, the languages L1UL2, L1.L2 and L1* are also CFL’s.</a:t>
            </a:r>
          </a:p>
          <a:p>
            <a:r>
              <a:rPr lang="en-US" sz="2000" b="1" dirty="0"/>
              <a:t>Proof:</a:t>
            </a:r>
            <a:r>
              <a:rPr lang="en-US" sz="2000" dirty="0"/>
              <a:t> If we start with CFG’s</a:t>
            </a:r>
          </a:p>
          <a:p>
            <a:pPr marL="0" indent="0">
              <a:buNone/>
            </a:pPr>
            <a:r>
              <a:rPr lang="en-US" sz="2000" dirty="0"/>
              <a:t>	G1=(N1,T1,P1,s1), 	</a:t>
            </a:r>
            <a:r>
              <a:rPr lang="en-US" sz="2000" dirty="0" smtClean="0"/>
              <a:t>G2=(</a:t>
            </a:r>
            <a:r>
              <a:rPr lang="en-US" sz="2000" dirty="0"/>
              <a:t>N2,T2,p2,S2)</a:t>
            </a:r>
          </a:p>
          <a:p>
            <a:pPr marL="0" indent="0">
              <a:buNone/>
            </a:pPr>
            <a:r>
              <a:rPr lang="en-US" sz="2000" dirty="0"/>
              <a:t>G1, and </a:t>
            </a:r>
            <a:r>
              <a:rPr lang="en-US" sz="2000" dirty="0" smtClean="0"/>
              <a:t>G2 </a:t>
            </a:r>
            <a:r>
              <a:rPr lang="en-US" sz="2000" dirty="0"/>
              <a:t>generates L1 and L2 respectively,</a:t>
            </a:r>
          </a:p>
          <a:p>
            <a:pPr marL="0" indent="0">
              <a:buNone/>
            </a:pPr>
            <a:r>
              <a:rPr lang="en-US" sz="2000" b="1" dirty="0"/>
              <a:t>Case 1</a:t>
            </a:r>
            <a:r>
              <a:rPr lang="en-US" sz="2000" dirty="0">
                <a:highlight>
                  <a:srgbClr val="00FFFF"/>
                </a:highlight>
              </a:rPr>
              <a:t>: L(G) </a:t>
            </a:r>
            <a:r>
              <a:rPr lang="en-IN" sz="2000" dirty="0">
                <a:highlight>
                  <a:srgbClr val="00FFFF"/>
                </a:highlight>
              </a:rPr>
              <a:t>⊆ </a:t>
            </a:r>
            <a:r>
              <a:rPr lang="en-US" sz="2000" dirty="0">
                <a:highlight>
                  <a:srgbClr val="00FFFF"/>
                </a:highlight>
              </a:rPr>
              <a:t>L1UL2</a:t>
            </a:r>
          </a:p>
          <a:p>
            <a:pPr marL="0" indent="0">
              <a:buNone/>
            </a:pPr>
            <a:r>
              <a:rPr lang="en-US" sz="2000" dirty="0"/>
              <a:t>   A Grammar, Gu=(N, T, P,S) generating L1UL2</a:t>
            </a:r>
          </a:p>
          <a:p>
            <a:pPr marL="0" indent="0">
              <a:buNone/>
            </a:pPr>
            <a:r>
              <a:rPr lang="en-US" sz="2000" dirty="0"/>
              <a:t>	N=N1UN2U{S}</a:t>
            </a:r>
          </a:p>
          <a:p>
            <a:pPr marL="0" indent="0">
              <a:buNone/>
            </a:pPr>
            <a:r>
              <a:rPr lang="en-US" sz="2000" dirty="0"/>
              <a:t>             where, S is the new symbol not in N1 or N2</a:t>
            </a:r>
          </a:p>
          <a:p>
            <a:pPr marL="0" indent="0">
              <a:buNone/>
            </a:pPr>
            <a:r>
              <a:rPr lang="en-US" sz="2000" dirty="0"/>
              <a:t>Then ,	P= P1 UP2U{S-&gt;</a:t>
            </a:r>
            <a:r>
              <a:rPr lang="en-US" sz="2000" dirty="0" smtClean="0"/>
              <a:t>S1|S2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Hence, if x ∈ L(G1) then 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And we start the derivation with S-&gt;S1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Similarly, if x</a:t>
            </a:r>
            <a:r>
              <a:rPr lang="en-US" sz="2000" dirty="0"/>
              <a:t> ∈L(G2) then 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and we start the derivation with S-</a:t>
            </a:r>
            <a:r>
              <a:rPr lang="en-US" sz="2000" dirty="0" smtClean="0">
                <a:sym typeface="Wingdings" panose="05000000000000000000" pitchFamily="2" charset="2"/>
              </a:rPr>
              <a:t>&gt;S2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/>
              <a:t>	Therefore, L(G) </a:t>
            </a:r>
            <a:r>
              <a:rPr lang="en-IN" sz="2000" dirty="0"/>
              <a:t>⊆ </a:t>
            </a:r>
            <a:r>
              <a:rPr lang="en-US" sz="2000" dirty="0"/>
              <a:t>L1UL2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IN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C0FAB6-EF1A-4337-96F3-A005ED20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800600"/>
            <a:ext cx="1104900" cy="5143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F1F255-E992-4B0F-A895-48877F52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638800"/>
            <a:ext cx="1104900" cy="5143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667000"/>
            <a:ext cx="1981200" cy="1524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343400"/>
            <a:ext cx="2076450" cy="14001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730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610139-100F-4049-98BD-83D0F03D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553200"/>
          </a:xfrm>
          <a:ln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/>
              <a:t>Case 2</a:t>
            </a:r>
            <a:r>
              <a:rPr lang="en-US" sz="2200" dirty="0">
                <a:highlight>
                  <a:srgbClr val="00FFFF"/>
                </a:highlight>
              </a:rPr>
              <a:t>: </a:t>
            </a:r>
            <a:r>
              <a:rPr lang="en-IN" sz="2200" dirty="0">
                <a:highlight>
                  <a:srgbClr val="00FFFF"/>
                </a:highlight>
              </a:rPr>
              <a:t>L(G)</a:t>
            </a:r>
            <a:r>
              <a:rPr lang="en-US" sz="2200" dirty="0">
                <a:highlight>
                  <a:srgbClr val="00FFFF"/>
                </a:highlight>
                <a:sym typeface="Wingdings" panose="05000000000000000000" pitchFamily="2" charset="2"/>
              </a:rPr>
              <a:t> </a:t>
            </a:r>
            <a:r>
              <a:rPr lang="en-IN" sz="2200" dirty="0">
                <a:highlight>
                  <a:srgbClr val="00FFFF"/>
                </a:highlight>
              </a:rPr>
              <a:t>⊆ </a:t>
            </a:r>
            <a:r>
              <a:rPr lang="en-US" sz="2200" dirty="0">
                <a:highlight>
                  <a:srgbClr val="00FFFF"/>
                </a:highlight>
                <a:sym typeface="Wingdings" panose="05000000000000000000" pitchFamily="2" charset="2"/>
              </a:rPr>
              <a:t>L1.L2</a:t>
            </a:r>
            <a:endParaRPr lang="en-IN" sz="2200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sz="2200" dirty="0"/>
              <a:t>   A Grammar, Gu=(N, T, P,S) generating L1UL2</a:t>
            </a:r>
          </a:p>
          <a:p>
            <a:pPr marL="0" indent="0">
              <a:buNone/>
            </a:pPr>
            <a:r>
              <a:rPr lang="en-US" sz="2200" dirty="0"/>
              <a:t>	N=N1UN2U{S}</a:t>
            </a:r>
          </a:p>
          <a:p>
            <a:pPr marL="0" indent="0">
              <a:buNone/>
            </a:pPr>
            <a:r>
              <a:rPr lang="en-US" sz="2200" dirty="0"/>
              <a:t>             where, S is the new symbol not in N1 or N2</a:t>
            </a:r>
          </a:p>
          <a:p>
            <a:pPr marL="0" indent="0">
              <a:buNone/>
            </a:pPr>
            <a:r>
              <a:rPr lang="en-US" sz="2200" dirty="0"/>
              <a:t>Then ,	P= P1 UP2U{S-&gt;S1.S2}</a:t>
            </a:r>
          </a:p>
          <a:p>
            <a:pPr marL="0" indent="0">
              <a:buNone/>
            </a:pPr>
            <a:r>
              <a:rPr lang="en-US" sz="2200" dirty="0"/>
              <a:t>Hence, if </a:t>
            </a:r>
            <a:r>
              <a:rPr lang="en-US" sz="2200" dirty="0" smtClean="0"/>
              <a:t>x </a:t>
            </a:r>
            <a:r>
              <a:rPr lang="en-US" sz="2200" dirty="0"/>
              <a:t>∈ L1L2 then </a:t>
            </a:r>
            <a:r>
              <a:rPr lang="en-US" sz="2200" dirty="0" smtClean="0"/>
              <a:t>x=x12 </a:t>
            </a:r>
            <a:r>
              <a:rPr lang="en-US" sz="2200" dirty="0"/>
              <a:t>where </a:t>
            </a:r>
            <a:r>
              <a:rPr lang="en-US" sz="2200" dirty="0" smtClean="0"/>
              <a:t>x1 </a:t>
            </a:r>
            <a:r>
              <a:rPr lang="en-US" sz="2200" dirty="0"/>
              <a:t>∈L1 and </a:t>
            </a:r>
            <a:r>
              <a:rPr lang="en-US" sz="2200" dirty="0" smtClean="0"/>
              <a:t>x2 </a:t>
            </a:r>
            <a:r>
              <a:rPr lang="en-US" sz="2200" dirty="0"/>
              <a:t>∈L2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And we start the derivation with </a:t>
            </a:r>
          </a:p>
          <a:p>
            <a:pPr marL="0" indent="0">
              <a:buNone/>
            </a:pPr>
            <a:endParaRPr lang="en-US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ym typeface="Wingdings" panose="05000000000000000000" pitchFamily="2" charset="2"/>
              </a:rPr>
              <a:t>S</a:t>
            </a:r>
            <a:r>
              <a:rPr lang="en-US" sz="2200" dirty="0">
                <a:sym typeface="Wingdings" panose="05000000000000000000" pitchFamily="2" charset="2"/>
              </a:rPr>
              <a:t>=&gt;S1S2</a:t>
            </a:r>
            <a:r>
              <a:rPr lang="en-US" sz="2200" dirty="0" smtClean="0">
                <a:sym typeface="Wingdings" panose="05000000000000000000" pitchFamily="2" charset="2"/>
              </a:rPr>
              <a:t>=&gt;*x1S2 </a:t>
            </a:r>
            <a:r>
              <a:rPr lang="en-US" sz="2200" dirty="0" smtClean="0">
                <a:sym typeface="Wingdings" panose="05000000000000000000" pitchFamily="2" charset="2"/>
              </a:rPr>
              <a:t>=&gt;*x1x2=x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Hence </a:t>
            </a:r>
            <a:r>
              <a:rPr lang="en-IN" sz="2200" dirty="0">
                <a:solidFill>
                  <a:srgbClr val="FF0000"/>
                </a:solidFill>
                <a:highlight>
                  <a:srgbClr val="FFFFFF"/>
                </a:highlight>
              </a:rPr>
              <a:t>L(G)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en-IN" sz="2200" dirty="0">
                <a:solidFill>
                  <a:srgbClr val="FF0000"/>
                </a:solidFill>
                <a:highlight>
                  <a:srgbClr val="FFFFFF"/>
                </a:highlight>
              </a:rPr>
              <a:t>⊆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L1.L2 </a:t>
            </a:r>
          </a:p>
          <a:p>
            <a:pPr marL="0" indent="0">
              <a:buNone/>
            </a:pPr>
            <a:endParaRPr lang="en-IN" sz="2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200" b="1" dirty="0">
                <a:sym typeface="Wingdings" panose="05000000000000000000" pitchFamily="2" charset="2"/>
              </a:rPr>
              <a:t>Case 3</a:t>
            </a:r>
            <a:r>
              <a:rPr lang="en-IN" sz="2200" b="1" dirty="0">
                <a:highlight>
                  <a:srgbClr val="00FFFF"/>
                </a:highlight>
                <a:sym typeface="Wingdings" panose="05000000000000000000" pitchFamily="2" charset="2"/>
              </a:rPr>
              <a:t>:</a:t>
            </a:r>
            <a:r>
              <a:rPr lang="en-US" sz="2400" dirty="0">
                <a:highlight>
                  <a:srgbClr val="00FFFF"/>
                </a:highlight>
                <a:sym typeface="Wingdings" panose="05000000000000000000" pitchFamily="2" charset="2"/>
              </a:rPr>
              <a:t> </a:t>
            </a:r>
            <a:r>
              <a:rPr lang="en-IN" sz="2400" dirty="0">
                <a:highlight>
                  <a:srgbClr val="00FFFF"/>
                </a:highlight>
              </a:rPr>
              <a:t>L(G*) ⊆ </a:t>
            </a:r>
            <a:r>
              <a:rPr lang="en-US" sz="2400" dirty="0">
                <a:highlight>
                  <a:srgbClr val="00FFFF"/>
                </a:highlight>
                <a:sym typeface="Wingdings" panose="05000000000000000000" pitchFamily="2" charset="2"/>
              </a:rPr>
              <a:t>L1*</a:t>
            </a:r>
            <a:endParaRPr lang="en-IN" sz="2200" b="1" dirty="0">
              <a:highlight>
                <a:srgbClr val="00FFFF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200" b="1" dirty="0">
                <a:sym typeface="Wingdings" panose="05000000000000000000" pitchFamily="2" charset="2"/>
              </a:rPr>
              <a:t> 	</a:t>
            </a:r>
            <a:r>
              <a:rPr lang="en-IN" sz="2200" dirty="0">
                <a:sym typeface="Wingdings" panose="05000000000000000000" pitchFamily="2" charset="2"/>
              </a:rPr>
              <a:t>A grammar G=(N,T,P,S) generated by L1*</a:t>
            </a:r>
          </a:p>
          <a:p>
            <a:pPr marL="0" indent="0">
              <a:buNone/>
            </a:pPr>
            <a:r>
              <a:rPr lang="en-IN" sz="2200" dirty="0">
                <a:sym typeface="Wingdings" panose="05000000000000000000" pitchFamily="2" charset="2"/>
              </a:rPr>
              <a:t>Where,</a:t>
            </a:r>
          </a:p>
          <a:p>
            <a:pPr marL="0" indent="0">
              <a:buNone/>
            </a:pPr>
            <a:r>
              <a:rPr lang="en-IN" sz="2200" dirty="0">
                <a:sym typeface="Wingdings" panose="05000000000000000000" pitchFamily="2" charset="2"/>
              </a:rPr>
              <a:t>         N=N1 U {S}</a:t>
            </a:r>
          </a:p>
          <a:p>
            <a:pPr marL="0" indent="0">
              <a:buNone/>
            </a:pPr>
            <a:r>
              <a:rPr lang="en-IN" sz="2200" dirty="0">
                <a:sym typeface="Wingdings" panose="05000000000000000000" pitchFamily="2" charset="2"/>
              </a:rPr>
              <a:t>         P = P1U{ S-&gt;</a:t>
            </a:r>
            <a:r>
              <a:rPr lang="en-IN" sz="2200" dirty="0" smtClean="0">
                <a:sym typeface="Wingdings" panose="05000000000000000000" pitchFamily="2" charset="2"/>
              </a:rPr>
              <a:t>S1S|</a:t>
            </a:r>
            <a:r>
              <a:rPr lang="en-US" sz="2400" dirty="0" smtClean="0"/>
              <a:t>ε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Hence </a:t>
            </a:r>
            <a:r>
              <a:rPr lang="en-IN" sz="2400" dirty="0">
                <a:solidFill>
                  <a:srgbClr val="FF0000"/>
                </a:solidFill>
              </a:rPr>
              <a:t>L(G*) ⊆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L1*</a:t>
            </a:r>
            <a:endParaRPr lang="en-IN" sz="2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Hence:</a:t>
            </a:r>
            <a:endParaRPr lang="en-I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context-free languages are closed under union, concatenation and </a:t>
            </a:r>
            <a:r>
              <a:rPr lang="en-US" dirty="0" err="1" smtClean="0">
                <a:solidFill>
                  <a:srgbClr val="FF0000"/>
                </a:solidFill>
              </a:rPr>
              <a:t>Kleene</a:t>
            </a:r>
            <a:r>
              <a:rPr lang="en-US" dirty="0" smtClean="0">
                <a:solidFill>
                  <a:srgbClr val="FF0000"/>
                </a:solidFill>
              </a:rPr>
              <a:t> closure.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667000"/>
            <a:ext cx="1981200" cy="1524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4419600"/>
            <a:ext cx="2076450" cy="14001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974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88E8D-1B51-42BB-9916-23A1D031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CFG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AE010-E426-4A73-AE6A-3B0029D0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399"/>
          </a:xfrm>
          <a:ln>
            <a:solidFill>
              <a:srgbClr val="00B05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Obtain the CFG for the RE (011+1)*.(01)*</a:t>
            </a:r>
          </a:p>
          <a:p>
            <a:pPr marL="457200" lvl="1" indent="0">
              <a:buNone/>
            </a:pPr>
            <a:r>
              <a:rPr lang="en-IN" dirty="0"/>
              <a:t>(011+1)  :  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</a:t>
            </a:r>
            <a:r>
              <a:rPr lang="en-IN" dirty="0" smtClean="0"/>
              <a:t>A-</a:t>
            </a:r>
            <a:r>
              <a:rPr lang="en-IN" dirty="0"/>
              <a:t>&gt;</a:t>
            </a:r>
            <a:r>
              <a:rPr lang="en-IN" dirty="0" smtClean="0"/>
              <a:t>011|1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(011+1)* : 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</a:t>
            </a:r>
            <a:r>
              <a:rPr lang="en-IN" dirty="0" smtClean="0"/>
              <a:t>B-</a:t>
            </a:r>
            <a:r>
              <a:rPr lang="en-IN" dirty="0"/>
              <a:t>&gt;AB </a:t>
            </a:r>
            <a:r>
              <a:rPr lang="en-IN" dirty="0" smtClean="0"/>
              <a:t>|</a:t>
            </a:r>
            <a:r>
              <a:rPr lang="en-US" dirty="0" smtClean="0"/>
              <a:t>ε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</a:t>
            </a:r>
          </a:p>
          <a:p>
            <a:pPr marL="457200" lvl="1" indent="0">
              <a:buNone/>
            </a:pPr>
            <a:r>
              <a:rPr lang="en-US" dirty="0"/>
              <a:t>(01</a:t>
            </a:r>
            <a:r>
              <a:rPr lang="en-US" dirty="0" smtClean="0"/>
              <a:t>) :       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</a:t>
            </a:r>
            <a:r>
              <a:rPr lang="en-US" dirty="0" smtClean="0"/>
              <a:t> C-</a:t>
            </a:r>
            <a:r>
              <a:rPr lang="en-US" dirty="0"/>
              <a:t>&gt;01</a:t>
            </a:r>
          </a:p>
          <a:p>
            <a:pPr marL="457200" lvl="1" indent="0">
              <a:buNone/>
            </a:pPr>
            <a:r>
              <a:rPr lang="en-US" dirty="0"/>
              <a:t>(01)* </a:t>
            </a:r>
            <a:r>
              <a:rPr lang="en-US" dirty="0" smtClean="0"/>
              <a:t>:    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  D-</a:t>
            </a:r>
            <a:r>
              <a:rPr lang="en-US" dirty="0"/>
              <a:t>&gt;</a:t>
            </a:r>
            <a:r>
              <a:rPr lang="en-US" dirty="0" smtClean="0"/>
              <a:t>CD| </a:t>
            </a:r>
            <a:r>
              <a:rPr lang="en-US" dirty="0"/>
              <a:t>ε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(011+1)*.(01)*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 </a:t>
            </a:r>
            <a:r>
              <a:rPr lang="en-IN" dirty="0" smtClean="0"/>
              <a:t>     </a:t>
            </a:r>
            <a:r>
              <a:rPr lang="en-IN" dirty="0" smtClean="0">
                <a:solidFill>
                  <a:srgbClr val="FF0000"/>
                </a:solidFill>
              </a:rPr>
              <a:t>S-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r>
              <a:rPr lang="en-IN" dirty="0" smtClean="0">
                <a:solidFill>
                  <a:srgbClr val="FF0000"/>
                </a:solidFill>
              </a:rPr>
              <a:t>BD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                  </a:t>
            </a:r>
            <a:r>
              <a:rPr lang="en-IN" dirty="0" smtClean="0">
                <a:solidFill>
                  <a:srgbClr val="FF0000"/>
                </a:solidFill>
              </a:rPr>
              <a:t>B-</a:t>
            </a:r>
            <a:r>
              <a:rPr lang="en-IN" dirty="0">
                <a:solidFill>
                  <a:srgbClr val="FF0000"/>
                </a:solidFill>
              </a:rPr>
              <a:t>&gt;AB /</a:t>
            </a:r>
            <a:r>
              <a:rPr lang="en-US" dirty="0">
                <a:solidFill>
                  <a:srgbClr val="FF0000"/>
                </a:solidFill>
              </a:rPr>
              <a:t> ε</a:t>
            </a:r>
          </a:p>
          <a:p>
            <a:pPr marL="25146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A-&gt;011/1</a:t>
            </a:r>
          </a:p>
          <a:p>
            <a:pPr marL="25146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D-&gt;CD/ ε</a:t>
            </a:r>
          </a:p>
          <a:p>
            <a:pPr marL="25146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C-&gt;01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26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C34211-A107-4FC0-BFD7-AD20F1C0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9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FCF61-2D11-43CB-BC5E-6F4B22128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6019800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r>
              <a:rPr lang="en-IN" sz="2800" dirty="0"/>
              <a:t>Process of deriving a string using the grammar</a:t>
            </a:r>
          </a:p>
          <a:p>
            <a:pPr>
              <a:buNone/>
            </a:pPr>
            <a:r>
              <a:rPr lang="en-IN" sz="2000" b="1" dirty="0">
                <a:solidFill>
                  <a:srgbClr val="FF0000"/>
                </a:solidFill>
              </a:rPr>
              <a:t>Types :</a:t>
            </a:r>
          </a:p>
          <a:p>
            <a:pPr marL="857250" lvl="1" indent="-457200">
              <a:buNone/>
            </a:pPr>
            <a:r>
              <a:rPr lang="en-IN" sz="2000" dirty="0">
                <a:solidFill>
                  <a:srgbClr val="00B050"/>
                </a:solidFill>
              </a:rPr>
              <a:t>Left Most Derivation (LMD)</a:t>
            </a:r>
          </a:p>
          <a:p>
            <a:pPr marL="857250" lvl="1" indent="-457200">
              <a:buNone/>
            </a:pPr>
            <a:r>
              <a:rPr lang="en-IN" sz="2000" dirty="0">
                <a:solidFill>
                  <a:srgbClr val="00B050"/>
                </a:solidFill>
              </a:rPr>
              <a:t>Right Most Derivation (RMD</a:t>
            </a:r>
            <a:r>
              <a:rPr lang="en-IN" sz="2000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 :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E-&gt;E+E|E-E|E*E|E/E|(E)|id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000" b="1" dirty="0" smtClean="0"/>
              <a:t>String : </a:t>
            </a:r>
            <a:r>
              <a:rPr lang="en-US" sz="2000" b="1" dirty="0" err="1" smtClean="0"/>
              <a:t>id+id</a:t>
            </a:r>
            <a:r>
              <a:rPr lang="en-US" sz="2000" b="1" dirty="0" smtClean="0"/>
              <a:t>*id</a:t>
            </a:r>
            <a:endParaRPr lang="en-US" sz="2000" dirty="0" smtClean="0"/>
          </a:p>
          <a:p>
            <a:pPr marL="857250" lvl="1" indent="-457200">
              <a:buNone/>
            </a:pPr>
            <a:r>
              <a:rPr lang="en-IN" dirty="0" smtClean="0">
                <a:solidFill>
                  <a:srgbClr val="FF0000"/>
                </a:solidFill>
              </a:rPr>
              <a:t>LMD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81400"/>
            <a:ext cx="2438400" cy="2895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352800"/>
            <a:ext cx="3048000" cy="30575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862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3886199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FF0000"/>
                </a:solidFill>
              </a:rPr>
              <a:t>UNIT- II</a:t>
            </a:r>
            <a:r>
              <a:rPr lang="en-IN" sz="5400" b="1" dirty="0"/>
              <a:t/>
            </a:r>
            <a:br>
              <a:rPr lang="en-IN" sz="5400" b="1" dirty="0"/>
            </a:br>
            <a:r>
              <a:rPr lang="en-US" dirty="0">
                <a:solidFill>
                  <a:srgbClr val="0070C0"/>
                </a:solidFill>
              </a:rPr>
              <a:t>CONTEXT-FREE LANGUAGES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AND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xmlns="" val="28464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A4361-CBEC-4485-9A45-69EE2EA5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Derivation trees and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2A352F-A5EF-4F3D-AC5F-D8919034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4562"/>
            <a:ext cx="8458200" cy="576103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b="1" dirty="0"/>
              <a:t>Derivation tree</a:t>
            </a:r>
            <a:r>
              <a:rPr lang="en-US" dirty="0"/>
              <a:t> is a graphical representation for the </a:t>
            </a:r>
            <a:r>
              <a:rPr lang="en-US" b="1" dirty="0"/>
              <a:t>derivation.</a:t>
            </a:r>
          </a:p>
          <a:p>
            <a:pPr algn="just"/>
            <a:r>
              <a:rPr lang="en-US" dirty="0"/>
              <a:t>Called as </a:t>
            </a:r>
            <a:r>
              <a:rPr lang="en-US" b="1" dirty="0"/>
              <a:t>Parse Tree</a:t>
            </a:r>
          </a:p>
          <a:p>
            <a:pPr marL="0" indent="0" algn="just">
              <a:buNone/>
            </a:pPr>
            <a:r>
              <a:rPr lang="en-US" b="1" dirty="0"/>
              <a:t>Properties: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root node </a:t>
            </a:r>
            <a:r>
              <a:rPr lang="en-US" dirty="0"/>
              <a:t>is always a node indicating start symbols.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leaf node </a:t>
            </a:r>
            <a:r>
              <a:rPr lang="en-US" dirty="0"/>
              <a:t>is always terminal nodes.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interior nodes </a:t>
            </a:r>
            <a:r>
              <a:rPr lang="en-US" dirty="0"/>
              <a:t>are always the non-terminal nodes.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10C384-927E-4D71-BED6-010E2C578362}"/>
              </a:ext>
            </a:extLst>
          </p:cNvPr>
          <p:cNvPicPr/>
          <p:nvPr/>
        </p:nvPicPr>
        <p:blipFill rotWithShape="1">
          <a:blip r:embed="rId2"/>
          <a:srcRect l="16565" t="22811" r="64457" b="37168"/>
          <a:stretch/>
        </p:blipFill>
        <p:spPr bwMode="auto">
          <a:xfrm>
            <a:off x="6172200" y="1600200"/>
            <a:ext cx="2514600" cy="1524000"/>
          </a:xfrm>
          <a:prstGeom prst="rect">
            <a:avLst/>
          </a:prstGeom>
          <a:ln>
            <a:solidFill>
              <a:srgbClr val="00B050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7905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929C9-669E-451F-8FC6-5F5BFDC6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809939-F1DF-4B04-B638-0B248072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4999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Construct </a:t>
            </a:r>
            <a:r>
              <a:rPr lang="en-IN" dirty="0">
                <a:solidFill>
                  <a:srgbClr val="C00000"/>
                </a:solidFill>
              </a:rPr>
              <a:t>derivation tree for the following Production </a:t>
            </a:r>
            <a:r>
              <a:rPr lang="en-IN" b="1" dirty="0"/>
              <a:t>                     </a:t>
            </a:r>
            <a:r>
              <a:rPr lang="en-IN" b="1" dirty="0" smtClean="0"/>
              <a:t>                                                                    </a:t>
            </a:r>
          </a:p>
          <a:p>
            <a:pPr marL="514350" indent="-514350">
              <a:buNone/>
            </a:pPr>
            <a:r>
              <a:rPr lang="en-IN" b="1" dirty="0" smtClean="0"/>
              <a:t> </a:t>
            </a:r>
            <a:r>
              <a:rPr lang="en-IN" b="1" dirty="0" smtClean="0"/>
              <a:t>                                                    </a:t>
            </a:r>
            <a:r>
              <a:rPr lang="en-IN" b="1" dirty="0" smtClean="0"/>
              <a:t>Derivation </a:t>
            </a:r>
            <a:r>
              <a:rPr lang="en-IN" b="1" dirty="0"/>
              <a:t>Tree</a:t>
            </a:r>
          </a:p>
          <a:p>
            <a:pPr marL="0" indent="0">
              <a:buNone/>
            </a:pPr>
            <a:r>
              <a:rPr lang="en-IN" dirty="0"/>
              <a:t>P: E </a:t>
            </a:r>
            <a:r>
              <a:rPr lang="en-IN" dirty="0" smtClean="0"/>
              <a:t>=</a:t>
            </a:r>
            <a:r>
              <a:rPr lang="en-IN" dirty="0"/>
              <a:t> E + E  </a:t>
            </a:r>
          </a:p>
          <a:p>
            <a:pPr marL="0" indent="0">
              <a:buNone/>
            </a:pPr>
            <a:r>
              <a:rPr lang="en-IN" dirty="0"/>
              <a:t>    E = E * E  </a:t>
            </a:r>
          </a:p>
          <a:p>
            <a:pPr marL="0" indent="0">
              <a:buNone/>
            </a:pPr>
            <a:r>
              <a:rPr lang="en-IN" dirty="0"/>
              <a:t>    E = a | b | c  </a:t>
            </a:r>
          </a:p>
          <a:p>
            <a:pPr marL="0" indent="0">
              <a:buNone/>
            </a:pPr>
            <a:r>
              <a:rPr lang="en-IN" dirty="0"/>
              <a:t>String= a * b + c  </a:t>
            </a:r>
          </a:p>
          <a:p>
            <a:pPr marL="0" indent="0">
              <a:buNone/>
            </a:pPr>
            <a:r>
              <a:rPr lang="en-IN" dirty="0" smtClean="0"/>
              <a:t>E=&gt;E+E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 =&gt;E*E+E</a:t>
            </a:r>
          </a:p>
          <a:p>
            <a:pPr marL="0" indent="0">
              <a:buNone/>
            </a:pPr>
            <a:r>
              <a:rPr lang="en-IN" dirty="0" smtClean="0"/>
              <a:t>  =&gt;a*E+E</a:t>
            </a:r>
          </a:p>
          <a:p>
            <a:pPr marL="0" indent="0">
              <a:buNone/>
            </a:pPr>
            <a:r>
              <a:rPr lang="en-IN" dirty="0" smtClean="0"/>
              <a:t>  =&gt;a*</a:t>
            </a:r>
            <a:r>
              <a:rPr lang="en-IN" dirty="0" err="1" smtClean="0"/>
              <a:t>b+E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=&gt; a*</a:t>
            </a:r>
            <a:r>
              <a:rPr lang="en-IN" dirty="0" err="1" smtClean="0"/>
              <a:t>b+c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10C384-927E-4D71-BED6-010E2C578362}"/>
              </a:ext>
            </a:extLst>
          </p:cNvPr>
          <p:cNvPicPr/>
          <p:nvPr/>
        </p:nvPicPr>
        <p:blipFill rotWithShape="1">
          <a:blip r:embed="rId2"/>
          <a:srcRect l="16565" t="22811" r="64457" b="37168"/>
          <a:stretch/>
        </p:blipFill>
        <p:spPr bwMode="auto">
          <a:xfrm>
            <a:off x="5257800" y="3048000"/>
            <a:ext cx="3505200" cy="3428999"/>
          </a:xfrm>
          <a:prstGeom prst="rect">
            <a:avLst/>
          </a:prstGeom>
          <a:ln>
            <a:solidFill>
              <a:srgbClr val="00B050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82623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17F2B4-74A8-4ACE-B740-89462A49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2. Draw a derivation tree for the string "</a:t>
            </a:r>
            <a:r>
              <a:rPr lang="en-US" dirty="0" err="1">
                <a:solidFill>
                  <a:srgbClr val="C00000"/>
                </a:solidFill>
              </a:rPr>
              <a:t>bab</a:t>
            </a:r>
            <a:r>
              <a:rPr lang="en-US" dirty="0">
                <a:solidFill>
                  <a:srgbClr val="C00000"/>
                </a:solidFill>
              </a:rPr>
              <a:t>" from the CFG given by</a:t>
            </a:r>
          </a:p>
          <a:p>
            <a:pPr marL="0" indent="0">
              <a:buNone/>
            </a:pPr>
            <a:r>
              <a:rPr lang="en-IN" dirty="0"/>
              <a:t>P:	S → </a:t>
            </a:r>
            <a:r>
              <a:rPr lang="en-IN" dirty="0" err="1"/>
              <a:t>bSb</a:t>
            </a:r>
            <a:r>
              <a:rPr lang="en-IN" dirty="0"/>
              <a:t> | a | b         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                        </a:t>
            </a:r>
            <a:r>
              <a:rPr lang="en-IN" dirty="0" smtClean="0"/>
              <a:t>Derivation </a:t>
            </a:r>
            <a:r>
              <a:rPr lang="en-IN" dirty="0"/>
              <a:t>Tree</a:t>
            </a:r>
          </a:p>
          <a:p>
            <a:pPr marL="0" indent="0">
              <a:buNone/>
            </a:pPr>
            <a:r>
              <a:rPr lang="en-IN" dirty="0"/>
              <a:t>String : </a:t>
            </a:r>
            <a:r>
              <a:rPr lang="en-IN" dirty="0" err="1" smtClean="0"/>
              <a:t>bbabb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 S=&gt;</a:t>
            </a:r>
            <a:r>
              <a:rPr lang="en-IN" dirty="0" err="1" smtClean="0"/>
              <a:t>bSb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   =&gt;</a:t>
            </a:r>
            <a:r>
              <a:rPr lang="en-IN" dirty="0" err="1" smtClean="0"/>
              <a:t>bbSbb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   =&gt;</a:t>
            </a:r>
            <a:r>
              <a:rPr lang="en-IN" dirty="0" err="1" smtClean="0"/>
              <a:t>bbabb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D6AA03-5BD6-4E11-AD87-0C672E03FB64}"/>
              </a:ext>
            </a:extLst>
          </p:cNvPr>
          <p:cNvPicPr/>
          <p:nvPr/>
        </p:nvPicPr>
        <p:blipFill rotWithShape="1">
          <a:blip r:embed="rId2"/>
          <a:srcRect l="17276" t="24434" r="62942" b="40207"/>
          <a:stretch/>
        </p:blipFill>
        <p:spPr bwMode="auto">
          <a:xfrm>
            <a:off x="4648200" y="2590800"/>
            <a:ext cx="3733800" cy="2925763"/>
          </a:xfrm>
          <a:prstGeom prst="rect">
            <a:avLst/>
          </a:prstGeom>
          <a:ln>
            <a:solidFill>
              <a:srgbClr val="00B050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0056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555252-BC03-49BD-B733-33BCE007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3. Draw a Parse Tree for the string "</a:t>
            </a:r>
            <a:r>
              <a:rPr lang="en-IN" dirty="0"/>
              <a:t> </a:t>
            </a:r>
            <a:r>
              <a:rPr lang="en-IN" dirty="0" err="1"/>
              <a:t>aabbabba</a:t>
            </a:r>
            <a:r>
              <a:rPr lang="en-IN" dirty="0"/>
              <a:t> </a:t>
            </a:r>
            <a:r>
              <a:rPr lang="en-US" dirty="0">
                <a:solidFill>
                  <a:srgbClr val="C00000"/>
                </a:solidFill>
              </a:rPr>
              <a:t>" from the CFG given by</a:t>
            </a:r>
          </a:p>
          <a:p>
            <a:pPr marL="0" indent="0">
              <a:buNone/>
            </a:pPr>
            <a:r>
              <a:rPr lang="en-IN" dirty="0"/>
              <a:t>P:S → </a:t>
            </a:r>
            <a:r>
              <a:rPr lang="en-IN" dirty="0" err="1"/>
              <a:t>aB</a:t>
            </a:r>
            <a:r>
              <a:rPr lang="en-IN" dirty="0"/>
              <a:t> | </a:t>
            </a:r>
            <a:r>
              <a:rPr lang="en-IN" dirty="0" err="1"/>
              <a:t>bA</a:t>
            </a:r>
            <a:r>
              <a:rPr lang="en-IN" dirty="0"/>
              <a:t>  			Derivation tree</a:t>
            </a:r>
          </a:p>
          <a:p>
            <a:pPr marL="400050" lvl="1" indent="0">
              <a:buNone/>
            </a:pPr>
            <a:r>
              <a:rPr lang="en-IN" dirty="0"/>
              <a:t>A → a | </a:t>
            </a:r>
            <a:r>
              <a:rPr lang="en-IN" dirty="0" err="1"/>
              <a:t>aS</a:t>
            </a:r>
            <a:r>
              <a:rPr lang="en-IN" dirty="0"/>
              <a:t> | </a:t>
            </a:r>
            <a:r>
              <a:rPr lang="en-IN" dirty="0" err="1"/>
              <a:t>bAA</a:t>
            </a:r>
            <a:r>
              <a:rPr lang="en-IN" dirty="0"/>
              <a:t>  </a:t>
            </a:r>
          </a:p>
          <a:p>
            <a:pPr marL="400050" lvl="1" indent="0">
              <a:buNone/>
            </a:pPr>
            <a:r>
              <a:rPr lang="en-IN" dirty="0"/>
              <a:t>B → b | </a:t>
            </a:r>
            <a:r>
              <a:rPr lang="en-IN" dirty="0" err="1"/>
              <a:t>bS</a:t>
            </a:r>
            <a:r>
              <a:rPr lang="en-IN" dirty="0"/>
              <a:t> | </a:t>
            </a:r>
            <a:r>
              <a:rPr lang="en-IN" dirty="0" err="1"/>
              <a:t>aBB</a:t>
            </a:r>
            <a:r>
              <a:rPr lang="en-IN" dirty="0"/>
              <a:t>  </a:t>
            </a:r>
            <a:endParaRPr lang="en-IN" dirty="0" smtClean="0"/>
          </a:p>
          <a:p>
            <a:pPr marL="0" lvl="1" indent="0">
              <a:buNone/>
            </a:pPr>
            <a:r>
              <a:rPr lang="en-IN" dirty="0" smtClean="0"/>
              <a:t>String=</a:t>
            </a:r>
            <a:r>
              <a:rPr lang="en-IN" dirty="0" err="1" smtClean="0"/>
              <a:t>aabbabba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S=&gt;</a:t>
            </a:r>
            <a:r>
              <a:rPr lang="en-IN" dirty="0" err="1" smtClean="0"/>
              <a:t>aB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 </a:t>
            </a:r>
            <a:r>
              <a:rPr lang="en-IN" dirty="0" smtClean="0"/>
              <a:t>=&gt;</a:t>
            </a:r>
            <a:r>
              <a:rPr lang="en-IN" dirty="0" err="1" smtClean="0"/>
              <a:t>aaBB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=&gt;</a:t>
            </a:r>
            <a:r>
              <a:rPr lang="en-IN" dirty="0" err="1" smtClean="0"/>
              <a:t>aabSB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=&gt;</a:t>
            </a:r>
            <a:r>
              <a:rPr lang="en-IN" dirty="0" err="1" smtClean="0"/>
              <a:t>aabbAB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=&gt;</a:t>
            </a:r>
            <a:r>
              <a:rPr lang="en-IN" dirty="0" err="1" smtClean="0"/>
              <a:t>aabbaB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=&gt;</a:t>
            </a:r>
            <a:r>
              <a:rPr lang="en-IN" dirty="0" err="1" smtClean="0"/>
              <a:t>aabbabS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=&gt;</a:t>
            </a:r>
            <a:r>
              <a:rPr lang="en-IN" dirty="0" err="1" smtClean="0"/>
              <a:t>aabbabbA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=&gt;</a:t>
            </a:r>
            <a:r>
              <a:rPr lang="en-IN" dirty="0" err="1" smtClean="0"/>
              <a:t>aabbabba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35FA6D-02CD-4EE3-B0C1-BA50FE1FC58D}"/>
              </a:ext>
            </a:extLst>
          </p:cNvPr>
          <p:cNvPicPr/>
          <p:nvPr/>
        </p:nvPicPr>
        <p:blipFill rotWithShape="1">
          <a:blip r:embed="rId2"/>
          <a:srcRect l="17777" t="35382" r="61428" b="15257"/>
          <a:stretch/>
        </p:blipFill>
        <p:spPr bwMode="auto">
          <a:xfrm>
            <a:off x="4419600" y="1905000"/>
            <a:ext cx="3810000" cy="4201886"/>
          </a:xfrm>
          <a:prstGeom prst="rect">
            <a:avLst/>
          </a:prstGeom>
          <a:ln>
            <a:solidFill>
              <a:srgbClr val="00B050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8745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5EFF2-0690-4303-AC4B-C887DBDA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Parse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60F96D-CE04-4BFC-9126-5AB026B9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200"/>
            <a:ext cx="8763000" cy="59436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>
                <a:highlight>
                  <a:srgbClr val="00FFFF"/>
                </a:highlight>
              </a:rPr>
              <a:t>Yield of a Tree: </a:t>
            </a:r>
          </a:p>
          <a:p>
            <a:pPr lvl="1"/>
            <a:r>
              <a:rPr lang="en-IN" dirty="0"/>
              <a:t>It is the string obtained by reading the leaf's from left to right without considering null symbol.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>
                <a:highlight>
                  <a:srgbClr val="00FFFF"/>
                </a:highlight>
              </a:rPr>
              <a:t>Sentinel Form : </a:t>
            </a:r>
            <a:r>
              <a:rPr lang="en-IN" dirty="0"/>
              <a:t>Every step in the derivation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C389B4-F761-4619-8118-DA0338E97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38400"/>
            <a:ext cx="3886200" cy="19812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A8B90D-B642-4C27-841B-80835DAB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937332"/>
            <a:ext cx="1904999" cy="184446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222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DF10D5-DA0D-4869-8192-9DD2F715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Ambiguity in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580C74-D544-4B0E-8E42-FF7B9E83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851525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A grammar is said to be ambiguous if there exists more than one LMD or more than one RMD.</a:t>
            </a:r>
          </a:p>
          <a:p>
            <a:pPr algn="just"/>
            <a:r>
              <a:rPr lang="en-US" dirty="0"/>
              <a:t>More than one parse tree for the given input string. </a:t>
            </a:r>
          </a:p>
          <a:p>
            <a:pPr algn="just"/>
            <a:r>
              <a:rPr lang="en-US" dirty="0"/>
              <a:t>If the grammar is not ambiguous, then it is called unambiguous.</a:t>
            </a:r>
          </a:p>
          <a:p>
            <a:pPr algn="just"/>
            <a:r>
              <a:rPr lang="en-US" b="1" dirty="0"/>
              <a:t>Drawback:</a:t>
            </a:r>
          </a:p>
          <a:p>
            <a:pPr lvl="1" algn="just"/>
            <a:r>
              <a:rPr lang="en-US" dirty="0"/>
              <a:t>If the grammar has ambiguity, then it is not good for compiler construction.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477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2D739-AEC4-413B-8A4F-6D0A3FB5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3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BF01BD-CB3C-4566-B832-07CCC1A0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1. Check the given Grammar is ambiguous or not</a:t>
            </a:r>
          </a:p>
          <a:p>
            <a:pPr marL="0" indent="0">
              <a:buNone/>
            </a:pPr>
            <a:r>
              <a:rPr lang="en-IN" dirty="0"/>
              <a:t>P: E → I  </a:t>
            </a:r>
          </a:p>
          <a:p>
            <a:pPr marL="400050" lvl="1" indent="0">
              <a:buNone/>
            </a:pPr>
            <a:r>
              <a:rPr lang="en-IN" dirty="0"/>
              <a:t>E → E + E                                 DT-1                             DT-2</a:t>
            </a:r>
          </a:p>
          <a:p>
            <a:pPr marL="400050" lvl="1" indent="0">
              <a:buNone/>
            </a:pPr>
            <a:r>
              <a:rPr lang="en-IN" dirty="0"/>
              <a:t>E → E * E                               </a:t>
            </a:r>
          </a:p>
          <a:p>
            <a:pPr marL="400050" lvl="1" indent="0">
              <a:buNone/>
            </a:pPr>
            <a:r>
              <a:rPr lang="en-IN" dirty="0"/>
              <a:t>E → (E)  </a:t>
            </a:r>
          </a:p>
          <a:p>
            <a:pPr marL="400050" lvl="1" indent="0">
              <a:buNone/>
            </a:pPr>
            <a:r>
              <a:rPr lang="en-IN" dirty="0"/>
              <a:t>I → </a:t>
            </a:r>
            <a:r>
              <a:rPr lang="el-GR" dirty="0"/>
              <a:t>ε | 0 | 1 | 2 | ... | 9  </a:t>
            </a:r>
            <a:endParaRPr lang="en-IN" dirty="0"/>
          </a:p>
          <a:p>
            <a:pPr marL="400050" lvl="1" indent="0">
              <a:buNone/>
            </a:pPr>
            <a:r>
              <a:rPr lang="en-IN" dirty="0"/>
              <a:t>String: 3 * 2 + 5</a:t>
            </a:r>
            <a:endParaRPr lang="en-IN" b="1" dirty="0"/>
          </a:p>
          <a:p>
            <a:pPr marL="400050" lvl="1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lang="en-IN" dirty="0"/>
              <a:t>Hence G is ambiguous </a:t>
            </a:r>
            <a:endParaRPr lang="el-GR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E38487-C49E-4D21-9D04-CAD1274C92F3}"/>
              </a:ext>
            </a:extLst>
          </p:cNvPr>
          <p:cNvPicPr/>
          <p:nvPr/>
        </p:nvPicPr>
        <p:blipFill rotWithShape="1">
          <a:blip r:embed="rId2"/>
          <a:srcRect l="17776" t="40767" r="41536" b="20820"/>
          <a:stretch/>
        </p:blipFill>
        <p:spPr bwMode="auto">
          <a:xfrm>
            <a:off x="4191000" y="2819400"/>
            <a:ext cx="4267200" cy="3276600"/>
          </a:xfrm>
          <a:prstGeom prst="rect">
            <a:avLst/>
          </a:prstGeom>
          <a:ln>
            <a:solidFill>
              <a:srgbClr val="00B050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7290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1A3C0D-AAFA-4F56-8613-E7A686C6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7056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Check whether the given grammar G is ambiguous or not.</a:t>
            </a:r>
          </a:p>
          <a:p>
            <a:r>
              <a:rPr lang="en-US" dirty="0"/>
              <a:t>P: S → </a:t>
            </a:r>
            <a:r>
              <a:rPr lang="en-US" dirty="0" err="1"/>
              <a:t>aSb</a:t>
            </a:r>
            <a:r>
              <a:rPr lang="en-US" dirty="0"/>
              <a:t> | SS      DT1                              DT2</a:t>
            </a:r>
          </a:p>
          <a:p>
            <a:pPr marL="457200" lvl="1" indent="0">
              <a:buNone/>
            </a:pPr>
            <a:r>
              <a:rPr lang="en-US" dirty="0"/>
              <a:t> S → ε  </a:t>
            </a:r>
          </a:p>
          <a:p>
            <a:r>
              <a:rPr lang="en-IN" dirty="0" smtClean="0"/>
              <a:t>String </a:t>
            </a:r>
            <a:r>
              <a:rPr lang="en-IN" dirty="0"/>
              <a:t>=</a:t>
            </a:r>
            <a:r>
              <a:rPr lang="en-IN" dirty="0" err="1"/>
              <a:t>aabb</a:t>
            </a:r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Hence G is Ambiguous Grammar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1F1086-C7D8-457A-93D6-A9F35B0EEEE9}"/>
              </a:ext>
            </a:extLst>
          </p:cNvPr>
          <p:cNvPicPr/>
          <p:nvPr/>
        </p:nvPicPr>
        <p:blipFill rotWithShape="1">
          <a:blip r:embed="rId2"/>
          <a:srcRect l="16868" t="44187" r="48200" b="23872"/>
          <a:stretch/>
        </p:blipFill>
        <p:spPr bwMode="auto">
          <a:xfrm>
            <a:off x="3429000" y="1905000"/>
            <a:ext cx="5562600" cy="3124200"/>
          </a:xfrm>
          <a:prstGeom prst="rect">
            <a:avLst/>
          </a:prstGeom>
          <a:ln>
            <a:solidFill>
              <a:srgbClr val="00B050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3736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92FE1-9A6E-4E1E-A27D-9654F6C7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Unambiguous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3D35E-3F2D-415D-AA1D-6CB8B969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A grammar can be unambiguous if the grammar does not contain ambiguity.</a:t>
            </a:r>
          </a:p>
          <a:p>
            <a:pPr marL="0" indent="0" algn="just">
              <a:buNone/>
            </a:pPr>
            <a:r>
              <a:rPr lang="pt-BR" dirty="0"/>
              <a:t>Example </a:t>
            </a:r>
          </a:p>
          <a:p>
            <a:r>
              <a:rPr lang="pt-BR" dirty="0"/>
              <a:t>P:  </a:t>
            </a:r>
            <a:r>
              <a:rPr lang="en-IN" dirty="0"/>
              <a:t>S → S + A   </a:t>
            </a:r>
          </a:p>
          <a:p>
            <a:pPr marL="800100" lvl="2" indent="0">
              <a:buNone/>
            </a:pPr>
            <a:r>
              <a:rPr lang="en-IN" dirty="0"/>
              <a:t>A → A * B | B  </a:t>
            </a:r>
          </a:p>
          <a:p>
            <a:pPr marL="800100" lvl="2" indent="0">
              <a:buNone/>
            </a:pPr>
            <a:r>
              <a:rPr lang="en-IN" dirty="0"/>
              <a:t>B → C ^ B | C  </a:t>
            </a:r>
          </a:p>
          <a:p>
            <a:pPr marL="800100" lvl="2" indent="0">
              <a:buNone/>
            </a:pPr>
            <a:r>
              <a:rPr lang="en-IN" dirty="0"/>
              <a:t>C → a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854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413CA-196A-489C-B9E8-3E36B1DC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Chomsky's Normal Form (CNF)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2CDF37-FF1A-4F3C-8F01-FF1F2A91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92762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 CFG is in CNF if all production rules satisfy one of the following conditions:</a:t>
            </a:r>
          </a:p>
          <a:p>
            <a:pPr lvl="1"/>
            <a:r>
              <a:rPr lang="en-US" dirty="0"/>
              <a:t>A non-terminal generating two non-terminals. </a:t>
            </a:r>
          </a:p>
          <a:p>
            <a:pPr marL="457200" lvl="1" indent="0">
              <a:buNone/>
            </a:pPr>
            <a:r>
              <a:rPr lang="en-US" dirty="0"/>
              <a:t>	example, S → AB.</a:t>
            </a:r>
          </a:p>
          <a:p>
            <a:pPr lvl="1"/>
            <a:r>
              <a:rPr lang="en-US" dirty="0"/>
              <a:t>A non-terminal generating a terminal. For  example, S → a.</a:t>
            </a:r>
          </a:p>
          <a:p>
            <a:pPr marL="0" indent="0">
              <a:buNone/>
            </a:pPr>
            <a:r>
              <a:rPr lang="en-US" dirty="0"/>
              <a:t>Example G: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G1 = {S → AB, S → c, A → a, B → b}  --CNF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G2 = {S → </a:t>
            </a:r>
            <a:r>
              <a:rPr lang="en-IN" dirty="0" err="1">
                <a:solidFill>
                  <a:srgbClr val="FF0000"/>
                </a:solidFill>
              </a:rPr>
              <a:t>aA</a:t>
            </a:r>
            <a:r>
              <a:rPr lang="en-IN" dirty="0">
                <a:solidFill>
                  <a:srgbClr val="FF0000"/>
                </a:solidFill>
              </a:rPr>
              <a:t>, A → a, B → c}  ----- not in CNF 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4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40362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dirty="0"/>
              <a:t>Context-free grammars </a:t>
            </a:r>
            <a:r>
              <a:rPr lang="en-IN" dirty="0" smtClean="0"/>
              <a:t> </a:t>
            </a:r>
          </a:p>
          <a:p>
            <a:pPr algn="just">
              <a:lnSpc>
                <a:spcPct val="110000"/>
              </a:lnSpc>
            </a:pPr>
            <a:r>
              <a:rPr lang="en-IN" dirty="0" smtClean="0"/>
              <a:t>More </a:t>
            </a:r>
            <a:r>
              <a:rPr lang="en-IN" dirty="0"/>
              <a:t>examples </a:t>
            </a:r>
            <a:endParaRPr lang="en-IN" dirty="0" smtClean="0"/>
          </a:p>
          <a:p>
            <a:pPr algn="just">
              <a:lnSpc>
                <a:spcPct val="110000"/>
              </a:lnSpc>
            </a:pPr>
            <a:r>
              <a:rPr lang="en-IN" dirty="0" smtClean="0"/>
              <a:t>Union</a:t>
            </a:r>
            <a:r>
              <a:rPr lang="en-IN" dirty="0"/>
              <a:t>, concatenations, and *’s of CFLs </a:t>
            </a:r>
            <a:endParaRPr lang="en-IN" dirty="0" smtClean="0"/>
          </a:p>
          <a:p>
            <a:pPr algn="just">
              <a:lnSpc>
                <a:spcPct val="110000"/>
              </a:lnSpc>
            </a:pPr>
            <a:r>
              <a:rPr lang="en-IN" dirty="0" smtClean="0"/>
              <a:t>Derivation </a:t>
            </a:r>
            <a:r>
              <a:rPr lang="en-IN" dirty="0"/>
              <a:t>trees and ambiguity </a:t>
            </a:r>
            <a:endParaRPr lang="en-IN" dirty="0" smtClean="0"/>
          </a:p>
          <a:p>
            <a:pPr algn="just">
              <a:lnSpc>
                <a:spcPct val="110000"/>
              </a:lnSpc>
            </a:pPr>
            <a:r>
              <a:rPr lang="en-IN" dirty="0" smtClean="0"/>
              <a:t>Unambiguous </a:t>
            </a:r>
            <a:r>
              <a:rPr lang="en-IN" dirty="0"/>
              <a:t>CFG for algebraic expressions </a:t>
            </a:r>
            <a:r>
              <a:rPr lang="en-IN" dirty="0" smtClean="0"/>
              <a:t> </a:t>
            </a:r>
          </a:p>
          <a:p>
            <a:pPr algn="just">
              <a:lnSpc>
                <a:spcPct val="110000"/>
              </a:lnSpc>
            </a:pPr>
            <a:r>
              <a:rPr lang="en-IN" dirty="0" smtClean="0"/>
              <a:t>Normal </a:t>
            </a:r>
            <a:r>
              <a:rPr lang="en-IN" dirty="0"/>
              <a:t>Forms </a:t>
            </a:r>
            <a:r>
              <a:rPr lang="en-IN" dirty="0" smtClean="0"/>
              <a:t>– CNF – GNF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76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8192E-971D-458F-B018-1EB1AF30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435E00-57B0-4F75-9512-D859239F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96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C00000"/>
                </a:solidFill>
              </a:rPr>
              <a:t>1. G= {S → aA, A → a, B → c}  Convert to CNF </a:t>
            </a:r>
          </a:p>
          <a:p>
            <a:pPr marL="0" indent="0" algn="just">
              <a:buNone/>
            </a:pPr>
            <a:endParaRPr lang="pt-BR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pt-BR" b="1" dirty="0"/>
              <a:t>Solution:</a:t>
            </a:r>
          </a:p>
          <a:p>
            <a:pPr marL="0" indent="0" algn="just">
              <a:buNone/>
            </a:pPr>
            <a:r>
              <a:rPr lang="en-US" b="1" dirty="0"/>
              <a:t>Step 1:</a:t>
            </a:r>
            <a:r>
              <a:rPr lang="en-US" dirty="0"/>
              <a:t> Eliminate start symbol from the RHS. 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highlight>
                  <a:srgbClr val="00FF00"/>
                </a:highlight>
              </a:rPr>
              <a:t>S1 → S</a:t>
            </a:r>
            <a:r>
              <a:rPr lang="en-IN" dirty="0">
                <a:highlight>
                  <a:srgbClr val="FFFFFF"/>
                </a:highlight>
              </a:rPr>
              <a:t>  </a:t>
            </a:r>
            <a:r>
              <a:rPr lang="en-US" dirty="0"/>
              <a:t>Where S1 is the new start symbol.</a:t>
            </a:r>
          </a:p>
          <a:p>
            <a:pPr marL="0" indent="0" algn="just">
              <a:buNone/>
            </a:pPr>
            <a:r>
              <a:rPr lang="en-US" b="1" dirty="0"/>
              <a:t>Step 2:</a:t>
            </a:r>
            <a:r>
              <a:rPr lang="en-US" dirty="0"/>
              <a:t> In the grammar, remove the null, unit and useless productions.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No Null Production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320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F55E2A-6447-46FC-8297-50E8A750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"/>
            <a:ext cx="8534400" cy="67818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Step 3:</a:t>
            </a:r>
            <a:r>
              <a:rPr lang="en-US" sz="2800" dirty="0"/>
              <a:t> Eliminate terminals from the RHS of the production if they exist with other non-terminals or terminals. </a:t>
            </a:r>
          </a:p>
          <a:p>
            <a:pPr marL="0" indent="0" algn="just">
              <a:buNone/>
            </a:pPr>
            <a:r>
              <a:rPr lang="en-US" sz="2800" dirty="0"/>
              <a:t>For example, production </a:t>
            </a:r>
          </a:p>
          <a:p>
            <a:pPr marL="0" indent="0" algn="just">
              <a:buNone/>
            </a:pPr>
            <a:r>
              <a:rPr lang="en-US" sz="2800" dirty="0"/>
              <a:t>	S → </a:t>
            </a:r>
            <a:r>
              <a:rPr lang="en-US" sz="2800" dirty="0" err="1"/>
              <a:t>aA</a:t>
            </a:r>
            <a:r>
              <a:rPr lang="en-US" sz="2800" dirty="0"/>
              <a:t> can be decomposed as:</a:t>
            </a:r>
            <a:endParaRPr lang="en-US" sz="2800" dirty="0">
              <a:highlight>
                <a:srgbClr val="00FF00"/>
              </a:highlight>
            </a:endParaRPr>
          </a:p>
          <a:p>
            <a:pPr marL="914400" lvl="2" indent="0">
              <a:buNone/>
            </a:pPr>
            <a:r>
              <a:rPr lang="en-IN" sz="2800" dirty="0"/>
              <a:t>S → RA  </a:t>
            </a:r>
          </a:p>
          <a:p>
            <a:pPr marL="914400" lvl="2" indent="0">
              <a:buNone/>
            </a:pPr>
            <a:r>
              <a:rPr lang="en-IN" sz="2800" dirty="0"/>
              <a:t>R → a  </a:t>
            </a:r>
          </a:p>
          <a:p>
            <a:pPr marL="0" lvl="2" indent="0">
              <a:buNone/>
            </a:pPr>
            <a:r>
              <a:rPr lang="en-US" sz="2800" b="1" dirty="0"/>
              <a:t>Step 4:</a:t>
            </a:r>
            <a:r>
              <a:rPr lang="en-US" sz="2800" dirty="0"/>
              <a:t> Eliminate RHS with more than two non-terminals. </a:t>
            </a:r>
          </a:p>
          <a:p>
            <a:pPr marL="0" lvl="2" indent="0">
              <a:buNone/>
            </a:pPr>
            <a:r>
              <a:rPr lang="en-US" sz="2800" dirty="0"/>
              <a:t>For example, </a:t>
            </a:r>
          </a:p>
          <a:p>
            <a:pPr marL="0" lvl="2" indent="0">
              <a:buNone/>
            </a:pPr>
            <a:r>
              <a:rPr lang="en-US" sz="2800" dirty="0"/>
              <a:t>	S → ASB </a:t>
            </a:r>
          </a:p>
          <a:p>
            <a:pPr marL="0" lvl="2" indent="0">
              <a:buNone/>
            </a:pPr>
            <a:r>
              <a:rPr lang="en-US" sz="2800" dirty="0"/>
              <a:t>can be decomposed as:</a:t>
            </a:r>
          </a:p>
          <a:p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en-IN" sz="2800" dirty="0">
                <a:highlight>
                  <a:srgbClr val="00FF00"/>
                </a:highlight>
              </a:rPr>
              <a:t>S → RS  </a:t>
            </a:r>
          </a:p>
          <a:p>
            <a:r>
              <a:rPr lang="en-IN" sz="2800" dirty="0">
                <a:highlight>
                  <a:srgbClr val="00FF00"/>
                </a:highlight>
              </a:rPr>
              <a:t>R → AS </a:t>
            </a:r>
          </a:p>
          <a:p>
            <a:pPr marL="0" lvl="2" indent="0">
              <a:buNone/>
            </a:pPr>
            <a:r>
              <a:rPr lang="en-IN" sz="2800" dirty="0">
                <a:highlight>
                  <a:srgbClr val="00FF00"/>
                </a:highlight>
              </a:rPr>
              <a:t>	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5926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AE4989-23A4-4D41-BC08-04732B75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8763000" cy="67056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1. Convert the given CFG to CNF. Consider the given grammar G1:</a:t>
            </a:r>
          </a:p>
          <a:p>
            <a:pPr marL="1257300" lvl="3" indent="0">
              <a:buNone/>
            </a:pPr>
            <a:r>
              <a:rPr lang="en-IN" dirty="0">
                <a:solidFill>
                  <a:srgbClr val="FF0000"/>
                </a:solidFill>
              </a:rPr>
              <a:t>S → a | </a:t>
            </a:r>
            <a:r>
              <a:rPr lang="en-IN" dirty="0" err="1">
                <a:solidFill>
                  <a:srgbClr val="FF0000"/>
                </a:solidFill>
              </a:rPr>
              <a:t>aA</a:t>
            </a:r>
            <a:r>
              <a:rPr lang="en-IN" dirty="0">
                <a:solidFill>
                  <a:srgbClr val="FF0000"/>
                </a:solidFill>
              </a:rPr>
              <a:t> | B  </a:t>
            </a:r>
          </a:p>
          <a:p>
            <a:pPr marL="1257300" lvl="3" indent="0">
              <a:buNone/>
            </a:pPr>
            <a:r>
              <a:rPr lang="en-IN" dirty="0">
                <a:solidFill>
                  <a:srgbClr val="FF0000"/>
                </a:solidFill>
              </a:rPr>
              <a:t>A → </a:t>
            </a:r>
            <a:r>
              <a:rPr lang="en-IN" dirty="0" err="1">
                <a:solidFill>
                  <a:srgbClr val="FF0000"/>
                </a:solidFill>
              </a:rPr>
              <a:t>aBB</a:t>
            </a:r>
            <a:r>
              <a:rPr lang="en-IN" dirty="0">
                <a:solidFill>
                  <a:srgbClr val="FF0000"/>
                </a:solidFill>
              </a:rPr>
              <a:t> | </a:t>
            </a:r>
            <a:r>
              <a:rPr lang="el-GR" dirty="0">
                <a:solidFill>
                  <a:srgbClr val="FF0000"/>
                </a:solidFill>
              </a:rPr>
              <a:t>ε  </a:t>
            </a:r>
          </a:p>
          <a:p>
            <a:pPr marL="1257300" lvl="3" indent="0">
              <a:buNone/>
            </a:pPr>
            <a:r>
              <a:rPr lang="en-IN" dirty="0">
                <a:solidFill>
                  <a:srgbClr val="FF0000"/>
                </a:solidFill>
              </a:rPr>
              <a:t>B → Aa | b  </a:t>
            </a:r>
          </a:p>
          <a:p>
            <a:pPr marL="0" lvl="3" indent="0">
              <a:buNone/>
            </a:pPr>
            <a:r>
              <a:rPr lang="en-IN" b="1" dirty="0"/>
              <a:t>Solution:</a:t>
            </a:r>
          </a:p>
          <a:p>
            <a:pPr marL="0" lvl="3" indent="0">
              <a:buNone/>
            </a:pPr>
            <a:r>
              <a:rPr lang="en-US" b="1" dirty="0"/>
              <a:t>Step 1:</a:t>
            </a:r>
            <a:r>
              <a:rPr lang="en-US" dirty="0"/>
              <a:t> We will create a new production S1 → S, as the start symbol S appears on the RHS. </a:t>
            </a:r>
          </a:p>
          <a:p>
            <a:pPr marL="0" lvl="3" indent="0">
              <a:buNone/>
            </a:pPr>
            <a:r>
              <a:rPr lang="en-US" dirty="0"/>
              <a:t>The grammar will be:</a:t>
            </a:r>
          </a:p>
          <a:p>
            <a:pPr marL="800100" lvl="2" indent="0">
              <a:buNone/>
            </a:pPr>
            <a:r>
              <a:rPr lang="en-IN" sz="2000" dirty="0">
                <a:highlight>
                  <a:srgbClr val="00FF00"/>
                </a:highlight>
              </a:rPr>
              <a:t>S1 → S </a:t>
            </a:r>
            <a:r>
              <a:rPr lang="en-IN" sz="2000" dirty="0"/>
              <a:t> </a:t>
            </a:r>
          </a:p>
          <a:p>
            <a:pPr marL="800100" lvl="2" indent="0">
              <a:buNone/>
            </a:pPr>
            <a:r>
              <a:rPr lang="en-IN" sz="2000" dirty="0"/>
              <a:t>S → a | </a:t>
            </a:r>
            <a:r>
              <a:rPr lang="en-IN" sz="2000" dirty="0" err="1"/>
              <a:t>aA</a:t>
            </a:r>
            <a:r>
              <a:rPr lang="en-IN" sz="2000" dirty="0"/>
              <a:t> | B  </a:t>
            </a:r>
          </a:p>
          <a:p>
            <a:pPr marL="800100" lvl="2" indent="0">
              <a:buNone/>
            </a:pPr>
            <a:r>
              <a:rPr lang="en-IN" sz="2000" dirty="0"/>
              <a:t>A → </a:t>
            </a:r>
            <a:r>
              <a:rPr lang="en-IN" sz="2000" dirty="0" err="1"/>
              <a:t>aBB</a:t>
            </a:r>
            <a:r>
              <a:rPr lang="en-IN" sz="2000" dirty="0"/>
              <a:t> | </a:t>
            </a:r>
            <a:r>
              <a:rPr lang="el-GR" sz="2000" dirty="0"/>
              <a:t>ε  </a:t>
            </a:r>
          </a:p>
          <a:p>
            <a:pPr marL="800100" lvl="2" indent="0">
              <a:buNone/>
            </a:pPr>
            <a:r>
              <a:rPr lang="en-IN" sz="2000" dirty="0"/>
              <a:t>B → Aa | b  </a:t>
            </a:r>
          </a:p>
          <a:p>
            <a:pPr marL="0" lvl="2" indent="0">
              <a:buNone/>
            </a:pPr>
            <a:r>
              <a:rPr lang="en-US" sz="2000" b="1" dirty="0"/>
              <a:t>Step 2:</a:t>
            </a:r>
            <a:r>
              <a:rPr lang="en-US" sz="2000" dirty="0"/>
              <a:t> Removal of null productions. As grammar G1 contains A → ε null production</a:t>
            </a:r>
            <a:endParaRPr lang="en-IN" sz="2000" dirty="0"/>
          </a:p>
          <a:p>
            <a:pPr marL="800100" lvl="2" indent="0">
              <a:buNone/>
            </a:pPr>
            <a:r>
              <a:rPr lang="en-IN" sz="2000" dirty="0"/>
              <a:t>S1 → S  </a:t>
            </a:r>
          </a:p>
          <a:p>
            <a:pPr marL="800100" lvl="2" indent="0">
              <a:buNone/>
            </a:pPr>
            <a:r>
              <a:rPr lang="en-IN" sz="2000" dirty="0"/>
              <a:t>S → a | </a:t>
            </a:r>
            <a:r>
              <a:rPr lang="en-IN" sz="2000" dirty="0" err="1"/>
              <a:t>aA</a:t>
            </a:r>
            <a:r>
              <a:rPr lang="en-IN" sz="2000" dirty="0"/>
              <a:t> | B  </a:t>
            </a:r>
          </a:p>
          <a:p>
            <a:pPr marL="800100" lvl="2" indent="0">
              <a:buNone/>
            </a:pPr>
            <a:r>
              <a:rPr lang="en-IN" sz="2000" dirty="0">
                <a:highlight>
                  <a:srgbClr val="00FF00"/>
                </a:highlight>
              </a:rPr>
              <a:t>A → </a:t>
            </a:r>
            <a:r>
              <a:rPr lang="en-IN" sz="2000" dirty="0" err="1">
                <a:highlight>
                  <a:srgbClr val="00FF00"/>
                </a:highlight>
              </a:rPr>
              <a:t>aBB</a:t>
            </a:r>
            <a:r>
              <a:rPr lang="en-IN" sz="2000" dirty="0">
                <a:highlight>
                  <a:srgbClr val="00FF00"/>
                </a:highlight>
              </a:rPr>
              <a:t> </a:t>
            </a:r>
            <a:r>
              <a:rPr lang="en-IN" sz="2000" dirty="0"/>
              <a:t> </a:t>
            </a:r>
          </a:p>
          <a:p>
            <a:pPr marL="800100" lvl="2" indent="0">
              <a:buNone/>
            </a:pPr>
            <a:r>
              <a:rPr lang="en-IN" sz="2000" dirty="0"/>
              <a:t>B → Aa | b | a  </a:t>
            </a:r>
          </a:p>
          <a:p>
            <a:pPr marL="800100" lvl="2" indent="0">
              <a:buNone/>
            </a:pPr>
            <a:endParaRPr lang="en-IN" sz="2000" dirty="0"/>
          </a:p>
          <a:p>
            <a:pPr marL="0" lvl="3" indent="0">
              <a:buNone/>
            </a:pPr>
            <a:endParaRPr lang="en-IN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598015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632C09-7F66-40F9-9C4B-E84F3D13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477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dirty="0"/>
              <a:t>Now, as grammar G1 contains </a:t>
            </a:r>
            <a:r>
              <a:rPr lang="en-US" dirty="0">
                <a:solidFill>
                  <a:srgbClr val="C00000"/>
                </a:solidFill>
              </a:rPr>
              <a:t>Unit production S → B</a:t>
            </a:r>
            <a:r>
              <a:rPr lang="en-US" dirty="0"/>
              <a:t>, its removal yield:</a:t>
            </a:r>
            <a:endParaRPr lang="en-IN" dirty="0"/>
          </a:p>
          <a:p>
            <a:pPr marL="0" lvl="3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S1 → S  </a:t>
            </a:r>
          </a:p>
          <a:p>
            <a:pPr marL="400050" lvl="1" indent="0">
              <a:buNone/>
            </a:pPr>
            <a:r>
              <a:rPr lang="en-IN" sz="2400" dirty="0"/>
              <a:t>S → a | </a:t>
            </a:r>
            <a:r>
              <a:rPr lang="en-IN" sz="2400" dirty="0" err="1"/>
              <a:t>aA</a:t>
            </a:r>
            <a:r>
              <a:rPr lang="en-IN" sz="2400" dirty="0"/>
              <a:t> | </a:t>
            </a:r>
            <a:r>
              <a:rPr lang="en-IN" sz="2400" dirty="0">
                <a:highlight>
                  <a:srgbClr val="00FF00"/>
                </a:highlight>
              </a:rPr>
              <a:t>Aa | b  </a:t>
            </a:r>
          </a:p>
          <a:p>
            <a:pPr marL="400050" lvl="1" indent="0">
              <a:buNone/>
            </a:pPr>
            <a:r>
              <a:rPr lang="en-IN" sz="2400" dirty="0"/>
              <a:t>A → </a:t>
            </a:r>
            <a:r>
              <a:rPr lang="en-IN" sz="2400" dirty="0" err="1"/>
              <a:t>aBB</a:t>
            </a:r>
            <a:r>
              <a:rPr lang="en-IN" sz="2400" dirty="0"/>
              <a:t>  </a:t>
            </a:r>
          </a:p>
          <a:p>
            <a:pPr marL="400050" lvl="1" indent="0">
              <a:buNone/>
            </a:pPr>
            <a:r>
              <a:rPr lang="en-IN" sz="2400" dirty="0"/>
              <a:t>B → Aa | b | a  </a:t>
            </a:r>
          </a:p>
          <a:p>
            <a:pPr marL="0" indent="0">
              <a:buNone/>
            </a:pPr>
            <a:r>
              <a:rPr lang="en-IN" sz="2400" dirty="0"/>
              <a:t>Also remove the </a:t>
            </a:r>
            <a:r>
              <a:rPr lang="en-IN" sz="2400" dirty="0">
                <a:solidFill>
                  <a:srgbClr val="C00000"/>
                </a:solidFill>
              </a:rPr>
              <a:t>unit production S1 → S</a:t>
            </a:r>
            <a:r>
              <a:rPr lang="en-IN" sz="2400" dirty="0"/>
              <a:t>, its removal from the grammar yields:</a:t>
            </a:r>
          </a:p>
          <a:p>
            <a:pPr marL="400050" lvl="1" indent="0">
              <a:buNone/>
            </a:pPr>
            <a:r>
              <a:rPr lang="en-IN" sz="2400" dirty="0"/>
              <a:t>S1 → a | </a:t>
            </a:r>
            <a:r>
              <a:rPr lang="en-IN" sz="2400" dirty="0" err="1"/>
              <a:t>aA</a:t>
            </a:r>
            <a:r>
              <a:rPr lang="en-IN" sz="2400" dirty="0"/>
              <a:t> | Aa | b  </a:t>
            </a:r>
          </a:p>
          <a:p>
            <a:pPr marL="400050" lvl="1" indent="0">
              <a:buNone/>
            </a:pPr>
            <a:r>
              <a:rPr lang="en-IN" sz="2400" dirty="0"/>
              <a:t>S → a | </a:t>
            </a:r>
            <a:r>
              <a:rPr lang="en-IN" sz="2400" dirty="0" err="1"/>
              <a:t>aA</a:t>
            </a:r>
            <a:r>
              <a:rPr lang="en-IN" sz="2400" dirty="0"/>
              <a:t> | Aa | b  </a:t>
            </a:r>
          </a:p>
          <a:p>
            <a:pPr marL="400050" lvl="1" indent="0">
              <a:buNone/>
            </a:pPr>
            <a:r>
              <a:rPr lang="en-IN" sz="2400" dirty="0"/>
              <a:t>A → </a:t>
            </a:r>
            <a:r>
              <a:rPr lang="en-IN" sz="2400" dirty="0" err="1"/>
              <a:t>aBB</a:t>
            </a:r>
            <a:r>
              <a:rPr lang="en-IN" sz="2400" dirty="0"/>
              <a:t>  </a:t>
            </a:r>
          </a:p>
          <a:p>
            <a:pPr marL="400050" lvl="1" indent="0">
              <a:buNone/>
            </a:pPr>
            <a:r>
              <a:rPr lang="en-IN" sz="2400" dirty="0"/>
              <a:t>B → Aa | b | a 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2298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32FFA-D50E-436E-B970-B46B513B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610600" cy="65532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sz="2400" b="1" dirty="0"/>
              <a:t>Step 3:</a:t>
            </a:r>
            <a:r>
              <a:rPr lang="en-IN" sz="2400" dirty="0"/>
              <a:t> In the production rule </a:t>
            </a:r>
          </a:p>
          <a:p>
            <a:pPr marL="914400" lvl="2" indent="0">
              <a:buNone/>
            </a:pPr>
            <a:r>
              <a:rPr lang="en-IN" dirty="0"/>
              <a:t>S0 → </a:t>
            </a:r>
            <a:r>
              <a:rPr lang="en-IN" dirty="0" err="1"/>
              <a:t>aA</a:t>
            </a:r>
            <a:r>
              <a:rPr lang="en-IN" dirty="0"/>
              <a:t> | Aa, </a:t>
            </a:r>
          </a:p>
          <a:p>
            <a:pPr marL="914400" lvl="2" indent="0">
              <a:buNone/>
            </a:pPr>
            <a:r>
              <a:rPr lang="en-IN" dirty="0"/>
              <a:t>S → </a:t>
            </a:r>
            <a:r>
              <a:rPr lang="en-IN" dirty="0" err="1"/>
              <a:t>aA</a:t>
            </a:r>
            <a:r>
              <a:rPr lang="en-IN" dirty="0"/>
              <a:t> | Aa, </a:t>
            </a:r>
          </a:p>
          <a:p>
            <a:pPr marL="914400" lvl="2" indent="0">
              <a:buNone/>
            </a:pPr>
            <a:r>
              <a:rPr lang="en-IN" dirty="0"/>
              <a:t>A → </a:t>
            </a:r>
            <a:r>
              <a:rPr lang="en-IN" dirty="0" err="1"/>
              <a:t>aBB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B → Aa, </a:t>
            </a:r>
          </a:p>
          <a:p>
            <a:pPr marL="0" lvl="2" indent="0">
              <a:buNone/>
            </a:pPr>
            <a:r>
              <a:rPr lang="en-IN" dirty="0"/>
              <a:t>terminal a exists on RHS with non-terminals. So we will replace terminal a with X:</a:t>
            </a:r>
          </a:p>
          <a:p>
            <a:pPr marL="1257300" lvl="3" indent="0">
              <a:buNone/>
            </a:pPr>
            <a:endParaRPr lang="en-IN" sz="2400" dirty="0"/>
          </a:p>
          <a:p>
            <a:pPr marL="1257300" lvl="3" indent="0">
              <a:buNone/>
            </a:pPr>
            <a:r>
              <a:rPr lang="en-IN" sz="2400" dirty="0"/>
              <a:t>S0 → a | XA | AX | b  </a:t>
            </a:r>
          </a:p>
          <a:p>
            <a:pPr marL="1257300" lvl="3" indent="0">
              <a:buNone/>
            </a:pPr>
            <a:r>
              <a:rPr lang="en-IN" sz="2400" dirty="0"/>
              <a:t>S → a | XA | AX | b  </a:t>
            </a:r>
          </a:p>
          <a:p>
            <a:pPr marL="1257300" lvl="3" indent="0">
              <a:buNone/>
            </a:pPr>
            <a:r>
              <a:rPr lang="en-IN" sz="2400" dirty="0"/>
              <a:t>A → XBB  </a:t>
            </a:r>
          </a:p>
          <a:p>
            <a:pPr marL="1257300" lvl="3" indent="0">
              <a:buNone/>
            </a:pPr>
            <a:r>
              <a:rPr lang="en-IN" sz="2400" dirty="0"/>
              <a:t>B → AX | b | a  </a:t>
            </a:r>
          </a:p>
          <a:p>
            <a:pPr marL="1257300" lvl="3" indent="0">
              <a:buNone/>
            </a:pPr>
            <a:r>
              <a:rPr lang="en-IN" sz="2400" dirty="0">
                <a:highlight>
                  <a:srgbClr val="00FF00"/>
                </a:highlight>
              </a:rPr>
              <a:t>X → a 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1925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26D819-0EFB-4112-B387-422E79B4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6172200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b="1" dirty="0"/>
          </a:p>
          <a:p>
            <a:pPr marL="1257300" lvl="3" indent="0">
              <a:buNone/>
            </a:pPr>
            <a:r>
              <a:rPr lang="en-IN" sz="2400" dirty="0"/>
              <a:t>S0 → a | XA | AX | b  </a:t>
            </a:r>
          </a:p>
          <a:p>
            <a:pPr marL="1257300" lvl="3" indent="0">
              <a:buNone/>
            </a:pPr>
            <a:r>
              <a:rPr lang="en-IN" sz="2400" dirty="0"/>
              <a:t>S → a | XA | AX | b  </a:t>
            </a:r>
          </a:p>
          <a:p>
            <a:pPr marL="1257300" lvl="3" indent="0">
              <a:buNone/>
            </a:pPr>
            <a:r>
              <a:rPr lang="en-IN" sz="2400" dirty="0">
                <a:highlight>
                  <a:srgbClr val="00FF00"/>
                </a:highlight>
              </a:rPr>
              <a:t>A → XBB  </a:t>
            </a:r>
          </a:p>
          <a:p>
            <a:pPr marL="1257300" lvl="3" indent="0">
              <a:buNone/>
            </a:pPr>
            <a:r>
              <a:rPr lang="en-IN" sz="2400" dirty="0"/>
              <a:t>B → AX | b | a  </a:t>
            </a:r>
          </a:p>
          <a:p>
            <a:pPr marL="1257300" lvl="3" indent="0">
              <a:buNone/>
            </a:pPr>
            <a:r>
              <a:rPr lang="en-IN" sz="2400" dirty="0"/>
              <a:t>X → a  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Step 4:</a:t>
            </a:r>
            <a:r>
              <a:rPr lang="en-US" sz="2400" dirty="0"/>
              <a:t> In the production rule </a:t>
            </a:r>
          </a:p>
          <a:p>
            <a:pPr marL="0" indent="0">
              <a:buNone/>
            </a:pPr>
            <a:r>
              <a:rPr lang="en-US" sz="2400" dirty="0"/>
              <a:t>	A → XBB,</a:t>
            </a:r>
          </a:p>
          <a:p>
            <a:pPr marL="0" lvl="1" indent="0">
              <a:buNone/>
            </a:pPr>
            <a:r>
              <a:rPr lang="en-US" sz="2400" dirty="0"/>
              <a:t> RHS has more than two symbols, removing it from grammar yield:</a:t>
            </a:r>
          </a:p>
          <a:p>
            <a:pPr marL="1257300" lvl="3" indent="0">
              <a:buNone/>
            </a:pPr>
            <a:r>
              <a:rPr lang="en-IN" sz="2400" dirty="0"/>
              <a:t>S0 → a | XA | AX | b  </a:t>
            </a:r>
          </a:p>
          <a:p>
            <a:pPr marL="1257300" lvl="3" indent="0">
              <a:buNone/>
            </a:pPr>
            <a:r>
              <a:rPr lang="en-IN" sz="2400" dirty="0"/>
              <a:t>S → a | XA | AX | b  </a:t>
            </a:r>
          </a:p>
          <a:p>
            <a:pPr marL="1257300" lvl="3" indent="0">
              <a:buNone/>
            </a:pPr>
            <a:r>
              <a:rPr lang="en-IN" sz="2400" dirty="0"/>
              <a:t>A → RB  </a:t>
            </a:r>
          </a:p>
          <a:p>
            <a:pPr marL="1257300" lvl="3" indent="0">
              <a:buNone/>
            </a:pPr>
            <a:r>
              <a:rPr lang="en-IN" sz="2400" dirty="0"/>
              <a:t>B → AX | b | a  </a:t>
            </a:r>
          </a:p>
          <a:p>
            <a:pPr marL="1257300" lvl="3" indent="0">
              <a:buNone/>
            </a:pPr>
            <a:r>
              <a:rPr lang="en-IN" sz="2400" dirty="0"/>
              <a:t>X → a  </a:t>
            </a:r>
          </a:p>
          <a:p>
            <a:pPr marL="1257300" lvl="3" indent="0">
              <a:buNone/>
            </a:pPr>
            <a:r>
              <a:rPr lang="en-IN" sz="2400" dirty="0"/>
              <a:t>R → XB  </a:t>
            </a:r>
          </a:p>
          <a:p>
            <a:pPr marL="1257300" lvl="3" indent="0">
              <a:buNone/>
            </a:pPr>
            <a:endParaRPr lang="en-IN" sz="2400" dirty="0"/>
          </a:p>
          <a:p>
            <a:pPr marL="0" lvl="3" indent="0">
              <a:buNone/>
            </a:pPr>
            <a:r>
              <a:rPr lang="en-IN" sz="2400" dirty="0"/>
              <a:t>Hence the given grammar is converted to CNF</a:t>
            </a:r>
          </a:p>
          <a:p>
            <a:pPr marL="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28981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7A809-ECD8-4C04-A1E0-98F455D7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Greibach</a:t>
            </a:r>
            <a:r>
              <a:rPr lang="en-IN" dirty="0">
                <a:solidFill>
                  <a:srgbClr val="0070C0"/>
                </a:solidFill>
              </a:rPr>
              <a:t> Normal Form (GNF)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2B4600-4E88-47B8-B105-9B8A7A3B5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800" dirty="0"/>
              <a:t>A CFG(context free grammar) is in GNF(</a:t>
            </a:r>
            <a:r>
              <a:rPr lang="en-US" sz="2800" dirty="0" err="1"/>
              <a:t>Greibach</a:t>
            </a:r>
            <a:r>
              <a:rPr lang="en-US" sz="2800" dirty="0"/>
              <a:t> normal form) if all the production rules satisfy one of the following conditions:</a:t>
            </a:r>
          </a:p>
          <a:p>
            <a:pPr lvl="1" algn="just"/>
            <a:r>
              <a:rPr lang="en-US" dirty="0"/>
              <a:t>A non-terminal generating a terminal. </a:t>
            </a:r>
          </a:p>
          <a:p>
            <a:pPr marL="914400" lvl="2" indent="0" algn="just">
              <a:buNone/>
            </a:pPr>
            <a:r>
              <a:rPr lang="en-US" sz="2800" dirty="0"/>
              <a:t>	For example, A → a.</a:t>
            </a:r>
          </a:p>
          <a:p>
            <a:pPr lvl="1" algn="just"/>
            <a:r>
              <a:rPr lang="en-US" dirty="0"/>
              <a:t>A non-terminal generating a terminal which is followed by any number of non-terminals. </a:t>
            </a:r>
          </a:p>
          <a:p>
            <a:pPr marL="914400" lvl="2" indent="0" algn="just">
              <a:buNone/>
            </a:pPr>
            <a:r>
              <a:rPr lang="en-US" sz="2800" dirty="0"/>
              <a:t>	For example, S → </a:t>
            </a:r>
            <a:r>
              <a:rPr lang="en-US" sz="2800" dirty="0" err="1"/>
              <a:t>aASB</a:t>
            </a:r>
            <a:r>
              <a:rPr lang="en-US" sz="2800" dirty="0"/>
              <a:t>.</a:t>
            </a:r>
          </a:p>
          <a:p>
            <a:pPr marL="0" lvl="2" indent="0" algn="just">
              <a:buNone/>
            </a:pPr>
            <a:r>
              <a:rPr lang="en-US" sz="2800" b="1" dirty="0"/>
              <a:t>Example : </a:t>
            </a:r>
          </a:p>
          <a:p>
            <a:pPr marL="0" indent="0">
              <a:buNone/>
            </a:pPr>
            <a:r>
              <a:rPr lang="en-IN" sz="2800" dirty="0"/>
              <a:t>G1 = {S → </a:t>
            </a:r>
            <a:r>
              <a:rPr lang="en-IN" sz="2800" dirty="0" err="1"/>
              <a:t>aAB</a:t>
            </a:r>
            <a:r>
              <a:rPr lang="en-IN" sz="2800" dirty="0"/>
              <a:t> | </a:t>
            </a:r>
            <a:r>
              <a:rPr lang="en-IN" sz="2800" dirty="0" err="1"/>
              <a:t>aB</a:t>
            </a:r>
            <a:r>
              <a:rPr lang="en-IN" sz="2800" dirty="0"/>
              <a:t>, A → </a:t>
            </a:r>
            <a:r>
              <a:rPr lang="en-IN" sz="2800" dirty="0" err="1"/>
              <a:t>aA</a:t>
            </a:r>
            <a:r>
              <a:rPr lang="en-IN" sz="2800" dirty="0"/>
              <a:t>| a, B → </a:t>
            </a:r>
            <a:r>
              <a:rPr lang="en-IN" sz="2800" dirty="0" err="1"/>
              <a:t>bB</a:t>
            </a:r>
            <a:r>
              <a:rPr lang="en-IN" sz="2800" dirty="0"/>
              <a:t> | b}  --GNF</a:t>
            </a:r>
          </a:p>
          <a:p>
            <a:pPr marL="0" indent="0">
              <a:buNone/>
            </a:pPr>
            <a:r>
              <a:rPr lang="en-IN" sz="2800" dirty="0"/>
              <a:t>G2 = {S → </a:t>
            </a:r>
            <a:r>
              <a:rPr lang="en-IN" sz="2800" dirty="0" err="1"/>
              <a:t>aAB</a:t>
            </a:r>
            <a:r>
              <a:rPr lang="en-IN" sz="2800" dirty="0"/>
              <a:t> | </a:t>
            </a:r>
            <a:r>
              <a:rPr lang="en-IN" sz="2800" dirty="0" err="1"/>
              <a:t>aB</a:t>
            </a:r>
            <a:r>
              <a:rPr lang="en-IN" sz="2800" dirty="0"/>
              <a:t>, A → </a:t>
            </a:r>
            <a:r>
              <a:rPr lang="en-IN" sz="2800" dirty="0" err="1"/>
              <a:t>aA</a:t>
            </a:r>
            <a:r>
              <a:rPr lang="en-IN" sz="2800" dirty="0"/>
              <a:t> | </a:t>
            </a:r>
            <a:r>
              <a:rPr lang="el-GR" sz="2800" dirty="0"/>
              <a:t>ε, </a:t>
            </a:r>
            <a:r>
              <a:rPr lang="en-IN" sz="2800" dirty="0"/>
              <a:t>B → </a:t>
            </a:r>
            <a:r>
              <a:rPr lang="en-IN" sz="2800" dirty="0" err="1"/>
              <a:t>bB</a:t>
            </a:r>
            <a:r>
              <a:rPr lang="en-IN" sz="2800" dirty="0"/>
              <a:t> | </a:t>
            </a:r>
            <a:r>
              <a:rPr lang="el-GR" sz="2800" dirty="0"/>
              <a:t>ε} </a:t>
            </a:r>
            <a:r>
              <a:rPr lang="en-IN" sz="2800" dirty="0"/>
              <a:t>--not GNF</a:t>
            </a:r>
            <a:r>
              <a:rPr lang="el-GR" sz="2800" dirty="0"/>
              <a:t> </a:t>
            </a:r>
          </a:p>
          <a:p>
            <a:pPr marL="914400" lvl="2" indent="0" algn="just">
              <a:buNone/>
            </a:pPr>
            <a:endParaRPr lang="en-US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8769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46E33-C053-44BB-8FA2-7F980786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Steps for converting CFG into GNF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E23181-E4DE-4B79-9D07-2F5CCE2CC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 Convert the grammar into CNF.</a:t>
            </a:r>
          </a:p>
          <a:p>
            <a:pPr marL="0" indent="0">
              <a:buNone/>
            </a:pPr>
            <a:r>
              <a:rPr lang="en-US" b="1" dirty="0"/>
              <a:t>Step 2:</a:t>
            </a:r>
            <a:r>
              <a:rPr lang="en-US" dirty="0"/>
              <a:t> If the grammar exists left recursion, eliminate it.</a:t>
            </a:r>
          </a:p>
          <a:p>
            <a:pPr marL="0" indent="0">
              <a:buNone/>
            </a:pPr>
            <a:r>
              <a:rPr lang="en-US" b="1" dirty="0"/>
              <a:t>Step 3:</a:t>
            </a:r>
            <a:r>
              <a:rPr lang="en-US" dirty="0"/>
              <a:t> In the grammar, convert the given production rule into GNF form.</a:t>
            </a:r>
            <a:endParaRPr lang="pt-BR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79407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E6085-453E-47B2-99C2-D312F2FA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"/>
            <a:ext cx="8610600" cy="66294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1. Convert the given Grammar to GNF</a:t>
            </a:r>
          </a:p>
          <a:p>
            <a:pPr marL="400050" lvl="1" indent="0">
              <a:buNone/>
            </a:pPr>
            <a:r>
              <a:rPr lang="pt-BR" dirty="0"/>
              <a:t>S→ XB | AA  </a:t>
            </a:r>
          </a:p>
          <a:p>
            <a:pPr marL="400050" lvl="1" indent="0">
              <a:buNone/>
            </a:pPr>
            <a:r>
              <a:rPr lang="pt-BR" dirty="0"/>
              <a:t>A → a | SA  </a:t>
            </a:r>
          </a:p>
          <a:p>
            <a:pPr marL="400050" lvl="1" indent="0">
              <a:buNone/>
            </a:pPr>
            <a:r>
              <a:rPr lang="pt-BR" dirty="0"/>
              <a:t>B → b  </a:t>
            </a:r>
          </a:p>
          <a:p>
            <a:pPr marL="400050" lvl="1" indent="0">
              <a:buNone/>
            </a:pPr>
            <a:r>
              <a:rPr lang="pt-BR" dirty="0"/>
              <a:t>X → a  </a:t>
            </a:r>
          </a:p>
          <a:p>
            <a:pPr marL="457200" lvl="1" indent="-457200"/>
            <a:r>
              <a:rPr lang="en-US" dirty="0"/>
              <a:t>As the given grammar G is already in CNF and there is no left recursion,</a:t>
            </a:r>
          </a:p>
          <a:p>
            <a:pPr marL="457200" lvl="1" indent="-457200"/>
            <a:r>
              <a:rPr lang="en-US" dirty="0"/>
              <a:t>Skip step 1 and step 2 and directly go to step 3.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738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F2C332-F70C-457F-9B91-939B5C65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228600"/>
            <a:ext cx="8610600" cy="6477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pt-BR" sz="2400" dirty="0"/>
              <a:t>S→ XB | AA  </a:t>
            </a:r>
          </a:p>
          <a:p>
            <a:pPr marL="400050" lvl="1" indent="0">
              <a:buNone/>
            </a:pPr>
            <a:r>
              <a:rPr lang="pt-BR" sz="2400" dirty="0"/>
              <a:t>A → a | SA  </a:t>
            </a:r>
          </a:p>
          <a:p>
            <a:pPr marL="400050" lvl="1" indent="0">
              <a:buNone/>
            </a:pPr>
            <a:r>
              <a:rPr lang="pt-BR" sz="2400" dirty="0"/>
              <a:t>B → b  </a:t>
            </a:r>
          </a:p>
          <a:p>
            <a:pPr marL="400050" lvl="1" indent="0">
              <a:buNone/>
            </a:pPr>
            <a:r>
              <a:rPr lang="pt-BR" sz="2400" dirty="0"/>
              <a:t>X → a  </a:t>
            </a:r>
          </a:p>
          <a:p>
            <a:pPr marL="0" indent="-400050">
              <a:buNone/>
            </a:pPr>
            <a:r>
              <a:rPr lang="pt-BR" sz="2400" b="1" dirty="0"/>
              <a:t>Step 3: </a:t>
            </a:r>
            <a:r>
              <a:rPr lang="en-US" sz="2400" dirty="0"/>
              <a:t>The production rule  </a:t>
            </a:r>
            <a:r>
              <a:rPr lang="en-US" sz="2400" dirty="0">
                <a:solidFill>
                  <a:srgbClr val="FF0000"/>
                </a:solidFill>
              </a:rPr>
              <a:t>A → SA is not in GNF, </a:t>
            </a:r>
          </a:p>
          <a:p>
            <a:pPr marL="800100" lvl="2" indent="0">
              <a:buNone/>
            </a:pPr>
            <a:r>
              <a:rPr lang="en-IN" dirty="0"/>
              <a:t>S → XB | AA  </a:t>
            </a:r>
          </a:p>
          <a:p>
            <a:pPr marL="800100" lvl="2" indent="0">
              <a:buNone/>
            </a:pPr>
            <a:r>
              <a:rPr lang="en-IN" dirty="0"/>
              <a:t>A → a | </a:t>
            </a:r>
            <a:r>
              <a:rPr lang="en-IN" dirty="0">
                <a:highlight>
                  <a:srgbClr val="00FFFF"/>
                </a:highlight>
              </a:rPr>
              <a:t>XB</a:t>
            </a:r>
            <a:r>
              <a:rPr lang="en-IN" dirty="0"/>
              <a:t>A | </a:t>
            </a:r>
            <a:r>
              <a:rPr lang="en-IN" dirty="0">
                <a:highlight>
                  <a:srgbClr val="00FFFF"/>
                </a:highlight>
              </a:rPr>
              <a:t>AA</a:t>
            </a:r>
            <a:r>
              <a:rPr lang="en-IN" dirty="0"/>
              <a:t>A  </a:t>
            </a:r>
          </a:p>
          <a:p>
            <a:pPr marL="800100" lvl="2" indent="0">
              <a:buNone/>
            </a:pPr>
            <a:r>
              <a:rPr lang="en-IN" dirty="0"/>
              <a:t>B → b  </a:t>
            </a:r>
          </a:p>
          <a:p>
            <a:pPr marL="800100" lvl="2" indent="0">
              <a:buNone/>
            </a:pPr>
            <a:r>
              <a:rPr lang="en-IN" dirty="0"/>
              <a:t>X → a  </a:t>
            </a:r>
          </a:p>
          <a:p>
            <a:pPr marL="0" indent="0">
              <a:buNone/>
            </a:pPr>
            <a:r>
              <a:rPr lang="en-US" sz="2400" dirty="0"/>
              <a:t>The production rule  </a:t>
            </a:r>
            <a:r>
              <a:rPr lang="en-US" sz="2400" dirty="0">
                <a:solidFill>
                  <a:srgbClr val="FF0000"/>
                </a:solidFill>
              </a:rPr>
              <a:t>S → XB and B → XBA is not in GNF </a:t>
            </a:r>
          </a:p>
          <a:p>
            <a:pPr marL="800100" lvl="2" indent="0">
              <a:buNone/>
            </a:pPr>
            <a:r>
              <a:rPr lang="en-IN" dirty="0"/>
              <a:t>S → </a:t>
            </a:r>
            <a:r>
              <a:rPr lang="en-IN" dirty="0" err="1">
                <a:highlight>
                  <a:srgbClr val="00FFFF"/>
                </a:highlight>
              </a:rPr>
              <a:t>a</a:t>
            </a:r>
            <a:r>
              <a:rPr lang="en-IN" dirty="0" err="1"/>
              <a:t>B</a:t>
            </a:r>
            <a:r>
              <a:rPr lang="en-IN" dirty="0"/>
              <a:t> | AA  </a:t>
            </a:r>
          </a:p>
          <a:p>
            <a:pPr marL="800100" lvl="2" indent="0">
              <a:buNone/>
            </a:pPr>
            <a:r>
              <a:rPr lang="en-IN" dirty="0"/>
              <a:t>A → a | </a:t>
            </a:r>
            <a:r>
              <a:rPr lang="en-IN" dirty="0" err="1">
                <a:highlight>
                  <a:srgbClr val="00FFFF"/>
                </a:highlight>
              </a:rPr>
              <a:t>a</a:t>
            </a:r>
            <a:r>
              <a:rPr lang="en-IN" dirty="0" err="1"/>
              <a:t>BA</a:t>
            </a:r>
            <a:r>
              <a:rPr lang="en-IN" dirty="0"/>
              <a:t> | AAA  </a:t>
            </a:r>
          </a:p>
          <a:p>
            <a:pPr marL="800100" lvl="2" indent="0">
              <a:buNone/>
            </a:pPr>
            <a:r>
              <a:rPr lang="en-IN" dirty="0"/>
              <a:t>B → b  </a:t>
            </a:r>
          </a:p>
          <a:p>
            <a:pPr marL="800100" lvl="2" indent="0">
              <a:buNone/>
            </a:pPr>
            <a:r>
              <a:rPr lang="en-IN" dirty="0"/>
              <a:t>X → a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459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Need for CFG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C++ Program                        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1619250" cy="1905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05200" y="1524000"/>
            <a:ext cx="4648200" cy="48768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C32F8-B391-43F9-8431-E88F6FB5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5532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we will remove left recursion (A → AAA), </a:t>
            </a:r>
            <a:r>
              <a:rPr lang="en-US" dirty="0"/>
              <a:t>we get:</a:t>
            </a:r>
          </a:p>
          <a:p>
            <a:pPr marL="800100" lvl="2" indent="0">
              <a:buNone/>
            </a:pPr>
            <a:r>
              <a:rPr lang="en-IN" dirty="0"/>
              <a:t>S → </a:t>
            </a:r>
            <a:r>
              <a:rPr lang="en-IN" dirty="0" err="1"/>
              <a:t>aB</a:t>
            </a:r>
            <a:r>
              <a:rPr lang="en-IN" dirty="0"/>
              <a:t> | AA  </a:t>
            </a:r>
          </a:p>
          <a:p>
            <a:pPr marL="800100" lvl="2" indent="0">
              <a:buNone/>
            </a:pPr>
            <a:r>
              <a:rPr lang="en-IN" dirty="0"/>
              <a:t>A → </a:t>
            </a:r>
            <a:r>
              <a:rPr lang="en-IN" dirty="0" err="1"/>
              <a:t>aC</a:t>
            </a:r>
            <a:r>
              <a:rPr lang="en-IN" dirty="0"/>
              <a:t> | </a:t>
            </a:r>
            <a:r>
              <a:rPr lang="en-IN" dirty="0" err="1"/>
              <a:t>aBAC</a:t>
            </a:r>
            <a:r>
              <a:rPr lang="en-IN" dirty="0"/>
              <a:t>  </a:t>
            </a:r>
          </a:p>
          <a:p>
            <a:pPr marL="800100" lvl="2" indent="0">
              <a:buNone/>
            </a:pPr>
            <a:r>
              <a:rPr lang="en-IN" dirty="0"/>
              <a:t>C → AAC |  </a:t>
            </a:r>
            <a:r>
              <a:rPr lang="el-GR" dirty="0"/>
              <a:t>ε  </a:t>
            </a:r>
          </a:p>
          <a:p>
            <a:pPr marL="800100" lvl="2" indent="0">
              <a:buNone/>
            </a:pPr>
            <a:r>
              <a:rPr lang="en-IN" dirty="0"/>
              <a:t>B → b  </a:t>
            </a:r>
          </a:p>
          <a:p>
            <a:pPr marL="800100" lvl="2" indent="0">
              <a:buNone/>
            </a:pPr>
            <a:r>
              <a:rPr lang="en-IN" dirty="0"/>
              <a:t>X → a  </a:t>
            </a:r>
          </a:p>
          <a:p>
            <a:pPr marL="342900" lvl="2" indent="-342900"/>
            <a:r>
              <a:rPr lang="en-US" dirty="0">
                <a:solidFill>
                  <a:srgbClr val="FF0000"/>
                </a:solidFill>
              </a:rPr>
              <a:t>Now we will remove null production C → ε, we get</a:t>
            </a:r>
            <a:r>
              <a:rPr lang="en-US" dirty="0"/>
              <a:t>:</a:t>
            </a:r>
          </a:p>
          <a:p>
            <a:pPr marL="857250" lvl="2" indent="0">
              <a:buNone/>
            </a:pPr>
            <a:r>
              <a:rPr lang="en-IN" dirty="0"/>
              <a:t>S → </a:t>
            </a:r>
            <a:r>
              <a:rPr lang="en-IN" dirty="0" err="1"/>
              <a:t>aB</a:t>
            </a:r>
            <a:r>
              <a:rPr lang="en-IN" dirty="0"/>
              <a:t> | AA  </a:t>
            </a:r>
          </a:p>
          <a:p>
            <a:pPr marL="857250" lvl="2" indent="0">
              <a:buNone/>
            </a:pPr>
            <a:r>
              <a:rPr lang="en-IN" dirty="0"/>
              <a:t>A → </a:t>
            </a:r>
            <a:r>
              <a:rPr lang="en-IN" dirty="0" err="1"/>
              <a:t>aC</a:t>
            </a:r>
            <a:r>
              <a:rPr lang="en-IN" dirty="0"/>
              <a:t> | </a:t>
            </a:r>
            <a:r>
              <a:rPr lang="en-IN" dirty="0" err="1"/>
              <a:t>aBAC</a:t>
            </a:r>
            <a:r>
              <a:rPr lang="en-IN" dirty="0"/>
              <a:t> | a | </a:t>
            </a:r>
            <a:r>
              <a:rPr lang="en-IN" dirty="0" err="1"/>
              <a:t>aBA</a:t>
            </a:r>
            <a:r>
              <a:rPr lang="en-IN" dirty="0"/>
              <a:t>  </a:t>
            </a:r>
          </a:p>
          <a:p>
            <a:pPr marL="857250" lvl="2" indent="0">
              <a:buNone/>
            </a:pPr>
            <a:r>
              <a:rPr lang="en-IN" dirty="0"/>
              <a:t>C → AAC |  AA  </a:t>
            </a:r>
          </a:p>
          <a:p>
            <a:pPr marL="857250" lvl="2" indent="0">
              <a:buNone/>
            </a:pPr>
            <a:r>
              <a:rPr lang="en-IN" dirty="0"/>
              <a:t>B → b  </a:t>
            </a:r>
          </a:p>
          <a:p>
            <a:pPr marL="857250" lvl="2" indent="0">
              <a:buNone/>
            </a:pPr>
            <a:r>
              <a:rPr lang="en-IN" dirty="0"/>
              <a:t>X → a  </a:t>
            </a:r>
          </a:p>
          <a:p>
            <a:pPr marL="0" lvl="2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634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4A1829-4CE5-4394-925F-92027A00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400800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production rule S → AA is not in GNF, </a:t>
            </a:r>
          </a:p>
          <a:p>
            <a:pPr marL="800100" lvl="2" indent="0">
              <a:buNone/>
            </a:pPr>
            <a:r>
              <a:rPr lang="en-IN" dirty="0"/>
              <a:t>S → </a:t>
            </a:r>
            <a:r>
              <a:rPr lang="en-IN" dirty="0" err="1"/>
              <a:t>aB</a:t>
            </a:r>
            <a:r>
              <a:rPr lang="en-IN" dirty="0"/>
              <a:t> | </a:t>
            </a:r>
            <a:r>
              <a:rPr lang="en-IN" dirty="0" err="1"/>
              <a:t>aCA</a:t>
            </a:r>
            <a:r>
              <a:rPr lang="en-IN" dirty="0"/>
              <a:t> | </a:t>
            </a:r>
            <a:r>
              <a:rPr lang="en-IN" dirty="0" err="1"/>
              <a:t>aBACA</a:t>
            </a:r>
            <a:r>
              <a:rPr lang="en-IN" dirty="0"/>
              <a:t> | </a:t>
            </a:r>
            <a:r>
              <a:rPr lang="en-IN" dirty="0" err="1"/>
              <a:t>aA</a:t>
            </a:r>
            <a:r>
              <a:rPr lang="en-IN" dirty="0"/>
              <a:t> | </a:t>
            </a:r>
            <a:r>
              <a:rPr lang="en-IN" dirty="0" err="1"/>
              <a:t>aBAA</a:t>
            </a:r>
            <a:r>
              <a:rPr lang="en-IN" dirty="0"/>
              <a:t>  </a:t>
            </a:r>
          </a:p>
          <a:p>
            <a:pPr marL="800100" lvl="2" indent="0">
              <a:buNone/>
            </a:pPr>
            <a:r>
              <a:rPr lang="en-IN" dirty="0"/>
              <a:t>A → </a:t>
            </a:r>
            <a:r>
              <a:rPr lang="en-IN" dirty="0" err="1"/>
              <a:t>aC</a:t>
            </a:r>
            <a:r>
              <a:rPr lang="en-IN" dirty="0"/>
              <a:t> | </a:t>
            </a:r>
            <a:r>
              <a:rPr lang="en-IN" dirty="0" err="1"/>
              <a:t>aBAC</a:t>
            </a:r>
            <a:r>
              <a:rPr lang="en-IN" dirty="0"/>
              <a:t> | a | </a:t>
            </a:r>
            <a:r>
              <a:rPr lang="en-IN" dirty="0" err="1"/>
              <a:t>aBA</a:t>
            </a:r>
            <a:r>
              <a:rPr lang="en-IN" dirty="0"/>
              <a:t>  </a:t>
            </a:r>
          </a:p>
          <a:p>
            <a:pPr marL="800100" lvl="2" indent="0">
              <a:buNone/>
            </a:pPr>
            <a:r>
              <a:rPr lang="en-IN" dirty="0"/>
              <a:t>C → AAC  </a:t>
            </a:r>
          </a:p>
          <a:p>
            <a:pPr marL="800100" lvl="2" indent="0">
              <a:buNone/>
            </a:pPr>
            <a:r>
              <a:rPr lang="en-IN" dirty="0"/>
              <a:t>C → </a:t>
            </a:r>
            <a:r>
              <a:rPr lang="en-IN" dirty="0" err="1"/>
              <a:t>aCA</a:t>
            </a:r>
            <a:r>
              <a:rPr lang="en-IN" dirty="0"/>
              <a:t> | </a:t>
            </a:r>
            <a:r>
              <a:rPr lang="en-IN" dirty="0" err="1"/>
              <a:t>aBACA</a:t>
            </a:r>
            <a:r>
              <a:rPr lang="en-IN" dirty="0"/>
              <a:t> | </a:t>
            </a:r>
            <a:r>
              <a:rPr lang="en-IN" dirty="0" err="1"/>
              <a:t>aA</a:t>
            </a:r>
            <a:r>
              <a:rPr lang="en-IN" dirty="0"/>
              <a:t> | </a:t>
            </a:r>
            <a:r>
              <a:rPr lang="en-IN" dirty="0" err="1"/>
              <a:t>aBAA</a:t>
            </a:r>
            <a:r>
              <a:rPr lang="en-IN" dirty="0"/>
              <a:t>  </a:t>
            </a:r>
          </a:p>
          <a:p>
            <a:pPr marL="800100" lvl="2" indent="0">
              <a:buNone/>
            </a:pPr>
            <a:r>
              <a:rPr lang="en-IN" dirty="0"/>
              <a:t>B → b  </a:t>
            </a:r>
          </a:p>
          <a:p>
            <a:pPr marL="800100" lvl="2" indent="0">
              <a:buNone/>
            </a:pPr>
            <a:r>
              <a:rPr lang="en-IN" dirty="0"/>
              <a:t>X → a  </a:t>
            </a:r>
          </a:p>
          <a:p>
            <a:r>
              <a:rPr lang="en-US" dirty="0">
                <a:solidFill>
                  <a:srgbClr val="FF0000"/>
                </a:solidFill>
              </a:rPr>
              <a:t>The production rule C → AAC is not in GNF,</a:t>
            </a:r>
          </a:p>
          <a:p>
            <a:pPr marL="800100" lvl="2" indent="0">
              <a:buNone/>
            </a:pPr>
            <a:r>
              <a:rPr lang="en-IN" dirty="0"/>
              <a:t>S → </a:t>
            </a:r>
            <a:r>
              <a:rPr lang="en-IN" dirty="0" err="1"/>
              <a:t>aB</a:t>
            </a:r>
            <a:r>
              <a:rPr lang="en-IN" dirty="0"/>
              <a:t> | </a:t>
            </a:r>
            <a:r>
              <a:rPr lang="en-IN" dirty="0" err="1"/>
              <a:t>aCA</a:t>
            </a:r>
            <a:r>
              <a:rPr lang="en-IN" dirty="0"/>
              <a:t> | </a:t>
            </a:r>
            <a:r>
              <a:rPr lang="en-IN" dirty="0" err="1"/>
              <a:t>aBACA</a:t>
            </a:r>
            <a:r>
              <a:rPr lang="en-IN" dirty="0"/>
              <a:t> | </a:t>
            </a:r>
            <a:r>
              <a:rPr lang="en-IN" dirty="0" err="1"/>
              <a:t>aA</a:t>
            </a:r>
            <a:r>
              <a:rPr lang="en-IN" dirty="0"/>
              <a:t> | </a:t>
            </a:r>
            <a:r>
              <a:rPr lang="en-IN" dirty="0" err="1"/>
              <a:t>aBAA</a:t>
            </a:r>
            <a:r>
              <a:rPr lang="en-IN" dirty="0"/>
              <a:t>  </a:t>
            </a:r>
          </a:p>
          <a:p>
            <a:pPr marL="800100" lvl="2" indent="0">
              <a:buNone/>
            </a:pPr>
            <a:r>
              <a:rPr lang="en-IN" dirty="0"/>
              <a:t>A → </a:t>
            </a:r>
            <a:r>
              <a:rPr lang="en-IN" dirty="0" err="1"/>
              <a:t>aC</a:t>
            </a:r>
            <a:r>
              <a:rPr lang="en-IN" dirty="0"/>
              <a:t> | </a:t>
            </a:r>
            <a:r>
              <a:rPr lang="en-IN" dirty="0" err="1"/>
              <a:t>aBAC</a:t>
            </a:r>
            <a:r>
              <a:rPr lang="en-IN" dirty="0"/>
              <a:t> | a | </a:t>
            </a:r>
            <a:r>
              <a:rPr lang="en-IN" dirty="0" err="1"/>
              <a:t>aBA</a:t>
            </a:r>
            <a:r>
              <a:rPr lang="en-IN" dirty="0"/>
              <a:t>  </a:t>
            </a:r>
          </a:p>
          <a:p>
            <a:pPr marL="800100" lvl="2" indent="0">
              <a:buNone/>
            </a:pPr>
            <a:r>
              <a:rPr lang="en-IN" dirty="0"/>
              <a:t>C →  </a:t>
            </a:r>
            <a:r>
              <a:rPr lang="en-IN" dirty="0" err="1"/>
              <a:t>aCAC</a:t>
            </a:r>
            <a:r>
              <a:rPr lang="en-IN" dirty="0"/>
              <a:t> | </a:t>
            </a:r>
            <a:r>
              <a:rPr lang="en-IN" dirty="0" err="1"/>
              <a:t>aBACAC</a:t>
            </a:r>
            <a:r>
              <a:rPr lang="en-IN" dirty="0"/>
              <a:t> | </a:t>
            </a:r>
            <a:r>
              <a:rPr lang="en-IN" dirty="0" err="1"/>
              <a:t>aAC</a:t>
            </a:r>
            <a:r>
              <a:rPr lang="en-IN" dirty="0"/>
              <a:t> | </a:t>
            </a:r>
            <a:r>
              <a:rPr lang="en-IN" dirty="0" err="1"/>
              <a:t>aBAAC</a:t>
            </a:r>
            <a:r>
              <a:rPr lang="en-IN" dirty="0"/>
              <a:t>  </a:t>
            </a:r>
          </a:p>
          <a:p>
            <a:pPr marL="800100" lvl="2" indent="0">
              <a:buNone/>
            </a:pPr>
            <a:r>
              <a:rPr lang="en-IN" dirty="0"/>
              <a:t>C → </a:t>
            </a:r>
            <a:r>
              <a:rPr lang="en-IN" dirty="0" err="1"/>
              <a:t>aCA</a:t>
            </a:r>
            <a:r>
              <a:rPr lang="en-IN" dirty="0"/>
              <a:t> | </a:t>
            </a:r>
            <a:r>
              <a:rPr lang="en-IN" dirty="0" err="1"/>
              <a:t>aBACA</a:t>
            </a:r>
            <a:r>
              <a:rPr lang="en-IN" dirty="0"/>
              <a:t> | </a:t>
            </a:r>
            <a:r>
              <a:rPr lang="en-IN" dirty="0" err="1"/>
              <a:t>aA</a:t>
            </a:r>
            <a:r>
              <a:rPr lang="en-IN" dirty="0"/>
              <a:t> | </a:t>
            </a:r>
            <a:r>
              <a:rPr lang="en-IN" dirty="0" err="1"/>
              <a:t>aBAA</a:t>
            </a:r>
            <a:r>
              <a:rPr lang="en-IN" dirty="0"/>
              <a:t>  </a:t>
            </a:r>
          </a:p>
          <a:p>
            <a:pPr marL="800100" lvl="2" indent="0">
              <a:buNone/>
            </a:pPr>
            <a:r>
              <a:rPr lang="en-IN" dirty="0"/>
              <a:t>B → b  </a:t>
            </a:r>
          </a:p>
          <a:p>
            <a:pPr marL="800100" lvl="2" indent="0">
              <a:buNone/>
            </a:pPr>
            <a:r>
              <a:rPr lang="en-IN" dirty="0"/>
              <a:t>X → a  </a:t>
            </a:r>
          </a:p>
          <a:p>
            <a:pPr marL="0" indent="0">
              <a:buNone/>
            </a:pPr>
            <a:r>
              <a:rPr lang="en-IN" dirty="0"/>
              <a:t>Hence the given grammar is in GNF</a:t>
            </a:r>
          </a:p>
        </p:txBody>
      </p:sp>
    </p:spTree>
    <p:extLst>
      <p:ext uri="{BB962C8B-B14F-4D97-AF65-F5344CB8AC3E}">
        <p14:creationId xmlns:p14="http://schemas.microsoft.com/office/powerpoint/2010/main" xmlns="" val="29082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20E92-8AF7-4BC5-941B-6C7457DC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What is Context-free grammar?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F08926-CF35-473F-AEAD-1C224479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753100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IN" dirty="0"/>
              <a:t>It is defined as a formal notation or a model for describing natural language or  programming language.</a:t>
            </a:r>
          </a:p>
          <a:p>
            <a:r>
              <a:rPr lang="en-IN" dirty="0"/>
              <a:t>Application: </a:t>
            </a:r>
          </a:p>
          <a:p>
            <a:pPr lvl="1"/>
            <a:r>
              <a:rPr lang="en-IN" dirty="0"/>
              <a:t>Compilers – Parser Phase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xmlns="" id="{195430CE-8F75-4015-B739-7A8AC5D74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3810000"/>
            <a:ext cx="4191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25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Example-Production Rule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3793958" cy="2514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295400"/>
            <a:ext cx="2971800" cy="50292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BA3DC-99B8-41C2-8A8A-DC623B36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Formal Definition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E99A1-81F1-439D-B395-1ECE5C11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16562"/>
          </a:xfrm>
          <a:ln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IN" b="1" i="1" dirty="0"/>
              <a:t>Definition</a:t>
            </a:r>
            <a:r>
              <a:rPr lang="en-IN" dirty="0"/>
              <a:t> − A context-free grammar (CFG) consisting of a finite set of grammar rules is a quadruple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>
                <a:highlight>
                  <a:srgbClr val="00FF00"/>
                </a:highlight>
              </a:rPr>
              <a:t>G= </a:t>
            </a:r>
            <a:r>
              <a:rPr lang="en-IN" b="1" dirty="0">
                <a:highlight>
                  <a:srgbClr val="00FF00"/>
                </a:highlight>
              </a:rPr>
              <a:t>(N, T, P, S)</a:t>
            </a:r>
            <a:r>
              <a:rPr lang="en-IN" dirty="0">
                <a:highlight>
                  <a:srgbClr val="00FF00"/>
                </a:highlight>
              </a:rPr>
              <a:t> </a:t>
            </a:r>
          </a:p>
          <a:p>
            <a:pPr marL="0" indent="0">
              <a:buNone/>
            </a:pPr>
            <a:r>
              <a:rPr lang="en-IN" dirty="0"/>
              <a:t>Where,</a:t>
            </a:r>
          </a:p>
          <a:p>
            <a:pPr lvl="1"/>
            <a:r>
              <a:rPr lang="en-IN" b="1" dirty="0"/>
              <a:t>N</a:t>
            </a:r>
            <a:r>
              <a:rPr lang="en-IN" dirty="0"/>
              <a:t> is a set of non-terminal symbols.</a:t>
            </a:r>
          </a:p>
          <a:p>
            <a:pPr lvl="1"/>
            <a:r>
              <a:rPr lang="en-IN" b="1" dirty="0"/>
              <a:t>T</a:t>
            </a:r>
            <a:r>
              <a:rPr lang="en-IN" dirty="0"/>
              <a:t> is a set of terminals where </a:t>
            </a:r>
            <a:r>
              <a:rPr lang="en-IN" b="1" dirty="0"/>
              <a:t>N ∩ T = NULL.</a:t>
            </a:r>
            <a:endParaRPr lang="en-IN" dirty="0"/>
          </a:p>
          <a:p>
            <a:pPr lvl="1"/>
            <a:r>
              <a:rPr lang="en-IN" b="1" dirty="0"/>
              <a:t>P</a:t>
            </a:r>
            <a:r>
              <a:rPr lang="en-IN" dirty="0"/>
              <a:t> is a set of rules, </a:t>
            </a:r>
            <a:r>
              <a:rPr lang="en-IN" b="1" dirty="0"/>
              <a:t>P: N → (N ∪ T)*</a:t>
            </a:r>
            <a:r>
              <a:rPr lang="en-IN" dirty="0"/>
              <a:t>, i.e., the left-hand side of the production rule </a:t>
            </a:r>
            <a:r>
              <a:rPr lang="en-IN" b="1" dirty="0"/>
              <a:t>P</a:t>
            </a:r>
            <a:r>
              <a:rPr lang="en-IN" dirty="0"/>
              <a:t> does have any right context or left context.</a:t>
            </a:r>
          </a:p>
          <a:p>
            <a:pPr lvl="1"/>
            <a:r>
              <a:rPr lang="en-IN" b="1" dirty="0"/>
              <a:t>S</a:t>
            </a:r>
            <a:r>
              <a:rPr lang="en-IN" dirty="0"/>
              <a:t> is the start symbol.</a:t>
            </a:r>
          </a:p>
          <a:p>
            <a:pPr marL="0" indent="0">
              <a:buNone/>
            </a:pPr>
            <a:r>
              <a:rPr lang="en-IN" b="1" dirty="0"/>
              <a:t>Example</a:t>
            </a:r>
            <a:endParaRPr lang="en-IN" dirty="0"/>
          </a:p>
          <a:p>
            <a:pPr marL="0" indent="0">
              <a:buNone/>
            </a:pPr>
            <a:r>
              <a:rPr lang="en-IN" sz="2800" dirty="0"/>
              <a:t>The grammar ({A}, {a, b, c}, P, A), P : </a:t>
            </a:r>
            <a:r>
              <a:rPr lang="en-IN" sz="2800" dirty="0">
                <a:solidFill>
                  <a:srgbClr val="FF0000"/>
                </a:solidFill>
              </a:rPr>
              <a:t>A → </a:t>
            </a:r>
            <a:r>
              <a:rPr lang="en-IN" sz="2800" dirty="0" err="1">
                <a:solidFill>
                  <a:srgbClr val="FF0000"/>
                </a:solidFill>
              </a:rPr>
              <a:t>aA</a:t>
            </a:r>
            <a:r>
              <a:rPr lang="en-IN" sz="2800" dirty="0">
                <a:solidFill>
                  <a:srgbClr val="FF0000"/>
                </a:solidFill>
              </a:rPr>
              <a:t>, A → </a:t>
            </a:r>
            <a:r>
              <a:rPr lang="en-IN" sz="2800" dirty="0" err="1">
                <a:solidFill>
                  <a:srgbClr val="FF0000"/>
                </a:solidFill>
              </a:rPr>
              <a:t>abc</a:t>
            </a:r>
            <a:r>
              <a:rPr lang="en-IN" sz="2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2800" dirty="0"/>
              <a:t>The grammar ({</a:t>
            </a:r>
            <a:r>
              <a:rPr lang="en-IN" sz="2800" dirty="0" smtClean="0"/>
              <a:t>S}, </a:t>
            </a:r>
            <a:r>
              <a:rPr lang="en-IN" sz="2800" dirty="0"/>
              <a:t>{a, b}, P, S), P: </a:t>
            </a:r>
            <a:r>
              <a:rPr lang="en-IN" sz="2800" dirty="0">
                <a:solidFill>
                  <a:srgbClr val="FF0000"/>
                </a:solidFill>
              </a:rPr>
              <a:t>S → </a:t>
            </a:r>
            <a:r>
              <a:rPr lang="en-IN" sz="2800" dirty="0" err="1">
                <a:solidFill>
                  <a:srgbClr val="FF0000"/>
                </a:solidFill>
              </a:rPr>
              <a:t>aSa</a:t>
            </a:r>
            <a:r>
              <a:rPr lang="en-IN" sz="2800" dirty="0">
                <a:solidFill>
                  <a:srgbClr val="FF0000"/>
                </a:solidFill>
              </a:rPr>
              <a:t>, S → </a:t>
            </a:r>
            <a:r>
              <a:rPr lang="en-IN" sz="2800" dirty="0" err="1">
                <a:solidFill>
                  <a:srgbClr val="FF0000"/>
                </a:solidFill>
              </a:rPr>
              <a:t>bSb</a:t>
            </a:r>
            <a:r>
              <a:rPr lang="en-IN" sz="2800" dirty="0">
                <a:solidFill>
                  <a:srgbClr val="FF0000"/>
                </a:solidFill>
              </a:rPr>
              <a:t>, S → 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</a:p>
          <a:p>
            <a:pPr marL="0" indent="0">
              <a:buNone/>
            </a:pPr>
            <a:r>
              <a:rPr lang="en-IN" sz="2800" dirty="0"/>
              <a:t>The grammar ({S, F}, {0, 1}, P, S), P: </a:t>
            </a:r>
            <a:r>
              <a:rPr lang="en-IN" sz="2800" dirty="0">
                <a:solidFill>
                  <a:srgbClr val="FF0000"/>
                </a:solidFill>
              </a:rPr>
              <a:t>S → 00S | 11F, F → 00F | 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30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8B66F-E1E4-4EF1-A109-9D356882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Construction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3FCFF-8232-4111-A98E-C7B03AD5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71500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Construct the CFG for the language having any number of a's over the set ∑= {a}</a:t>
            </a:r>
          </a:p>
          <a:p>
            <a:pPr marL="0" indent="0">
              <a:buNone/>
            </a:pPr>
            <a:r>
              <a:rPr lang="en-US" dirty="0"/>
              <a:t>       RE=a*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P2: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 → </a:t>
            </a:r>
            <a:r>
              <a:rPr lang="en-US" dirty="0" err="1" smtClean="0">
                <a:solidFill>
                  <a:srgbClr val="C00000"/>
                </a:solidFill>
              </a:rPr>
              <a:t>aQ</a:t>
            </a:r>
            <a:r>
              <a:rPr lang="en-US" dirty="0">
                <a:solidFill>
                  <a:srgbClr val="C00000"/>
                </a:solidFill>
              </a:rPr>
              <a:t>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</a:t>
            </a:r>
            <a:r>
              <a:rPr lang="en-US" dirty="0" smtClean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C00000"/>
                </a:solidFill>
              </a:rPr>
              <a:t> → ε 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=({S},{</a:t>
            </a:r>
            <a:r>
              <a:rPr lang="en-US" dirty="0" smtClean="0"/>
              <a:t>a, ε </a:t>
            </a:r>
            <a:r>
              <a:rPr lang="en-US" dirty="0" smtClean="0"/>
              <a:t>},P2,Q}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N={S}</a:t>
            </a:r>
          </a:p>
          <a:p>
            <a:pPr marL="0" indent="0">
              <a:buNone/>
            </a:pPr>
            <a:r>
              <a:rPr lang="en-US" dirty="0"/>
              <a:t>T={a, ε }</a:t>
            </a:r>
          </a:p>
          <a:p>
            <a:pPr marL="0" indent="0">
              <a:buNone/>
            </a:pPr>
            <a:r>
              <a:rPr lang="en-US" dirty="0"/>
              <a:t>S= Start Symbol</a:t>
            </a:r>
          </a:p>
          <a:p>
            <a:pPr marL="1314450" lvl="2" indent="-514350">
              <a:buAutoNum type="arabicPeriod"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1C24DA0-0BA3-4A9C-A0CA-694EA168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9951389"/>
              </p:ext>
            </p:extLst>
          </p:nvPr>
        </p:nvGraphicFramePr>
        <p:xfrm>
          <a:off x="4724400" y="1905000"/>
          <a:ext cx="4191000" cy="441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3497202963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Derive a string "</a:t>
                      </a:r>
                      <a:r>
                        <a:rPr lang="en-US" sz="2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aaaaaa</a:t>
                      </a:r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", we can start with start symbols.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S =&gt; </a:t>
                      </a:r>
                      <a:r>
                        <a:rPr lang="en-US" sz="2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  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=&gt;</a:t>
                      </a:r>
                      <a:r>
                        <a:rPr lang="en-US" sz="2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aaS</a:t>
                      </a:r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         rule 1  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=&gt;</a:t>
                      </a:r>
                      <a:r>
                        <a:rPr lang="en-US" sz="2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aaaS</a:t>
                      </a:r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        rule 1  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=&gt;</a:t>
                      </a:r>
                      <a:r>
                        <a:rPr lang="en-US" sz="2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aaaaS</a:t>
                      </a:r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       rule 1  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=&gt;</a:t>
                      </a:r>
                      <a:r>
                        <a:rPr lang="en-US" sz="2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aaaaaS</a:t>
                      </a:r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      rule 1  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=&gt;</a:t>
                      </a:r>
                      <a:r>
                        <a:rPr lang="en-US" sz="2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aaaaaaS</a:t>
                      </a:r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     rule 1  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=&gt;</a:t>
                      </a:r>
                      <a:r>
                        <a:rPr lang="en-US" sz="2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aaaaaaε</a:t>
                      </a:r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     rule 2  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=&gt;</a:t>
                      </a:r>
                      <a:r>
                        <a:rPr lang="en-US" sz="2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aaaaaa</a:t>
                      </a:r>
                      <a:endParaRPr lang="en-US" sz="2400" b="0" u="none" strike="noStrike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803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033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4AE748-9828-49AA-B504-28D3F351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228600"/>
            <a:ext cx="8610600" cy="68580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Construct a CFG for a language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 = {</a:t>
            </a:r>
            <a:r>
              <a:rPr lang="en-US" dirty="0" err="1">
                <a:solidFill>
                  <a:srgbClr val="FF0000"/>
                </a:solidFill>
              </a:rPr>
              <a:t>wcw</a:t>
            </a:r>
            <a:r>
              <a:rPr lang="en-US" baseline="30000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| where w € (a, b)*}.</a:t>
            </a:r>
          </a:p>
          <a:p>
            <a:pPr marL="0" indent="0">
              <a:buNone/>
            </a:pPr>
            <a:r>
              <a:rPr lang="en-US" dirty="0"/>
              <a:t>      Strings= </a:t>
            </a:r>
            <a:r>
              <a:rPr lang="en-US" dirty="0" smtClean="0"/>
              <a:t>{</a:t>
            </a:r>
            <a:r>
              <a:rPr lang="en-US" dirty="0" err="1" smtClean="0"/>
              <a:t>aacaa</a:t>
            </a:r>
            <a:r>
              <a:rPr lang="en-US" dirty="0"/>
              <a:t>, </a:t>
            </a:r>
            <a:r>
              <a:rPr lang="en-US" dirty="0" err="1"/>
              <a:t>bcb</a:t>
            </a:r>
            <a:r>
              <a:rPr lang="en-US" dirty="0"/>
              <a:t>, </a:t>
            </a:r>
            <a:r>
              <a:rPr lang="en-US" dirty="0" err="1"/>
              <a:t>abcba</a:t>
            </a:r>
            <a:r>
              <a:rPr lang="en-US" dirty="0"/>
              <a:t>, </a:t>
            </a:r>
            <a:r>
              <a:rPr lang="en-US" dirty="0" err="1"/>
              <a:t>bacab</a:t>
            </a:r>
            <a:r>
              <a:rPr lang="en-US" dirty="0"/>
              <a:t>, </a:t>
            </a:r>
            <a:r>
              <a:rPr lang="en-US" dirty="0" err="1"/>
              <a:t>abbcbba</a:t>
            </a:r>
            <a:r>
              <a:rPr lang="en-US" dirty="0"/>
              <a:t>,...}</a:t>
            </a:r>
          </a:p>
          <a:p>
            <a:pPr marL="0" indent="0">
              <a:buNone/>
            </a:pPr>
            <a:r>
              <a:rPr lang="en-US" dirty="0" smtClean="0"/>
              <a:t>P1: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 → </a:t>
            </a:r>
            <a:r>
              <a:rPr lang="en-US" dirty="0" err="1">
                <a:solidFill>
                  <a:srgbClr val="C00000"/>
                </a:solidFill>
              </a:rPr>
              <a:t>aSa</a:t>
            </a:r>
            <a:r>
              <a:rPr lang="en-US" dirty="0">
                <a:solidFill>
                  <a:srgbClr val="C00000"/>
                </a:solidFill>
              </a:rPr>
              <a:t>     rule 1 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 → </a:t>
            </a:r>
            <a:r>
              <a:rPr lang="en-US" dirty="0" err="1">
                <a:solidFill>
                  <a:srgbClr val="C00000"/>
                </a:solidFill>
              </a:rPr>
              <a:t>bSb</a:t>
            </a:r>
            <a:r>
              <a:rPr lang="en-US" dirty="0">
                <a:solidFill>
                  <a:srgbClr val="C00000"/>
                </a:solidFill>
              </a:rPr>
              <a:t>     rule 2 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 → c </a:t>
            </a:r>
          </a:p>
          <a:p>
            <a:pPr marL="0" indent="0">
              <a:buNone/>
            </a:pPr>
            <a:r>
              <a:rPr lang="en-IN" dirty="0"/>
              <a:t>G= ( {S} ,{</a:t>
            </a:r>
            <a:r>
              <a:rPr lang="en-IN" dirty="0" err="1"/>
              <a:t>a,b,c</a:t>
            </a:r>
            <a:r>
              <a:rPr lang="en-IN" dirty="0"/>
              <a:t>} , P, {S</a:t>
            </a:r>
            <a:r>
              <a:rPr lang="en-IN" dirty="0" smtClean="0"/>
              <a:t>})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63D0326-A88A-4D96-BFBF-2A077C7AF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2322864"/>
              </p:ext>
            </p:extLst>
          </p:nvPr>
        </p:nvGraphicFramePr>
        <p:xfrm>
          <a:off x="4953000" y="2057400"/>
          <a:ext cx="3755571" cy="310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55571">
                  <a:extLst>
                    <a:ext uri="{9D8B030D-6E8A-4147-A177-3AD203B41FA5}">
                      <a16:colId xmlns:a16="http://schemas.microsoft.com/office/drawing/2014/main" xmlns="" val="2481106357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r>
                        <a:rPr lang="en-IN" sz="2000" dirty="0"/>
                        <a:t>Derive: </a:t>
                      </a:r>
                      <a:r>
                        <a:rPr lang="en-IN" sz="2000" dirty="0" err="1"/>
                        <a:t>abbcbba</a:t>
                      </a:r>
                      <a:r>
                        <a:rPr lang="en-US" sz="20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   </a:t>
                      </a:r>
                    </a:p>
                    <a:p>
                      <a:endParaRPr lang="en-US" sz="2000" b="0" u="none" strike="noStrike" kern="120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r>
                        <a:rPr lang="en-US" sz="20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Derivation:</a:t>
                      </a:r>
                    </a:p>
                    <a:p>
                      <a:endParaRPr lang="en-US" sz="1800" b="0" u="none" strike="noStrike" kern="120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S =&gt;</a:t>
                      </a:r>
                      <a:r>
                        <a:rPr lang="en-US" sz="2400" b="0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aSa</a:t>
                      </a:r>
                      <a:endParaRPr lang="en-US" sz="2400" b="0" u="none" strike="noStrike" kern="1200" dirty="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   =&gt; </a:t>
                      </a:r>
                      <a:r>
                        <a:rPr lang="en-US" sz="2400" b="0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abSba</a:t>
                      </a:r>
                      <a:r>
                        <a:rPr lang="en-US" sz="24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       from rule 2  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   =&gt; </a:t>
                      </a:r>
                      <a:r>
                        <a:rPr lang="en-US" sz="2400" b="0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abbSbba</a:t>
                      </a:r>
                      <a:r>
                        <a:rPr lang="en-US" sz="24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     from rule 2  </a:t>
                      </a:r>
                    </a:p>
                    <a:p>
                      <a:r>
                        <a:rPr lang="en-US" sz="24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   =&gt; </a:t>
                      </a:r>
                      <a:r>
                        <a:rPr lang="en-US" sz="2400" b="0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abbcbba</a:t>
                      </a:r>
                      <a:r>
                        <a:rPr lang="en-US" sz="24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     from rule 3  </a:t>
                      </a:r>
                    </a:p>
                    <a:p>
                      <a:r>
                        <a:rPr lang="en-IN" sz="24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   =&gt;</a:t>
                      </a:r>
                      <a:r>
                        <a:rPr lang="en-IN" sz="2400" b="0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abbcbba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16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58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1293</Words>
  <Application>Microsoft Office PowerPoint</Application>
  <PresentationFormat>On-screen Show (4:3)</PresentationFormat>
  <Paragraphs>435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THEORY OF COMPUTATION</vt:lpstr>
      <vt:lpstr>UNIT- II CONTEXT-FREE LANGUAGES  AND  NORMAL FORMS</vt:lpstr>
      <vt:lpstr>SYLLABUS</vt:lpstr>
      <vt:lpstr>Need for CFG</vt:lpstr>
      <vt:lpstr>What is Context-free grammar?</vt:lpstr>
      <vt:lpstr>Example-Production Rule</vt:lpstr>
      <vt:lpstr>Formal Definition of CFG</vt:lpstr>
      <vt:lpstr>Construction of CFG</vt:lpstr>
      <vt:lpstr>Slide 9</vt:lpstr>
      <vt:lpstr>Slide 10</vt:lpstr>
      <vt:lpstr>Slide 11</vt:lpstr>
      <vt:lpstr> Given a CFG, find the Language generated by G        </vt:lpstr>
      <vt:lpstr>Slide 13</vt:lpstr>
      <vt:lpstr>Slide 14</vt:lpstr>
      <vt:lpstr>Context Free Language and Regular Grammar </vt:lpstr>
      <vt:lpstr>Union, Concatenation and * of CFL’s</vt:lpstr>
      <vt:lpstr>Slide 17</vt:lpstr>
      <vt:lpstr>CFG for RE</vt:lpstr>
      <vt:lpstr>Derivation</vt:lpstr>
      <vt:lpstr>Derivation trees and Ambiguity</vt:lpstr>
      <vt:lpstr>Example</vt:lpstr>
      <vt:lpstr>Slide 22</vt:lpstr>
      <vt:lpstr>Slide 23</vt:lpstr>
      <vt:lpstr> Parse Tree </vt:lpstr>
      <vt:lpstr>Ambiguity in Grammar</vt:lpstr>
      <vt:lpstr>Example</vt:lpstr>
      <vt:lpstr>Slide 27</vt:lpstr>
      <vt:lpstr>Unambiguous Grammar</vt:lpstr>
      <vt:lpstr>Chomsky's Normal Form (CNF)</vt:lpstr>
      <vt:lpstr>Example</vt:lpstr>
      <vt:lpstr>Slide 31</vt:lpstr>
      <vt:lpstr>Slide 32</vt:lpstr>
      <vt:lpstr>Slide 33</vt:lpstr>
      <vt:lpstr>Slide 34</vt:lpstr>
      <vt:lpstr>Slide 35</vt:lpstr>
      <vt:lpstr>Greibach Normal Form (GNF)</vt:lpstr>
      <vt:lpstr>Steps for converting CFG into GNF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Rajesh Inigo</dc:creator>
  <cp:lastModifiedBy>online</cp:lastModifiedBy>
  <cp:revision>165</cp:revision>
  <dcterms:created xsi:type="dcterms:W3CDTF">2020-06-18T16:22:13Z</dcterms:created>
  <dcterms:modified xsi:type="dcterms:W3CDTF">2020-09-17T06:01:33Z</dcterms:modified>
</cp:coreProperties>
</file>