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ink/ink1.xml" ContentType="application/inkml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98" r:id="rId2"/>
    <p:sldId id="256" r:id="rId3"/>
    <p:sldId id="332" r:id="rId4"/>
    <p:sldId id="299" r:id="rId5"/>
    <p:sldId id="300" r:id="rId6"/>
    <p:sldId id="301" r:id="rId7"/>
    <p:sldId id="302" r:id="rId8"/>
    <p:sldId id="303" r:id="rId9"/>
    <p:sldId id="304" r:id="rId10"/>
    <p:sldId id="329" r:id="rId11"/>
    <p:sldId id="305" r:id="rId12"/>
    <p:sldId id="330" r:id="rId13"/>
    <p:sldId id="306" r:id="rId14"/>
    <p:sldId id="307" r:id="rId15"/>
    <p:sldId id="308" r:id="rId16"/>
    <p:sldId id="337" r:id="rId17"/>
    <p:sldId id="331" r:id="rId18"/>
    <p:sldId id="333" r:id="rId19"/>
    <p:sldId id="335" r:id="rId20"/>
    <p:sldId id="346" r:id="rId21"/>
    <p:sldId id="336" r:id="rId22"/>
    <p:sldId id="347" r:id="rId23"/>
    <p:sldId id="309" r:id="rId24"/>
    <p:sldId id="312" r:id="rId25"/>
    <p:sldId id="348" r:id="rId26"/>
    <p:sldId id="310" r:id="rId27"/>
    <p:sldId id="313" r:id="rId28"/>
    <p:sldId id="349" r:id="rId29"/>
    <p:sldId id="314" r:id="rId30"/>
    <p:sldId id="350" r:id="rId31"/>
    <p:sldId id="351" r:id="rId32"/>
    <p:sldId id="352" r:id="rId33"/>
    <p:sldId id="315" r:id="rId34"/>
    <p:sldId id="316" r:id="rId35"/>
    <p:sldId id="317" r:id="rId36"/>
    <p:sldId id="338" r:id="rId37"/>
    <p:sldId id="339" r:id="rId38"/>
    <p:sldId id="340" r:id="rId39"/>
    <p:sldId id="341" r:id="rId40"/>
    <p:sldId id="342" r:id="rId41"/>
    <p:sldId id="344" r:id="rId42"/>
    <p:sldId id="345" r:id="rId43"/>
    <p:sldId id="353" r:id="rId44"/>
    <p:sldId id="354" r:id="rId45"/>
    <p:sldId id="355" r:id="rId46"/>
    <p:sldId id="356" r:id="rId47"/>
    <p:sldId id="357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jesh Inigo" initials="RI" lastIdx="2" clrIdx="0">
    <p:extLst>
      <p:ext uri="{19B8F6BF-5375-455C-9EA6-DF929625EA0E}">
        <p15:presenceInfo xmlns="" xmlns:p15="http://schemas.microsoft.com/office/powerpoint/2012/main" userId="Rajesh Inig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8220" autoAdjust="0"/>
    <p:restoredTop sz="94660"/>
  </p:normalViewPr>
  <p:slideViewPr>
    <p:cSldViewPr>
      <p:cViewPr>
        <p:scale>
          <a:sx n="59" d="100"/>
          <a:sy n="59" d="100"/>
        </p:scale>
        <p:origin x="-1368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4T16:39:36.019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11800 8600 0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EC6C7-FB2E-4415-8A7A-66D4625C9E2D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52E57-F942-478E-A593-D73CFD6CC7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19802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52E57-F942-478E-A593-D73CFD6CC77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0759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4797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34698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8621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956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82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9159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0104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2934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2574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9707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35544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22F58-9F97-428D-B43E-A83759C72765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DC603-C1A3-48E2-A708-9EC71D772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701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50800" dir="5400000" algn="ctr" rotWithShape="0">
              <a:schemeClr val="bg1"/>
            </a:outerShdw>
          </a:effectLst>
        </p:spPr>
        <p:txBody>
          <a:bodyPr/>
          <a:lstStyle/>
          <a:p>
            <a:fld id="{F9D96BC4-15DC-467A-8A2C-755170F878F5}" type="datetime3">
              <a:rPr lang="en-US" smtClean="0"/>
              <a:pPr/>
              <a:t>16 October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1BDC-9B67-430D-970A-E36C7517514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Computing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09600" y="136526"/>
            <a:ext cx="8305800" cy="18478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THEORY OF COMPUTATION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848600" cy="304800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err="1">
                <a:latin typeface="Arial" pitchFamily="34" charset="0"/>
                <a:cs typeface="Arial" pitchFamily="34" charset="0"/>
              </a:rPr>
              <a:t>Dr.S.Prince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Mary M.E.,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Ph.D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., Associate Professor,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Department of Computer Science and Engineering, 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School of Computing</a:t>
            </a:r>
          </a:p>
          <a:p>
            <a:r>
              <a:rPr lang="en-US" sz="70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SATHYABAMA 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Institute of Science and Technology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Deemed to be University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Chennai. </a:t>
            </a:r>
          </a:p>
        </p:txBody>
      </p:sp>
      <mc:AlternateContent xmlns:mc="http://schemas.openxmlformats.org/markup-compatibility/2006">
        <mc:Choice xmlns=""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725954A-0155-4927-AB28-B3E1D346C04E}"/>
                  </a:ext>
                </a:extLst>
              </p14:cNvPr>
              <p14:cNvContentPartPr/>
              <p14:nvPr/>
            </p14:nvContentPartPr>
            <p14:xfrm>
              <a:off x="4248000" y="3096000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4725954A-0155-4927-AB28-B3E1D346C0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38640" y="30866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="" xmlns:p14="http://schemas.microsoft.com/office/powerpoint/2010/main" val="222627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7154EB-F857-4610-A61E-382EEF086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7552"/>
            <a:ext cx="8229600" cy="1143000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Transition Table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AFEDFA1F-6423-4E42-A8DA-9B62E2351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319" y="2819400"/>
            <a:ext cx="8229600" cy="3542207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6" name="Content Placeholder 3">
            <a:extLst>
              <a:ext uri="{FF2B5EF4-FFF2-40B4-BE49-F238E27FC236}">
                <a16:creationId xmlns="" xmlns:a16="http://schemas.microsoft.com/office/drawing/2014/main" id="{5B787D74-7271-4AFB-9BB9-C0B6B3933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30552"/>
            <a:ext cx="7105650" cy="1363436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="" xmlns:p14="http://schemas.microsoft.com/office/powerpoint/2010/main" val="301385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C0375C-571D-4539-A93E-0ADD76DCD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7552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E3A75A6-53A4-43E9-9F3F-A7B50E6AE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51114"/>
            <a:ext cx="8534400" cy="6106886"/>
          </a:xfrm>
          <a:ln>
            <a:solidFill>
              <a:srgbClr val="00B050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Derive -</a:t>
            </a:r>
            <a:r>
              <a:rPr lang="en-IN" dirty="0" err="1" smtClean="0">
                <a:solidFill>
                  <a:srgbClr val="0070C0"/>
                </a:solidFill>
              </a:rPr>
              <a:t>aaabbb</a:t>
            </a:r>
            <a:endParaRPr lang="en-IN" dirty="0"/>
          </a:p>
          <a:p>
            <a:pPr marL="0" indent="0">
              <a:buNone/>
            </a:pPr>
            <a:r>
              <a:rPr lang="el-GR" dirty="0"/>
              <a:t>δ(</a:t>
            </a:r>
            <a:r>
              <a:rPr lang="en-IN" dirty="0"/>
              <a:t>q0, </a:t>
            </a:r>
            <a:r>
              <a:rPr lang="en-IN" dirty="0" err="1"/>
              <a:t>aaabbb</a:t>
            </a:r>
            <a:r>
              <a:rPr lang="en-IN" dirty="0"/>
              <a:t>, Z) ⊢ </a:t>
            </a:r>
            <a:r>
              <a:rPr lang="el-GR" dirty="0"/>
              <a:t>δ(</a:t>
            </a:r>
            <a:r>
              <a:rPr lang="en-IN" dirty="0"/>
              <a:t>q0, </a:t>
            </a:r>
            <a:r>
              <a:rPr lang="en-IN" dirty="0" err="1"/>
              <a:t>aabbb</a:t>
            </a:r>
            <a:r>
              <a:rPr lang="en-IN" dirty="0"/>
              <a:t>, </a:t>
            </a:r>
            <a:r>
              <a:rPr lang="en-IN" dirty="0" err="1"/>
              <a:t>aZ</a:t>
            </a:r>
            <a:r>
              <a:rPr lang="en-IN" dirty="0"/>
              <a:t>)  </a:t>
            </a:r>
          </a:p>
          <a:p>
            <a:pPr marL="0" indent="0">
              <a:buNone/>
            </a:pPr>
            <a:r>
              <a:rPr lang="en-IN" dirty="0"/>
              <a:t>                    ⊢ </a:t>
            </a:r>
            <a:r>
              <a:rPr lang="el-GR" dirty="0"/>
              <a:t>δ(</a:t>
            </a:r>
            <a:r>
              <a:rPr lang="en-IN" dirty="0"/>
              <a:t>q0, </a:t>
            </a:r>
            <a:r>
              <a:rPr lang="en-IN" dirty="0" err="1"/>
              <a:t>abbb</a:t>
            </a:r>
            <a:r>
              <a:rPr lang="en-IN" dirty="0"/>
              <a:t>, </a:t>
            </a:r>
            <a:r>
              <a:rPr lang="en-IN" dirty="0" err="1"/>
              <a:t>aaZ</a:t>
            </a:r>
            <a:r>
              <a:rPr lang="en-IN" dirty="0"/>
              <a:t>)  </a:t>
            </a:r>
          </a:p>
          <a:p>
            <a:pPr marL="0" indent="0">
              <a:buNone/>
            </a:pPr>
            <a:r>
              <a:rPr lang="en-IN" dirty="0"/>
              <a:t>                    ⊢ </a:t>
            </a:r>
            <a:r>
              <a:rPr lang="el-GR" dirty="0"/>
              <a:t>δ(</a:t>
            </a:r>
            <a:r>
              <a:rPr lang="en-IN" dirty="0"/>
              <a:t>q0, </a:t>
            </a:r>
            <a:r>
              <a:rPr lang="en-IN" dirty="0" err="1"/>
              <a:t>bbb</a:t>
            </a:r>
            <a:r>
              <a:rPr lang="en-IN" dirty="0"/>
              <a:t>, </a:t>
            </a:r>
            <a:r>
              <a:rPr lang="en-IN" dirty="0" err="1"/>
              <a:t>aaaZ</a:t>
            </a:r>
            <a:r>
              <a:rPr lang="en-IN" dirty="0"/>
              <a:t>)  </a:t>
            </a:r>
          </a:p>
          <a:p>
            <a:pPr marL="0" indent="0">
              <a:buNone/>
            </a:pPr>
            <a:r>
              <a:rPr lang="en-IN" dirty="0"/>
              <a:t>                    ⊢ </a:t>
            </a:r>
            <a:r>
              <a:rPr lang="el-GR" dirty="0"/>
              <a:t>δ(</a:t>
            </a:r>
            <a:r>
              <a:rPr lang="en-IN" dirty="0"/>
              <a:t>q1, bb, </a:t>
            </a:r>
            <a:r>
              <a:rPr lang="en-IN" dirty="0" err="1"/>
              <a:t>aaZ</a:t>
            </a:r>
            <a:r>
              <a:rPr lang="en-IN" dirty="0"/>
              <a:t>)  </a:t>
            </a:r>
          </a:p>
          <a:p>
            <a:pPr marL="0" indent="0">
              <a:buNone/>
            </a:pPr>
            <a:r>
              <a:rPr lang="en-IN" dirty="0"/>
              <a:t>                    ⊢ </a:t>
            </a:r>
            <a:r>
              <a:rPr lang="el-GR" dirty="0"/>
              <a:t>δ(</a:t>
            </a:r>
            <a:r>
              <a:rPr lang="en-IN" dirty="0"/>
              <a:t>q1, b, </a:t>
            </a:r>
            <a:r>
              <a:rPr lang="en-IN" dirty="0" err="1"/>
              <a:t>aZ</a:t>
            </a:r>
            <a:r>
              <a:rPr lang="en-IN" dirty="0"/>
              <a:t>)  </a:t>
            </a:r>
          </a:p>
          <a:p>
            <a:pPr marL="0" indent="0">
              <a:buNone/>
            </a:pPr>
            <a:r>
              <a:rPr lang="en-IN" dirty="0"/>
              <a:t>                    ⊢ </a:t>
            </a:r>
            <a:r>
              <a:rPr lang="el-GR" dirty="0"/>
              <a:t>δ(</a:t>
            </a:r>
            <a:r>
              <a:rPr lang="en-IN" dirty="0"/>
              <a:t>q1, </a:t>
            </a:r>
            <a:r>
              <a:rPr lang="el-GR" dirty="0"/>
              <a:t>ε, </a:t>
            </a:r>
            <a:r>
              <a:rPr lang="en-IN" dirty="0"/>
              <a:t>Z)  </a:t>
            </a:r>
          </a:p>
          <a:p>
            <a:pPr marL="0" indent="0">
              <a:buNone/>
            </a:pPr>
            <a:r>
              <a:rPr lang="en-IN" dirty="0"/>
              <a:t>                    ⊢ </a:t>
            </a:r>
            <a:r>
              <a:rPr lang="el-GR" dirty="0"/>
              <a:t>δ(</a:t>
            </a:r>
            <a:r>
              <a:rPr lang="en-IN" dirty="0"/>
              <a:t>q2, </a:t>
            </a:r>
            <a:r>
              <a:rPr lang="el-GR" dirty="0"/>
              <a:t>ε)        </a:t>
            </a:r>
          </a:p>
          <a:p>
            <a:pPr marL="0" indent="0">
              <a:buNone/>
            </a:pPr>
            <a:r>
              <a:rPr lang="el-GR" dirty="0"/>
              <a:t>                      </a:t>
            </a:r>
            <a:r>
              <a:rPr lang="en-IN" dirty="0">
                <a:highlight>
                  <a:srgbClr val="00FFFF"/>
                </a:highlight>
              </a:rPr>
              <a:t>ACCEPT </a:t>
            </a:r>
            <a:r>
              <a:rPr lang="en-IN" dirty="0"/>
              <a:t> </a:t>
            </a:r>
          </a:p>
          <a:p>
            <a:endParaRPr lang="en-US" b="1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="" xmlns:a16="http://schemas.microsoft.com/office/drawing/2014/main" id="{455B9D38-BD08-42E8-8C10-5DA78734E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46138"/>
            <a:ext cx="7105650" cy="1135062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40687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958AD-6E91-40CB-8D8E-350125C9E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Trace the moves: a</a:t>
            </a:r>
            <a:r>
              <a:rPr lang="en-IN" baseline="30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IN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IN" baseline="30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IN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IN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aaabbb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C4B522CC-5C13-4ADD-BAC8-77B80D6CE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46138"/>
            <a:ext cx="7105650" cy="184785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A2D8B140-8A99-473E-A26C-E015A90DE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58737838"/>
              </p:ext>
            </p:extLst>
          </p:nvPr>
        </p:nvGraphicFramePr>
        <p:xfrm>
          <a:off x="457200" y="3267983"/>
          <a:ext cx="8077200" cy="3448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>
                  <a:extLst>
                    <a:ext uri="{9D8B030D-6E8A-4147-A177-3AD203B41FA5}">
                      <a16:colId xmlns="" xmlns:a16="http://schemas.microsoft.com/office/drawing/2014/main" val="926848595"/>
                    </a:ext>
                  </a:extLst>
                </a:gridCol>
                <a:gridCol w="2019300">
                  <a:extLst>
                    <a:ext uri="{9D8B030D-6E8A-4147-A177-3AD203B41FA5}">
                      <a16:colId xmlns="" xmlns:a16="http://schemas.microsoft.com/office/drawing/2014/main" val="483029314"/>
                    </a:ext>
                  </a:extLst>
                </a:gridCol>
                <a:gridCol w="2019300">
                  <a:extLst>
                    <a:ext uri="{9D8B030D-6E8A-4147-A177-3AD203B41FA5}">
                      <a16:colId xmlns="" xmlns:a16="http://schemas.microsoft.com/office/drawing/2014/main" val="3370470400"/>
                    </a:ext>
                  </a:extLst>
                </a:gridCol>
                <a:gridCol w="2019300">
                  <a:extLst>
                    <a:ext uri="{9D8B030D-6E8A-4147-A177-3AD203B41FA5}">
                      <a16:colId xmlns="" xmlns:a16="http://schemas.microsoft.com/office/drawing/2014/main" val="2972920720"/>
                    </a:ext>
                  </a:extLst>
                </a:gridCol>
              </a:tblGrid>
              <a:tr h="641893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Move No.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Resulting state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Stack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47776760"/>
                  </a:ext>
                </a:extLst>
              </a:tr>
              <a:tr h="46770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6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aabb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849722836"/>
                  </a:ext>
                </a:extLst>
              </a:tr>
              <a:tr h="467705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q0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abb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aZ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96293304"/>
                  </a:ext>
                </a:extLst>
              </a:tr>
              <a:tr h="467705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q0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aaZ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73442249"/>
                  </a:ext>
                </a:extLst>
              </a:tr>
              <a:tr h="467705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q1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aZ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28624414"/>
                  </a:ext>
                </a:extLst>
              </a:tr>
              <a:tr h="467705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q1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ε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Z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4691260"/>
                  </a:ext>
                </a:extLst>
              </a:tr>
              <a:tr h="467705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q2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mtClean="0"/>
                        <a:t>ε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Z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45472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41AF250-AB00-4270-8BA5-D2410DBFE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"/>
            <a:ext cx="8458200" cy="5973763"/>
          </a:xfrm>
          <a:ln>
            <a:solidFill>
              <a:srgbClr val="00B05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2. Design PDA to accept L={</a:t>
            </a:r>
            <a:r>
              <a:rPr lang="en-US" dirty="0" err="1">
                <a:solidFill>
                  <a:srgbClr val="FF0000"/>
                </a:solidFill>
              </a:rPr>
              <a:t>xCx</a:t>
            </a:r>
            <a:r>
              <a:rPr lang="en-US" baseline="30000" dirty="0" err="1">
                <a:solidFill>
                  <a:srgbClr val="FF0000"/>
                </a:solidFill>
              </a:rPr>
              <a:t>r</a:t>
            </a:r>
            <a:r>
              <a:rPr lang="en-US" baseline="30000" dirty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/ x = {a, b}*}</a:t>
            </a:r>
          </a:p>
          <a:p>
            <a:pPr marL="0" indent="0">
              <a:buNone/>
            </a:pPr>
            <a:r>
              <a:rPr lang="en-US" b="1" dirty="0"/>
              <a:t>Solution: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Some string will come followed by one 'c', followed by reverse of the string before 'c'.</a:t>
            </a:r>
          </a:p>
          <a:p>
            <a:pPr marL="0" indent="0">
              <a:buNone/>
            </a:pPr>
            <a:r>
              <a:rPr lang="en-IN" b="1" dirty="0"/>
              <a:t>Logic:</a:t>
            </a:r>
          </a:p>
          <a:p>
            <a:pPr marL="857250" lvl="1" indent="-457200"/>
            <a:r>
              <a:rPr lang="en-US" dirty="0"/>
              <a:t>For every  a's and b's push them into STACK</a:t>
            </a:r>
          </a:p>
          <a:p>
            <a:pPr marL="857250" lvl="1" indent="-457200"/>
            <a:r>
              <a:rPr lang="en-US" dirty="0"/>
              <a:t>When 'c' comes do nothing.</a:t>
            </a:r>
          </a:p>
          <a:p>
            <a:pPr marL="857250" lvl="1" indent="-457200"/>
            <a:r>
              <a:rPr lang="en-US" dirty="0"/>
              <a:t>Start popping STACK: 'a' for 'a' and 'b' for 'b'.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18081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F28511F-61C1-426D-B69E-5C48EC261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43543"/>
            <a:ext cx="8686800" cy="6705600"/>
          </a:xfrm>
          <a:ln>
            <a:solidFill>
              <a:srgbClr val="00B050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en-IN" b="1" dirty="0"/>
              <a:t>State Diagram:</a:t>
            </a:r>
          </a:p>
          <a:p>
            <a:endParaRPr lang="en-IN" b="1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dirty="0"/>
              <a:t>Transition </a:t>
            </a:r>
            <a:r>
              <a:rPr lang="en-IN" b="1" dirty="0" err="1"/>
              <a:t>Fuction</a:t>
            </a:r>
            <a:r>
              <a:rPr lang="en-IN" b="1" dirty="0"/>
              <a:t>:</a:t>
            </a:r>
            <a:r>
              <a:rPr lang="el-GR" b="1" dirty="0"/>
              <a:t> </a:t>
            </a:r>
            <a:endParaRPr lang="en-IN" b="1" dirty="0"/>
          </a:p>
          <a:p>
            <a:pPr marL="400050" lvl="1" indent="0">
              <a:buNone/>
            </a:pPr>
            <a:r>
              <a:rPr lang="el-GR" dirty="0"/>
              <a:t>δ(</a:t>
            </a:r>
            <a:r>
              <a:rPr lang="en-IN" dirty="0"/>
              <a:t>q0, a, Z) = (q0, </a:t>
            </a:r>
            <a:r>
              <a:rPr lang="en-IN" dirty="0" err="1"/>
              <a:t>aZ</a:t>
            </a:r>
            <a:r>
              <a:rPr lang="en-IN" dirty="0"/>
              <a:t>) </a:t>
            </a:r>
          </a:p>
          <a:p>
            <a:pPr marL="400050" lvl="1" indent="0">
              <a:buNone/>
            </a:pPr>
            <a:r>
              <a:rPr lang="el-GR" dirty="0"/>
              <a:t>δ(</a:t>
            </a:r>
            <a:r>
              <a:rPr lang="en-IN" dirty="0"/>
              <a:t>q0, a, a) = (q0, aa) </a:t>
            </a:r>
          </a:p>
          <a:p>
            <a:pPr marL="400050" lvl="1" indent="0">
              <a:buNone/>
            </a:pPr>
            <a:r>
              <a:rPr lang="el-GR" dirty="0"/>
              <a:t>δ(</a:t>
            </a:r>
            <a:r>
              <a:rPr lang="en-IN" dirty="0"/>
              <a:t>q0, b, Z) = (q0, </a:t>
            </a:r>
            <a:r>
              <a:rPr lang="en-IN" dirty="0" err="1"/>
              <a:t>bZ</a:t>
            </a:r>
            <a:r>
              <a:rPr lang="en-IN" dirty="0"/>
              <a:t>) </a:t>
            </a:r>
          </a:p>
          <a:p>
            <a:pPr marL="400050" lvl="1" indent="0">
              <a:buNone/>
            </a:pPr>
            <a:r>
              <a:rPr lang="el-GR" dirty="0"/>
              <a:t>δ(</a:t>
            </a:r>
            <a:r>
              <a:rPr lang="en-IN" dirty="0"/>
              <a:t>q0, b, b) = (q0, bb) </a:t>
            </a:r>
          </a:p>
          <a:p>
            <a:pPr marL="400050" lvl="1" indent="0">
              <a:buNone/>
            </a:pPr>
            <a:r>
              <a:rPr lang="el-GR" dirty="0"/>
              <a:t>δ(</a:t>
            </a:r>
            <a:r>
              <a:rPr lang="en-IN" dirty="0"/>
              <a:t>q0, a, b) = (q0, ab) </a:t>
            </a:r>
          </a:p>
          <a:p>
            <a:pPr marL="400050" lvl="1" indent="0">
              <a:buNone/>
            </a:pPr>
            <a:r>
              <a:rPr lang="el-GR" dirty="0"/>
              <a:t>δ(</a:t>
            </a:r>
            <a:r>
              <a:rPr lang="en-IN" dirty="0"/>
              <a:t>q0, b, a) = (q0, </a:t>
            </a:r>
            <a:r>
              <a:rPr lang="en-IN" dirty="0" err="1"/>
              <a:t>ba</a:t>
            </a:r>
            <a:r>
              <a:rPr lang="en-IN" dirty="0"/>
              <a:t>) </a:t>
            </a:r>
          </a:p>
          <a:p>
            <a:pPr marL="400050" lvl="1" indent="0">
              <a:buNone/>
            </a:pPr>
            <a:r>
              <a:rPr lang="en-IN" dirty="0"/>
              <a:t>// this is decision step </a:t>
            </a:r>
          </a:p>
          <a:p>
            <a:pPr marL="400050" lvl="1" indent="0">
              <a:buNone/>
            </a:pPr>
            <a:r>
              <a:rPr lang="el-GR" dirty="0">
                <a:highlight>
                  <a:srgbClr val="00FFFF"/>
                </a:highlight>
              </a:rPr>
              <a:t>δ(</a:t>
            </a:r>
            <a:r>
              <a:rPr lang="en-IN" dirty="0">
                <a:highlight>
                  <a:srgbClr val="00FFFF"/>
                </a:highlight>
              </a:rPr>
              <a:t>q0, c, a) = (q1, a) </a:t>
            </a:r>
          </a:p>
          <a:p>
            <a:pPr marL="400050" lvl="1" indent="0">
              <a:buNone/>
            </a:pPr>
            <a:r>
              <a:rPr lang="el-GR" dirty="0">
                <a:highlight>
                  <a:srgbClr val="00FFFF"/>
                </a:highlight>
              </a:rPr>
              <a:t>δ(</a:t>
            </a:r>
            <a:r>
              <a:rPr lang="en-IN" dirty="0">
                <a:highlight>
                  <a:srgbClr val="00FFFF"/>
                </a:highlight>
              </a:rPr>
              <a:t>q0, c, b) = (q1, b)</a:t>
            </a:r>
          </a:p>
          <a:p>
            <a:pPr marL="400050" lvl="1" indent="0">
              <a:buNone/>
            </a:pPr>
            <a:r>
              <a:rPr lang="en-IN" dirty="0"/>
              <a:t> </a:t>
            </a:r>
            <a:r>
              <a:rPr lang="el-GR" dirty="0"/>
              <a:t>δ(</a:t>
            </a:r>
            <a:r>
              <a:rPr lang="en-IN" dirty="0"/>
              <a:t>q1, b, b) = (q1, </a:t>
            </a:r>
            <a:r>
              <a:rPr lang="el-GR" dirty="0"/>
              <a:t>ε) </a:t>
            </a:r>
            <a:endParaRPr lang="en-IN" dirty="0"/>
          </a:p>
          <a:p>
            <a:pPr marL="400050" lvl="1" indent="0">
              <a:buNone/>
            </a:pPr>
            <a:r>
              <a:rPr lang="el-GR" dirty="0"/>
              <a:t>δ(</a:t>
            </a:r>
            <a:r>
              <a:rPr lang="en-IN" dirty="0"/>
              <a:t>q1, a, a) = (q1, </a:t>
            </a:r>
            <a:r>
              <a:rPr lang="el-GR" dirty="0"/>
              <a:t>ε)</a:t>
            </a:r>
            <a:endParaRPr lang="en-IN" dirty="0"/>
          </a:p>
          <a:p>
            <a:pPr marL="400050" lvl="1" indent="0">
              <a:buNone/>
            </a:pPr>
            <a:r>
              <a:rPr lang="el-GR" dirty="0"/>
              <a:t> δ(</a:t>
            </a:r>
            <a:r>
              <a:rPr lang="en-IN" dirty="0"/>
              <a:t>q1, </a:t>
            </a:r>
            <a:r>
              <a:rPr lang="el-GR" dirty="0"/>
              <a:t>ε, </a:t>
            </a:r>
            <a:r>
              <a:rPr lang="en-IN" dirty="0"/>
              <a:t>Z) = (</a:t>
            </a:r>
            <a:r>
              <a:rPr lang="en-IN" dirty="0" err="1"/>
              <a:t>qf</a:t>
            </a:r>
            <a:r>
              <a:rPr lang="en-IN" dirty="0"/>
              <a:t>, Z)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3543EE7-3F2B-46E2-A5F4-92783F7BA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376918"/>
            <a:ext cx="5334000" cy="3019425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30649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9421DF-4DF4-4CED-8209-5D9EFE84A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1F90A9E-432B-48CC-973C-E0B6657AB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  <a:ln>
            <a:solidFill>
              <a:srgbClr val="00B050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Derive : </a:t>
            </a:r>
            <a:r>
              <a:rPr lang="en-IN" b="1" dirty="0" err="1"/>
              <a:t>abCba</a:t>
            </a:r>
            <a:endParaRPr lang="en-IN" b="1" dirty="0"/>
          </a:p>
          <a:p>
            <a:pPr marL="0" indent="0">
              <a:buNone/>
            </a:pPr>
            <a:r>
              <a:rPr lang="el-GR" dirty="0" smtClean="0"/>
              <a:t>δ(</a:t>
            </a:r>
            <a:r>
              <a:rPr lang="en-IN" dirty="0" smtClean="0"/>
              <a:t>q0, </a:t>
            </a:r>
            <a:r>
              <a:rPr lang="en-IN" dirty="0" err="1" smtClean="0"/>
              <a:t>abCba</a:t>
            </a:r>
            <a:r>
              <a:rPr lang="en-IN" dirty="0" smtClean="0"/>
              <a:t>, Z) ⊢ </a:t>
            </a:r>
            <a:r>
              <a:rPr lang="el-GR" dirty="0" smtClean="0"/>
              <a:t>δ(</a:t>
            </a:r>
            <a:r>
              <a:rPr lang="en-IN" dirty="0" smtClean="0"/>
              <a:t>q0, </a:t>
            </a:r>
            <a:r>
              <a:rPr lang="en-IN" dirty="0" err="1" smtClean="0"/>
              <a:t>bCba</a:t>
            </a:r>
            <a:r>
              <a:rPr lang="en-IN" dirty="0" smtClean="0"/>
              <a:t>, </a:t>
            </a:r>
            <a:r>
              <a:rPr lang="en-IN" dirty="0" err="1" smtClean="0"/>
              <a:t>aZ</a:t>
            </a:r>
            <a:r>
              <a:rPr lang="en-IN" dirty="0" smtClean="0"/>
              <a:t>)        </a:t>
            </a:r>
          </a:p>
          <a:p>
            <a:pPr marL="0" indent="0">
              <a:buNone/>
            </a:pPr>
            <a:r>
              <a:rPr lang="en-IN" dirty="0"/>
              <a:t>                    ⊢ </a:t>
            </a:r>
            <a:r>
              <a:rPr lang="el-GR" dirty="0"/>
              <a:t>δ(</a:t>
            </a:r>
            <a:r>
              <a:rPr lang="en-IN" dirty="0"/>
              <a:t>q0, Cba, </a:t>
            </a:r>
            <a:r>
              <a:rPr lang="en-IN" dirty="0" err="1"/>
              <a:t>baZ</a:t>
            </a:r>
            <a:r>
              <a:rPr lang="en-IN" dirty="0"/>
              <a:t>)  </a:t>
            </a:r>
          </a:p>
          <a:p>
            <a:pPr marL="0" indent="0">
              <a:buNone/>
            </a:pPr>
            <a:r>
              <a:rPr lang="en-IN" dirty="0"/>
              <a:t>                    ⊢ </a:t>
            </a:r>
            <a:r>
              <a:rPr lang="el-GR" dirty="0"/>
              <a:t>δ(</a:t>
            </a:r>
            <a:r>
              <a:rPr lang="en-IN" dirty="0"/>
              <a:t>q1, </a:t>
            </a:r>
            <a:r>
              <a:rPr lang="en-IN" dirty="0" err="1"/>
              <a:t>ba</a:t>
            </a:r>
            <a:r>
              <a:rPr lang="en-IN" dirty="0"/>
              <a:t>, </a:t>
            </a:r>
            <a:r>
              <a:rPr lang="en-IN" dirty="0" err="1"/>
              <a:t>baZ</a:t>
            </a:r>
            <a:r>
              <a:rPr lang="en-IN" dirty="0"/>
              <a:t>)  </a:t>
            </a:r>
          </a:p>
          <a:p>
            <a:pPr marL="0" indent="0">
              <a:buNone/>
            </a:pPr>
            <a:r>
              <a:rPr lang="en-IN" dirty="0"/>
              <a:t>                    ⊢ </a:t>
            </a:r>
            <a:r>
              <a:rPr lang="el-GR" dirty="0"/>
              <a:t>δ(</a:t>
            </a:r>
            <a:r>
              <a:rPr lang="en-IN" dirty="0"/>
              <a:t>q1, a, </a:t>
            </a:r>
            <a:r>
              <a:rPr lang="en-IN" dirty="0" err="1"/>
              <a:t>aZ</a:t>
            </a:r>
            <a:r>
              <a:rPr lang="en-IN" dirty="0"/>
              <a:t>)  </a:t>
            </a:r>
          </a:p>
          <a:p>
            <a:pPr marL="0" indent="0">
              <a:buNone/>
            </a:pPr>
            <a:r>
              <a:rPr lang="en-IN" dirty="0"/>
              <a:t>                    ⊢ </a:t>
            </a:r>
            <a:r>
              <a:rPr lang="el-GR" dirty="0"/>
              <a:t>δ(</a:t>
            </a:r>
            <a:r>
              <a:rPr lang="en-IN" dirty="0"/>
              <a:t>q1, </a:t>
            </a:r>
            <a:r>
              <a:rPr lang="el-GR" dirty="0"/>
              <a:t>ε, </a:t>
            </a:r>
            <a:r>
              <a:rPr lang="en-IN" dirty="0"/>
              <a:t>Z)  </a:t>
            </a:r>
          </a:p>
          <a:p>
            <a:pPr marL="0" indent="0">
              <a:buNone/>
            </a:pPr>
            <a:r>
              <a:rPr lang="en-IN" dirty="0"/>
              <a:t>                    ⊢ </a:t>
            </a:r>
            <a:r>
              <a:rPr lang="el-GR" dirty="0"/>
              <a:t>δ(</a:t>
            </a:r>
            <a:r>
              <a:rPr lang="en-IN" dirty="0" err="1"/>
              <a:t>qf</a:t>
            </a:r>
            <a:r>
              <a:rPr lang="en-IN" dirty="0"/>
              <a:t>, </a:t>
            </a:r>
            <a:r>
              <a:rPr lang="el-GR" dirty="0"/>
              <a:t>ε) </a:t>
            </a:r>
            <a:endParaRPr lang="en-IN" dirty="0"/>
          </a:p>
          <a:p>
            <a:pPr marL="0" indent="0">
              <a:buNone/>
            </a:pPr>
            <a:r>
              <a:rPr lang="en-IN" dirty="0">
                <a:highlight>
                  <a:srgbClr val="00FFFF"/>
                </a:highlight>
              </a:rPr>
              <a:t>Accept</a:t>
            </a:r>
            <a:r>
              <a:rPr lang="el-GR" dirty="0"/>
              <a:t>   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C3A6122-879D-4EBA-979B-DBB1FF6C5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980803"/>
            <a:ext cx="5334000" cy="2415540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="" xmlns:p14="http://schemas.microsoft.com/office/powerpoint/2010/main" val="187759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9421DF-4DF4-4CED-8209-5D9EFE84A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1F90A9E-432B-48CC-973C-E0B6657AB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  <a:ln>
            <a:solidFill>
              <a:srgbClr val="00B050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Derive : </a:t>
            </a:r>
            <a:r>
              <a:rPr lang="en-IN" b="1" dirty="0" err="1" smtClean="0"/>
              <a:t>baCba</a:t>
            </a:r>
            <a:endParaRPr lang="en-IN" b="1" dirty="0"/>
          </a:p>
          <a:p>
            <a:pPr marL="0" indent="0">
              <a:buNone/>
            </a:pPr>
            <a:r>
              <a:rPr lang="el-GR" dirty="0" smtClean="0"/>
              <a:t>δ(</a:t>
            </a:r>
            <a:r>
              <a:rPr lang="en-IN" dirty="0" smtClean="0"/>
              <a:t>q0, </a:t>
            </a:r>
            <a:r>
              <a:rPr lang="en-IN" dirty="0" err="1" smtClean="0"/>
              <a:t>baCba</a:t>
            </a:r>
            <a:r>
              <a:rPr lang="en-IN" dirty="0" smtClean="0"/>
              <a:t>, Z) ⊢ </a:t>
            </a:r>
            <a:r>
              <a:rPr lang="el-GR" dirty="0" smtClean="0"/>
              <a:t>δ(</a:t>
            </a:r>
            <a:r>
              <a:rPr lang="en-IN" dirty="0" smtClean="0"/>
              <a:t>q0, </a:t>
            </a:r>
            <a:r>
              <a:rPr lang="en-IN" dirty="0" err="1" smtClean="0"/>
              <a:t>aCba</a:t>
            </a:r>
            <a:r>
              <a:rPr lang="en-IN" dirty="0" smtClean="0"/>
              <a:t>, </a:t>
            </a:r>
            <a:r>
              <a:rPr lang="en-IN" dirty="0" err="1" smtClean="0"/>
              <a:t>bZ</a:t>
            </a:r>
            <a:r>
              <a:rPr lang="en-IN" dirty="0" smtClean="0"/>
              <a:t>)       </a:t>
            </a:r>
          </a:p>
          <a:p>
            <a:pPr marL="0" indent="0">
              <a:buNone/>
            </a:pPr>
            <a:r>
              <a:rPr lang="en-IN" dirty="0" smtClean="0"/>
              <a:t> </a:t>
            </a:r>
            <a:r>
              <a:rPr lang="en-IN" dirty="0"/>
              <a:t>                    ⊢ </a:t>
            </a:r>
            <a:r>
              <a:rPr lang="el-GR" dirty="0"/>
              <a:t>δ(</a:t>
            </a:r>
            <a:r>
              <a:rPr lang="en-IN" dirty="0"/>
              <a:t>q0, Cba, </a:t>
            </a:r>
            <a:r>
              <a:rPr lang="en-IN" dirty="0" err="1" smtClean="0"/>
              <a:t>abZ</a:t>
            </a:r>
            <a:r>
              <a:rPr lang="en-IN" dirty="0"/>
              <a:t>)  </a:t>
            </a:r>
          </a:p>
          <a:p>
            <a:pPr marL="0" indent="0">
              <a:buNone/>
            </a:pPr>
            <a:r>
              <a:rPr lang="en-IN" dirty="0"/>
              <a:t>                    ⊢ </a:t>
            </a:r>
            <a:r>
              <a:rPr lang="el-GR" dirty="0"/>
              <a:t>δ(</a:t>
            </a:r>
            <a:r>
              <a:rPr lang="en-IN" dirty="0"/>
              <a:t>q1, </a:t>
            </a:r>
            <a:r>
              <a:rPr lang="en-IN" dirty="0" err="1"/>
              <a:t>ba</a:t>
            </a:r>
            <a:r>
              <a:rPr lang="en-IN" dirty="0"/>
              <a:t>, </a:t>
            </a:r>
            <a:r>
              <a:rPr lang="en-IN" dirty="0" err="1" smtClean="0"/>
              <a:t>abZ</a:t>
            </a:r>
            <a:r>
              <a:rPr lang="en-IN" dirty="0"/>
              <a:t>)  </a:t>
            </a:r>
          </a:p>
          <a:p>
            <a:pPr marL="0" indent="0">
              <a:buNone/>
            </a:pPr>
            <a:r>
              <a:rPr lang="en-IN" dirty="0"/>
              <a:t>                    </a:t>
            </a:r>
            <a:r>
              <a:rPr lang="en-IN" dirty="0" smtClean="0"/>
              <a:t>⊢Reject</a:t>
            </a:r>
            <a:r>
              <a:rPr lang="el-GR" dirty="0"/>
              <a:t>   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C3A6122-879D-4EBA-979B-DBB1FF6C5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980803"/>
            <a:ext cx="5334000" cy="2415540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="" xmlns:p14="http://schemas.microsoft.com/office/powerpoint/2010/main" val="187759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958AD-6E91-40CB-8D8E-350125C9E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Trace the moves: </a:t>
            </a:r>
            <a:r>
              <a:rPr lang="en-IN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abCba</a:t>
            </a:r>
            <a:r>
              <a:rPr lang="en-IN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A2D8B140-8A99-473E-A26C-E015A90DE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74022319"/>
              </p:ext>
            </p:extLst>
          </p:nvPr>
        </p:nvGraphicFramePr>
        <p:xfrm>
          <a:off x="457200" y="2590800"/>
          <a:ext cx="8077200" cy="3915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>
                  <a:extLst>
                    <a:ext uri="{9D8B030D-6E8A-4147-A177-3AD203B41FA5}">
                      <a16:colId xmlns="" xmlns:a16="http://schemas.microsoft.com/office/drawing/2014/main" val="926848595"/>
                    </a:ext>
                  </a:extLst>
                </a:gridCol>
                <a:gridCol w="2019300">
                  <a:extLst>
                    <a:ext uri="{9D8B030D-6E8A-4147-A177-3AD203B41FA5}">
                      <a16:colId xmlns="" xmlns:a16="http://schemas.microsoft.com/office/drawing/2014/main" val="483029314"/>
                    </a:ext>
                  </a:extLst>
                </a:gridCol>
                <a:gridCol w="2019300">
                  <a:extLst>
                    <a:ext uri="{9D8B030D-6E8A-4147-A177-3AD203B41FA5}">
                      <a16:colId xmlns="" xmlns:a16="http://schemas.microsoft.com/office/drawing/2014/main" val="3370470400"/>
                    </a:ext>
                  </a:extLst>
                </a:gridCol>
                <a:gridCol w="2019300">
                  <a:extLst>
                    <a:ext uri="{9D8B030D-6E8A-4147-A177-3AD203B41FA5}">
                      <a16:colId xmlns="" xmlns:a16="http://schemas.microsoft.com/office/drawing/2014/main" val="2972920720"/>
                    </a:ext>
                  </a:extLst>
                </a:gridCol>
              </a:tblGrid>
              <a:tr h="641893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Move No.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Resulting state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Stack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47776760"/>
                  </a:ext>
                </a:extLst>
              </a:tr>
              <a:tr h="46770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abCba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849722836"/>
                  </a:ext>
                </a:extLst>
              </a:tr>
              <a:tr h="467705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q0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bCba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aZ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96293304"/>
                  </a:ext>
                </a:extLst>
              </a:tr>
              <a:tr h="467705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q0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Cba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baZ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73442249"/>
                  </a:ext>
                </a:extLst>
              </a:tr>
              <a:tr h="467705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q1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ba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baZ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28624414"/>
                  </a:ext>
                </a:extLst>
              </a:tr>
              <a:tr h="467705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q1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aZ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4691260"/>
                  </a:ext>
                </a:extLst>
              </a:tr>
              <a:tr h="467705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q1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Z</a:t>
                      </a:r>
                      <a:endParaRPr lang="en-IN" dirty="0"/>
                    </a:p>
                  </a:txBody>
                  <a:tcPr/>
                </a:tc>
              </a:tr>
              <a:tr h="467705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q2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Z (Accepted)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44CCB869-5925-4077-A347-89631E068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914401"/>
            <a:ext cx="6400800" cy="1447799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="" xmlns:p14="http://schemas.microsoft.com/office/powerpoint/2010/main" val="177679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915400" cy="6629400"/>
          </a:xfrm>
          <a:ln>
            <a:solidFill>
              <a:srgbClr val="00B050"/>
            </a:solidFill>
          </a:ln>
        </p:spPr>
        <p:txBody>
          <a:bodyPr>
            <a:normAutofit fontScale="92500" lnSpcReduction="20000"/>
          </a:bodyPr>
          <a:lstStyle/>
          <a:p>
            <a:pPr lvl="0">
              <a:buNone/>
            </a:pPr>
            <a:r>
              <a:rPr lang="en-US" dirty="0" smtClean="0">
                <a:solidFill>
                  <a:srgbClr val="FF0000"/>
                </a:solidFill>
              </a:rPr>
              <a:t>3. </a:t>
            </a:r>
            <a:r>
              <a:rPr lang="en-US" b="1" dirty="0" smtClean="0">
                <a:solidFill>
                  <a:srgbClr val="FF0000"/>
                </a:solidFill>
              </a:rPr>
              <a:t>Consider the CFG: 	S-&gt;[S] | {S} | ꓥ </a:t>
            </a:r>
            <a:r>
              <a:rPr lang="en-US" b="1" dirty="0" smtClean="0"/>
              <a:t>Generate the CFL and PDA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/>
              <a:t>	w={ꓥ,[],{},{[]},{{}},[[]], [{}],…..}</a:t>
            </a:r>
          </a:p>
          <a:p>
            <a:pPr>
              <a:buNone/>
            </a:pPr>
            <a:r>
              <a:rPr lang="en-US" b="1" dirty="0" smtClean="0"/>
              <a:t>Language: Balanced Parentheses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Solution:</a:t>
            </a:r>
          </a:p>
          <a:p>
            <a:pPr>
              <a:buNone/>
            </a:pPr>
            <a:r>
              <a:rPr lang="en-US" dirty="0" smtClean="0"/>
              <a:t>Open parentheses followed by symbol ‘S’ and then closed parentheses.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Define the states:</a:t>
            </a:r>
            <a:endParaRPr lang="en-IN" dirty="0" smtClean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q0 – push all Open </a:t>
            </a:r>
            <a:r>
              <a:rPr lang="en-US" dirty="0" smtClean="0"/>
              <a:t>parentheses</a:t>
            </a: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on to the stack.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q1 – when a close </a:t>
            </a:r>
            <a:r>
              <a:rPr lang="en-US" dirty="0" smtClean="0"/>
              <a:t>parentheses </a:t>
            </a: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pop open </a:t>
            </a:r>
            <a:r>
              <a:rPr lang="en-US" dirty="0" smtClean="0"/>
              <a:t>parentheses</a:t>
            </a: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from stack.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q2 – accepting state.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	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Transition Diagram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00200"/>
            <a:ext cx="7696200" cy="4114799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1"/>
            <a:ext cx="7772400" cy="3886199"/>
          </a:xfrm>
        </p:spPr>
        <p:txBody>
          <a:bodyPr>
            <a:noAutofit/>
          </a:bodyPr>
          <a:lstStyle/>
          <a:p>
            <a:r>
              <a:rPr lang="en-IN" sz="5400" b="1" dirty="0">
                <a:solidFill>
                  <a:srgbClr val="FF0000"/>
                </a:solidFill>
              </a:rPr>
              <a:t>UNIT- III</a:t>
            </a:r>
            <a:br>
              <a:rPr lang="en-IN" sz="5400" b="1" dirty="0">
                <a:solidFill>
                  <a:srgbClr val="FF0000"/>
                </a:solidFill>
              </a:rPr>
            </a:br>
            <a:r>
              <a:rPr lang="en-IN" sz="5400" dirty="0">
                <a:solidFill>
                  <a:srgbClr val="0070C0"/>
                </a:solidFill>
              </a:rPr>
              <a:t>PUSH DOWN AUTOMATA</a:t>
            </a:r>
            <a:r>
              <a:rPr lang="en-IN" sz="5400" b="1" dirty="0"/>
              <a:t/>
            </a:r>
            <a:br>
              <a:rPr lang="en-IN" sz="5400" b="1" dirty="0"/>
            </a:b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641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Transition Table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76400"/>
            <a:ext cx="8534400" cy="495300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IN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Trace the </a:t>
            </a:r>
            <a:r>
              <a:rPr lang="en-IN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moves: </a:t>
            </a:r>
            <a:r>
              <a:rPr lang="en-IN" dirty="0" smtClean="0"/>
              <a:t>{[{}]}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19199"/>
          <a:ext cx="8229600" cy="4870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2089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/>
                          <a:ea typeface="Calibri"/>
                          <a:cs typeface="Times New Roman"/>
                        </a:rPr>
                        <a:t>Move No.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/>
                          <a:ea typeface="Calibri"/>
                          <a:cs typeface="Times New Roman"/>
                        </a:rPr>
                        <a:t>Resulting state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latin typeface="Times New Roman"/>
                          <a:ea typeface="Calibri"/>
                          <a:cs typeface="Times New Roman"/>
                        </a:rPr>
                        <a:t>Input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/>
                          <a:ea typeface="Calibri"/>
                          <a:cs typeface="Times New Roman"/>
                        </a:rPr>
                        <a:t>Stack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101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/>
                          <a:ea typeface="Calibri"/>
                          <a:cs typeface="Times New Roman"/>
                        </a:rPr>
                        <a:t>q0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/>
                          <a:ea typeface="Calibri"/>
                          <a:cs typeface="Times New Roman"/>
                        </a:rPr>
                        <a:t>{[{}]}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/>
                          <a:ea typeface="Calibri"/>
                          <a:cs typeface="Times New Roman"/>
                        </a:rPr>
                        <a:t>Z0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101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/>
                          <a:ea typeface="Calibri"/>
                          <a:cs typeface="Times New Roman"/>
                        </a:rPr>
                        <a:t>q0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/>
                          <a:ea typeface="Calibri"/>
                          <a:cs typeface="Times New Roman"/>
                        </a:rPr>
                        <a:t>[{}]}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latin typeface="Times New Roman"/>
                          <a:ea typeface="Calibri"/>
                          <a:cs typeface="Times New Roman"/>
                        </a:rPr>
                        <a:t>{z0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101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latin typeface="Times New Roman"/>
                          <a:ea typeface="Calibri"/>
                          <a:cs typeface="Times New Roman"/>
                        </a:rPr>
                        <a:t>q0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/>
                          <a:ea typeface="Calibri"/>
                          <a:cs typeface="Times New Roman"/>
                        </a:rPr>
                        <a:t>{}]}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latin typeface="Times New Roman"/>
                          <a:ea typeface="Calibri"/>
                          <a:cs typeface="Times New Roman"/>
                        </a:rPr>
                        <a:t>[{z0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101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latin typeface="Times New Roman"/>
                          <a:ea typeface="Calibri"/>
                          <a:cs typeface="Times New Roman"/>
                        </a:rPr>
                        <a:t>q0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/>
                          <a:ea typeface="Calibri"/>
                          <a:cs typeface="Times New Roman"/>
                        </a:rPr>
                        <a:t>}]}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/>
                          <a:ea typeface="Calibri"/>
                          <a:cs typeface="Times New Roman"/>
                        </a:rPr>
                        <a:t>{[{z0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101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latin typeface="Times New Roman"/>
                          <a:ea typeface="Calibri"/>
                          <a:cs typeface="Times New Roman"/>
                        </a:rPr>
                        <a:t>q1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latin typeface="Times New Roman"/>
                          <a:ea typeface="Calibri"/>
                          <a:cs typeface="Times New Roman"/>
                        </a:rPr>
                        <a:t>]}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/>
                          <a:ea typeface="Calibri"/>
                          <a:cs typeface="Times New Roman"/>
                        </a:rPr>
                        <a:t>[{z0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101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latin typeface="Times New Roman"/>
                          <a:ea typeface="Calibri"/>
                          <a:cs typeface="Times New Roman"/>
                        </a:rPr>
                        <a:t>q1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latin typeface="Times New Roman"/>
                          <a:ea typeface="Calibri"/>
                          <a:cs typeface="Times New Roman"/>
                        </a:rPr>
                        <a:t>}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/>
                          <a:ea typeface="Calibri"/>
                          <a:cs typeface="Times New Roman"/>
                        </a:rPr>
                        <a:t>{z0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101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latin typeface="Times New Roman"/>
                          <a:ea typeface="Calibri"/>
                          <a:cs typeface="Times New Roman"/>
                        </a:rPr>
                        <a:t>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latin typeface="Times New Roman"/>
                          <a:ea typeface="Calibri"/>
                          <a:cs typeface="Times New Roman"/>
                        </a:rPr>
                        <a:t>q1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latin typeface="Times New Roman"/>
                          <a:ea typeface="Calibri"/>
                          <a:cs typeface="Times New Roman"/>
                        </a:rPr>
                        <a:t>Ʌ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/>
                          <a:ea typeface="Calibri"/>
                          <a:cs typeface="Times New Roman"/>
                        </a:rPr>
                        <a:t>Z0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101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latin typeface="Times New Roman"/>
                          <a:ea typeface="Calibri"/>
                          <a:cs typeface="Times New Roman"/>
                        </a:rPr>
                        <a:t>11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latin typeface="Times New Roman"/>
                          <a:ea typeface="Calibri"/>
                          <a:cs typeface="Times New Roman"/>
                        </a:rPr>
                        <a:t>q2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latin typeface="Times New Roman"/>
                          <a:ea typeface="Calibri"/>
                          <a:cs typeface="Times New Roman"/>
                        </a:rPr>
                        <a:t>Ʌ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/>
                          <a:ea typeface="Calibri"/>
                          <a:cs typeface="Times New Roman"/>
                        </a:rPr>
                        <a:t>Z0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10186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/>
                          <a:ea typeface="Calibri"/>
                          <a:cs typeface="Times New Roman"/>
                        </a:rPr>
                        <a:t>Accept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>
                <a:solidFill>
                  <a:srgbClr val="0070C0"/>
                </a:solidFill>
              </a:rPr>
              <a:t>Trace </a:t>
            </a:r>
            <a:r>
              <a:rPr lang="en-IN" dirty="0" smtClean="0">
                <a:solidFill>
                  <a:srgbClr val="0070C0"/>
                </a:solidFill>
              </a:rPr>
              <a:t>the </a:t>
            </a:r>
            <a:r>
              <a:rPr lang="en-IN" dirty="0" smtClean="0">
                <a:solidFill>
                  <a:srgbClr val="0070C0"/>
                </a:solidFill>
              </a:rPr>
              <a:t>Moves</a:t>
            </a:r>
            <a:r>
              <a:rPr lang="en-IN" dirty="0" smtClean="0">
                <a:solidFill>
                  <a:srgbClr val="0070C0"/>
                </a:solidFill>
              </a:rPr>
              <a:t>: </a:t>
            </a:r>
            <a:r>
              <a:rPr lang="en-IN" dirty="0" smtClean="0"/>
              <a:t>{[{]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47800"/>
            <a:ext cx="8450956" cy="464820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72C208-1B34-4869-A0F5-F52169C19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1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PDA Acceptance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5810E6A-8AFB-4C11-8AC7-050DF22AD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33402"/>
            <a:ext cx="8229600" cy="5592762"/>
          </a:xfrm>
          <a:ln>
            <a:solidFill>
              <a:srgbClr val="00B050"/>
            </a:solidFill>
          </a:ln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b="1" dirty="0"/>
              <a:t>1. Acceptance by Final State:</a:t>
            </a:r>
            <a:r>
              <a:rPr lang="en-US" dirty="0"/>
              <a:t> </a:t>
            </a:r>
          </a:p>
          <a:p>
            <a:pPr lvl="1" algn="just"/>
            <a:r>
              <a:rPr lang="en-US" dirty="0"/>
              <a:t>Let P =(Q, ∑, Γ, δ, q0, Z, F) be a PDA. The language acceptable by the final state can be defined as:</a:t>
            </a:r>
          </a:p>
          <a:p>
            <a:pPr lvl="1" algn="just"/>
            <a:r>
              <a:rPr lang="en-IN" dirty="0"/>
              <a:t>L(PDA) = {w | (q0, w, Z) ⊢* (p, </a:t>
            </a:r>
            <a:r>
              <a:rPr lang="el-GR" dirty="0"/>
              <a:t>ε,</a:t>
            </a:r>
            <a:r>
              <a:rPr lang="en-IN" dirty="0"/>
              <a:t> Z </a:t>
            </a:r>
            <a:r>
              <a:rPr lang="el-GR" dirty="0"/>
              <a:t>), </a:t>
            </a:r>
            <a:r>
              <a:rPr lang="en-IN" dirty="0"/>
              <a:t>p ∈ F}  </a:t>
            </a:r>
          </a:p>
          <a:p>
            <a:pPr marL="0" indent="0" algn="just">
              <a:buNone/>
            </a:pPr>
            <a:r>
              <a:rPr lang="en-US" b="1" dirty="0"/>
              <a:t>2. Acceptance by Empty Stack:</a:t>
            </a:r>
            <a:r>
              <a:rPr lang="en-US" dirty="0"/>
              <a:t> </a:t>
            </a:r>
          </a:p>
          <a:p>
            <a:pPr lvl="1" algn="just"/>
            <a:r>
              <a:rPr lang="en-US" dirty="0"/>
              <a:t>Let P =(Q, ∑, Γ, δ, q0, Z, F) be a PDA. The language acceptable by empty stack can be defined as:</a:t>
            </a:r>
          </a:p>
          <a:p>
            <a:pPr lvl="1" algn="just"/>
            <a:r>
              <a:rPr lang="en-US" dirty="0"/>
              <a:t>N(PDA) = {w | (q0, w, </a:t>
            </a:r>
            <a:r>
              <a:rPr lang="en-IN" dirty="0"/>
              <a:t> </a:t>
            </a:r>
            <a:r>
              <a:rPr lang="en-US" dirty="0" smtClean="0"/>
              <a:t>Z)</a:t>
            </a:r>
            <a:r>
              <a:rPr lang="en-US" dirty="0"/>
              <a:t> ⊢* (p, ε, ε), </a:t>
            </a:r>
            <a:r>
              <a:rPr lang="en-US" dirty="0" smtClean="0"/>
              <a:t>p</a:t>
            </a:r>
            <a:r>
              <a:rPr lang="en-US" dirty="0"/>
              <a:t> ∈ </a:t>
            </a:r>
            <a:r>
              <a:rPr lang="en-US" dirty="0" smtClean="0"/>
              <a:t>F}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3. </a:t>
            </a:r>
            <a:r>
              <a:rPr lang="en-US" b="1" dirty="0"/>
              <a:t>Language Acceptance:</a:t>
            </a:r>
            <a:r>
              <a:rPr lang="en-US" dirty="0"/>
              <a:t>  </a:t>
            </a:r>
          </a:p>
          <a:p>
            <a:pPr lvl="1" algn="just"/>
            <a:r>
              <a:rPr lang="en-US" dirty="0"/>
              <a:t>A language L </a:t>
            </a:r>
            <a:r>
              <a:rPr lang="en-IN" dirty="0"/>
              <a:t>⊆ </a:t>
            </a:r>
            <a:r>
              <a:rPr lang="en-US" dirty="0"/>
              <a:t>∑* is said to be accepted by M, if L is precisely the set of string accepted by M.</a:t>
            </a:r>
          </a:p>
          <a:p>
            <a:pPr marL="0" indent="0" algn="just">
              <a:buNone/>
            </a:pPr>
            <a:r>
              <a:rPr lang="en-US" dirty="0"/>
              <a:t>	L=L(M)</a:t>
            </a:r>
          </a:p>
          <a:p>
            <a:pPr algn="just"/>
            <a:endParaRPr lang="en-US" dirty="0"/>
          </a:p>
          <a:p>
            <a:pPr marL="457200" lvl="1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10549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D7E4EE-3892-4332-89B1-36A4A8931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PDA Corresponding to CFG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5BED5F-AD18-4B79-B054-8F457B232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8458200" cy="5410200"/>
          </a:xfrm>
          <a:ln>
            <a:solidFill>
              <a:srgbClr val="00B050"/>
            </a:solidFill>
          </a:ln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Parsing: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IN" dirty="0" smtClean="0"/>
              <a:t>To </a:t>
            </a:r>
            <a:r>
              <a:rPr lang="en-IN" dirty="0" smtClean="0"/>
              <a:t>derive a string using the production rules for a grammar.</a:t>
            </a:r>
            <a:endParaRPr lang="en-US" dirty="0" smtClean="0"/>
          </a:p>
          <a:p>
            <a:pPr lvl="1"/>
            <a:r>
              <a:rPr lang="en-IN" dirty="0" smtClean="0"/>
              <a:t>It is used to check whether or not a string is syntactically correct.</a:t>
            </a:r>
            <a:endParaRPr lang="en-US" dirty="0" smtClean="0"/>
          </a:p>
          <a:p>
            <a:pPr lvl="1"/>
            <a:r>
              <a:rPr lang="en-IN" dirty="0" smtClean="0"/>
              <a:t>Parser takes the inputs and builds a parse tree.</a:t>
            </a:r>
            <a:endParaRPr lang="en-US" dirty="0" smtClean="0"/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Two types of parser: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rgbClr val="00B050"/>
                </a:solidFill>
              </a:rPr>
              <a:t>Top down Parser- </a:t>
            </a:r>
            <a:r>
              <a:rPr lang="en-IN" dirty="0" smtClean="0"/>
              <a:t>Parsing starts from the top with the start symbol and derives a string using a parse tree.</a:t>
            </a:r>
            <a:endParaRPr lang="en-US" dirty="0" smtClean="0"/>
          </a:p>
          <a:p>
            <a:r>
              <a:rPr lang="en-IN" dirty="0" smtClean="0">
                <a:solidFill>
                  <a:srgbClr val="00B050"/>
                </a:solidFill>
              </a:rPr>
              <a:t>Bottom up parser- </a:t>
            </a:r>
            <a:r>
              <a:rPr lang="en-IN" dirty="0" smtClean="0"/>
              <a:t>Starts from the bottom with the string and comes to the start symbol using a parse tree.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04709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IN" u="sng" dirty="0" smtClean="0"/>
              <a:t/>
            </a:r>
            <a:br>
              <a:rPr lang="en-IN" u="sng" dirty="0" smtClean="0"/>
            </a:br>
            <a:r>
              <a:rPr lang="en-IN" dirty="0" smtClean="0">
                <a:solidFill>
                  <a:srgbClr val="0070C0"/>
                </a:solidFill>
              </a:rPr>
              <a:t>Design </a:t>
            </a:r>
            <a:r>
              <a:rPr lang="en-IN" dirty="0" smtClean="0">
                <a:solidFill>
                  <a:srgbClr val="0070C0"/>
                </a:solidFill>
              </a:rPr>
              <a:t>of Top down parser: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382000" cy="5334000"/>
          </a:xfrm>
          <a:ln>
            <a:solidFill>
              <a:srgbClr val="00B050"/>
            </a:solidFill>
          </a:ln>
        </p:spPr>
        <p:txBody>
          <a:bodyPr/>
          <a:lstStyle/>
          <a:p>
            <a:pPr lvl="0"/>
            <a:r>
              <a:rPr lang="en-IN" dirty="0" smtClean="0"/>
              <a:t>Push the start symbol onto the stack.</a:t>
            </a:r>
            <a:endParaRPr lang="en-US" dirty="0" smtClean="0"/>
          </a:p>
          <a:p>
            <a:pPr lvl="0"/>
            <a:r>
              <a:rPr lang="en-IN" dirty="0" smtClean="0"/>
              <a:t>If the top of the stack contains a NT, pop it out of the stack and push its right hand side of the production.</a:t>
            </a:r>
            <a:endParaRPr lang="en-US" dirty="0" smtClean="0"/>
          </a:p>
          <a:p>
            <a:pPr lvl="0"/>
            <a:r>
              <a:rPr lang="en-IN" dirty="0" smtClean="0"/>
              <a:t>If the top of the stack matches with input symbol being read, pop it.</a:t>
            </a:r>
            <a:endParaRPr lang="en-US" dirty="0" smtClean="0"/>
          </a:p>
          <a:p>
            <a:pPr lvl="0"/>
            <a:r>
              <a:rPr lang="en-IN" dirty="0" smtClean="0"/>
              <a:t>If the input string is fully read and the stack is empty go to final state.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FBEEE5-AC56-413B-B841-775BAEEA1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Top Down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7BC956-092A-48D3-8C70-F5A516F4C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Left Most Derivation is used</a:t>
            </a:r>
          </a:p>
          <a:p>
            <a:pPr marL="0" indent="0" algn="just">
              <a:buNone/>
            </a:pPr>
            <a:r>
              <a:rPr lang="en-US" b="1" dirty="0"/>
              <a:t>Input</a:t>
            </a:r>
            <a:r>
              <a:rPr lang="en-US" dirty="0"/>
              <a:t> −  CFG, G = (V, T, P, S)</a:t>
            </a:r>
          </a:p>
          <a:p>
            <a:pPr marL="0" indent="0" algn="just">
              <a:buNone/>
            </a:pPr>
            <a:r>
              <a:rPr lang="en-US" b="1" dirty="0"/>
              <a:t>Output</a:t>
            </a:r>
            <a:r>
              <a:rPr lang="en-US" dirty="0"/>
              <a:t> − Equivalent PDA, P = (Q, ∑, S, δ, q</a:t>
            </a:r>
            <a:r>
              <a:rPr lang="en-US" baseline="-25000" dirty="0"/>
              <a:t>0</a:t>
            </a:r>
            <a:r>
              <a:rPr lang="en-US" dirty="0"/>
              <a:t>, I, F)</a:t>
            </a:r>
          </a:p>
          <a:p>
            <a:pPr marL="0" indent="0" algn="just">
              <a:buNone/>
            </a:pPr>
            <a:r>
              <a:rPr lang="en-US" b="1" dirty="0"/>
              <a:t>Step 1</a:t>
            </a:r>
            <a:r>
              <a:rPr lang="en-US" dirty="0"/>
              <a:t>−The start symbol of CFG is the start            	      symbol in the PDA.</a:t>
            </a:r>
          </a:p>
          <a:p>
            <a:pPr marL="0" indent="0" algn="just">
              <a:buNone/>
            </a:pPr>
            <a:r>
              <a:rPr lang="en-US" b="1" dirty="0"/>
              <a:t>Step 2</a:t>
            </a:r>
            <a:r>
              <a:rPr lang="en-US" dirty="0"/>
              <a:t> − All non-terminals of the CFG will be the stack symbols of the PDA and all the terminals of the CFG will be the input symbols of the PDA.</a:t>
            </a:r>
          </a:p>
          <a:p>
            <a:pPr marL="0" indent="0" algn="just">
              <a:buNone/>
            </a:pPr>
            <a:r>
              <a:rPr lang="en-US" b="1" dirty="0"/>
              <a:t>Step 3</a:t>
            </a:r>
            <a:r>
              <a:rPr lang="en-US" dirty="0"/>
              <a:t> − For each production in the form </a:t>
            </a:r>
            <a:r>
              <a:rPr lang="en-US" b="1" dirty="0"/>
              <a:t>A → </a:t>
            </a:r>
            <a:r>
              <a:rPr lang="en-US" b="1" dirty="0" err="1"/>
              <a:t>aX</a:t>
            </a:r>
            <a:r>
              <a:rPr lang="en-US" dirty="0"/>
              <a:t> make a transition </a:t>
            </a:r>
            <a:r>
              <a:rPr lang="en-US" b="1" dirty="0"/>
              <a:t>δ (q, a, A)</a:t>
            </a:r>
            <a:r>
              <a:rPr lang="en-US" dirty="0"/>
              <a:t>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120237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EC4C79C-2A34-4B08-AC8A-A2F34E096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5314"/>
            <a:ext cx="8229600" cy="6564086"/>
          </a:xfrm>
          <a:ln>
            <a:solidFill>
              <a:srgbClr val="00B05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1. Construct PDA corresponding the given Grammar </a:t>
            </a:r>
          </a:p>
          <a:p>
            <a:pPr marL="400050" lvl="1" indent="0">
              <a:buNone/>
            </a:pPr>
            <a:r>
              <a:rPr lang="en-IN" dirty="0"/>
              <a:t>L={ x ∈ {</a:t>
            </a:r>
            <a:r>
              <a:rPr lang="en-IN" dirty="0" err="1"/>
              <a:t>a,b</a:t>
            </a:r>
            <a:r>
              <a:rPr lang="en-IN" dirty="0"/>
              <a:t>}* /  Na (x) &gt; </a:t>
            </a:r>
            <a:r>
              <a:rPr lang="en-IN" dirty="0" err="1"/>
              <a:t>Nb</a:t>
            </a:r>
            <a:r>
              <a:rPr lang="en-IN" dirty="0"/>
              <a:t>(x) }</a:t>
            </a:r>
          </a:p>
          <a:p>
            <a:pPr marL="400050" lvl="1" indent="0">
              <a:buNone/>
            </a:pPr>
            <a:r>
              <a:rPr lang="en-IN" dirty="0"/>
              <a:t>P: S-&gt;a/</a:t>
            </a:r>
            <a:r>
              <a:rPr lang="en-IN" dirty="0" err="1"/>
              <a:t>aS</a:t>
            </a:r>
            <a:r>
              <a:rPr lang="en-IN" dirty="0"/>
              <a:t>/</a:t>
            </a:r>
            <a:r>
              <a:rPr lang="en-IN" dirty="0" err="1"/>
              <a:t>bSS</a:t>
            </a:r>
            <a:r>
              <a:rPr lang="en-IN" dirty="0"/>
              <a:t>/</a:t>
            </a:r>
            <a:r>
              <a:rPr lang="en-IN" dirty="0" err="1"/>
              <a:t>SSb</a:t>
            </a:r>
            <a:r>
              <a:rPr lang="en-IN" dirty="0"/>
              <a:t> /</a:t>
            </a:r>
            <a:r>
              <a:rPr lang="en-IN" dirty="0" err="1"/>
              <a:t>SbS</a:t>
            </a:r>
            <a:endParaRPr lang="en-IN" dirty="0"/>
          </a:p>
          <a:p>
            <a:pPr marL="400050" lvl="1" indent="0">
              <a:buNone/>
            </a:pPr>
            <a:r>
              <a:rPr lang="en-IN" b="1" dirty="0"/>
              <a:t>State Diagram:</a:t>
            </a:r>
          </a:p>
          <a:p>
            <a:pPr marL="400050" lvl="1" indent="0">
              <a:buNone/>
            </a:pP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990600" y="3124200"/>
            <a:ext cx="6858000" cy="3048000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="" xmlns:p14="http://schemas.microsoft.com/office/powerpoint/2010/main" val="1015684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0070C0"/>
                </a:solidFill>
              </a:rPr>
              <a:t/>
            </a:r>
            <a:br>
              <a:rPr lang="en-IN" dirty="0" smtClean="0">
                <a:solidFill>
                  <a:srgbClr val="0070C0"/>
                </a:solidFill>
              </a:rPr>
            </a:br>
            <a:r>
              <a:rPr lang="en-IN" dirty="0" smtClean="0">
                <a:solidFill>
                  <a:srgbClr val="0070C0"/>
                </a:solidFill>
              </a:rPr>
              <a:t>Transition </a:t>
            </a:r>
            <a:r>
              <a:rPr lang="en-IN" dirty="0" smtClean="0">
                <a:solidFill>
                  <a:srgbClr val="0070C0"/>
                </a:solidFill>
              </a:rPr>
              <a:t>Table: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447800"/>
            <a:ext cx="8458200" cy="480060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AF7874-1819-4A0E-8963-EE7A86AB5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7552"/>
            <a:ext cx="8229600" cy="457199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B0C366B-C700-4646-86FE-59361E3CB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r>
              <a:rPr lang="en-IN" dirty="0"/>
              <a:t>Derive:  </a:t>
            </a:r>
            <a:r>
              <a:rPr lang="en-IN" dirty="0" err="1"/>
              <a:t>abaa</a:t>
            </a:r>
            <a:endParaRPr lang="en-IN" dirty="0"/>
          </a:p>
          <a:p>
            <a:r>
              <a:rPr lang="el-GR" dirty="0"/>
              <a:t>δ(</a:t>
            </a:r>
            <a:r>
              <a:rPr lang="en-IN" dirty="0"/>
              <a:t>q0, </a:t>
            </a:r>
            <a:r>
              <a:rPr lang="en-IN" dirty="0" err="1"/>
              <a:t>abaa</a:t>
            </a:r>
            <a:r>
              <a:rPr lang="en-IN" dirty="0"/>
              <a:t>, Z) </a:t>
            </a:r>
            <a:r>
              <a:rPr lang="en-IN" sz="2400" dirty="0"/>
              <a:t>⊢  </a:t>
            </a:r>
            <a:r>
              <a:rPr lang="el-GR" sz="2400" dirty="0"/>
              <a:t>δ(</a:t>
            </a:r>
            <a:r>
              <a:rPr lang="en-IN" sz="2400" dirty="0"/>
              <a:t>q1, </a:t>
            </a:r>
            <a:r>
              <a:rPr lang="en-IN" sz="2400" dirty="0" err="1"/>
              <a:t>abaa</a:t>
            </a:r>
            <a:r>
              <a:rPr lang="en-IN" sz="2400" dirty="0"/>
              <a:t>, SZ) </a:t>
            </a:r>
          </a:p>
          <a:p>
            <a:pPr marL="457200" lvl="1" indent="0">
              <a:buNone/>
            </a:pPr>
            <a:r>
              <a:rPr lang="en-IN" sz="2400" dirty="0"/>
              <a:t>                                 ⊢  </a:t>
            </a:r>
            <a:r>
              <a:rPr lang="el-GR" sz="2400" dirty="0"/>
              <a:t>δ(</a:t>
            </a:r>
            <a:r>
              <a:rPr lang="en-IN" sz="2400" dirty="0"/>
              <a:t>q1, </a:t>
            </a:r>
            <a:r>
              <a:rPr lang="en-IN" sz="2400" dirty="0" err="1"/>
              <a:t>abaa</a:t>
            </a:r>
            <a:r>
              <a:rPr lang="en-IN" sz="2400" dirty="0"/>
              <a:t>, </a:t>
            </a:r>
            <a:r>
              <a:rPr lang="en-IN" sz="2400" dirty="0" err="1"/>
              <a:t>SbSZ</a:t>
            </a:r>
            <a:r>
              <a:rPr lang="en-IN" sz="2400" dirty="0"/>
              <a:t>)</a:t>
            </a:r>
          </a:p>
          <a:p>
            <a:pPr marL="2776538" lvl="7" indent="0">
              <a:buNone/>
            </a:pPr>
            <a:r>
              <a:rPr lang="en-IN" sz="2400" dirty="0"/>
              <a:t>⊢  </a:t>
            </a:r>
            <a:r>
              <a:rPr lang="el-GR" sz="2400" dirty="0"/>
              <a:t>δ(</a:t>
            </a:r>
            <a:r>
              <a:rPr lang="en-IN" sz="2400" dirty="0"/>
              <a:t>q1, </a:t>
            </a:r>
            <a:r>
              <a:rPr lang="en-IN" sz="2400" dirty="0" err="1"/>
              <a:t>abaa</a:t>
            </a:r>
            <a:r>
              <a:rPr lang="en-IN" sz="2400" dirty="0"/>
              <a:t>, </a:t>
            </a:r>
            <a:r>
              <a:rPr lang="en-IN" sz="2400" dirty="0" err="1"/>
              <a:t>abSZ</a:t>
            </a:r>
            <a:r>
              <a:rPr lang="en-IN" sz="2400" dirty="0"/>
              <a:t>) </a:t>
            </a:r>
          </a:p>
          <a:p>
            <a:pPr marL="2776538" lvl="7" indent="0">
              <a:buNone/>
            </a:pPr>
            <a:r>
              <a:rPr lang="en-IN" sz="2400" dirty="0"/>
              <a:t>⊢  </a:t>
            </a:r>
            <a:r>
              <a:rPr lang="el-GR" sz="2400" dirty="0"/>
              <a:t>δ(</a:t>
            </a:r>
            <a:r>
              <a:rPr lang="en-IN" sz="2400" dirty="0"/>
              <a:t>q1, baa, </a:t>
            </a:r>
            <a:r>
              <a:rPr lang="en-IN" sz="2400" dirty="0" err="1"/>
              <a:t>bSZ</a:t>
            </a:r>
            <a:r>
              <a:rPr lang="en-IN" sz="2400" dirty="0"/>
              <a:t>)              </a:t>
            </a:r>
            <a:r>
              <a:rPr lang="en-IN" sz="2400" b="1" dirty="0"/>
              <a:t>LMD  </a:t>
            </a:r>
          </a:p>
          <a:p>
            <a:pPr marL="2776538" lvl="7" indent="0">
              <a:buNone/>
            </a:pPr>
            <a:r>
              <a:rPr lang="en-IN" sz="2400" dirty="0"/>
              <a:t>⊢  </a:t>
            </a:r>
            <a:r>
              <a:rPr lang="el-GR" sz="2400" dirty="0"/>
              <a:t>δ(</a:t>
            </a:r>
            <a:r>
              <a:rPr lang="en-IN" sz="2400" dirty="0"/>
              <a:t>q1, aa, SZ) </a:t>
            </a:r>
          </a:p>
          <a:p>
            <a:pPr marL="2776538" lvl="7" indent="0">
              <a:buNone/>
            </a:pPr>
            <a:r>
              <a:rPr lang="en-IN" sz="2400" dirty="0"/>
              <a:t>⊢  </a:t>
            </a:r>
            <a:r>
              <a:rPr lang="el-GR" sz="2400" dirty="0"/>
              <a:t>δ(</a:t>
            </a:r>
            <a:r>
              <a:rPr lang="en-IN" sz="2400" dirty="0"/>
              <a:t>q1, aa, </a:t>
            </a:r>
            <a:r>
              <a:rPr lang="en-IN" sz="2400" dirty="0" err="1"/>
              <a:t>aSZ</a:t>
            </a:r>
            <a:r>
              <a:rPr lang="en-IN" sz="2400" dirty="0"/>
              <a:t>) </a:t>
            </a:r>
          </a:p>
          <a:p>
            <a:pPr marL="2776538" lvl="7" indent="0">
              <a:buNone/>
            </a:pPr>
            <a:r>
              <a:rPr lang="en-IN" sz="2400" dirty="0"/>
              <a:t>⊢  </a:t>
            </a:r>
            <a:r>
              <a:rPr lang="el-GR" sz="2400" dirty="0"/>
              <a:t>δ(</a:t>
            </a:r>
            <a:r>
              <a:rPr lang="en-IN" sz="2400" dirty="0"/>
              <a:t>q1, a, SZ)  </a:t>
            </a:r>
          </a:p>
          <a:p>
            <a:pPr marL="2776538" lvl="7" indent="0">
              <a:buNone/>
            </a:pPr>
            <a:r>
              <a:rPr lang="en-IN" sz="2400" dirty="0"/>
              <a:t>⊢  </a:t>
            </a:r>
            <a:r>
              <a:rPr lang="el-GR" sz="2400" dirty="0"/>
              <a:t>δ(</a:t>
            </a:r>
            <a:r>
              <a:rPr lang="en-IN" sz="2400" dirty="0"/>
              <a:t>q1, a, </a:t>
            </a:r>
            <a:r>
              <a:rPr lang="en-IN" sz="2400" dirty="0" err="1"/>
              <a:t>aZ</a:t>
            </a:r>
            <a:r>
              <a:rPr lang="en-IN" sz="2400" dirty="0"/>
              <a:t>) </a:t>
            </a:r>
          </a:p>
          <a:p>
            <a:pPr marL="2776538" lvl="7" indent="0">
              <a:buNone/>
            </a:pPr>
            <a:r>
              <a:rPr lang="en-IN" sz="2400" dirty="0"/>
              <a:t>⊢  </a:t>
            </a:r>
            <a:r>
              <a:rPr lang="el-GR" sz="2400" dirty="0"/>
              <a:t>δ(</a:t>
            </a:r>
            <a:r>
              <a:rPr lang="en-IN" sz="2400" dirty="0"/>
              <a:t>q1, </a:t>
            </a:r>
            <a:r>
              <a:rPr lang="el-GR" sz="2400" dirty="0"/>
              <a:t> ε</a:t>
            </a:r>
            <a:r>
              <a:rPr lang="en-IN" sz="2400" dirty="0"/>
              <a:t>, Z)</a:t>
            </a:r>
          </a:p>
          <a:p>
            <a:pPr marL="2776538" lvl="7" indent="0">
              <a:buNone/>
            </a:pPr>
            <a:r>
              <a:rPr lang="en-IN" sz="2400" dirty="0"/>
              <a:t>⊢  q2 (Accept)</a:t>
            </a:r>
          </a:p>
          <a:p>
            <a:pPr marL="457200" lvl="1" indent="0">
              <a:buNone/>
            </a:pP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B4BDBCE2-9204-44D5-AB9E-C9F153700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53715020"/>
              </p:ext>
            </p:extLst>
          </p:nvPr>
        </p:nvGraphicFramePr>
        <p:xfrm>
          <a:off x="6248400" y="3657600"/>
          <a:ext cx="2286000" cy="152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286000">
                  <a:extLst>
                    <a:ext uri="{9D8B030D-6E8A-4147-A177-3AD203B41FA5}">
                      <a16:colId xmlns="" xmlns:a16="http://schemas.microsoft.com/office/drawing/2014/main" val="3149138134"/>
                    </a:ext>
                  </a:extLst>
                </a:gridCol>
              </a:tblGrid>
              <a:tr h="1524000">
                <a:tc>
                  <a:txBody>
                    <a:bodyPr/>
                    <a:lstStyle/>
                    <a:p>
                      <a:r>
                        <a:rPr lang="en-IN" sz="2000" dirty="0"/>
                        <a:t>S=&gt;</a:t>
                      </a:r>
                      <a:r>
                        <a:rPr lang="en-IN" sz="2000" dirty="0" err="1"/>
                        <a:t>SbS</a:t>
                      </a:r>
                      <a:r>
                        <a:rPr lang="en-IN" sz="2000" dirty="0"/>
                        <a:t>    </a:t>
                      </a:r>
                    </a:p>
                    <a:p>
                      <a:r>
                        <a:rPr lang="en-IN" sz="2000" dirty="0"/>
                        <a:t>  =&gt;</a:t>
                      </a:r>
                      <a:r>
                        <a:rPr lang="en-IN" sz="2000" dirty="0" err="1"/>
                        <a:t>abS</a:t>
                      </a:r>
                      <a:r>
                        <a:rPr lang="en-IN" sz="2000" dirty="0"/>
                        <a:t>           S-&gt;a</a:t>
                      </a:r>
                    </a:p>
                    <a:p>
                      <a:r>
                        <a:rPr lang="en-IN" sz="2000" dirty="0"/>
                        <a:t>  =&gt;</a:t>
                      </a:r>
                      <a:r>
                        <a:rPr lang="en-IN" sz="2000" dirty="0" err="1"/>
                        <a:t>abaS</a:t>
                      </a:r>
                      <a:r>
                        <a:rPr lang="en-IN" sz="2000" dirty="0"/>
                        <a:t>         S-&gt;as</a:t>
                      </a:r>
                    </a:p>
                    <a:p>
                      <a:r>
                        <a:rPr lang="en-IN" sz="2000" dirty="0"/>
                        <a:t>  =&gt;</a:t>
                      </a:r>
                      <a:r>
                        <a:rPr lang="en-IN" sz="2000" dirty="0" err="1"/>
                        <a:t>abaa</a:t>
                      </a:r>
                      <a:r>
                        <a:rPr lang="en-IN" sz="2000" dirty="0"/>
                        <a:t>         S-&gt;a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23831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35348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638800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IN" dirty="0"/>
              <a:t>Pushdown </a:t>
            </a:r>
            <a:r>
              <a:rPr lang="en-IN" dirty="0" smtClean="0"/>
              <a:t>automata</a:t>
            </a:r>
          </a:p>
          <a:p>
            <a:pPr algn="just">
              <a:lnSpc>
                <a:spcPct val="110000"/>
              </a:lnSpc>
            </a:pPr>
            <a:r>
              <a:rPr lang="en-IN" dirty="0" smtClean="0"/>
              <a:t>Introduction</a:t>
            </a:r>
          </a:p>
          <a:p>
            <a:pPr algn="just">
              <a:lnSpc>
                <a:spcPct val="110000"/>
              </a:lnSpc>
            </a:pPr>
            <a:r>
              <a:rPr lang="en-IN" dirty="0" smtClean="0"/>
              <a:t>Definition</a:t>
            </a:r>
          </a:p>
          <a:p>
            <a:pPr algn="just">
              <a:lnSpc>
                <a:spcPct val="110000"/>
              </a:lnSpc>
            </a:pPr>
            <a:r>
              <a:rPr lang="en-IN" dirty="0" smtClean="0"/>
              <a:t> </a:t>
            </a:r>
            <a:r>
              <a:rPr lang="en-IN" dirty="0"/>
              <a:t>Deterministic pushdown </a:t>
            </a:r>
            <a:r>
              <a:rPr lang="en-IN" dirty="0" smtClean="0"/>
              <a:t>automata</a:t>
            </a:r>
          </a:p>
          <a:p>
            <a:pPr algn="just">
              <a:lnSpc>
                <a:spcPct val="110000"/>
              </a:lnSpc>
            </a:pPr>
            <a:r>
              <a:rPr lang="en-IN" dirty="0" smtClean="0"/>
              <a:t>PDA </a:t>
            </a:r>
            <a:r>
              <a:rPr lang="en-IN" dirty="0"/>
              <a:t>corresponding to a given context-free grammar </a:t>
            </a:r>
            <a:endParaRPr lang="en-IN" dirty="0" smtClean="0"/>
          </a:p>
          <a:p>
            <a:pPr algn="just">
              <a:lnSpc>
                <a:spcPct val="110000"/>
              </a:lnSpc>
            </a:pPr>
            <a:r>
              <a:rPr lang="en-IN" dirty="0" smtClean="0"/>
              <a:t>Context-free </a:t>
            </a:r>
            <a:r>
              <a:rPr lang="en-IN" dirty="0"/>
              <a:t>Grammar corresponding to </a:t>
            </a:r>
            <a:r>
              <a:rPr lang="en-IN" dirty="0" smtClean="0"/>
              <a:t>PDA</a:t>
            </a:r>
          </a:p>
          <a:p>
            <a:pPr algn="just">
              <a:lnSpc>
                <a:spcPct val="110000"/>
              </a:lnSpc>
            </a:pPr>
            <a:r>
              <a:rPr lang="en-IN" dirty="0" smtClean="0"/>
              <a:t>Pumping lemma for CFG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7767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>
                <a:solidFill>
                  <a:srgbClr val="0070C0"/>
                </a:solidFill>
              </a:rPr>
              <a:t>Problem </a:t>
            </a:r>
            <a:r>
              <a:rPr lang="en-IN" dirty="0" smtClean="0">
                <a:solidFill>
                  <a:srgbClr val="0070C0"/>
                </a:solidFill>
              </a:rPr>
              <a:t>2: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  <a:ln>
            <a:solidFill>
              <a:srgbClr val="00B050"/>
            </a:solidFill>
          </a:ln>
        </p:spPr>
        <p:txBody>
          <a:bodyPr/>
          <a:lstStyle/>
          <a:p>
            <a:pPr>
              <a:buNone/>
            </a:pPr>
            <a:r>
              <a:rPr lang="en-IN" dirty="0" smtClean="0"/>
              <a:t>P: S-</a:t>
            </a:r>
            <a:r>
              <a:rPr lang="en-IN" dirty="0" smtClean="0"/>
              <a:t>&gt;S+X | X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    X-</a:t>
            </a:r>
            <a:r>
              <a:rPr lang="en-IN" dirty="0" smtClean="0"/>
              <a:t>&gt;X*X | Y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    Y-</a:t>
            </a:r>
            <a:r>
              <a:rPr lang="en-IN" dirty="0" smtClean="0"/>
              <a:t>&gt;(S) | id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String: </a:t>
            </a:r>
            <a:r>
              <a:rPr lang="en-IN" dirty="0" err="1" smtClean="0"/>
              <a:t>id+id</a:t>
            </a:r>
            <a:r>
              <a:rPr lang="en-IN" dirty="0" smtClean="0"/>
              <a:t>*id</a:t>
            </a:r>
            <a:endParaRPr lang="en-US" dirty="0" smtClean="0"/>
          </a:p>
          <a:p>
            <a:r>
              <a:rPr lang="en-US" dirty="0" smtClean="0"/>
              <a:t>State Diagram: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200400" y="2133600"/>
            <a:ext cx="5534025" cy="4086225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>
                <a:solidFill>
                  <a:srgbClr val="0070C0"/>
                </a:solidFill>
              </a:rPr>
              <a:t>Transition </a:t>
            </a:r>
            <a:r>
              <a:rPr lang="en-IN" dirty="0" smtClean="0">
                <a:solidFill>
                  <a:srgbClr val="0070C0"/>
                </a:solidFill>
              </a:rPr>
              <a:t>Table</a:t>
            </a:r>
            <a:r>
              <a:rPr lang="en-IN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1" y="990600"/>
            <a:ext cx="8153400" cy="563880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  <a:ln>
            <a:solidFill>
              <a:srgbClr val="00B050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Example</a:t>
            </a:r>
            <a:r>
              <a:rPr lang="en-IN" dirty="0" smtClean="0"/>
              <a:t>: id*</a:t>
            </a:r>
            <a:r>
              <a:rPr lang="en-IN" dirty="0" err="1" smtClean="0"/>
              <a:t>id+id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S=&gt;S+X		S-&gt;S+X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  =&gt;X+X		S-&gt;X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  =&gt;X*X+X		X-&gt;X*X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   =&gt;Y*X+X		X-&gt;Y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  =&gt;id*X+X		Y-&gt;id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  =&gt;id*Y+X		X-&gt;Y	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  =&gt;id*</a:t>
            </a:r>
            <a:r>
              <a:rPr lang="en-IN" dirty="0" err="1" smtClean="0"/>
              <a:t>id+X</a:t>
            </a:r>
            <a:r>
              <a:rPr lang="en-IN" dirty="0" smtClean="0"/>
              <a:t>		Y-&gt;id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   =&gt;id*</a:t>
            </a:r>
            <a:r>
              <a:rPr lang="en-IN" dirty="0" err="1" smtClean="0"/>
              <a:t>id+Y</a:t>
            </a:r>
            <a:r>
              <a:rPr lang="en-IN" dirty="0" smtClean="0"/>
              <a:t>	X-&gt;Y	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  =&gt;id*</a:t>
            </a:r>
            <a:r>
              <a:rPr lang="en-IN" dirty="0" err="1" smtClean="0"/>
              <a:t>id+id</a:t>
            </a:r>
            <a:r>
              <a:rPr lang="en-IN" dirty="0" smtClean="0"/>
              <a:t>          Y-&gt;id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1295400"/>
            <a:ext cx="3962400" cy="525780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C2C562-3C0F-4C5C-869E-7E59F7A85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79437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Bottom Up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C3FE317-B955-4FE6-A8A1-89862D92C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5375048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Right Most Derivation in reverse is used.</a:t>
            </a:r>
          </a:p>
          <a:p>
            <a:r>
              <a:rPr lang="en-US" dirty="0"/>
              <a:t>Steps:</a:t>
            </a:r>
          </a:p>
          <a:p>
            <a:pPr lvl="1"/>
            <a:r>
              <a:rPr lang="en-US" dirty="0" smtClean="0"/>
              <a:t>Push the current input symbol into the stack.</a:t>
            </a:r>
          </a:p>
          <a:p>
            <a:pPr lvl="1"/>
            <a:r>
              <a:rPr lang="en-US" dirty="0" smtClean="0"/>
              <a:t>Replace the right-hand side of a production at the top of the stack with its left-hand side.</a:t>
            </a:r>
          </a:p>
          <a:p>
            <a:pPr lvl="1"/>
            <a:r>
              <a:rPr lang="en-US" dirty="0" smtClean="0"/>
              <a:t>If the top of the stack element matches with the current input symbol, pop it.</a:t>
            </a:r>
          </a:p>
          <a:p>
            <a:pPr lvl="1"/>
            <a:r>
              <a:rPr lang="en-US" dirty="0" smtClean="0"/>
              <a:t>If the input string is fully read and only if the start symbol ‘S’ remains in the stack, pop it and go to the final state ‘F’.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30456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5C0C47E-5E90-4EFA-82EA-8834BD460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381000"/>
            <a:ext cx="8534400" cy="6248400"/>
          </a:xfrm>
          <a:ln>
            <a:solidFill>
              <a:srgbClr val="00B050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Example </a:t>
            </a:r>
          </a:p>
          <a:p>
            <a:pPr marL="0" indent="0">
              <a:buNone/>
            </a:pPr>
            <a:r>
              <a:rPr lang="en-IN" dirty="0"/>
              <a:t>	P: S-&gt;S+T</a:t>
            </a:r>
          </a:p>
          <a:p>
            <a:pPr marL="0" indent="0">
              <a:buNone/>
            </a:pPr>
            <a:r>
              <a:rPr lang="en-IN" dirty="0"/>
              <a:t>	    S-&gt;T</a:t>
            </a:r>
          </a:p>
          <a:p>
            <a:pPr marL="0" indent="0">
              <a:buNone/>
            </a:pPr>
            <a:r>
              <a:rPr lang="en-IN" dirty="0"/>
              <a:t>	    T-&gt;T*a</a:t>
            </a:r>
          </a:p>
          <a:p>
            <a:pPr marL="0" indent="0">
              <a:buNone/>
            </a:pPr>
            <a:r>
              <a:rPr lang="en-IN" dirty="0"/>
              <a:t>	    T-&gt;a</a:t>
            </a:r>
          </a:p>
          <a:p>
            <a:pPr marL="0" indent="0">
              <a:buNone/>
            </a:pPr>
            <a:r>
              <a:rPr lang="en-IN" dirty="0"/>
              <a:t>String: </a:t>
            </a:r>
            <a:r>
              <a:rPr lang="en-IN" dirty="0" err="1"/>
              <a:t>a+a</a:t>
            </a:r>
            <a:r>
              <a:rPr lang="en-IN" dirty="0"/>
              <a:t>*a</a:t>
            </a:r>
          </a:p>
          <a:p>
            <a:pPr marL="0" indent="0">
              <a:buNone/>
            </a:pPr>
            <a:r>
              <a:rPr lang="en-IN" b="1" dirty="0"/>
              <a:t>Right Most Derivation:</a:t>
            </a:r>
          </a:p>
          <a:p>
            <a:pPr marL="0" indent="0">
              <a:buNone/>
            </a:pPr>
            <a:r>
              <a:rPr lang="en-IN" dirty="0"/>
              <a:t>S=&gt;S+T</a:t>
            </a:r>
          </a:p>
          <a:p>
            <a:pPr marL="174625" indent="0">
              <a:buNone/>
            </a:pPr>
            <a:r>
              <a:rPr lang="en-IN" dirty="0"/>
              <a:t>=&gt;S+T*a   [T-&gt;T*a]</a:t>
            </a:r>
          </a:p>
          <a:p>
            <a:pPr marL="174625" indent="0">
              <a:buNone/>
            </a:pPr>
            <a:r>
              <a:rPr lang="en-IN" dirty="0"/>
              <a:t>=&gt;</a:t>
            </a:r>
            <a:r>
              <a:rPr lang="en-IN" dirty="0" err="1"/>
              <a:t>S+a</a:t>
            </a:r>
            <a:r>
              <a:rPr lang="en-IN" dirty="0"/>
              <a:t>*a   [T-&gt;a]</a:t>
            </a:r>
          </a:p>
          <a:p>
            <a:pPr marL="174625" indent="0">
              <a:buNone/>
            </a:pPr>
            <a:r>
              <a:rPr lang="en-IN" dirty="0"/>
              <a:t>=&gt;</a:t>
            </a:r>
            <a:r>
              <a:rPr lang="en-IN" dirty="0" err="1"/>
              <a:t>T+a</a:t>
            </a:r>
            <a:r>
              <a:rPr lang="en-IN" dirty="0"/>
              <a:t>*a   [S-&gt;T]</a:t>
            </a:r>
          </a:p>
          <a:p>
            <a:pPr marL="174625" indent="0">
              <a:buNone/>
            </a:pPr>
            <a:r>
              <a:rPr lang="en-IN" dirty="0"/>
              <a:t>=&gt;</a:t>
            </a:r>
            <a:r>
              <a:rPr lang="en-IN" dirty="0" err="1"/>
              <a:t>a+a</a:t>
            </a:r>
            <a:r>
              <a:rPr lang="en-IN" dirty="0"/>
              <a:t>*a   [T-&gt;a]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C10BDD34-2600-44A5-B02E-0D43BFEF6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94197052"/>
              </p:ext>
            </p:extLst>
          </p:nvPr>
        </p:nvGraphicFramePr>
        <p:xfrm>
          <a:off x="5105400" y="3048000"/>
          <a:ext cx="2286000" cy="33832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286000">
                  <a:extLst>
                    <a:ext uri="{9D8B030D-6E8A-4147-A177-3AD203B41FA5}">
                      <a16:colId xmlns="" xmlns:a16="http://schemas.microsoft.com/office/drawing/2014/main" val="1451932647"/>
                    </a:ext>
                  </a:extLst>
                </a:gridCol>
              </a:tblGrid>
              <a:tr h="2590800">
                <a:tc>
                  <a:txBody>
                    <a:bodyPr/>
                    <a:lstStyle/>
                    <a:p>
                      <a:r>
                        <a:rPr lang="en-IN" sz="2400" dirty="0"/>
                        <a:t> RMD in Reverse</a:t>
                      </a:r>
                    </a:p>
                    <a:p>
                      <a:endParaRPr lang="en-IN" sz="2400" dirty="0"/>
                    </a:p>
                    <a:p>
                      <a:r>
                        <a:rPr lang="en-IN" sz="2400" dirty="0" err="1"/>
                        <a:t>a+a</a:t>
                      </a:r>
                      <a:r>
                        <a:rPr lang="en-IN" sz="2400" dirty="0"/>
                        <a:t>*a   [T-&gt;a]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 err="1"/>
                        <a:t>T+a</a:t>
                      </a:r>
                      <a:r>
                        <a:rPr lang="en-IN" sz="2400" dirty="0"/>
                        <a:t>*a   [S-&gt;T]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 err="1"/>
                        <a:t>S+a</a:t>
                      </a:r>
                      <a:r>
                        <a:rPr lang="en-IN" sz="2400" dirty="0"/>
                        <a:t>*a   [T-&gt;a]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S+T*a   [T-&gt;T*a]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dirty="0"/>
                    </a:p>
                    <a:p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48606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7073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094FE0-F44C-457A-845B-5226021B6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B0F0"/>
                </a:solidFill>
              </a:rPr>
              <a:t>Parsing- </a:t>
            </a:r>
            <a:r>
              <a:rPr lang="en-IN" dirty="0" err="1">
                <a:solidFill>
                  <a:srgbClr val="00B0F0"/>
                </a:solidFill>
              </a:rPr>
              <a:t>a+a</a:t>
            </a:r>
            <a:r>
              <a:rPr lang="en-IN" dirty="0">
                <a:solidFill>
                  <a:srgbClr val="00B0F0"/>
                </a:solidFill>
              </a:rPr>
              <a:t>*a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88A91573-6A8C-48A5-B86F-5B213AECA6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554787448"/>
              </p:ext>
            </p:extLst>
          </p:nvPr>
        </p:nvGraphicFramePr>
        <p:xfrm>
          <a:off x="533400" y="1600200"/>
          <a:ext cx="7696201" cy="457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30012">
                  <a:extLst>
                    <a:ext uri="{9D8B030D-6E8A-4147-A177-3AD203B41FA5}">
                      <a16:colId xmlns="" xmlns:a16="http://schemas.microsoft.com/office/drawing/2014/main" val="297691934"/>
                    </a:ext>
                  </a:extLst>
                </a:gridCol>
                <a:gridCol w="2214734">
                  <a:extLst>
                    <a:ext uri="{9D8B030D-6E8A-4147-A177-3AD203B41FA5}">
                      <a16:colId xmlns="" xmlns:a16="http://schemas.microsoft.com/office/drawing/2014/main" val="13357323"/>
                    </a:ext>
                  </a:extLst>
                </a:gridCol>
                <a:gridCol w="3951455">
                  <a:extLst>
                    <a:ext uri="{9D8B030D-6E8A-4147-A177-3AD203B41FA5}">
                      <a16:colId xmlns="" xmlns:a16="http://schemas.microsoft.com/office/drawing/2014/main" val="28219881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7365291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/>
                        <a:t>a+a</a:t>
                      </a:r>
                      <a:r>
                        <a:rPr lang="en-IN" dirty="0"/>
                        <a:t>*a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9493538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+a*a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Shift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5880207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ZT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+a*a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Reduce [T-&gt;a]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9016144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Z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+a*a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Reduce [S-&gt;T]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9938861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Z S+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a*a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Shift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2822508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Z </a:t>
                      </a:r>
                      <a:r>
                        <a:rPr lang="en-IN" dirty="0" err="1"/>
                        <a:t>S+a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*a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Reduce [t-&gt;a]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3663019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Z S+T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*a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Shift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1405473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Z S+T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Shift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5260548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Z S +T *a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sz="1800" dirty="0"/>
                        <a:t>ε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Reduce [ T-&gt;T*a]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26329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Z S 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sz="1800" dirty="0"/>
                        <a:t>ε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Reduce [ S-&gt; S+T]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305121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Z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sz="1800" dirty="0"/>
                        <a:t>ε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Accept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20842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077354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4E3AEB-614E-4665-BADF-F112D4762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Types of PDA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7A4EAF-4442-494E-8413-FB808D48F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en-IN" dirty="0"/>
              <a:t>Non- Deterministic PDA</a:t>
            </a:r>
          </a:p>
          <a:p>
            <a:r>
              <a:rPr lang="en-IN" dirty="0"/>
              <a:t>Deterministic PDA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81614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08CB6B-14DC-4519-8721-23C89CB6D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639762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0070C0"/>
                </a:solidFill>
              </a:rPr>
              <a:t>NPDA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B8757033-6FCD-4C9F-8589-7288F5776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19200"/>
            <a:ext cx="8305800" cy="5364162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6019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B95593-D066-4F93-935E-67620F0ED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0070C0"/>
                </a:solidFill>
              </a:rPr>
              <a:t>NPDA :</a:t>
            </a:r>
            <a:r>
              <a:rPr lang="en-IN" dirty="0" smtClean="0"/>
              <a:t>L={w</a:t>
            </a:r>
            <a:r>
              <a:rPr lang="en-US" b="1" dirty="0" smtClean="0"/>
              <a:t> ∈ {</a:t>
            </a:r>
            <a:r>
              <a:rPr lang="en-US" b="1" dirty="0" err="1" smtClean="0"/>
              <a:t>a,b</a:t>
            </a:r>
            <a:r>
              <a:rPr lang="en-US" b="1" dirty="0" smtClean="0"/>
              <a:t>}* | Na(w)&gt;</a:t>
            </a:r>
            <a:r>
              <a:rPr lang="en-US" b="1" dirty="0" err="1" smtClean="0"/>
              <a:t>Nb</a:t>
            </a:r>
            <a:r>
              <a:rPr lang="en-US" b="1" dirty="0" smtClean="0"/>
              <a:t>(w)}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CD05B9C9-F4FD-4C45-A944-C5D662FA1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822" y="1066800"/>
            <a:ext cx="8286378" cy="5410200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08208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A07EDE-87F0-4561-92D7-830517D18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DPDA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747D5B40-D5CC-4730-99F2-5EB40BF392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19200"/>
            <a:ext cx="8077199" cy="5364162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5364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34098-0D30-4820-9BC5-F57C24A4C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15B4DBE-46E9-415F-B25B-2C4C7CB79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  <a:ln>
            <a:solidFill>
              <a:srgbClr val="00B050"/>
            </a:solidFill>
          </a:ln>
        </p:spPr>
        <p:txBody>
          <a:bodyPr>
            <a:normAutofit fontScale="85000" lnSpcReduction="10000"/>
          </a:bodyPr>
          <a:lstStyle/>
          <a:p>
            <a:r>
              <a:rPr lang="en-US" dirty="0"/>
              <a:t>Pushdown automata is a way to implement a CFG in the same way we design DFA for a regular grammar. </a:t>
            </a:r>
          </a:p>
          <a:p>
            <a:r>
              <a:rPr lang="en-US" b="1" dirty="0"/>
              <a:t>Drawback of FA:</a:t>
            </a:r>
          </a:p>
          <a:p>
            <a:pPr lvl="1"/>
            <a:r>
              <a:rPr lang="en-US" dirty="0"/>
              <a:t> can remember a finite amount of information</a:t>
            </a:r>
          </a:p>
          <a:p>
            <a:pPr lvl="1"/>
            <a:r>
              <a:rPr lang="en-US" dirty="0"/>
              <a:t>No Memory used in FA</a:t>
            </a:r>
          </a:p>
          <a:p>
            <a:pPr marL="0" lvl="1" indent="0">
              <a:buNone/>
            </a:pPr>
            <a:r>
              <a:rPr lang="en-US" b="1" dirty="0"/>
              <a:t>Advantages of PDA:</a:t>
            </a:r>
          </a:p>
          <a:p>
            <a:r>
              <a:rPr lang="en-US" dirty="0"/>
              <a:t>PDA can remember an infinite amount of information.</a:t>
            </a:r>
          </a:p>
          <a:p>
            <a:r>
              <a:rPr lang="en-US" dirty="0"/>
              <a:t>Memory used – Stack</a:t>
            </a:r>
          </a:p>
          <a:p>
            <a:r>
              <a:rPr lang="en-US" dirty="0"/>
              <a:t>A PDA is more powerful than FA</a:t>
            </a:r>
          </a:p>
          <a:p>
            <a:r>
              <a:rPr lang="en-US" dirty="0"/>
              <a:t>Any language which can be acceptable by FA can also be acceptable by PDA.</a:t>
            </a:r>
          </a:p>
          <a:p>
            <a:r>
              <a:rPr lang="en-US" dirty="0"/>
              <a:t>PDA also accepts a class of language which even cannot be accepted by FA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20570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6B59D9-9E6D-4A99-86F4-9EDF495AB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0070C0"/>
                </a:solidFill>
              </a:rPr>
              <a:t>DPDA </a:t>
            </a:r>
            <a:r>
              <a:rPr lang="en-IN" dirty="0" smtClean="0"/>
              <a:t>L={w</a:t>
            </a:r>
            <a:r>
              <a:rPr lang="en-US" b="1" dirty="0" smtClean="0"/>
              <a:t> ∈ {</a:t>
            </a:r>
            <a:r>
              <a:rPr lang="en-US" b="1" dirty="0" err="1" smtClean="0"/>
              <a:t>a,b</a:t>
            </a:r>
            <a:r>
              <a:rPr lang="en-US" b="1" dirty="0" smtClean="0"/>
              <a:t>}* | Na(w)&gt;</a:t>
            </a:r>
            <a:r>
              <a:rPr lang="en-US" b="1" dirty="0" err="1" smtClean="0"/>
              <a:t>Nb</a:t>
            </a:r>
            <a:r>
              <a:rPr lang="en-US" b="1" dirty="0" smtClean="0"/>
              <a:t>(w)}</a:t>
            </a:r>
            <a:r>
              <a:rPr lang="en-IN" dirty="0" smtClean="0">
                <a:solidFill>
                  <a:srgbClr val="0070C0"/>
                </a:solidFill>
              </a:rPr>
              <a:t/>
            </a:r>
            <a:br>
              <a:rPr lang="en-IN" dirty="0" smtClean="0">
                <a:solidFill>
                  <a:srgbClr val="0070C0"/>
                </a:solidFill>
              </a:rPr>
            </a:b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096754BC-AEFF-4578-9DA9-B7284643D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5211762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09286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State Diagram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7924800" cy="457200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5715000"/>
          </a:xfrm>
          <a:ln>
            <a:solidFill>
              <a:srgbClr val="00B05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l-GR" dirty="0" smtClean="0"/>
              <a:t>δ(</a:t>
            </a:r>
            <a:r>
              <a:rPr lang="en-IN" dirty="0" smtClean="0"/>
              <a:t>q0, </a:t>
            </a:r>
            <a:r>
              <a:rPr lang="en-IN" dirty="0" err="1" smtClean="0"/>
              <a:t>aba</a:t>
            </a:r>
            <a:r>
              <a:rPr lang="en-IN" dirty="0" smtClean="0"/>
              <a:t>, Z) ⊢ </a:t>
            </a:r>
            <a:r>
              <a:rPr lang="el-GR" dirty="0" smtClean="0"/>
              <a:t>δ(</a:t>
            </a:r>
            <a:r>
              <a:rPr lang="en-IN" dirty="0" smtClean="0"/>
              <a:t>q1,ba, Z )        </a:t>
            </a:r>
          </a:p>
          <a:p>
            <a:pPr marL="0" indent="0">
              <a:buNone/>
            </a:pPr>
            <a:r>
              <a:rPr lang="en-IN" dirty="0" smtClean="0"/>
              <a:t>                  ⊢ </a:t>
            </a:r>
            <a:r>
              <a:rPr lang="el-GR" dirty="0" smtClean="0"/>
              <a:t>δ(</a:t>
            </a:r>
            <a:r>
              <a:rPr lang="en-US" dirty="0" smtClean="0"/>
              <a:t> q0,a,Z </a:t>
            </a:r>
            <a:r>
              <a:rPr lang="en-IN" dirty="0" smtClean="0"/>
              <a:t>)  </a:t>
            </a:r>
          </a:p>
          <a:p>
            <a:pPr marL="0" indent="0">
              <a:buNone/>
            </a:pPr>
            <a:r>
              <a:rPr lang="en-IN" dirty="0" smtClean="0"/>
              <a:t>                 ⊢ </a:t>
            </a:r>
            <a:r>
              <a:rPr lang="el-GR" dirty="0" smtClean="0"/>
              <a:t>δ(</a:t>
            </a:r>
            <a:r>
              <a:rPr lang="en-US" dirty="0" smtClean="0"/>
              <a:t>q1,null,Z</a:t>
            </a:r>
            <a:r>
              <a:rPr lang="en-IN" dirty="0" smtClean="0"/>
              <a:t>)  </a:t>
            </a:r>
          </a:p>
          <a:p>
            <a:pPr marL="0" indent="0">
              <a:buNone/>
            </a:pPr>
            <a:r>
              <a:rPr lang="en-IN" dirty="0" smtClean="0"/>
              <a:t>                q2</a:t>
            </a:r>
          </a:p>
          <a:p>
            <a:pPr marL="0" indent="0">
              <a:buNone/>
            </a:pPr>
            <a:r>
              <a:rPr lang="en-IN" smtClean="0"/>
              <a:t>accept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2209800"/>
            <a:ext cx="3967480" cy="327660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u="sng" dirty="0" smtClean="0"/>
              <a:t/>
            </a:r>
            <a:br>
              <a:rPr lang="en-IN" u="sng" dirty="0" smtClean="0"/>
            </a:br>
            <a:r>
              <a:rPr lang="en-IN" dirty="0" smtClean="0">
                <a:solidFill>
                  <a:srgbClr val="0070C0"/>
                </a:solidFill>
              </a:rPr>
              <a:t>PUMPING </a:t>
            </a:r>
            <a:r>
              <a:rPr lang="en-IN" dirty="0" smtClean="0">
                <a:solidFill>
                  <a:srgbClr val="0070C0"/>
                </a:solidFill>
              </a:rPr>
              <a:t>LEMMA FOR CFL: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  <a:ln>
            <a:solidFill>
              <a:srgbClr val="00B050"/>
            </a:solidFill>
          </a:ln>
        </p:spPr>
        <p:txBody>
          <a:bodyPr>
            <a:normAutofit fontScale="92500" lnSpcReduction="20000"/>
          </a:bodyPr>
          <a:lstStyle/>
          <a:p>
            <a:pPr lvl="0"/>
            <a:r>
              <a:rPr lang="en-IN" dirty="0" smtClean="0"/>
              <a:t>Pumping Lemma is used to prove that a language is not CFL.</a:t>
            </a:r>
            <a:endParaRPr lang="en-US" dirty="0" smtClean="0"/>
          </a:p>
          <a:p>
            <a:pPr lvl="0"/>
            <a:r>
              <a:rPr lang="en-IN" dirty="0" smtClean="0"/>
              <a:t>It should never be used to show a language is regular.</a:t>
            </a:r>
            <a:endParaRPr lang="en-US" dirty="0" smtClean="0"/>
          </a:p>
          <a:p>
            <a:r>
              <a:rPr lang="en-IN" dirty="0" smtClean="0"/>
              <a:t> </a:t>
            </a:r>
            <a:r>
              <a:rPr lang="en-IN" dirty="0" smtClean="0"/>
              <a:t>For </a:t>
            </a:r>
            <a:r>
              <a:rPr lang="en-IN" dirty="0" smtClean="0"/>
              <a:t>any language L, we break its strings into five parts and pump second and fourth substring.</a:t>
            </a:r>
            <a:endParaRPr lang="en-US" dirty="0" smtClean="0"/>
          </a:p>
          <a:p>
            <a:r>
              <a:rPr lang="en-IN" dirty="0" smtClean="0"/>
              <a:t>Let ‘L’ be any CFL. Then there is a constant ‘n’ depending on L, such that if ‘Z’ is in L and |z|&gt;=n, then we may write,</a:t>
            </a:r>
            <a:endParaRPr lang="en-US" dirty="0" smtClean="0"/>
          </a:p>
          <a:p>
            <a:pPr lvl="1">
              <a:buNone/>
            </a:pPr>
            <a:r>
              <a:rPr lang="en-IN" dirty="0" smtClean="0"/>
              <a:t>Z=</a:t>
            </a:r>
            <a:r>
              <a:rPr lang="en-IN" dirty="0" err="1" smtClean="0"/>
              <a:t>uvwxy</a:t>
            </a:r>
            <a:endParaRPr lang="en-US" dirty="0" smtClean="0"/>
          </a:p>
          <a:p>
            <a:pPr lvl="1">
              <a:buNone/>
            </a:pPr>
            <a:r>
              <a:rPr lang="en-IN" dirty="0" err="1" smtClean="0"/>
              <a:t>uv</a:t>
            </a:r>
            <a:r>
              <a:rPr lang="en-IN" baseline="30000" dirty="0" err="1" smtClean="0"/>
              <a:t>i</a:t>
            </a:r>
            <a:r>
              <a:rPr lang="en-IN" dirty="0" err="1" smtClean="0"/>
              <a:t>wx</a:t>
            </a:r>
            <a:r>
              <a:rPr lang="en-IN" baseline="30000" dirty="0" err="1" smtClean="0"/>
              <a:t>i</a:t>
            </a:r>
            <a:r>
              <a:rPr lang="en-IN" dirty="0" err="1" smtClean="0"/>
              <a:t>y</a:t>
            </a:r>
            <a:r>
              <a:rPr lang="en-IN" dirty="0" smtClean="0"/>
              <a:t> ↋ L, For all </a:t>
            </a:r>
            <a:r>
              <a:rPr lang="en-IN" dirty="0" err="1" smtClean="0"/>
              <a:t>i</a:t>
            </a:r>
            <a:r>
              <a:rPr lang="en-IN" dirty="0" smtClean="0"/>
              <a:t>&gt;0,</a:t>
            </a:r>
            <a:endParaRPr lang="en-US" dirty="0" smtClean="0"/>
          </a:p>
          <a:p>
            <a:pPr lvl="1">
              <a:buNone/>
            </a:pPr>
            <a:r>
              <a:rPr lang="en-IN" dirty="0" smtClean="0"/>
              <a:t>			|</a:t>
            </a:r>
            <a:r>
              <a:rPr lang="en-IN" dirty="0" err="1" smtClean="0"/>
              <a:t>vx</a:t>
            </a:r>
            <a:r>
              <a:rPr lang="en-IN" dirty="0" smtClean="0"/>
              <a:t>|&gt;=1</a:t>
            </a:r>
            <a:endParaRPr lang="en-US" dirty="0" smtClean="0"/>
          </a:p>
          <a:p>
            <a:pPr lvl="1">
              <a:buNone/>
            </a:pPr>
            <a:r>
              <a:rPr lang="en-IN" dirty="0" smtClean="0"/>
              <a:t>			|</a:t>
            </a:r>
            <a:r>
              <a:rPr lang="en-IN" dirty="0" err="1" smtClean="0"/>
              <a:t>vwx</a:t>
            </a:r>
            <a:r>
              <a:rPr lang="en-IN" dirty="0" smtClean="0"/>
              <a:t>|&lt;=n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>
                <a:solidFill>
                  <a:srgbClr val="0070C0"/>
                </a:solidFill>
              </a:rPr>
              <a:t>Procedure</a:t>
            </a:r>
            <a:r>
              <a:rPr lang="en-IN" dirty="0" smtClean="0">
                <a:solidFill>
                  <a:srgbClr val="0070C0"/>
                </a:solidFill>
              </a:rPr>
              <a:t>: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382000" cy="4983163"/>
          </a:xfrm>
          <a:ln>
            <a:solidFill>
              <a:srgbClr val="00B050"/>
            </a:solidFill>
          </a:ln>
        </p:spPr>
        <p:txBody>
          <a:bodyPr/>
          <a:lstStyle/>
          <a:p>
            <a:pPr lvl="0"/>
            <a:r>
              <a:rPr lang="en-IN" dirty="0" smtClean="0"/>
              <a:t>Assume that L is context free.</a:t>
            </a:r>
            <a:endParaRPr lang="en-US" dirty="0" smtClean="0"/>
          </a:p>
          <a:p>
            <a:pPr lvl="0"/>
            <a:r>
              <a:rPr lang="en-IN" dirty="0" smtClean="0"/>
              <a:t>It has to have a pumping length(say n)</a:t>
            </a:r>
            <a:endParaRPr lang="en-US" dirty="0" smtClean="0"/>
          </a:p>
          <a:p>
            <a:pPr lvl="0"/>
            <a:r>
              <a:rPr lang="en-IN" dirty="0" smtClean="0"/>
              <a:t>Find a string ‘z’ in L such that |z]&gt;=n.</a:t>
            </a:r>
            <a:endParaRPr lang="en-US" dirty="0" smtClean="0"/>
          </a:p>
          <a:p>
            <a:pPr lvl="0"/>
            <a:r>
              <a:rPr lang="en-IN" dirty="0" smtClean="0"/>
              <a:t>Divide z into </a:t>
            </a:r>
            <a:r>
              <a:rPr lang="en-IN" dirty="0" err="1" smtClean="0"/>
              <a:t>uvwxy</a:t>
            </a:r>
            <a:r>
              <a:rPr lang="en-IN" dirty="0" smtClean="0"/>
              <a:t>.</a:t>
            </a:r>
            <a:endParaRPr lang="en-US" dirty="0" smtClean="0"/>
          </a:p>
          <a:p>
            <a:pPr lvl="0"/>
            <a:r>
              <a:rPr lang="en-IN" dirty="0" smtClean="0"/>
              <a:t>Show that </a:t>
            </a:r>
            <a:r>
              <a:rPr lang="en-IN" dirty="0" err="1" smtClean="0"/>
              <a:t>uv</a:t>
            </a:r>
            <a:r>
              <a:rPr lang="en-IN" baseline="30000" dirty="0" err="1" smtClean="0"/>
              <a:t>i</a:t>
            </a:r>
            <a:r>
              <a:rPr lang="en-IN" dirty="0" err="1" smtClean="0"/>
              <a:t>wx</a:t>
            </a:r>
            <a:r>
              <a:rPr lang="en-IN" baseline="30000" dirty="0" err="1" smtClean="0"/>
              <a:t>i</a:t>
            </a:r>
            <a:r>
              <a:rPr lang="en-IN" dirty="0" err="1" smtClean="0"/>
              <a:t>y</a:t>
            </a:r>
            <a:r>
              <a:rPr lang="en-IN" dirty="0" smtClean="0"/>
              <a:t>∉ L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>
                <a:solidFill>
                  <a:srgbClr val="0070C0"/>
                </a:solidFill>
              </a:rPr>
              <a:t>Problem </a:t>
            </a:r>
            <a:r>
              <a:rPr lang="en-IN" dirty="0" smtClean="0">
                <a:solidFill>
                  <a:srgbClr val="0070C0"/>
                </a:solidFill>
              </a:rPr>
              <a:t>1: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  <a:ln>
            <a:solidFill>
              <a:srgbClr val="00B050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L={</a:t>
            </a:r>
            <a:r>
              <a:rPr lang="en-IN" dirty="0" err="1" smtClean="0"/>
              <a:t>a</a:t>
            </a:r>
            <a:r>
              <a:rPr lang="en-IN" baseline="30000" dirty="0" err="1" smtClean="0"/>
              <a:t>n</a:t>
            </a:r>
            <a:r>
              <a:rPr lang="en-IN" dirty="0" err="1" smtClean="0"/>
              <a:t>b</a:t>
            </a:r>
            <a:r>
              <a:rPr lang="en-IN" baseline="30000" dirty="0" err="1" smtClean="0"/>
              <a:t>n</a:t>
            </a:r>
            <a:r>
              <a:rPr lang="en-IN" dirty="0" err="1" smtClean="0"/>
              <a:t>c</a:t>
            </a:r>
            <a:r>
              <a:rPr lang="en-IN" baseline="30000" dirty="0" err="1" smtClean="0"/>
              <a:t>n</a:t>
            </a:r>
            <a:r>
              <a:rPr lang="en-IN" dirty="0" smtClean="0"/>
              <a:t>, n&gt;=0} is not a CFL.</a:t>
            </a:r>
            <a:endParaRPr lang="en-US" dirty="0" smtClean="0"/>
          </a:p>
          <a:p>
            <a:pPr>
              <a:buNone/>
            </a:pPr>
            <a:r>
              <a:rPr lang="en-IN" u="sng" dirty="0" smtClean="0"/>
              <a:t>Solution: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Assume ‘L’ is a CFL.</a:t>
            </a:r>
            <a:endParaRPr lang="en-US" dirty="0" smtClean="0"/>
          </a:p>
          <a:p>
            <a:pPr lvl="1">
              <a:buNone/>
            </a:pPr>
            <a:r>
              <a:rPr lang="en-IN" dirty="0" smtClean="0"/>
              <a:t>    Let </a:t>
            </a:r>
            <a:r>
              <a:rPr lang="en-IN" dirty="0" smtClean="0"/>
              <a:t>‘n’ be a natural number obtained by using pumping lemma.</a:t>
            </a:r>
            <a:endParaRPr lang="en-US" dirty="0" smtClean="0"/>
          </a:p>
          <a:p>
            <a:pPr lvl="1">
              <a:buNone/>
            </a:pPr>
            <a:r>
              <a:rPr lang="en-IN" dirty="0" smtClean="0"/>
              <a:t>    Let </a:t>
            </a:r>
            <a:r>
              <a:rPr lang="en-IN" dirty="0" smtClean="0"/>
              <a:t>z=</a:t>
            </a:r>
            <a:r>
              <a:rPr lang="en-IN" dirty="0" err="1" smtClean="0"/>
              <a:t>a</a:t>
            </a:r>
            <a:r>
              <a:rPr lang="en-IN" baseline="30000" dirty="0" err="1" smtClean="0"/>
              <a:t>n</a:t>
            </a:r>
            <a:r>
              <a:rPr lang="en-IN" dirty="0" err="1" smtClean="0"/>
              <a:t>b</a:t>
            </a:r>
            <a:r>
              <a:rPr lang="en-IN" baseline="30000" dirty="0" err="1" smtClean="0"/>
              <a:t>n</a:t>
            </a:r>
            <a:r>
              <a:rPr lang="en-IN" dirty="0" err="1" smtClean="0"/>
              <a:t>c</a:t>
            </a:r>
            <a:r>
              <a:rPr lang="en-IN" baseline="30000" dirty="0" err="1" smtClean="0"/>
              <a:t>n</a:t>
            </a:r>
            <a:r>
              <a:rPr lang="en-IN" dirty="0" smtClean="0"/>
              <a:t>         |z|=</a:t>
            </a:r>
            <a:r>
              <a:rPr lang="en-IN" dirty="0" err="1" smtClean="0"/>
              <a:t>n+n+n</a:t>
            </a:r>
            <a:r>
              <a:rPr lang="en-IN" dirty="0" smtClean="0"/>
              <a:t>=3n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Split z into </a:t>
            </a:r>
            <a:r>
              <a:rPr lang="en-IN" dirty="0" err="1" smtClean="0"/>
              <a:t>uvwxy</a:t>
            </a:r>
            <a:r>
              <a:rPr lang="en-IN" dirty="0" smtClean="0"/>
              <a:t> such that |</a:t>
            </a:r>
            <a:r>
              <a:rPr lang="en-IN" dirty="0" err="1" smtClean="0"/>
              <a:t>vx</a:t>
            </a:r>
            <a:r>
              <a:rPr lang="en-IN" dirty="0" smtClean="0"/>
              <a:t>|&gt;=1, |</a:t>
            </a:r>
            <a:r>
              <a:rPr lang="en-IN" dirty="0" err="1" smtClean="0"/>
              <a:t>vwx</a:t>
            </a:r>
            <a:r>
              <a:rPr lang="en-IN" dirty="0" smtClean="0"/>
              <a:t>|&lt;=n</a:t>
            </a:r>
            <a:endParaRPr lang="en-US" dirty="0" smtClean="0"/>
          </a:p>
          <a:p>
            <a:pPr lvl="1">
              <a:buNone/>
            </a:pPr>
            <a:r>
              <a:rPr lang="en-IN" dirty="0" smtClean="0"/>
              <a:t>    Assume </a:t>
            </a:r>
            <a:r>
              <a:rPr lang="en-IN" dirty="0" smtClean="0"/>
              <a:t>z=a</a:t>
            </a:r>
            <a:r>
              <a:rPr lang="en-IN" baseline="30000" dirty="0" smtClean="0"/>
              <a:t>n-</a:t>
            </a:r>
            <a:r>
              <a:rPr lang="en-IN" baseline="30000" dirty="0" err="1" smtClean="0"/>
              <a:t>i</a:t>
            </a:r>
            <a:r>
              <a:rPr lang="en-IN" dirty="0" err="1" smtClean="0"/>
              <a:t>a</a:t>
            </a:r>
            <a:r>
              <a:rPr lang="en-IN" baseline="30000" dirty="0" err="1" smtClean="0"/>
              <a:t>i</a:t>
            </a:r>
            <a:r>
              <a:rPr lang="en-IN" dirty="0" err="1" smtClean="0"/>
              <a:t>b</a:t>
            </a:r>
            <a:r>
              <a:rPr lang="en-IN" baseline="30000" dirty="0" err="1" smtClean="0"/>
              <a:t>n</a:t>
            </a:r>
            <a:r>
              <a:rPr lang="en-IN" baseline="30000" dirty="0" smtClean="0"/>
              <a:t>-j-</a:t>
            </a:r>
            <a:r>
              <a:rPr lang="en-IN" baseline="30000" dirty="0" err="1" smtClean="0"/>
              <a:t>k</a:t>
            </a:r>
            <a:r>
              <a:rPr lang="en-IN" dirty="0" err="1" smtClean="0"/>
              <a:t>b</a:t>
            </a:r>
            <a:r>
              <a:rPr lang="en-IN" baseline="30000" dirty="0" err="1" smtClean="0"/>
              <a:t>j</a:t>
            </a:r>
            <a:r>
              <a:rPr lang="en-IN" dirty="0" err="1" smtClean="0"/>
              <a:t>b</a:t>
            </a:r>
            <a:r>
              <a:rPr lang="en-IN" baseline="30000" dirty="0" err="1" smtClean="0"/>
              <a:t>k</a:t>
            </a:r>
            <a:r>
              <a:rPr lang="en-IN" dirty="0" err="1" smtClean="0"/>
              <a:t>c</a:t>
            </a:r>
            <a:r>
              <a:rPr lang="en-IN" baseline="30000" dirty="0" err="1" smtClean="0"/>
              <a:t>n</a:t>
            </a:r>
            <a:endParaRPr lang="en-US" dirty="0" smtClean="0"/>
          </a:p>
          <a:p>
            <a:pPr lvl="1">
              <a:buNone/>
            </a:pPr>
            <a:r>
              <a:rPr lang="en-IN" dirty="0" smtClean="0"/>
              <a:t>     </a:t>
            </a:r>
            <a:r>
              <a:rPr lang="en-IN" dirty="0" smtClean="0"/>
              <a:t>u=a</a:t>
            </a:r>
            <a:r>
              <a:rPr lang="en-IN" baseline="30000" dirty="0" smtClean="0"/>
              <a:t>n-</a:t>
            </a:r>
            <a:r>
              <a:rPr lang="en-IN" baseline="30000" dirty="0" err="1" smtClean="0"/>
              <a:t>i</a:t>
            </a:r>
            <a:r>
              <a:rPr lang="en-IN" dirty="0" smtClean="0"/>
              <a:t>	  v=</a:t>
            </a:r>
            <a:r>
              <a:rPr lang="en-IN" dirty="0" err="1" smtClean="0"/>
              <a:t>a</a:t>
            </a:r>
            <a:r>
              <a:rPr lang="en-IN" baseline="30000" dirty="0" err="1" smtClean="0"/>
              <a:t>i</a:t>
            </a:r>
            <a:r>
              <a:rPr lang="en-IN" dirty="0" smtClean="0"/>
              <a:t>	w=</a:t>
            </a:r>
            <a:r>
              <a:rPr lang="en-IN" dirty="0" err="1" smtClean="0"/>
              <a:t>b</a:t>
            </a:r>
            <a:r>
              <a:rPr lang="en-IN" baseline="30000" dirty="0" err="1" smtClean="0"/>
              <a:t>n</a:t>
            </a:r>
            <a:r>
              <a:rPr lang="en-IN" baseline="30000" dirty="0" smtClean="0"/>
              <a:t>-j-k</a:t>
            </a:r>
            <a:r>
              <a:rPr lang="en-IN" dirty="0" smtClean="0"/>
              <a:t>     x=</a:t>
            </a:r>
            <a:r>
              <a:rPr lang="en-IN" dirty="0" err="1" smtClean="0"/>
              <a:t>b</a:t>
            </a:r>
            <a:r>
              <a:rPr lang="en-IN" baseline="30000" dirty="0" err="1" smtClean="0"/>
              <a:t>j</a:t>
            </a:r>
            <a:r>
              <a:rPr lang="en-IN" dirty="0" smtClean="0"/>
              <a:t>   y=</a:t>
            </a:r>
            <a:r>
              <a:rPr lang="en-IN" dirty="0" err="1" smtClean="0"/>
              <a:t>b</a:t>
            </a:r>
            <a:r>
              <a:rPr lang="en-IN" baseline="30000" dirty="0" err="1" smtClean="0"/>
              <a:t>k</a:t>
            </a:r>
            <a:r>
              <a:rPr lang="en-IN" dirty="0" err="1" smtClean="0"/>
              <a:t>c</a:t>
            </a:r>
            <a:r>
              <a:rPr lang="en-IN" baseline="30000" dirty="0" err="1" smtClean="0"/>
              <a:t>n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For </a:t>
            </a:r>
            <a:r>
              <a:rPr lang="en-IN" dirty="0" err="1" smtClean="0"/>
              <a:t>i</a:t>
            </a:r>
            <a:r>
              <a:rPr lang="en-IN" dirty="0" smtClean="0"/>
              <a:t>=2</a:t>
            </a:r>
            <a:endParaRPr lang="en-US" dirty="0" smtClean="0"/>
          </a:p>
          <a:p>
            <a:pPr lvl="1">
              <a:buNone/>
            </a:pPr>
            <a:r>
              <a:rPr lang="en-IN" dirty="0" smtClean="0"/>
              <a:t>	=&gt;uv</a:t>
            </a:r>
            <a:r>
              <a:rPr lang="en-IN" baseline="30000" dirty="0" smtClean="0"/>
              <a:t>2</a:t>
            </a:r>
            <a:r>
              <a:rPr lang="en-IN" dirty="0" smtClean="0"/>
              <a:t>wx</a:t>
            </a:r>
            <a:r>
              <a:rPr lang="en-IN" baseline="30000" dirty="0" smtClean="0"/>
              <a:t>2</a:t>
            </a:r>
            <a:r>
              <a:rPr lang="en-IN" dirty="0" smtClean="0"/>
              <a:t>y =&gt;a</a:t>
            </a:r>
            <a:r>
              <a:rPr lang="en-IN" baseline="30000" dirty="0" smtClean="0"/>
              <a:t>n-</a:t>
            </a:r>
            <a:r>
              <a:rPr lang="en-IN" baseline="30000" dirty="0" err="1" smtClean="0"/>
              <a:t>i</a:t>
            </a:r>
            <a:r>
              <a:rPr lang="en-IN" dirty="0" err="1" smtClean="0"/>
              <a:t>a</a:t>
            </a:r>
            <a:r>
              <a:rPr lang="en-IN" baseline="30000" dirty="0" err="1" smtClean="0"/>
              <a:t>i</a:t>
            </a:r>
            <a:r>
              <a:rPr lang="en-IN" dirty="0" err="1" smtClean="0"/>
              <a:t>a</a:t>
            </a:r>
            <a:r>
              <a:rPr lang="en-IN" baseline="30000" dirty="0" err="1" smtClean="0"/>
              <a:t>i</a:t>
            </a:r>
            <a:r>
              <a:rPr lang="en-IN" dirty="0" err="1" smtClean="0"/>
              <a:t>b</a:t>
            </a:r>
            <a:r>
              <a:rPr lang="en-IN" baseline="30000" dirty="0" err="1" smtClean="0"/>
              <a:t>n</a:t>
            </a:r>
            <a:r>
              <a:rPr lang="en-IN" baseline="30000" dirty="0" smtClean="0"/>
              <a:t>-j-</a:t>
            </a:r>
            <a:r>
              <a:rPr lang="en-IN" baseline="30000" dirty="0" err="1" smtClean="0"/>
              <a:t>k</a:t>
            </a:r>
            <a:r>
              <a:rPr lang="en-IN" dirty="0" err="1" smtClean="0"/>
              <a:t>b</a:t>
            </a:r>
            <a:r>
              <a:rPr lang="en-IN" baseline="30000" dirty="0" err="1" smtClean="0"/>
              <a:t>j</a:t>
            </a:r>
            <a:r>
              <a:rPr lang="en-IN" dirty="0" err="1" smtClean="0"/>
              <a:t>b</a:t>
            </a:r>
            <a:r>
              <a:rPr lang="en-IN" baseline="30000" dirty="0" err="1" smtClean="0"/>
              <a:t>j</a:t>
            </a:r>
            <a:r>
              <a:rPr lang="en-IN" dirty="0" err="1" smtClean="0"/>
              <a:t>b</a:t>
            </a:r>
            <a:r>
              <a:rPr lang="en-IN" baseline="30000" dirty="0" err="1" smtClean="0"/>
              <a:t>k</a:t>
            </a:r>
            <a:r>
              <a:rPr lang="en-IN" dirty="0" err="1" smtClean="0"/>
              <a:t>c</a:t>
            </a:r>
            <a:r>
              <a:rPr lang="en-IN" baseline="30000" dirty="0" err="1" smtClean="0"/>
              <a:t>n</a:t>
            </a:r>
            <a:endParaRPr lang="en-US" dirty="0" smtClean="0"/>
          </a:p>
          <a:p>
            <a:pPr lvl="1">
              <a:buNone/>
            </a:pPr>
            <a:r>
              <a:rPr lang="en-IN" dirty="0" smtClean="0"/>
              <a:t>   =&gt;</a:t>
            </a:r>
            <a:r>
              <a:rPr lang="en-IN" dirty="0" err="1" smtClean="0"/>
              <a:t>a</a:t>
            </a:r>
            <a:r>
              <a:rPr lang="en-IN" baseline="30000" dirty="0" err="1" smtClean="0"/>
              <a:t>n+i</a:t>
            </a:r>
            <a:r>
              <a:rPr lang="en-IN" dirty="0" err="1" smtClean="0"/>
              <a:t>b</a:t>
            </a:r>
            <a:r>
              <a:rPr lang="en-IN" baseline="30000" dirty="0" err="1" smtClean="0"/>
              <a:t>n+j</a:t>
            </a:r>
            <a:r>
              <a:rPr lang="en-IN" dirty="0" err="1" smtClean="0"/>
              <a:t>c</a:t>
            </a:r>
            <a:r>
              <a:rPr lang="en-IN" baseline="30000" dirty="0" err="1" smtClean="0"/>
              <a:t>n</a:t>
            </a:r>
            <a:r>
              <a:rPr lang="en-IN" dirty="0" err="1" smtClean="0"/>
              <a:t>∉L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en-IN" dirty="0" err="1" smtClean="0"/>
              <a:t>Eg</a:t>
            </a:r>
            <a:r>
              <a:rPr lang="en-IN" dirty="0" smtClean="0"/>
              <a:t>) n=4</a:t>
            </a:r>
            <a:endParaRPr lang="en-US" dirty="0" smtClean="0"/>
          </a:p>
          <a:p>
            <a:pPr lvl="1">
              <a:buNone/>
            </a:pPr>
            <a:r>
              <a:rPr lang="en-IN" dirty="0" smtClean="0"/>
              <a:t>Z=a</a:t>
            </a:r>
            <a:r>
              <a:rPr lang="en-IN" baseline="30000" dirty="0" smtClean="0"/>
              <a:t>4</a:t>
            </a:r>
            <a:r>
              <a:rPr lang="en-IN" dirty="0" smtClean="0"/>
              <a:t>b</a:t>
            </a:r>
            <a:r>
              <a:rPr lang="en-IN" baseline="30000" dirty="0" smtClean="0"/>
              <a:t>4</a:t>
            </a:r>
            <a:r>
              <a:rPr lang="en-IN" dirty="0" smtClean="0"/>
              <a:t>c</a:t>
            </a:r>
            <a:r>
              <a:rPr lang="en-IN" baseline="30000" dirty="0" smtClean="0"/>
              <a:t>4</a:t>
            </a:r>
            <a:r>
              <a:rPr lang="en-IN" dirty="0" smtClean="0"/>
              <a:t>=&gt;</a:t>
            </a:r>
            <a:r>
              <a:rPr lang="en-IN" dirty="0" err="1" smtClean="0"/>
              <a:t>aaaabbbbcccc</a:t>
            </a:r>
            <a:endParaRPr lang="en-US" dirty="0" smtClean="0"/>
          </a:p>
          <a:p>
            <a:pPr lvl="1">
              <a:buNone/>
            </a:pPr>
            <a:r>
              <a:rPr lang="en-IN" dirty="0" smtClean="0"/>
              <a:t>u=</a:t>
            </a:r>
            <a:r>
              <a:rPr lang="en-IN" dirty="0" err="1" smtClean="0"/>
              <a:t>av</a:t>
            </a:r>
            <a:r>
              <a:rPr lang="en-IN" dirty="0" smtClean="0"/>
              <a:t>=</a:t>
            </a:r>
            <a:r>
              <a:rPr lang="en-IN" dirty="0" err="1" smtClean="0"/>
              <a:t>aaw</a:t>
            </a:r>
            <a:r>
              <a:rPr lang="en-IN" dirty="0" smtClean="0"/>
              <a:t>=</a:t>
            </a:r>
            <a:r>
              <a:rPr lang="en-IN" dirty="0" err="1" smtClean="0"/>
              <a:t>abbbbcx</a:t>
            </a:r>
            <a:r>
              <a:rPr lang="en-IN" dirty="0" smtClean="0"/>
              <a:t>=cy=cc</a:t>
            </a:r>
            <a:endParaRPr lang="en-US" dirty="0" smtClean="0"/>
          </a:p>
          <a:p>
            <a:pPr lvl="1">
              <a:buNone/>
            </a:pPr>
            <a:r>
              <a:rPr lang="en-IN" dirty="0" smtClean="0"/>
              <a:t>Let </a:t>
            </a:r>
            <a:r>
              <a:rPr lang="en-IN" dirty="0" err="1" smtClean="0"/>
              <a:t>i</a:t>
            </a:r>
            <a:r>
              <a:rPr lang="en-IN" dirty="0" smtClean="0"/>
              <a:t>=2</a:t>
            </a:r>
            <a:endParaRPr lang="en-US" dirty="0" smtClean="0"/>
          </a:p>
          <a:p>
            <a:pPr lvl="1">
              <a:buNone/>
            </a:pPr>
            <a:r>
              <a:rPr lang="en-IN" dirty="0" err="1" smtClean="0"/>
              <a:t>uv</a:t>
            </a:r>
            <a:r>
              <a:rPr lang="en-IN" baseline="30000" dirty="0" err="1" smtClean="0"/>
              <a:t>i</a:t>
            </a:r>
            <a:r>
              <a:rPr lang="en-IN" dirty="0" err="1" smtClean="0"/>
              <a:t>wx</a:t>
            </a:r>
            <a:r>
              <a:rPr lang="en-IN" baseline="30000" dirty="0" err="1" smtClean="0"/>
              <a:t>i</a:t>
            </a:r>
            <a:r>
              <a:rPr lang="en-IN" dirty="0" err="1" smtClean="0"/>
              <a:t>y</a:t>
            </a:r>
            <a:r>
              <a:rPr lang="en-IN" dirty="0" smtClean="0"/>
              <a:t> =&gt;uv</a:t>
            </a:r>
            <a:r>
              <a:rPr lang="en-IN" baseline="30000" dirty="0" smtClean="0"/>
              <a:t>2</a:t>
            </a:r>
            <a:r>
              <a:rPr lang="en-IN" dirty="0" smtClean="0"/>
              <a:t>wx</a:t>
            </a:r>
            <a:r>
              <a:rPr lang="en-IN" baseline="30000" dirty="0" smtClean="0"/>
              <a:t>2</a:t>
            </a:r>
            <a:r>
              <a:rPr lang="en-IN" dirty="0" smtClean="0"/>
              <a:t>y=&gt;</a:t>
            </a:r>
            <a:r>
              <a:rPr lang="en-IN" dirty="0" err="1" smtClean="0"/>
              <a:t>aaaaaabbbbccccc</a:t>
            </a:r>
            <a:r>
              <a:rPr lang="en-IN" dirty="0" smtClean="0"/>
              <a:t>=&gt;a</a:t>
            </a:r>
            <a:r>
              <a:rPr lang="en-IN" baseline="30000" dirty="0" smtClean="0"/>
              <a:t>6</a:t>
            </a:r>
            <a:r>
              <a:rPr lang="en-IN" dirty="0" smtClean="0"/>
              <a:t>b</a:t>
            </a:r>
            <a:r>
              <a:rPr lang="en-IN" baseline="30000" dirty="0" smtClean="0"/>
              <a:t>4</a:t>
            </a:r>
            <a:r>
              <a:rPr lang="en-IN" dirty="0" smtClean="0"/>
              <a:t>c</a:t>
            </a:r>
            <a:r>
              <a:rPr lang="en-IN" baseline="30000" dirty="0" smtClean="0"/>
              <a:t>5</a:t>
            </a:r>
            <a:r>
              <a:rPr lang="en-IN" dirty="0" smtClean="0"/>
              <a:t>∉L</a:t>
            </a:r>
            <a:endParaRPr lang="en-US" dirty="0" smtClean="0"/>
          </a:p>
          <a:p>
            <a:pPr lvl="1">
              <a:buNone/>
            </a:pPr>
            <a:r>
              <a:rPr lang="en-IN" dirty="0" smtClean="0"/>
              <a:t>Therefore the given language is not CFL.</a:t>
            </a: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u="sng" dirty="0" smtClean="0"/>
              <a:t/>
            </a:r>
            <a:br>
              <a:rPr lang="en-IN" u="sng" dirty="0" smtClean="0"/>
            </a:br>
            <a:r>
              <a:rPr lang="en-IN" dirty="0" smtClean="0">
                <a:solidFill>
                  <a:srgbClr val="0070C0"/>
                </a:solidFill>
              </a:rPr>
              <a:t>Problem </a:t>
            </a:r>
            <a:r>
              <a:rPr lang="en-IN" dirty="0" smtClean="0">
                <a:solidFill>
                  <a:srgbClr val="0070C0"/>
                </a:solidFill>
              </a:rPr>
              <a:t>2: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5638800"/>
          </a:xfrm>
          <a:ln>
            <a:solidFill>
              <a:srgbClr val="00B050"/>
            </a:solidFill>
          </a:ln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sz="3100" dirty="0" smtClean="0">
                <a:solidFill>
                  <a:srgbClr val="FF0000"/>
                </a:solidFill>
              </a:rPr>
              <a:t>L={0</a:t>
            </a:r>
            <a:r>
              <a:rPr lang="en-IN" sz="3100" baseline="30000" dirty="0" smtClean="0">
                <a:solidFill>
                  <a:srgbClr val="FF0000"/>
                </a:solidFill>
              </a:rPr>
              <a:t>p</a:t>
            </a:r>
            <a:r>
              <a:rPr lang="en-IN" sz="3100" dirty="0" smtClean="0">
                <a:solidFill>
                  <a:srgbClr val="FF0000"/>
                </a:solidFill>
              </a:rPr>
              <a:t>|p is prime is not CFL.</a:t>
            </a:r>
            <a:endParaRPr lang="en-US" sz="31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sz="3100" u="sng" dirty="0" smtClean="0">
                <a:solidFill>
                  <a:srgbClr val="00B050"/>
                </a:solidFill>
              </a:rPr>
              <a:t>Solution:</a:t>
            </a:r>
            <a:endParaRPr lang="en-US" sz="3100" dirty="0" smtClean="0">
              <a:solidFill>
                <a:srgbClr val="00B050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IN" sz="3100" dirty="0" smtClean="0">
                <a:solidFill>
                  <a:srgbClr val="002060"/>
                </a:solidFill>
              </a:rPr>
              <a:t>Assume ‘L’ is a CFL.</a:t>
            </a:r>
            <a:endParaRPr lang="en-US" sz="3100" dirty="0" smtClean="0">
              <a:solidFill>
                <a:srgbClr val="002060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IN" sz="3100" dirty="0" smtClean="0">
                <a:solidFill>
                  <a:srgbClr val="002060"/>
                </a:solidFill>
              </a:rPr>
              <a:t>Let ‘n’ be a natural number obtained by using pumping lemma.</a:t>
            </a:r>
            <a:endParaRPr lang="en-US" sz="3100" dirty="0" smtClean="0">
              <a:solidFill>
                <a:srgbClr val="002060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IN" sz="3100" dirty="0" smtClean="0">
                <a:solidFill>
                  <a:srgbClr val="002060"/>
                </a:solidFill>
              </a:rPr>
              <a:t>Let P be a prime no. such that p&gt;=n</a:t>
            </a:r>
            <a:endParaRPr lang="en-US" sz="3100" dirty="0" smtClean="0">
              <a:solidFill>
                <a:srgbClr val="002060"/>
              </a:solidFill>
            </a:endParaRPr>
          </a:p>
          <a:p>
            <a:pPr lvl="1">
              <a:buNone/>
            </a:pPr>
            <a:r>
              <a:rPr lang="en-IN" sz="3100" dirty="0" smtClean="0"/>
              <a:t>     Z=0</a:t>
            </a:r>
            <a:r>
              <a:rPr lang="en-IN" sz="3100" baseline="30000" dirty="0" smtClean="0"/>
              <a:t>p</a:t>
            </a:r>
            <a:r>
              <a:rPr lang="en-IN" sz="3100" dirty="0" smtClean="0"/>
              <a:t>ϵ </a:t>
            </a:r>
            <a:r>
              <a:rPr lang="en-IN" sz="3100" dirty="0" smtClean="0"/>
              <a:t>L		|z|=p&gt;=n</a:t>
            </a:r>
            <a:endParaRPr lang="en-US" sz="3100" dirty="0" smtClean="0"/>
          </a:p>
          <a:p>
            <a:pPr lvl="1">
              <a:buFont typeface="Arial" pitchFamily="34" charset="0"/>
              <a:buChar char="•"/>
            </a:pPr>
            <a:r>
              <a:rPr lang="en-IN" sz="3100" dirty="0" smtClean="0">
                <a:solidFill>
                  <a:srgbClr val="002060"/>
                </a:solidFill>
              </a:rPr>
              <a:t>Split z into </a:t>
            </a:r>
            <a:r>
              <a:rPr lang="en-IN" sz="3100" dirty="0" err="1" smtClean="0">
                <a:solidFill>
                  <a:srgbClr val="002060"/>
                </a:solidFill>
              </a:rPr>
              <a:t>uvwxy</a:t>
            </a:r>
            <a:r>
              <a:rPr lang="en-IN" sz="3100" dirty="0" smtClean="0">
                <a:solidFill>
                  <a:srgbClr val="002060"/>
                </a:solidFill>
              </a:rPr>
              <a:t> such that |</a:t>
            </a:r>
            <a:r>
              <a:rPr lang="en-IN" sz="3100" dirty="0" err="1" smtClean="0">
                <a:solidFill>
                  <a:srgbClr val="002060"/>
                </a:solidFill>
              </a:rPr>
              <a:t>vx</a:t>
            </a:r>
            <a:r>
              <a:rPr lang="en-IN" sz="3100" dirty="0" smtClean="0">
                <a:solidFill>
                  <a:srgbClr val="002060"/>
                </a:solidFill>
              </a:rPr>
              <a:t>|&gt;=1, |</a:t>
            </a:r>
            <a:r>
              <a:rPr lang="en-IN" sz="3100" dirty="0" err="1" smtClean="0">
                <a:solidFill>
                  <a:srgbClr val="002060"/>
                </a:solidFill>
              </a:rPr>
              <a:t>vwx</a:t>
            </a:r>
            <a:r>
              <a:rPr lang="en-IN" sz="3100" dirty="0" smtClean="0">
                <a:solidFill>
                  <a:srgbClr val="002060"/>
                </a:solidFill>
              </a:rPr>
              <a:t>|&lt;=n</a:t>
            </a:r>
            <a:endParaRPr lang="en-US" sz="3100" dirty="0" smtClean="0">
              <a:solidFill>
                <a:srgbClr val="002060"/>
              </a:solidFill>
            </a:endParaRPr>
          </a:p>
          <a:p>
            <a:pPr lvl="2">
              <a:buNone/>
            </a:pPr>
            <a:r>
              <a:rPr lang="en-IN" sz="3100" dirty="0" smtClean="0"/>
              <a:t>Let v=0</a:t>
            </a:r>
            <a:r>
              <a:rPr lang="en-IN" sz="3100" baseline="30000" dirty="0" smtClean="0"/>
              <a:t>k</a:t>
            </a:r>
            <a:r>
              <a:rPr lang="en-IN" sz="3100" dirty="0" smtClean="0"/>
              <a:t>		x=0</a:t>
            </a:r>
            <a:r>
              <a:rPr lang="en-IN" sz="3100" baseline="30000" dirty="0" smtClean="0"/>
              <a:t>l</a:t>
            </a:r>
            <a:r>
              <a:rPr lang="en-IN" sz="3100" dirty="0" smtClean="0"/>
              <a:t>    such that </a:t>
            </a:r>
            <a:r>
              <a:rPr lang="en-IN" sz="3100" dirty="0" err="1" smtClean="0"/>
              <a:t>k+l</a:t>
            </a:r>
            <a:r>
              <a:rPr lang="en-IN" sz="3100" dirty="0" smtClean="0"/>
              <a:t>&gt;=1 and &lt;=n</a:t>
            </a:r>
            <a:endParaRPr lang="en-US" sz="3100" dirty="0" smtClean="0"/>
          </a:p>
          <a:p>
            <a:pPr lvl="2">
              <a:buNone/>
            </a:pPr>
            <a:r>
              <a:rPr lang="en-IN" sz="3100" dirty="0" smtClean="0"/>
              <a:t>Hence |</a:t>
            </a:r>
            <a:r>
              <a:rPr lang="en-IN" sz="3100" dirty="0" err="1" smtClean="0"/>
              <a:t>uwy</a:t>
            </a:r>
            <a:r>
              <a:rPr lang="en-IN" sz="3100" dirty="0" smtClean="0"/>
              <a:t>|=p-k-l</a:t>
            </a:r>
            <a:endParaRPr lang="en-US" sz="3100" dirty="0" smtClean="0"/>
          </a:p>
          <a:p>
            <a:pPr lvl="2">
              <a:buNone/>
            </a:pPr>
            <a:r>
              <a:rPr lang="en-IN" sz="3100" dirty="0" smtClean="0"/>
              <a:t>If we pump v and x p+1 times</a:t>
            </a:r>
            <a:endParaRPr lang="en-US" sz="3100" dirty="0" smtClean="0"/>
          </a:p>
          <a:p>
            <a:pPr lvl="2">
              <a:buNone/>
            </a:pPr>
            <a:r>
              <a:rPr lang="en-IN" sz="3100" dirty="0" smtClean="0"/>
              <a:t>|</a:t>
            </a:r>
            <a:r>
              <a:rPr lang="en-IN" sz="3100" dirty="0" err="1" smtClean="0"/>
              <a:t>uvwxy</a:t>
            </a:r>
            <a:r>
              <a:rPr lang="en-IN" sz="3100" dirty="0" smtClean="0"/>
              <a:t>|=|</a:t>
            </a:r>
            <a:r>
              <a:rPr lang="en-IN" sz="3100" dirty="0" err="1" smtClean="0"/>
              <a:t>uwy</a:t>
            </a:r>
            <a:r>
              <a:rPr lang="en-IN" sz="3100" dirty="0" smtClean="0"/>
              <a:t>|+|v</a:t>
            </a:r>
            <a:r>
              <a:rPr lang="en-IN" sz="3100" baseline="30000" dirty="0" smtClean="0"/>
              <a:t>(p+1)</a:t>
            </a:r>
            <a:r>
              <a:rPr lang="en-IN" sz="3100" dirty="0" smtClean="0"/>
              <a:t>.x</a:t>
            </a:r>
            <a:r>
              <a:rPr lang="en-IN" sz="3100" baseline="30000" dirty="0" smtClean="0"/>
              <a:t>(p+1)</a:t>
            </a:r>
            <a:r>
              <a:rPr lang="en-IN" sz="3100" dirty="0" smtClean="0"/>
              <a:t>|</a:t>
            </a:r>
            <a:endParaRPr lang="en-US" sz="3100" dirty="0" smtClean="0"/>
          </a:p>
          <a:p>
            <a:pPr lvl="2">
              <a:buNone/>
            </a:pPr>
            <a:r>
              <a:rPr lang="en-IN" sz="3100" dirty="0" smtClean="0"/>
              <a:t>             =p-k-</a:t>
            </a:r>
            <a:r>
              <a:rPr lang="en-IN" sz="3100" dirty="0" err="1" smtClean="0"/>
              <a:t>l+k</a:t>
            </a:r>
            <a:r>
              <a:rPr lang="en-IN" sz="3100" dirty="0" smtClean="0"/>
              <a:t>(p+1)+l(p+1)</a:t>
            </a:r>
            <a:endParaRPr lang="en-US" sz="3100" dirty="0" smtClean="0"/>
          </a:p>
          <a:p>
            <a:pPr lvl="2">
              <a:buNone/>
            </a:pPr>
            <a:r>
              <a:rPr lang="en-IN" sz="3100" dirty="0" smtClean="0"/>
              <a:t>            =p-k-</a:t>
            </a:r>
            <a:r>
              <a:rPr lang="en-IN" sz="3100" dirty="0" err="1" smtClean="0"/>
              <a:t>l+pk+k+pl+l</a:t>
            </a:r>
            <a:endParaRPr lang="en-US" sz="3100" dirty="0" smtClean="0"/>
          </a:p>
          <a:p>
            <a:pPr lvl="2">
              <a:buNone/>
            </a:pPr>
            <a:r>
              <a:rPr lang="en-IN" sz="3100" dirty="0" smtClean="0"/>
              <a:t>	=</a:t>
            </a:r>
            <a:r>
              <a:rPr lang="en-IN" sz="3100" dirty="0" err="1" smtClean="0"/>
              <a:t>p+pk+pl</a:t>
            </a:r>
            <a:endParaRPr lang="en-US" sz="3100" dirty="0" smtClean="0"/>
          </a:p>
          <a:p>
            <a:pPr lvl="2">
              <a:buNone/>
            </a:pPr>
            <a:r>
              <a:rPr lang="en-IN" sz="3100" dirty="0" smtClean="0"/>
              <a:t>	=p(k+l+1)</a:t>
            </a:r>
            <a:endParaRPr lang="en-US" sz="3100" dirty="0" smtClean="0"/>
          </a:p>
          <a:p>
            <a:pPr lvl="2">
              <a:buNone/>
            </a:pPr>
            <a:r>
              <a:rPr lang="en-IN" sz="3100" dirty="0" smtClean="0"/>
              <a:t>Which is not prime.</a:t>
            </a:r>
            <a:endParaRPr lang="en-US" sz="31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3E85F8-C733-4929-AFC5-92338F1E7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7552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PDA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1DF13CBD-9B25-4E57-BD8A-A25D32E1D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186" y="1382485"/>
            <a:ext cx="8103628" cy="4830763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="" xmlns:p14="http://schemas.microsoft.com/office/powerpoint/2010/main" val="156995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EEAF94-B54F-4145-8C97-C1A04425B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Formal definition of PDA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4301D45-5AE5-49E8-A744-D81EFC2CF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943600"/>
          </a:xfrm>
          <a:ln>
            <a:solidFill>
              <a:srgbClr val="00B050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dirty="0"/>
              <a:t>The PDA can be defined as a collection of 7 tuples: M=(</a:t>
            </a:r>
            <a:r>
              <a:rPr lang="en-US" b="1" dirty="0"/>
              <a:t> Q</a:t>
            </a:r>
            <a:r>
              <a:rPr lang="en-US" dirty="0"/>
              <a:t>,</a:t>
            </a:r>
            <a:r>
              <a:rPr lang="en-US" b="1" dirty="0"/>
              <a:t> ∑, Γ, q0, Z, F, δ )</a:t>
            </a:r>
            <a:endParaRPr lang="en-US" dirty="0"/>
          </a:p>
          <a:p>
            <a:pPr marL="400050" lvl="1" indent="0">
              <a:buNone/>
            </a:pPr>
            <a:r>
              <a:rPr lang="en-US" b="1" dirty="0"/>
              <a:t>Q:</a:t>
            </a:r>
            <a:r>
              <a:rPr lang="en-US" dirty="0"/>
              <a:t> the finite set of states</a:t>
            </a:r>
          </a:p>
          <a:p>
            <a:pPr marL="400050" lvl="1" indent="0">
              <a:buNone/>
            </a:pPr>
            <a:r>
              <a:rPr lang="en-US" b="1" dirty="0"/>
              <a:t>∑:</a:t>
            </a:r>
            <a:r>
              <a:rPr lang="en-US" dirty="0"/>
              <a:t> the input set</a:t>
            </a:r>
          </a:p>
          <a:p>
            <a:pPr marL="400050" lvl="1" indent="0">
              <a:buNone/>
            </a:pPr>
            <a:r>
              <a:rPr lang="en-US" b="1" dirty="0"/>
              <a:t>Γ:</a:t>
            </a:r>
            <a:r>
              <a:rPr lang="en-US" dirty="0"/>
              <a:t> a stack symbol which can be pushed and popped from the stack</a:t>
            </a:r>
          </a:p>
          <a:p>
            <a:pPr marL="400050" lvl="1" indent="0">
              <a:buNone/>
            </a:pPr>
            <a:r>
              <a:rPr lang="en-US" b="1" dirty="0"/>
              <a:t>q0:</a:t>
            </a:r>
            <a:r>
              <a:rPr lang="en-US" dirty="0"/>
              <a:t> the initial state</a:t>
            </a:r>
          </a:p>
          <a:p>
            <a:pPr marL="400050" lvl="1" indent="0">
              <a:buNone/>
            </a:pPr>
            <a:r>
              <a:rPr lang="en-US" b="1" dirty="0"/>
              <a:t>Z:</a:t>
            </a:r>
            <a:r>
              <a:rPr lang="en-US" dirty="0"/>
              <a:t> a start symbol which is in Γ.</a:t>
            </a:r>
          </a:p>
          <a:p>
            <a:pPr marL="400050" lvl="1" indent="0">
              <a:buNone/>
            </a:pPr>
            <a:r>
              <a:rPr lang="en-US" b="1" dirty="0"/>
              <a:t>F:</a:t>
            </a:r>
            <a:r>
              <a:rPr lang="en-US" dirty="0"/>
              <a:t> a set of final states</a:t>
            </a:r>
          </a:p>
          <a:p>
            <a:pPr marL="400050" lvl="1" indent="0">
              <a:buNone/>
            </a:pPr>
            <a:r>
              <a:rPr lang="en-US" b="1" dirty="0"/>
              <a:t>δ:</a:t>
            </a:r>
            <a:r>
              <a:rPr lang="en-US" dirty="0"/>
              <a:t> Transition function which is used for moving from current state to next state.</a:t>
            </a:r>
          </a:p>
          <a:p>
            <a:pPr marL="400050" lvl="1" indent="0">
              <a:buNone/>
            </a:pPr>
            <a:r>
              <a:rPr lang="en-IN" dirty="0"/>
              <a:t>	</a:t>
            </a:r>
            <a:r>
              <a:rPr lang="en-US" b="1" dirty="0"/>
              <a:t> δ:</a:t>
            </a:r>
            <a:r>
              <a:rPr lang="en-US" dirty="0"/>
              <a:t> </a:t>
            </a:r>
            <a:r>
              <a:rPr lang="en-IN" dirty="0"/>
              <a:t>Q x {</a:t>
            </a:r>
            <a:r>
              <a:rPr lang="el-GR" dirty="0"/>
              <a:t>Σ ∪ </a:t>
            </a:r>
            <a:r>
              <a:rPr lang="en-US" dirty="0"/>
              <a:t>ε</a:t>
            </a:r>
            <a:r>
              <a:rPr lang="el-GR" dirty="0"/>
              <a:t>} </a:t>
            </a:r>
            <a:r>
              <a:rPr lang="en-IN" dirty="0"/>
              <a:t>x </a:t>
            </a:r>
            <a:r>
              <a:rPr lang="el-GR" dirty="0"/>
              <a:t>Γ </a:t>
            </a:r>
            <a:r>
              <a:rPr lang="en-IN" dirty="0"/>
              <a:t>-&gt; Q x </a:t>
            </a:r>
            <a:r>
              <a:rPr lang="el-GR" dirty="0"/>
              <a:t>Γ*</a:t>
            </a:r>
            <a:endParaRPr lang="en-IN" dirty="0"/>
          </a:p>
          <a:p>
            <a:pPr marL="400050" lvl="1" indent="0">
              <a:buNone/>
            </a:pPr>
            <a:r>
              <a:rPr lang="en-IN" dirty="0"/>
              <a:t>Ex: </a:t>
            </a:r>
            <a:r>
              <a:rPr lang="en-IN" dirty="0">
                <a:solidFill>
                  <a:srgbClr val="FF0000"/>
                </a:solidFill>
              </a:rPr>
              <a:t>δ(</a:t>
            </a:r>
            <a:r>
              <a:rPr lang="en-IN" dirty="0" err="1">
                <a:solidFill>
                  <a:srgbClr val="FF0000"/>
                </a:solidFill>
              </a:rPr>
              <a:t>q,a,x</a:t>
            </a:r>
            <a:r>
              <a:rPr lang="en-IN" dirty="0">
                <a:solidFill>
                  <a:srgbClr val="FF0000"/>
                </a:solidFill>
              </a:rPr>
              <a:t>)=(p,α)</a:t>
            </a:r>
            <a:endParaRPr lang="en-I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       from state ‘q’ with a input ‘a’, with stack symbol ‘x’, </a:t>
            </a:r>
            <a:r>
              <a:rPr lang="en-IN" dirty="0" err="1"/>
              <a:t>goto</a:t>
            </a:r>
            <a:r>
              <a:rPr lang="en-IN" dirty="0"/>
              <a:t> state ‘p’, x is replaced by string ‘α’.</a:t>
            </a:r>
            <a:endParaRPr lang="en-IN" sz="2000" dirty="0"/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5332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D76BAC-BD91-41C2-8A38-8C52D772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7552"/>
            <a:ext cx="8229600" cy="102076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Instantaneous Description (ID)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E4C1DAC-0958-4AA1-B1A6-7252CC9EE8B1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00B050"/>
            </a:solidFill>
          </a:ln>
        </p:spPr>
        <p:txBody>
          <a:bodyPr/>
          <a:lstStyle/>
          <a:p>
            <a:r>
              <a:rPr lang="en-US" b="1" dirty="0"/>
              <a:t>An instantaneous description is a triple ID </a:t>
            </a:r>
          </a:p>
          <a:p>
            <a:pPr marL="0" indent="0">
              <a:buNone/>
            </a:pPr>
            <a:r>
              <a:rPr lang="en-US" b="1" dirty="0"/>
              <a:t>		(q, w, α) </a:t>
            </a:r>
          </a:p>
          <a:p>
            <a:pPr marL="0" indent="0">
              <a:buNone/>
            </a:pPr>
            <a:r>
              <a:rPr lang="en-US" b="1" dirty="0"/>
              <a:t>where:</a:t>
            </a:r>
            <a:endParaRPr lang="en-US" dirty="0"/>
          </a:p>
          <a:p>
            <a:pPr lvl="1"/>
            <a:r>
              <a:rPr lang="en-US" b="1" dirty="0"/>
              <a:t>q</a:t>
            </a:r>
            <a:r>
              <a:rPr lang="en-US" dirty="0"/>
              <a:t> describes the current state.</a:t>
            </a:r>
          </a:p>
          <a:p>
            <a:pPr lvl="1"/>
            <a:r>
              <a:rPr lang="en-US" b="1" dirty="0"/>
              <a:t>w</a:t>
            </a:r>
            <a:r>
              <a:rPr lang="en-US" dirty="0"/>
              <a:t> describes the remaining input.</a:t>
            </a:r>
          </a:p>
          <a:p>
            <a:pPr lvl="1"/>
            <a:r>
              <a:rPr lang="en-US" b="1" dirty="0"/>
              <a:t>α</a:t>
            </a:r>
            <a:r>
              <a:rPr lang="en-US" dirty="0"/>
              <a:t> describes the stack contents, top at the left.</a:t>
            </a:r>
          </a:p>
          <a:p>
            <a:pPr marL="457200" lvl="1" indent="0">
              <a:buNone/>
            </a:pPr>
            <a:r>
              <a:rPr lang="en-IN" b="1" dirty="0"/>
              <a:t>Example Derivation</a:t>
            </a:r>
            <a:r>
              <a:rPr lang="en-IN" dirty="0"/>
              <a:t>: (p, b, T) ⊢ (q, w, </a:t>
            </a:r>
            <a:r>
              <a:rPr lang="el-GR" dirty="0"/>
              <a:t>α)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07674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640AD4-CBE6-4506-B271-32A89F301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677863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PDA-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6EEA9A3-6D7A-4754-A39B-B08F625D7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62001"/>
            <a:ext cx="8382000" cy="5935662"/>
          </a:xfrm>
          <a:ln>
            <a:solidFill>
              <a:srgbClr val="00B050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1.Design a PDA for accepting a language {</a:t>
            </a:r>
            <a:r>
              <a:rPr lang="en-IN" dirty="0" err="1">
                <a:solidFill>
                  <a:srgbClr val="FF0000"/>
                </a:solidFill>
              </a:rPr>
              <a:t>a</a:t>
            </a:r>
            <a:r>
              <a:rPr lang="en-IN" baseline="30000" dirty="0" err="1">
                <a:solidFill>
                  <a:srgbClr val="FF0000"/>
                </a:solidFill>
              </a:rPr>
              <a:t>n</a:t>
            </a:r>
            <a:r>
              <a:rPr lang="en-IN" dirty="0" err="1">
                <a:solidFill>
                  <a:srgbClr val="FF0000"/>
                </a:solidFill>
              </a:rPr>
              <a:t>b</a:t>
            </a:r>
            <a:r>
              <a:rPr lang="en-IN" baseline="30000" dirty="0" err="1">
                <a:solidFill>
                  <a:srgbClr val="FF0000"/>
                </a:solidFill>
              </a:rPr>
              <a:t>n</a:t>
            </a:r>
            <a:r>
              <a:rPr lang="en-IN" dirty="0">
                <a:solidFill>
                  <a:srgbClr val="FF0000"/>
                </a:solidFill>
              </a:rPr>
              <a:t> | n&gt;=1}.</a:t>
            </a:r>
          </a:p>
          <a:p>
            <a:pPr marL="0" indent="0">
              <a:buNone/>
            </a:pPr>
            <a:r>
              <a:rPr lang="en-US" b="1" dirty="0"/>
              <a:t>Solution: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In this language, n number of a's should be followed by n number of b’s. </a:t>
            </a:r>
          </a:p>
          <a:p>
            <a:pPr marL="0" indent="0">
              <a:buNone/>
            </a:pPr>
            <a:r>
              <a:rPr lang="en-US" b="1" dirty="0"/>
              <a:t>Logic:</a:t>
            </a:r>
          </a:p>
          <a:p>
            <a:r>
              <a:rPr lang="en-US" dirty="0"/>
              <a:t>If we read single 'a', we will push a onto the stack. </a:t>
            </a:r>
          </a:p>
          <a:p>
            <a:r>
              <a:rPr lang="en-US" dirty="0"/>
              <a:t>As soon as we read 'b' then for every single 'b' only one 'a' should get popped from the stack.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Define the states: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q0 – push all a’s on to the stack.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q1 – when a ‘b’ encounters, pop ‘a’ from stack.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q2 – accepting state.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990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9769D4D-35A3-4C69-8263-7601CCDCF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20662"/>
            <a:ext cx="8763000" cy="6477000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en-US" dirty="0">
                <a:highlight>
                  <a:srgbClr val="00FFFF"/>
                </a:highlight>
              </a:rPr>
              <a:t>The State Diagram can be constructed as follows:</a:t>
            </a:r>
          </a:p>
          <a:p>
            <a:r>
              <a:rPr lang="en-US" dirty="0"/>
              <a:t>Push Operation:</a:t>
            </a:r>
          </a:p>
          <a:p>
            <a:pPr lvl="1"/>
            <a:r>
              <a:rPr lang="en-US" dirty="0"/>
              <a:t>δ(q0, a, Z) = (q0, </a:t>
            </a:r>
            <a:r>
              <a:rPr lang="en-US" dirty="0" err="1"/>
              <a:t>aZ</a:t>
            </a:r>
            <a:r>
              <a:rPr lang="en-US" dirty="0"/>
              <a:t>)  </a:t>
            </a:r>
          </a:p>
          <a:p>
            <a:pPr lvl="1"/>
            <a:r>
              <a:rPr lang="en-US" dirty="0"/>
              <a:t>δ(q0, a, a) = (q0, aa)  </a:t>
            </a:r>
          </a:p>
          <a:p>
            <a:r>
              <a:rPr lang="en-IN" dirty="0"/>
              <a:t>Pop Operation:</a:t>
            </a:r>
          </a:p>
          <a:p>
            <a:pPr lvl="1"/>
            <a:r>
              <a:rPr lang="pt-BR" dirty="0"/>
              <a:t>δ(q0, b, a) = (q1, ε</a:t>
            </a:r>
            <a:r>
              <a:rPr lang="pt-BR" dirty="0" smtClean="0"/>
              <a:t>)</a:t>
            </a:r>
          </a:p>
          <a:p>
            <a:pPr lvl="1"/>
            <a:r>
              <a:rPr lang="pt-BR" dirty="0"/>
              <a:t> </a:t>
            </a:r>
            <a:r>
              <a:rPr lang="pt-BR" dirty="0" smtClean="0"/>
              <a:t>δ(q1, b, a) = (q1, ε)</a:t>
            </a:r>
          </a:p>
          <a:p>
            <a:r>
              <a:rPr lang="en-IN" dirty="0" smtClean="0"/>
              <a:t>Accept</a:t>
            </a:r>
            <a:endParaRPr lang="en-IN" dirty="0"/>
          </a:p>
          <a:p>
            <a:pPr lvl="1"/>
            <a:r>
              <a:rPr lang="pl-PL" dirty="0"/>
              <a:t>δ(q1, ε, Z) = (q2, </a:t>
            </a:r>
            <a:r>
              <a:rPr lang="en-US" dirty="0" smtClean="0"/>
              <a:t>Z</a:t>
            </a:r>
            <a:r>
              <a:rPr lang="pl-PL" dirty="0" smtClean="0"/>
              <a:t>)</a:t>
            </a:r>
            <a:r>
              <a:rPr lang="pl-PL" dirty="0"/>
              <a:t>  </a:t>
            </a:r>
            <a:r>
              <a:rPr lang="en-IN" dirty="0"/>
              <a:t>      </a:t>
            </a:r>
            <a:r>
              <a:rPr lang="en-IN" b="1" dirty="0"/>
              <a:t>State Diagram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pt-BR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="" xmlns:a16="http://schemas.microsoft.com/office/drawing/2014/main" id="{4C829538-1E5A-4243-893B-8217B7749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5334000"/>
            <a:ext cx="7105650" cy="1143000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="" xmlns:p14="http://schemas.microsoft.com/office/powerpoint/2010/main" val="80967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4820</TotalTime>
  <Words>1569</Words>
  <Application>Microsoft Office PowerPoint</Application>
  <PresentationFormat>On-screen Show (4:3)</PresentationFormat>
  <Paragraphs>454</Paragraphs>
  <Slides>47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THEORY OF COMPUTATION</vt:lpstr>
      <vt:lpstr>UNIT- III PUSH DOWN AUTOMATA </vt:lpstr>
      <vt:lpstr>Syllabus</vt:lpstr>
      <vt:lpstr>Introduction</vt:lpstr>
      <vt:lpstr>PDA</vt:lpstr>
      <vt:lpstr>Formal definition of PDA</vt:lpstr>
      <vt:lpstr>Instantaneous Description (ID)</vt:lpstr>
      <vt:lpstr>PDA- Construction</vt:lpstr>
      <vt:lpstr>Slide 9</vt:lpstr>
      <vt:lpstr>Transition Table</vt:lpstr>
      <vt:lpstr>ID</vt:lpstr>
      <vt:lpstr>Trace the moves: a3b3       aaabbb </vt:lpstr>
      <vt:lpstr>Slide 13</vt:lpstr>
      <vt:lpstr>Slide 14</vt:lpstr>
      <vt:lpstr>ID</vt:lpstr>
      <vt:lpstr>ID</vt:lpstr>
      <vt:lpstr>Trace the moves: abCba        </vt:lpstr>
      <vt:lpstr>Slide 18</vt:lpstr>
      <vt:lpstr>Transition Diagram</vt:lpstr>
      <vt:lpstr>Transition Table</vt:lpstr>
      <vt:lpstr>Trace the moves: {[{}]}</vt:lpstr>
      <vt:lpstr> Trace the Moves: {[{] </vt:lpstr>
      <vt:lpstr>PDA Acceptance</vt:lpstr>
      <vt:lpstr>PDA Corresponding to CFG</vt:lpstr>
      <vt:lpstr> Design of Top down parser: </vt:lpstr>
      <vt:lpstr>Top Down Parsing</vt:lpstr>
      <vt:lpstr>Slide 27</vt:lpstr>
      <vt:lpstr> Transition Table: </vt:lpstr>
      <vt:lpstr>ID</vt:lpstr>
      <vt:lpstr> Problem 2: </vt:lpstr>
      <vt:lpstr> Transition Table: </vt:lpstr>
      <vt:lpstr>ID</vt:lpstr>
      <vt:lpstr>Bottom Up Parsing</vt:lpstr>
      <vt:lpstr>Slide 34</vt:lpstr>
      <vt:lpstr>Parsing- a+a*a</vt:lpstr>
      <vt:lpstr>Types of PDA</vt:lpstr>
      <vt:lpstr>NPDA</vt:lpstr>
      <vt:lpstr>NPDA :L={w ∈ {a,b}* | Na(w)&gt;Nb(w)}</vt:lpstr>
      <vt:lpstr>DPDA</vt:lpstr>
      <vt:lpstr>DPDA L={w ∈ {a,b}* | Na(w)&gt;Nb(w)} </vt:lpstr>
      <vt:lpstr>State Diagram</vt:lpstr>
      <vt:lpstr>ID</vt:lpstr>
      <vt:lpstr> PUMPING LEMMA FOR CFL: </vt:lpstr>
      <vt:lpstr> Procedure: </vt:lpstr>
      <vt:lpstr> Problem 1: </vt:lpstr>
      <vt:lpstr>Slide 46</vt:lpstr>
      <vt:lpstr> Problem 2: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</dc:title>
  <dc:creator>Rajesh Inigo</dc:creator>
  <cp:lastModifiedBy>online</cp:lastModifiedBy>
  <cp:revision>570</cp:revision>
  <dcterms:created xsi:type="dcterms:W3CDTF">2020-04-04T12:11:47Z</dcterms:created>
  <dcterms:modified xsi:type="dcterms:W3CDTF">2020-10-16T05:06:34Z</dcterms:modified>
</cp:coreProperties>
</file>