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8" r:id="rId2"/>
    <p:sldId id="256" r:id="rId3"/>
    <p:sldId id="257" r:id="rId4"/>
    <p:sldId id="301" r:id="rId5"/>
    <p:sldId id="306" r:id="rId6"/>
    <p:sldId id="302" r:id="rId7"/>
    <p:sldId id="303" r:id="rId8"/>
    <p:sldId id="299" r:id="rId9"/>
    <p:sldId id="304" r:id="rId10"/>
    <p:sldId id="305" r:id="rId11"/>
    <p:sldId id="309" r:id="rId12"/>
    <p:sldId id="341" r:id="rId13"/>
    <p:sldId id="340" r:id="rId14"/>
    <p:sldId id="310" r:id="rId15"/>
    <p:sldId id="312" r:id="rId16"/>
    <p:sldId id="344" r:id="rId17"/>
    <p:sldId id="345" r:id="rId18"/>
    <p:sldId id="346" r:id="rId19"/>
    <p:sldId id="315" r:id="rId20"/>
    <p:sldId id="316" r:id="rId21"/>
    <p:sldId id="347" r:id="rId22"/>
    <p:sldId id="348" r:id="rId23"/>
    <p:sldId id="349" r:id="rId24"/>
    <p:sldId id="350" r:id="rId25"/>
    <p:sldId id="351" r:id="rId26"/>
    <p:sldId id="352" r:id="rId27"/>
    <p:sldId id="361" r:id="rId28"/>
    <p:sldId id="358" r:id="rId29"/>
    <p:sldId id="359" r:id="rId30"/>
    <p:sldId id="360" r:id="rId31"/>
    <p:sldId id="363" r:id="rId32"/>
    <p:sldId id="366" r:id="rId33"/>
    <p:sldId id="362" r:id="rId34"/>
    <p:sldId id="367" r:id="rId35"/>
    <p:sldId id="368" r:id="rId36"/>
    <p:sldId id="383" r:id="rId37"/>
    <p:sldId id="384" r:id="rId38"/>
    <p:sldId id="385" r:id="rId39"/>
    <p:sldId id="395" r:id="rId40"/>
    <p:sldId id="396" r:id="rId41"/>
    <p:sldId id="400" r:id="rId42"/>
    <p:sldId id="398" r:id="rId43"/>
    <p:sldId id="401" r:id="rId44"/>
    <p:sldId id="376" r:id="rId45"/>
    <p:sldId id="377" r:id="rId46"/>
    <p:sldId id="378" r:id="rId47"/>
    <p:sldId id="379" r:id="rId48"/>
    <p:sldId id="380" r:id="rId49"/>
    <p:sldId id="381" r:id="rId50"/>
    <p:sldId id="317" r:id="rId51"/>
    <p:sldId id="386" r:id="rId52"/>
    <p:sldId id="336" r:id="rId53"/>
    <p:sldId id="387" r:id="rId54"/>
    <p:sldId id="389" r:id="rId55"/>
    <p:sldId id="337" r:id="rId56"/>
    <p:sldId id="318" r:id="rId57"/>
    <p:sldId id="32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Inigo" initials="RI" lastIdx="2" clrIdx="0">
    <p:extLst>
      <p:ext uri="{19B8F6BF-5375-455C-9EA6-DF929625EA0E}">
        <p15:presenceInfo xmlns:p15="http://schemas.microsoft.com/office/powerpoint/2012/main" userId="Rajesh In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54" d="100"/>
          <a:sy n="54" d="100"/>
        </p:scale>
        <p:origin x="1688" y="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16:39:36.01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11800 8600 0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0-10-28T03:45:52.5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1-01T13:02:59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7232 5715 0</inkml:trace>
  <inkml:trace contextRef="#ctx0" brushRef="#br0" timeOffset="5835.25">8344 2734 0,'-18'18'468,"0"-18"-468,18 17 16,-17 19 0,-1-36-1,-17 17 1,35 1 0,-18-18-1,18 18 1,-18-18-1,1 17 1,-1 1 31,1-1 0,-1 1-16,18 0 63,0-1-79,0 1 1,0 0 31,0-1 0,0 1-47,0 0 47,0 17-32,0-18 1,0 19 15,0-19-31,0 1 31,0 0-15,0-1 15,0 19-15,0-1 0,18 0 15,-18 0-16,0 1 17,0-19-17,0 1 1,0 0 0,0-1-16,0 18 31,0-17-16,0 0 1,0 17 0,0-17 15,0-1-15,0 1-1,0 17 1,0-17-1,-18 17 1,18-17 0,-18 35-1,1-36 1,17 1 0,0 0-1,-18 17 1,0-17-1,1-18 1,17 17 0,0 1 15,-36-1-15,19-17-1,-19 0 16,19 0-15,-1 0 15,18-17 79,0-1-79,0 1 0,0-1 16,18 18 109,-1 0-140,1 0 15,-18 18-15,18-1 15,-1-17-15,1 18-1,-18-1 1,0 1 0,18 0-1,-18-1 1,0 1-1,0 0 17,17-18-17,-17 17 17,0 19-17,0-19 16,18 1-15,-18 0 0,0-1-1,0 1 1,0-1 0,0 1 15,0 0-16,0-1 1,0 1 0,0 17 15,0-17-15,0 0 15,0-1-16,0 1 1,0-1 0,0 1-1,0 17 1,0-17 15,0 0 16,0-1-31,0 1 31,0 0-47,0-1 0,0 1 31,0-1 0,0 19-15,0-1 15,0-17-31,0-1 31,0 19-15,0-19-1,0 1 1,0 17 0,0 0 31,18 1-32,-18-19 16,0 19-31,0-19 47,0 1-47,0 0 16,0-1 0,0 1-1,0-1 1,0 1-1,0 0 32,0-1-31,0 1 15,17-18 0,1 0-15,0 0 0,-1 0 31,1 0-32,-1 0 63,1 0-46,0 0-1,-1 0-16,1 0 17,35 0-17,-18 0 17,-17 0-1,-1 0 31,1 0 16,0 0-62,-1 0 0,19 0 15,-19 18-15,-17-1-1,36-17 1,-19 18-1,1-18 1,-1 0 15,-17 18 1,18-18-17,0 0-15,-1 0 47,1 0-31,0 0 15,-1 0 16</inkml:trace>
  <inkml:trace contextRef="#ctx0" brushRef="#br0" timeOffset="8171.55">8555 2699 0,'-17'0'312,"-1"0"-281,0 0 1,1 0-1,-1 0-15,0 0 30,1 0-30,-1 17 0,0 1-1,-17-18 17,35 18-17,-17-18 1,-1 0 187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C6C7-FB2E-4415-8A7A-66D4625C9E2D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2E57-F942-478E-A593-D73CFD6CC7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F58-9F97-428D-B43E-A83759C72765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603-C1A3-48E2-A708-9EC71D772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1 November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09600" y="136526"/>
            <a:ext cx="8305800" cy="1847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THEORY OF COMPUTATION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8486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Dr.S.Prince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Mary M.E.,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Ph.D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., Associate Professor,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Department of Computer Science and Engineering,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School of Computing</a:t>
            </a:r>
          </a:p>
          <a:p>
            <a:r>
              <a:rPr lang="en-US" sz="7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SATHYABAMA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Institute of Science and Technology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Deemed to be University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Chennai.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5954A-0155-4927-AB28-B3E1D346C04E}"/>
                  </a:ext>
                </a:extLst>
              </p14:cNvPr>
              <p14:cNvContentPartPr/>
              <p14:nvPr/>
            </p14:nvContentPartPr>
            <p14:xfrm>
              <a:off x="4248000" y="30960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725954A-0155-4927-AB28-B3E1D346C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640" y="3086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27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5AEE-9F05-41D2-8D34-31A29A59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1. Construct TM for the language L ={</a:t>
            </a:r>
            <a:r>
              <a:rPr lang="en-US" sz="2400" dirty="0" err="1">
                <a:solidFill>
                  <a:srgbClr val="C00000"/>
                </a:solidFill>
              </a:rPr>
              <a:t>a</a:t>
            </a:r>
            <a:r>
              <a:rPr lang="en-US" sz="2400" baseline="30000" dirty="0" err="1">
                <a:solidFill>
                  <a:srgbClr val="C00000"/>
                </a:solidFill>
              </a:rPr>
              <a:t>n</a:t>
            </a:r>
            <a:r>
              <a:rPr lang="en-US" sz="2400" dirty="0" err="1">
                <a:solidFill>
                  <a:srgbClr val="C00000"/>
                </a:solidFill>
              </a:rPr>
              <a:t>b</a:t>
            </a:r>
            <a:r>
              <a:rPr lang="en-US" sz="2400" baseline="30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} where n&gt;=1.</a:t>
            </a:r>
            <a:endParaRPr lang="en-US" sz="2400" dirty="0"/>
          </a:p>
          <a:p>
            <a:r>
              <a:rPr lang="en-US" sz="2400" dirty="0"/>
              <a:t>Logic: </a:t>
            </a:r>
          </a:p>
          <a:p>
            <a:pPr marL="0" indent="0">
              <a:buNone/>
            </a:pPr>
            <a:r>
              <a:rPr lang="en-US" sz="2400" dirty="0"/>
              <a:t>Read out each ‘a' mark it by X and then move ahead along with the input tape and find out b convert it to Y. Now, repeat this process for all a's and b’s.</a:t>
            </a:r>
          </a:p>
          <a:p>
            <a:pPr marL="0" indent="0">
              <a:buNone/>
            </a:pPr>
            <a:r>
              <a:rPr lang="en-US" sz="2400" dirty="0"/>
              <a:t>How this Turing machine work for </a:t>
            </a:r>
            <a:r>
              <a:rPr lang="en-US" sz="2400" dirty="0" err="1"/>
              <a:t>aabb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1257300" y="2895600"/>
          <a:ext cx="66294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94683505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94018497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801121204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r>
                        <a:rPr lang="en-IN" sz="2000" u="sng" dirty="0"/>
                        <a:t> 1. B </a:t>
                      </a:r>
                      <a:r>
                        <a:rPr lang="en-IN" sz="2000" dirty="0"/>
                        <a:t>a </a:t>
                      </a:r>
                      <a:r>
                        <a:rPr lang="en-IN" sz="2000" dirty="0" err="1"/>
                        <a:t>a</a:t>
                      </a:r>
                      <a:r>
                        <a:rPr lang="en-IN" sz="2000" dirty="0"/>
                        <a:t> b </a:t>
                      </a:r>
                      <a:r>
                        <a:rPr lang="en-IN" sz="2000" dirty="0" err="1"/>
                        <a:t>b</a:t>
                      </a:r>
                      <a:r>
                        <a:rPr lang="en-IN" sz="2000" dirty="0"/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6. B </a:t>
                      </a:r>
                      <a:r>
                        <a:rPr lang="en-IN" sz="2000" u="sng" dirty="0"/>
                        <a:t>X</a:t>
                      </a:r>
                      <a:r>
                        <a:rPr lang="en-IN" sz="2000" u="none" dirty="0"/>
                        <a:t> a Y b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11. B X</a:t>
                      </a:r>
                      <a:r>
                        <a:rPr lang="en-IN" sz="2000" u="sng" dirty="0"/>
                        <a:t> </a:t>
                      </a:r>
                      <a:r>
                        <a:rPr lang="en-IN" sz="2000" u="sng" dirty="0" err="1"/>
                        <a:t>X</a:t>
                      </a:r>
                      <a:r>
                        <a:rPr lang="en-IN" sz="2000" u="sng" dirty="0"/>
                        <a:t> </a:t>
                      </a:r>
                      <a:r>
                        <a:rPr lang="en-IN" sz="2000" dirty="0"/>
                        <a:t>Y </a:t>
                      </a:r>
                      <a:r>
                        <a:rPr lang="en-IN" sz="2000" dirty="0" err="1"/>
                        <a:t>Y</a:t>
                      </a:r>
                      <a:r>
                        <a:rPr lang="en-IN" sz="2000" dirty="0"/>
                        <a:t>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IN" sz="2000" u="none" dirty="0"/>
                        <a:t>2. B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a</a:t>
                      </a:r>
                      <a:r>
                        <a:rPr lang="en-IN" sz="2000" u="none" dirty="0"/>
                        <a:t>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7. B X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Y b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12. B X </a:t>
                      </a:r>
                      <a:r>
                        <a:rPr lang="en-IN" sz="2000" dirty="0" err="1"/>
                        <a:t>X</a:t>
                      </a:r>
                      <a:r>
                        <a:rPr lang="en-IN" sz="2000" dirty="0"/>
                        <a:t> </a:t>
                      </a:r>
                      <a:r>
                        <a:rPr lang="en-IN" sz="2000" u="sng" dirty="0"/>
                        <a:t>Y </a:t>
                      </a:r>
                      <a:r>
                        <a:rPr lang="en-IN" sz="2000" dirty="0" err="1"/>
                        <a:t>Y</a:t>
                      </a:r>
                      <a:r>
                        <a:rPr lang="en-IN" sz="2000" dirty="0"/>
                        <a:t>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3. B X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8. B X </a:t>
                      </a:r>
                      <a:r>
                        <a:rPr lang="en-IN" sz="2000" u="none" dirty="0" err="1"/>
                        <a:t>X</a:t>
                      </a:r>
                      <a:r>
                        <a:rPr lang="en-IN" sz="2000" u="sng" dirty="0"/>
                        <a:t> Y </a:t>
                      </a:r>
                      <a:r>
                        <a:rPr lang="en-IN" sz="2000" u="none" dirty="0"/>
                        <a:t>b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13.B X </a:t>
                      </a:r>
                      <a:r>
                        <a:rPr lang="en-IN" sz="2000" dirty="0" err="1"/>
                        <a:t>X</a:t>
                      </a:r>
                      <a:r>
                        <a:rPr lang="en-IN" sz="2000" dirty="0"/>
                        <a:t> Y </a:t>
                      </a:r>
                      <a:r>
                        <a:rPr lang="en-IN" sz="2000" u="sng" dirty="0" err="1"/>
                        <a:t>Y</a:t>
                      </a:r>
                      <a:r>
                        <a:rPr lang="en-IN" sz="2000" dirty="0"/>
                        <a:t>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4. B X a </a:t>
                      </a:r>
                      <a:r>
                        <a:rPr lang="en-IN" sz="2000" u="sng" dirty="0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9. B X XY </a:t>
                      </a:r>
                      <a:r>
                        <a:rPr lang="en-IN" sz="2000" u="sng" dirty="0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14.B X </a:t>
                      </a:r>
                      <a:r>
                        <a:rPr lang="en-IN" sz="2000" dirty="0" err="1"/>
                        <a:t>X</a:t>
                      </a:r>
                      <a:r>
                        <a:rPr lang="en-IN" sz="2000" dirty="0"/>
                        <a:t> Y </a:t>
                      </a:r>
                      <a:r>
                        <a:rPr lang="en-IN" sz="2000" u="none" dirty="0" err="1"/>
                        <a:t>Y</a:t>
                      </a:r>
                      <a:r>
                        <a:rPr lang="en-IN" sz="2000" dirty="0"/>
                        <a:t> </a:t>
                      </a:r>
                      <a:r>
                        <a:rPr lang="en-IN" sz="2000" b="0" u="sng" dirty="0"/>
                        <a:t>B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5. B X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Y b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10. B X </a:t>
                      </a:r>
                      <a:r>
                        <a:rPr lang="en-IN" sz="2000" dirty="0" err="1"/>
                        <a:t>X</a:t>
                      </a:r>
                      <a:r>
                        <a:rPr lang="en-IN" sz="2000" dirty="0"/>
                        <a:t> </a:t>
                      </a:r>
                      <a:r>
                        <a:rPr lang="en-IN" sz="2000" u="sng" dirty="0"/>
                        <a:t>Y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 err="1"/>
                        <a:t>Y</a:t>
                      </a:r>
                      <a:r>
                        <a:rPr lang="en-IN" sz="2000" dirty="0"/>
                        <a:t>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15.B X </a:t>
                      </a:r>
                      <a:r>
                        <a:rPr lang="en-IN" sz="2000" dirty="0" err="1"/>
                        <a:t>X</a:t>
                      </a:r>
                      <a:r>
                        <a:rPr lang="en-IN" sz="2000" dirty="0"/>
                        <a:t> Y </a:t>
                      </a:r>
                      <a:r>
                        <a:rPr lang="en-IN" sz="2000" u="none" dirty="0" err="1"/>
                        <a:t>Y</a:t>
                      </a:r>
                      <a:r>
                        <a:rPr lang="en-IN" sz="2000" dirty="0"/>
                        <a:t> </a:t>
                      </a:r>
                      <a:r>
                        <a:rPr lang="en-IN" sz="2000" b="0" u="sng" dirty="0"/>
                        <a:t>B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5A21-FD35-4168-8CE4-14C22363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5314"/>
            <a:ext cx="8534400" cy="5973763"/>
          </a:xfrm>
        </p:spPr>
        <p:txBody>
          <a:bodyPr/>
          <a:lstStyle/>
          <a:p>
            <a:r>
              <a:rPr lang="en-IN" dirty="0"/>
              <a:t>State Diagram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7772400" cy="5943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38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C76E-8DEC-4E65-9466-A6F0B0C4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493850-D51A-4BB7-A780-54C347850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29012"/>
              </p:ext>
            </p:extLst>
          </p:nvPr>
        </p:nvGraphicFramePr>
        <p:xfrm>
          <a:off x="76200" y="1330552"/>
          <a:ext cx="5943600" cy="519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1276834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742781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3828989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256849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1874435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57402406"/>
                    </a:ext>
                  </a:extLst>
                </a:gridCol>
              </a:tblGrid>
              <a:tr h="1298703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INPUT-b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6600"/>
                  </a:ext>
                </a:extLst>
              </a:tr>
              <a:tr h="909092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(q1,X,R)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(q3,Y,R)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93656"/>
                  </a:ext>
                </a:extLst>
              </a:tr>
              <a:tr h="519481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(q1,a,R)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(q2,Y,L)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(q1,Y,R)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5269"/>
                  </a:ext>
                </a:extLst>
              </a:tr>
              <a:tr h="519481"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(q2,a,L)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(q0,X,R)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(q2,Y,L)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59210"/>
                  </a:ext>
                </a:extLst>
              </a:tr>
              <a:tr h="909092"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(q4,B,B)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(q3,Y,R)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64323"/>
                  </a:ext>
                </a:extLst>
              </a:tr>
              <a:tr h="909092">
                <a:tc>
                  <a:txBody>
                    <a:bodyPr/>
                    <a:lstStyle/>
                    <a:p>
                      <a:r>
                        <a:rPr lang="en-IN" dirty="0"/>
                        <a:t>q4</a:t>
                      </a:r>
                    </a:p>
                    <a:p>
                      <a:r>
                        <a:rPr lang="en-IN" dirty="0"/>
                        <a:t>Accept|</a:t>
                      </a:r>
                    </a:p>
                    <a:p>
                      <a:r>
                        <a:rPr lang="en-IN" dirty="0"/>
                        <a:t>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4787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676400"/>
            <a:ext cx="2743200" cy="3048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81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5AF5-91A2-4726-B990-B213E6A7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1B84-345A-4DDD-8A6B-6B36BF2E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562600"/>
          </a:xfrm>
          <a:ln>
            <a:solidFill>
              <a:srgbClr val="00B050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ID's for TM's are strings of the form: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α –q– β 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where α, β ∈ Γ* and q ∈ Q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Example:  Trace the string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aabb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q0 a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lvl="1" indent="0">
              <a:buNone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|-Xq1a b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|- X a q1b b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q2a Y b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a Y b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 q2X a Y b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q0a Y b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q1Y b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 q1b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q2 Y Y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q2X Y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q0Y Y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|-XXYq3YB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 XXYYq3B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|-Halt (Accept | halt)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667000"/>
            <a:ext cx="2743200" cy="3048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98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2DF33F-D81C-48D6-A95E-108A10B50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06828"/>
            <a:ext cx="8458200" cy="64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569-9D4C-4D44-84B4-9B9FB620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The Language Acceptance by TM</a:t>
            </a:r>
          </a:p>
          <a:p>
            <a:pPr lvl="1"/>
            <a:r>
              <a:rPr lang="en-IN" sz="2000" dirty="0"/>
              <a:t>Let M=</a:t>
            </a:r>
            <a:r>
              <a:rPr lang="en-US" sz="2000" dirty="0"/>
              <a:t>(Q, X, ∑, δ, q</a:t>
            </a:r>
            <a:r>
              <a:rPr lang="en-US" sz="2000" baseline="-25000" dirty="0"/>
              <a:t>0</a:t>
            </a:r>
            <a:r>
              <a:rPr lang="en-US" sz="2000" dirty="0"/>
              <a:t>, B, F) be the language L(M) accepted by machine is defined by</a:t>
            </a:r>
          </a:p>
          <a:p>
            <a:pPr marL="1314450" lvl="3" indent="0">
              <a:buNone/>
            </a:pPr>
            <a:r>
              <a:rPr lang="en-US" dirty="0"/>
              <a:t>L(M)= { wq0w |------</a:t>
            </a:r>
            <a:r>
              <a:rPr lang="el-GR" dirty="0"/>
              <a:t> α</a:t>
            </a:r>
            <a:r>
              <a:rPr lang="en-IN" dirty="0"/>
              <a:t>1</a:t>
            </a:r>
            <a:r>
              <a:rPr lang="el-GR" dirty="0"/>
              <a:t> α</a:t>
            </a:r>
            <a:r>
              <a:rPr lang="en-IN" dirty="0"/>
              <a:t>2p }</a:t>
            </a:r>
          </a:p>
          <a:p>
            <a:pPr marL="1314450" lvl="3" indent="0">
              <a:buNone/>
            </a:pPr>
            <a:r>
              <a:rPr lang="en-IN" dirty="0"/>
              <a:t>Where w</a:t>
            </a:r>
            <a:r>
              <a:rPr lang="el-GR" dirty="0"/>
              <a:t> </a:t>
            </a:r>
            <a:r>
              <a:rPr lang="en-IN" dirty="0"/>
              <a:t>∈ </a:t>
            </a:r>
            <a:r>
              <a:rPr lang="en-US" dirty="0"/>
              <a:t>∑*, p </a:t>
            </a:r>
            <a:r>
              <a:rPr lang="en-IN" dirty="0"/>
              <a:t>∈ F, </a:t>
            </a:r>
            <a:r>
              <a:rPr lang="el-GR" dirty="0"/>
              <a:t>α</a:t>
            </a:r>
            <a:r>
              <a:rPr lang="en-IN" dirty="0"/>
              <a:t>1</a:t>
            </a:r>
            <a:r>
              <a:rPr lang="el-GR" dirty="0"/>
              <a:t> α</a:t>
            </a:r>
            <a:r>
              <a:rPr lang="en-IN" dirty="0"/>
              <a:t>2 ∈ </a:t>
            </a:r>
            <a:r>
              <a:rPr lang="en-US" dirty="0"/>
              <a:t>Γ*</a:t>
            </a:r>
          </a:p>
          <a:p>
            <a:pPr marL="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When TM will Crash: </a:t>
            </a:r>
          </a:p>
          <a:p>
            <a:pPr marL="0" lvl="3" indent="0">
              <a:buNone/>
            </a:pPr>
            <a:r>
              <a:rPr lang="en-US" dirty="0"/>
              <a:t>	If D=L but the tape head already scanning square (Left most square). Then the tape head is not allowed to move.</a:t>
            </a:r>
          </a:p>
          <a:p>
            <a:pPr marL="0" lvl="3" indent="0">
              <a:buNone/>
            </a:pPr>
            <a:r>
              <a:rPr lang="en-US" dirty="0"/>
              <a:t>When the state r=h then this move causes the TM to halt </a:t>
            </a:r>
          </a:p>
          <a:p>
            <a:pPr marL="0" lvl="3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ID- Instantaneous Description: </a:t>
            </a:r>
          </a:p>
          <a:p>
            <a:pPr marL="0" lvl="3" indent="0">
              <a:buNone/>
            </a:pPr>
            <a:r>
              <a:rPr lang="en-US" dirty="0"/>
              <a:t>Initial ID : q0 </a:t>
            </a:r>
            <a:r>
              <a:rPr lang="el-GR" dirty="0"/>
              <a:t>α</a:t>
            </a:r>
            <a:r>
              <a:rPr lang="en-IN" dirty="0"/>
              <a:t>1</a:t>
            </a:r>
            <a:r>
              <a:rPr lang="el-GR" dirty="0"/>
              <a:t> α</a:t>
            </a:r>
            <a:r>
              <a:rPr lang="en-IN" dirty="0"/>
              <a:t>2 </a:t>
            </a:r>
          </a:p>
          <a:p>
            <a:pPr marL="0" lvl="3" indent="0">
              <a:buNone/>
            </a:pPr>
            <a:r>
              <a:rPr lang="en-IN" dirty="0"/>
              <a:t>Final ID : </a:t>
            </a:r>
            <a:r>
              <a:rPr lang="el-GR" dirty="0"/>
              <a:t>α</a:t>
            </a:r>
            <a:r>
              <a:rPr lang="en-IN" dirty="0"/>
              <a:t>1</a:t>
            </a:r>
            <a:r>
              <a:rPr lang="el-GR" dirty="0"/>
              <a:t> α</a:t>
            </a:r>
            <a:r>
              <a:rPr lang="en-IN" dirty="0"/>
              <a:t>2 </a:t>
            </a:r>
            <a:r>
              <a:rPr lang="en-IN" dirty="0" err="1"/>
              <a:t>qB</a:t>
            </a:r>
            <a:endParaRPr lang="en-IN" dirty="0"/>
          </a:p>
          <a:p>
            <a:pPr marL="0" lvl="3" indent="0">
              <a:buNone/>
            </a:pPr>
            <a:r>
              <a:rPr lang="en-IN" dirty="0"/>
              <a:t>	q0-&gt; start state</a:t>
            </a:r>
          </a:p>
          <a:p>
            <a:pPr marL="0" lvl="3" indent="0">
              <a:buNone/>
            </a:pPr>
            <a:r>
              <a:rPr lang="en-IN" dirty="0"/>
              <a:t>	q </a:t>
            </a:r>
            <a:r>
              <a:rPr lang="el-GR" dirty="0"/>
              <a:t> </a:t>
            </a:r>
            <a:r>
              <a:rPr lang="en-IN" dirty="0"/>
              <a:t>∈  F -&gt; Final state</a:t>
            </a:r>
          </a:p>
          <a:p>
            <a:pPr marL="0" lvl="3" indent="0">
              <a:buNone/>
            </a:pPr>
            <a:r>
              <a:rPr lang="en-IN" dirty="0">
                <a:solidFill>
                  <a:srgbClr val="FF0000"/>
                </a:solidFill>
              </a:rPr>
              <a:t>TM can do one of the following things:</a:t>
            </a:r>
          </a:p>
          <a:p>
            <a:pPr marL="342900" lvl="3" indent="-342900"/>
            <a:r>
              <a:rPr lang="en-IN" dirty="0"/>
              <a:t>Halt &amp; Accept by entering the final state</a:t>
            </a:r>
          </a:p>
          <a:p>
            <a:pPr marL="342900" lvl="3" indent="-342900"/>
            <a:r>
              <a:rPr lang="en-IN" dirty="0"/>
              <a:t>Halt &amp; Reject</a:t>
            </a:r>
          </a:p>
          <a:p>
            <a:pPr marL="342900" lvl="3" indent="-342900"/>
            <a:r>
              <a:rPr lang="en-IN" dirty="0"/>
              <a:t>Tm will never Halt and enters into infinite loop</a:t>
            </a:r>
          </a:p>
          <a:p>
            <a:pPr marL="0" lvl="3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356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66D7-DF81-4F9A-9482-5A5EFA87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2.Design TM to accept strings of Palindrome</a:t>
            </a:r>
          </a:p>
          <a:p>
            <a:r>
              <a:rPr lang="en-IN" dirty="0"/>
              <a:t>Even Palindrome-abba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304800" y="2133600"/>
          <a:ext cx="73914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9468350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94018497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80112120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IN" sz="2000" u="sng" dirty="0"/>
                        <a:t> 1. B </a:t>
                      </a:r>
                      <a:r>
                        <a:rPr lang="en-IN" sz="2000" dirty="0"/>
                        <a:t>a b </a:t>
                      </a:r>
                      <a:r>
                        <a:rPr lang="en-IN" sz="2000" dirty="0" err="1"/>
                        <a:t>b</a:t>
                      </a:r>
                      <a:r>
                        <a:rPr lang="en-IN" sz="2000" dirty="0"/>
                        <a:t> a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B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B</a:t>
                      </a:r>
                      <a:endParaRPr lang="en-US" sz="2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10. B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15.B 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sng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IN" sz="2000" u="none" dirty="0"/>
                        <a:t>2. B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a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B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B</a:t>
                      </a:r>
                      <a:endParaRPr lang="en-US" sz="2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11.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b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16.B </a:t>
                      </a:r>
                      <a:r>
                        <a:rPr lang="en-IN" sz="2000" u="sng" dirty="0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3.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a B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8.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12.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17.</a:t>
                      </a:r>
                      <a:r>
                        <a:rPr lang="en-IN" sz="2000" u="sng" dirty="0"/>
                        <a:t>B</a:t>
                      </a:r>
                      <a:r>
                        <a:rPr lang="en-IN" sz="2000" u="none" dirty="0"/>
                        <a:t> 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baseline="0" dirty="0" err="1"/>
                        <a:t>B</a:t>
                      </a:r>
                      <a:r>
                        <a:rPr lang="en-IN" sz="2000" u="none" baseline="0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4.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b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a B</a:t>
                      </a:r>
                    </a:p>
                    <a:p>
                      <a:endParaRPr lang="en-IN" sz="2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9.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13.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5.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B</a:t>
                      </a:r>
                    </a:p>
                    <a:p>
                      <a:endParaRPr lang="en-IN" sz="2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14.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 Halt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66D7-DF81-4F9A-9482-5A5EFA87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58" y="0"/>
            <a:ext cx="8229600" cy="612616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2.Design TM to accept strings of Palindrome</a:t>
            </a:r>
          </a:p>
          <a:p>
            <a:r>
              <a:rPr lang="en-IN" dirty="0"/>
              <a:t>Odd Palindrome-</a:t>
            </a:r>
            <a:r>
              <a:rPr lang="en-IN" dirty="0" err="1"/>
              <a:t>aba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304800" y="2133600"/>
          <a:ext cx="73914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9468350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94018497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80112120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IN" sz="2000" u="sng" dirty="0"/>
                        <a:t> 1. B </a:t>
                      </a:r>
                      <a:r>
                        <a:rPr lang="en-IN" sz="2000" dirty="0"/>
                        <a:t>a b a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B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10.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IN" sz="2000" u="none" dirty="0"/>
                        <a:t>2. B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b a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B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11.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3.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 a B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8. B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sng" dirty="0"/>
                        <a:t> 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12.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endParaRPr lang="en-IN" sz="2000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4.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B</a:t>
                      </a:r>
                    </a:p>
                    <a:p>
                      <a:endParaRPr lang="en-IN" sz="2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9.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 Halt and accept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5.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a </a:t>
                      </a:r>
                      <a:r>
                        <a:rPr lang="en-IN" sz="2000" u="sng" dirty="0"/>
                        <a:t>B</a:t>
                      </a:r>
                    </a:p>
                    <a:p>
                      <a:endParaRPr lang="en-IN" sz="2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66D7-DF81-4F9A-9482-5A5EFA87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58" y="0"/>
            <a:ext cx="8229600" cy="612616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2.Design TM to accept strings of Palindrome</a:t>
            </a:r>
          </a:p>
          <a:p>
            <a:r>
              <a:rPr lang="en-IN" dirty="0"/>
              <a:t>Non - Palindrome-</a:t>
            </a:r>
            <a:r>
              <a:rPr lang="en-IN" dirty="0" err="1"/>
              <a:t>abb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304800" y="2133600"/>
          <a:ext cx="73914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9468350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94018497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80112120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IN" sz="2000" u="sng" dirty="0"/>
                        <a:t> 1. B </a:t>
                      </a:r>
                      <a:r>
                        <a:rPr lang="en-IN" sz="2000" dirty="0"/>
                        <a:t>a b </a:t>
                      </a:r>
                      <a:r>
                        <a:rPr lang="en-IN" sz="2000" dirty="0" err="1"/>
                        <a:t>b</a:t>
                      </a:r>
                      <a:r>
                        <a:rPr lang="en-IN" sz="2000" dirty="0"/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B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20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IN" sz="2000" u="none" dirty="0"/>
                        <a:t>2. B </a:t>
                      </a:r>
                      <a:r>
                        <a:rPr lang="en-IN" sz="2000" u="sng" dirty="0"/>
                        <a:t>a</a:t>
                      </a:r>
                      <a:r>
                        <a:rPr lang="en-IN" sz="2000" u="none" dirty="0"/>
                        <a:t>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3.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B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4.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 err="1"/>
                        <a:t>b</a:t>
                      </a:r>
                      <a:r>
                        <a:rPr lang="en-IN" sz="2000" u="none" dirty="0"/>
                        <a:t> B</a:t>
                      </a:r>
                    </a:p>
                    <a:p>
                      <a:endParaRPr lang="en-IN" sz="2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dirty="0"/>
                        <a:t>5. B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none" dirty="0" err="1"/>
                        <a:t>b</a:t>
                      </a:r>
                      <a:r>
                        <a:rPr lang="en-IN" sz="2000" u="none" dirty="0"/>
                        <a:t> </a:t>
                      </a:r>
                      <a:r>
                        <a:rPr lang="en-IN" sz="2000" u="sng" dirty="0"/>
                        <a:t>B</a:t>
                      </a:r>
                    </a:p>
                    <a:p>
                      <a:endParaRPr lang="en-IN" sz="2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u="non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6C48-4AFE-45E3-9AD1-B9A76B3B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State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778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3886199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UNIT- IV</a:t>
            </a:r>
            <a:br>
              <a:rPr lang="en-IN" sz="5400" b="1" dirty="0">
                <a:solidFill>
                  <a:srgbClr val="FF0000"/>
                </a:solidFill>
              </a:rPr>
            </a:br>
            <a:r>
              <a:rPr lang="en-IN" sz="5400" dirty="0">
                <a:solidFill>
                  <a:srgbClr val="0070C0"/>
                </a:solidFill>
              </a:rPr>
              <a:t>TURING MACHINE</a:t>
            </a:r>
            <a:br>
              <a:rPr lang="en-IN" sz="5400" b="1" dirty="0"/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1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C76E-8DEC-4E65-9466-A6F0B0C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</a:rPr>
              <a:t>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493850-D51A-4BB7-A780-54C347850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47978"/>
              </p:ext>
            </p:extLst>
          </p:nvPr>
        </p:nvGraphicFramePr>
        <p:xfrm>
          <a:off x="609600" y="2514600"/>
          <a:ext cx="7772400" cy="401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76834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47427811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33828989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612568494"/>
                    </a:ext>
                  </a:extLst>
                </a:gridCol>
              </a:tblGrid>
              <a:tr h="452656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INPUT-b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6600"/>
                  </a:ext>
                </a:extLst>
              </a:tr>
              <a:tr h="452656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(q1,B,R)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93656"/>
                  </a:ext>
                </a:extLst>
              </a:tr>
              <a:tr h="258661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(q2,B,R)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(q3,B,R)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h,B,S</a:t>
                      </a:r>
                      <a:r>
                        <a:rPr lang="en-IN" dirty="0"/>
                        <a:t>)(even)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5269"/>
                  </a:ext>
                </a:extLst>
              </a:tr>
              <a:tr h="258661"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(q2,a,R)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(q2,b,R)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(q4,B,L)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661"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(q3,a,R)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(q3,b,R)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(q5,B,L)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59210"/>
                  </a:ext>
                </a:extLst>
              </a:tr>
              <a:tr h="452656">
                <a:tc>
                  <a:txBody>
                    <a:bodyPr/>
                    <a:lstStyle/>
                    <a:p>
                      <a:r>
                        <a:rPr lang="en-IN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(q6,B,L)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h,B,R</a:t>
                      </a:r>
                      <a:r>
                        <a:rPr lang="en-IN" dirty="0"/>
                        <a:t>) (odd)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64323"/>
                  </a:ext>
                </a:extLst>
              </a:tr>
              <a:tr h="452656">
                <a:tc>
                  <a:txBody>
                    <a:bodyPr/>
                    <a:lstStyle/>
                    <a:p>
                      <a:r>
                        <a:rPr lang="en-IN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(q6,B,L)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</a:t>
                      </a:r>
                      <a:r>
                        <a:rPr lang="en-IN" dirty="0" err="1"/>
                        <a:t>h,B,R</a:t>
                      </a:r>
                      <a:r>
                        <a:rPr lang="en-IN" dirty="0"/>
                        <a:t>) (odd)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70645"/>
                  </a:ext>
                </a:extLst>
              </a:tr>
              <a:tr h="323585">
                <a:tc>
                  <a:txBody>
                    <a:bodyPr/>
                    <a:lstStyle/>
                    <a:p>
                      <a:r>
                        <a:rPr lang="en-IN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(q6,a,L)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(q6,b,L)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(q1,B,R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88483"/>
                  </a:ext>
                </a:extLst>
              </a:tr>
              <a:tr h="323585">
                <a:tc>
                  <a:txBody>
                    <a:bodyPr/>
                    <a:lstStyle/>
                    <a:p>
                      <a:r>
                        <a:rPr lang="en-IN" dirty="0"/>
                        <a:t>Halt (Accept)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0"/>
            <a:ext cx="3791278" cy="23622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803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  <a:ln>
            <a:solidFill>
              <a:srgbClr val="00B050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Trace:  </a:t>
            </a:r>
            <a:r>
              <a:rPr lang="en-US" b="1" dirty="0" err="1"/>
              <a:t>baab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qoBbaabB</a:t>
            </a:r>
            <a:endParaRPr lang="en-US" b="1" dirty="0"/>
          </a:p>
          <a:p>
            <a:pPr>
              <a:buNone/>
            </a:pPr>
            <a:r>
              <a:rPr lang="en-US" b="1" dirty="0"/>
              <a:t>|- Bq1baabB</a:t>
            </a:r>
          </a:p>
          <a:p>
            <a:pPr>
              <a:buNone/>
            </a:pPr>
            <a:r>
              <a:rPr lang="en-US" b="1" dirty="0"/>
              <a:t>|- BBq3aabB</a:t>
            </a:r>
          </a:p>
          <a:p>
            <a:pPr>
              <a:buNone/>
            </a:pPr>
            <a:r>
              <a:rPr lang="en-US" b="1" dirty="0"/>
              <a:t>|-BBaq3abB</a:t>
            </a:r>
          </a:p>
          <a:p>
            <a:pPr>
              <a:buNone/>
            </a:pPr>
            <a:r>
              <a:rPr lang="en-US" b="1" dirty="0"/>
              <a:t>|-BBaaq3bB</a:t>
            </a:r>
          </a:p>
          <a:p>
            <a:pPr>
              <a:buNone/>
            </a:pPr>
            <a:r>
              <a:rPr lang="en-US" b="1" dirty="0"/>
              <a:t>|- BBaabq3B</a:t>
            </a:r>
          </a:p>
          <a:p>
            <a:pPr>
              <a:buNone/>
            </a:pPr>
            <a:r>
              <a:rPr lang="en-US" b="1" dirty="0"/>
              <a:t>|- BBaaq5bB</a:t>
            </a:r>
          </a:p>
          <a:p>
            <a:pPr>
              <a:buNone/>
            </a:pPr>
            <a:r>
              <a:rPr lang="en-US" b="1" dirty="0"/>
              <a:t>|- BBaq6aBB</a:t>
            </a:r>
          </a:p>
          <a:p>
            <a:pPr>
              <a:buNone/>
            </a:pPr>
            <a:r>
              <a:rPr lang="en-US" b="1" dirty="0"/>
              <a:t>|- Bq6aaBB</a:t>
            </a:r>
          </a:p>
          <a:p>
            <a:pPr>
              <a:buNone/>
            </a:pPr>
            <a:r>
              <a:rPr lang="en-US" b="1" dirty="0"/>
              <a:t>|-Bq6BaaBB</a:t>
            </a:r>
          </a:p>
          <a:p>
            <a:pPr>
              <a:buNone/>
            </a:pPr>
            <a:r>
              <a:rPr lang="en-US" b="1" dirty="0"/>
              <a:t>|-BBq1aaBB</a:t>
            </a:r>
          </a:p>
          <a:p>
            <a:pPr>
              <a:buNone/>
            </a:pPr>
            <a:r>
              <a:rPr lang="en-US" b="1" dirty="0"/>
              <a:t>|-BBBq2aBB</a:t>
            </a:r>
          </a:p>
          <a:p>
            <a:pPr>
              <a:buNone/>
            </a:pPr>
            <a:r>
              <a:rPr lang="en-US" b="1" dirty="0"/>
              <a:t>|-BBBq2aBB</a:t>
            </a:r>
          </a:p>
          <a:p>
            <a:pPr>
              <a:buNone/>
            </a:pPr>
            <a:r>
              <a:rPr lang="en-US" b="1" dirty="0"/>
              <a:t>|-BBBaq2BB</a:t>
            </a:r>
          </a:p>
          <a:p>
            <a:pPr>
              <a:buNone/>
            </a:pPr>
            <a:r>
              <a:rPr lang="en-US" b="1" dirty="0"/>
              <a:t>|-BBBq4aBB</a:t>
            </a:r>
          </a:p>
          <a:p>
            <a:pPr>
              <a:buNone/>
            </a:pPr>
            <a:r>
              <a:rPr lang="en-US" b="1" dirty="0"/>
              <a:t>|- BBq6BBBB</a:t>
            </a:r>
          </a:p>
          <a:p>
            <a:pPr>
              <a:buNone/>
            </a:pPr>
            <a:r>
              <a:rPr lang="en-US" b="1" dirty="0"/>
              <a:t>|-BBBq1BBB</a:t>
            </a:r>
          </a:p>
          <a:p>
            <a:pPr>
              <a:buNone/>
            </a:pPr>
            <a:r>
              <a:rPr lang="en-US" b="1" dirty="0"/>
              <a:t>Halt</a:t>
            </a:r>
          </a:p>
          <a:p>
            <a:pPr>
              <a:buNone/>
            </a:pPr>
            <a:r>
              <a:rPr lang="en-US" b="1" dirty="0"/>
              <a:t>Accept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00200"/>
            <a:ext cx="61107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aba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Trace </a:t>
            </a:r>
            <a:r>
              <a:rPr lang="en-US" dirty="0" err="1"/>
              <a:t>aba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(q0,</a:t>
            </a:r>
            <a:r>
              <a:rPr lang="en-US" u="sng" dirty="0"/>
              <a:t>B</a:t>
            </a:r>
            <a:r>
              <a:rPr lang="en-US" dirty="0"/>
              <a:t>abaB)</a:t>
            </a:r>
          </a:p>
          <a:p>
            <a:pPr>
              <a:buNone/>
            </a:pPr>
            <a:r>
              <a:rPr lang="en-US" dirty="0"/>
              <a:t>|- ( q1,B</a:t>
            </a:r>
            <a:r>
              <a:rPr lang="en-US" u="sng" dirty="0"/>
              <a:t>a</a:t>
            </a:r>
            <a:r>
              <a:rPr lang="en-US" dirty="0"/>
              <a:t>baB)</a:t>
            </a:r>
          </a:p>
          <a:p>
            <a:pPr>
              <a:buNone/>
            </a:pPr>
            <a:r>
              <a:rPr lang="en-US" dirty="0"/>
              <a:t>|-(q2,BB</a:t>
            </a:r>
            <a:r>
              <a:rPr lang="en-US" u="sng" dirty="0"/>
              <a:t>b</a:t>
            </a:r>
            <a:r>
              <a:rPr lang="en-US" dirty="0"/>
              <a:t>aB)</a:t>
            </a:r>
          </a:p>
          <a:p>
            <a:pPr>
              <a:buNone/>
            </a:pPr>
            <a:r>
              <a:rPr lang="en-US" dirty="0"/>
              <a:t>|- (q2,BBb</a:t>
            </a:r>
            <a:r>
              <a:rPr lang="en-US" u="sng" dirty="0"/>
              <a:t>a</a:t>
            </a:r>
            <a:r>
              <a:rPr lang="en-US" dirty="0"/>
              <a:t>B)</a:t>
            </a:r>
          </a:p>
          <a:p>
            <a:pPr>
              <a:buNone/>
            </a:pPr>
            <a:r>
              <a:rPr lang="en-US" dirty="0"/>
              <a:t>|- (q2,BBba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|- (q4,BBb</a:t>
            </a:r>
            <a:r>
              <a:rPr lang="en-US" u="sng" dirty="0"/>
              <a:t>a</a:t>
            </a:r>
            <a:r>
              <a:rPr lang="en-US" dirty="0"/>
              <a:t>B)</a:t>
            </a:r>
          </a:p>
          <a:p>
            <a:pPr>
              <a:buNone/>
            </a:pPr>
            <a:r>
              <a:rPr lang="en-US" dirty="0"/>
              <a:t>|- (q6,BB</a:t>
            </a:r>
            <a:r>
              <a:rPr lang="en-US" u="sng" dirty="0"/>
              <a:t>b</a:t>
            </a:r>
            <a:r>
              <a:rPr lang="en-US" dirty="0"/>
              <a:t>BB)</a:t>
            </a:r>
          </a:p>
          <a:p>
            <a:pPr>
              <a:buNone/>
            </a:pPr>
            <a:r>
              <a:rPr lang="en-US" dirty="0"/>
              <a:t>|- (q6,B</a:t>
            </a:r>
            <a:r>
              <a:rPr lang="en-US" u="sng" dirty="0"/>
              <a:t>B</a:t>
            </a:r>
            <a:r>
              <a:rPr lang="en-US" dirty="0"/>
              <a:t>bBB)</a:t>
            </a:r>
          </a:p>
          <a:p>
            <a:pPr>
              <a:buNone/>
            </a:pPr>
            <a:r>
              <a:rPr lang="en-US" dirty="0"/>
              <a:t>|- (q0,BB</a:t>
            </a:r>
            <a:r>
              <a:rPr lang="en-US" u="sng" dirty="0"/>
              <a:t>b</a:t>
            </a:r>
            <a:r>
              <a:rPr lang="en-US" dirty="0"/>
              <a:t>BB)</a:t>
            </a:r>
          </a:p>
          <a:p>
            <a:pPr>
              <a:buNone/>
            </a:pPr>
            <a:r>
              <a:rPr lang="en-US" dirty="0"/>
              <a:t>|- (q3,BBB</a:t>
            </a:r>
            <a:r>
              <a:rPr lang="en-US" u="sng" dirty="0"/>
              <a:t>B</a:t>
            </a:r>
            <a:r>
              <a:rPr lang="en-US" dirty="0"/>
              <a:t>B)</a:t>
            </a:r>
          </a:p>
          <a:p>
            <a:pPr>
              <a:buNone/>
            </a:pPr>
            <a:r>
              <a:rPr lang="en-US" dirty="0"/>
              <a:t>|- (q5,BB</a:t>
            </a:r>
            <a:r>
              <a:rPr lang="en-US" u="sng" dirty="0"/>
              <a:t>B</a:t>
            </a:r>
            <a:r>
              <a:rPr lang="en-US" dirty="0"/>
              <a:t>BB)</a:t>
            </a:r>
          </a:p>
          <a:p>
            <a:pPr>
              <a:buNone/>
            </a:pPr>
            <a:r>
              <a:rPr lang="en-US" dirty="0"/>
              <a:t>|- halt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600200"/>
            <a:ext cx="48153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3. Design TM to accept L={x</a:t>
            </a:r>
            <a:r>
              <a:rPr lang="en-US" b="1" dirty="0">
                <a:solidFill>
                  <a:srgbClr val="C00000"/>
                </a:solidFill>
              </a:rPr>
              <a:t>∈{</a:t>
            </a:r>
            <a:r>
              <a:rPr lang="en-US" b="1" dirty="0" err="1">
                <a:solidFill>
                  <a:srgbClr val="C00000"/>
                </a:solidFill>
              </a:rPr>
              <a:t>a,b</a:t>
            </a:r>
            <a:r>
              <a:rPr lang="en-US" b="1" dirty="0">
                <a:solidFill>
                  <a:srgbClr val="C00000"/>
                </a:solidFill>
              </a:rPr>
              <a:t>}* | x contains the substring </a:t>
            </a:r>
            <a:r>
              <a:rPr lang="en-US" b="1" dirty="0" err="1">
                <a:solidFill>
                  <a:srgbClr val="C00000"/>
                </a:solidFill>
              </a:rPr>
              <a:t>aba</a:t>
            </a: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Logic:</a:t>
            </a:r>
          </a:p>
          <a:p>
            <a:pPr lvl="0">
              <a:buNone/>
            </a:pPr>
            <a:r>
              <a:rPr lang="en-US" b="1" dirty="0"/>
              <a:t>Halt when the first occurrence of  ‘</a:t>
            </a:r>
            <a:r>
              <a:rPr lang="en-US" b="1" dirty="0" err="1"/>
              <a:t>aba</a:t>
            </a:r>
            <a:r>
              <a:rPr lang="en-US" b="1" dirty="0"/>
              <a:t>’</a:t>
            </a:r>
          </a:p>
          <a:p>
            <a:pPr lvl="0">
              <a:buNone/>
            </a:pPr>
            <a:r>
              <a:rPr lang="en-US" u="sng" dirty="0" err="1"/>
              <a:t>B</a:t>
            </a:r>
            <a:r>
              <a:rPr lang="en-US" dirty="0" err="1"/>
              <a:t>babaaB</a:t>
            </a:r>
            <a:endParaRPr lang="en-US" dirty="0"/>
          </a:p>
          <a:p>
            <a:pPr>
              <a:buNone/>
            </a:pPr>
            <a:r>
              <a:rPr lang="en-US" dirty="0" err="1"/>
              <a:t>B</a:t>
            </a:r>
            <a:r>
              <a:rPr lang="en-US" u="sng" dirty="0" err="1"/>
              <a:t>b</a:t>
            </a:r>
            <a:r>
              <a:rPr lang="en-US" dirty="0" err="1"/>
              <a:t>abaaB</a:t>
            </a:r>
            <a:endParaRPr lang="en-US" dirty="0"/>
          </a:p>
          <a:p>
            <a:pPr>
              <a:buNone/>
            </a:pPr>
            <a:r>
              <a:rPr lang="en-US" dirty="0" err="1"/>
              <a:t>Bb</a:t>
            </a:r>
            <a:r>
              <a:rPr lang="en-US" u="sng" dirty="0" err="1"/>
              <a:t>a</a:t>
            </a:r>
            <a:r>
              <a:rPr lang="en-US" dirty="0" err="1"/>
              <a:t>baaB</a:t>
            </a:r>
            <a:endParaRPr lang="en-US" dirty="0"/>
          </a:p>
          <a:p>
            <a:pPr>
              <a:buNone/>
            </a:pPr>
            <a:r>
              <a:rPr lang="en-US" dirty="0" err="1"/>
              <a:t>Bba</a:t>
            </a:r>
            <a:r>
              <a:rPr lang="en-US" u="sng" dirty="0" err="1"/>
              <a:t>b</a:t>
            </a:r>
            <a:r>
              <a:rPr lang="en-US" dirty="0" err="1"/>
              <a:t>aaB</a:t>
            </a:r>
            <a:endParaRPr lang="en-US" dirty="0"/>
          </a:p>
          <a:p>
            <a:pPr>
              <a:buNone/>
            </a:pPr>
            <a:r>
              <a:rPr lang="en-US" dirty="0" err="1"/>
              <a:t>Bbab</a:t>
            </a:r>
            <a:r>
              <a:rPr lang="en-US" u="sng" dirty="0" err="1"/>
              <a:t>a</a:t>
            </a:r>
            <a:r>
              <a:rPr lang="en-US" dirty="0" err="1"/>
              <a:t>aB</a:t>
            </a:r>
            <a:endParaRPr lang="en-US" dirty="0"/>
          </a:p>
          <a:p>
            <a:pPr>
              <a:buNone/>
            </a:pPr>
            <a:r>
              <a:rPr lang="en-US" dirty="0" err="1"/>
              <a:t>BbabaaB</a:t>
            </a:r>
            <a:endParaRPr lang="en-US" dirty="0"/>
          </a:p>
          <a:p>
            <a:pPr>
              <a:buNone/>
            </a:pPr>
            <a:r>
              <a:rPr lang="en-US" dirty="0" err="1"/>
              <a:t>BbabaaB</a:t>
            </a:r>
            <a:r>
              <a:rPr lang="en-US" dirty="0"/>
              <a:t>   Accept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State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95400"/>
            <a:ext cx="8096250" cy="487679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Transition Table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7696200" cy="41633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28600"/>
            <a:ext cx="3670101" cy="198119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Trace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(q0, </a:t>
            </a:r>
            <a:r>
              <a:rPr lang="en-US" b="1" u="sng" dirty="0" err="1"/>
              <a:t>B</a:t>
            </a:r>
            <a:r>
              <a:rPr lang="en-US" b="1" dirty="0" err="1"/>
              <a:t>aabbaba</a:t>
            </a:r>
            <a:r>
              <a:rPr lang="en-US" b="1" dirty="0"/>
              <a:t>) </a:t>
            </a:r>
          </a:p>
          <a:p>
            <a:pPr>
              <a:buNone/>
            </a:pPr>
            <a:r>
              <a:rPr lang="en-US" dirty="0"/>
              <a:t>|-  (  q1, B </a:t>
            </a:r>
            <a:r>
              <a:rPr lang="en-US" b="1" u="sng" dirty="0"/>
              <a:t>a</a:t>
            </a:r>
            <a:r>
              <a:rPr lang="en-US" b="1" dirty="0"/>
              <a:t> </a:t>
            </a:r>
            <a:r>
              <a:rPr lang="en-US" b="1" dirty="0" err="1"/>
              <a:t>a</a:t>
            </a:r>
            <a:r>
              <a:rPr lang="en-US" b="1" dirty="0"/>
              <a:t> b </a:t>
            </a:r>
            <a:r>
              <a:rPr lang="en-US" b="1" dirty="0" err="1"/>
              <a:t>b</a:t>
            </a:r>
            <a:r>
              <a:rPr lang="en-US" b="1" dirty="0"/>
              <a:t> a b a)</a:t>
            </a:r>
            <a:endParaRPr lang="en-US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|- </a:t>
            </a:r>
            <a:r>
              <a:rPr lang="en-US" b="1" dirty="0"/>
              <a:t>(q2 ,</a:t>
            </a:r>
            <a:r>
              <a:rPr lang="en-US" dirty="0"/>
              <a:t>B </a:t>
            </a:r>
            <a:r>
              <a:rPr lang="en-US" b="1" dirty="0"/>
              <a:t>a</a:t>
            </a:r>
            <a:r>
              <a:rPr lang="en-US" b="1" u="sng" dirty="0"/>
              <a:t> </a:t>
            </a:r>
            <a:r>
              <a:rPr lang="en-US" b="1" u="sng" dirty="0" err="1"/>
              <a:t>a</a:t>
            </a:r>
            <a:r>
              <a:rPr lang="en-US" b="1" u="sng" dirty="0"/>
              <a:t> </a:t>
            </a:r>
            <a:r>
              <a:rPr lang="en-US" b="1" dirty="0"/>
              <a:t>b </a:t>
            </a:r>
            <a:r>
              <a:rPr lang="en-US" b="1" dirty="0" err="1"/>
              <a:t>b</a:t>
            </a:r>
            <a:r>
              <a:rPr lang="en-US" b="1" dirty="0"/>
              <a:t> a b a)</a:t>
            </a:r>
            <a:endParaRPr lang="en-US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|-</a:t>
            </a:r>
            <a:r>
              <a:rPr lang="en-US" b="1" dirty="0"/>
              <a:t>  (q2,</a:t>
            </a:r>
            <a:r>
              <a:rPr lang="en-US" dirty="0"/>
              <a:t>B </a:t>
            </a:r>
            <a:r>
              <a:rPr lang="en-US" b="1" dirty="0"/>
              <a:t>a </a:t>
            </a:r>
            <a:r>
              <a:rPr lang="en-US" b="1" dirty="0" err="1"/>
              <a:t>a</a:t>
            </a:r>
            <a:r>
              <a:rPr lang="en-US" b="1" dirty="0"/>
              <a:t> </a:t>
            </a:r>
            <a:r>
              <a:rPr lang="en-US" b="1" u="sng" dirty="0"/>
              <a:t>b</a:t>
            </a:r>
            <a:r>
              <a:rPr lang="en-US" b="1" dirty="0"/>
              <a:t> </a:t>
            </a:r>
            <a:r>
              <a:rPr lang="en-US" b="1" dirty="0" err="1"/>
              <a:t>b</a:t>
            </a:r>
            <a:r>
              <a:rPr lang="en-US" b="1" dirty="0"/>
              <a:t> a b a)</a:t>
            </a:r>
            <a:endParaRPr lang="en-US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|-</a:t>
            </a:r>
            <a:r>
              <a:rPr lang="en-US" b="1" dirty="0"/>
              <a:t>  (q3,</a:t>
            </a:r>
            <a:r>
              <a:rPr lang="en-US" dirty="0"/>
              <a:t>B </a:t>
            </a:r>
            <a:r>
              <a:rPr lang="en-US" b="1" dirty="0"/>
              <a:t>a </a:t>
            </a:r>
            <a:r>
              <a:rPr lang="en-US" b="1" dirty="0" err="1"/>
              <a:t>a</a:t>
            </a:r>
            <a:r>
              <a:rPr lang="en-US" b="1" dirty="0"/>
              <a:t> b </a:t>
            </a:r>
            <a:r>
              <a:rPr lang="en-US" b="1" u="sng" dirty="0" err="1"/>
              <a:t>b</a:t>
            </a:r>
            <a:r>
              <a:rPr lang="en-US" b="1" dirty="0"/>
              <a:t> a b a)</a:t>
            </a:r>
            <a:endParaRPr lang="en-US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|-</a:t>
            </a:r>
            <a:r>
              <a:rPr lang="en-US" b="1" dirty="0"/>
              <a:t>   (q1, </a:t>
            </a:r>
            <a:r>
              <a:rPr lang="en-US" dirty="0"/>
              <a:t>B </a:t>
            </a:r>
            <a:r>
              <a:rPr lang="en-US" b="1" dirty="0"/>
              <a:t>a </a:t>
            </a:r>
            <a:r>
              <a:rPr lang="en-US" b="1" dirty="0" err="1"/>
              <a:t>a</a:t>
            </a:r>
            <a:r>
              <a:rPr lang="en-US" b="1" dirty="0"/>
              <a:t> b </a:t>
            </a:r>
            <a:r>
              <a:rPr lang="en-US" b="1" dirty="0" err="1"/>
              <a:t>b</a:t>
            </a:r>
            <a:r>
              <a:rPr lang="en-US" b="1" dirty="0"/>
              <a:t> </a:t>
            </a:r>
            <a:r>
              <a:rPr lang="en-US" b="1" u="sng" dirty="0"/>
              <a:t>a</a:t>
            </a:r>
            <a:r>
              <a:rPr lang="en-US" b="1" dirty="0"/>
              <a:t> b a)</a:t>
            </a:r>
            <a:endParaRPr lang="en-US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|-</a:t>
            </a:r>
            <a:r>
              <a:rPr lang="en-US" b="1" dirty="0"/>
              <a:t>   (q2, </a:t>
            </a:r>
            <a:r>
              <a:rPr lang="en-US" dirty="0"/>
              <a:t>B </a:t>
            </a:r>
            <a:r>
              <a:rPr lang="en-US" b="1" dirty="0"/>
              <a:t>a </a:t>
            </a:r>
            <a:r>
              <a:rPr lang="en-US" b="1" dirty="0" err="1"/>
              <a:t>a</a:t>
            </a:r>
            <a:r>
              <a:rPr lang="en-US" b="1" dirty="0"/>
              <a:t> b </a:t>
            </a:r>
            <a:r>
              <a:rPr lang="en-US" b="1" dirty="0" err="1"/>
              <a:t>b</a:t>
            </a:r>
            <a:r>
              <a:rPr lang="en-US" b="1" dirty="0"/>
              <a:t> a </a:t>
            </a:r>
            <a:r>
              <a:rPr lang="en-US" b="1" u="sng" dirty="0"/>
              <a:t>b</a:t>
            </a:r>
            <a:r>
              <a:rPr lang="en-US" b="1" dirty="0"/>
              <a:t> a)</a:t>
            </a:r>
            <a:endParaRPr lang="en-US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|-</a:t>
            </a:r>
            <a:r>
              <a:rPr lang="en-US" b="1" dirty="0"/>
              <a:t>  (q3, </a:t>
            </a:r>
            <a:r>
              <a:rPr lang="en-US" dirty="0"/>
              <a:t>B </a:t>
            </a:r>
            <a:r>
              <a:rPr lang="en-US" b="1" dirty="0"/>
              <a:t>a </a:t>
            </a:r>
            <a:r>
              <a:rPr lang="en-US" b="1" dirty="0" err="1"/>
              <a:t>a</a:t>
            </a:r>
            <a:r>
              <a:rPr lang="en-US" b="1" dirty="0"/>
              <a:t> b </a:t>
            </a:r>
            <a:r>
              <a:rPr lang="en-US" b="1" dirty="0" err="1"/>
              <a:t>b</a:t>
            </a:r>
            <a:r>
              <a:rPr lang="en-US" b="1" dirty="0"/>
              <a:t> a b </a:t>
            </a:r>
            <a:r>
              <a:rPr lang="en-US" b="1" u="sng" dirty="0"/>
              <a:t>a</a:t>
            </a:r>
            <a:r>
              <a:rPr lang="en-US" b="1" dirty="0"/>
              <a:t>)</a:t>
            </a:r>
            <a:endParaRPr lang="en-US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|-</a:t>
            </a:r>
            <a:r>
              <a:rPr lang="en-US" b="1" dirty="0"/>
              <a:t> (q4, </a:t>
            </a:r>
            <a:r>
              <a:rPr lang="en-US" dirty="0"/>
              <a:t>B </a:t>
            </a:r>
            <a:r>
              <a:rPr lang="en-US" b="1" dirty="0"/>
              <a:t>a </a:t>
            </a:r>
            <a:r>
              <a:rPr lang="en-US" b="1" dirty="0" err="1"/>
              <a:t>a</a:t>
            </a:r>
            <a:r>
              <a:rPr lang="en-US" b="1" dirty="0"/>
              <a:t> b </a:t>
            </a:r>
            <a:r>
              <a:rPr lang="en-US" b="1" dirty="0" err="1"/>
              <a:t>b</a:t>
            </a:r>
            <a:r>
              <a:rPr lang="en-US" b="1" dirty="0"/>
              <a:t> a b a)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762000"/>
            <a:ext cx="4279701" cy="335279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66D7-DF81-4F9A-9482-5A5EFA87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4. Construct a Turing machine to copy a string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304800" y="2667000"/>
          <a:ext cx="8610600" cy="3962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803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  <a:gridCol w="2183397">
                  <a:extLst>
                    <a:ext uri="{9D8B030D-6E8A-4147-A177-3AD203B41FA5}">
                      <a16:colId xmlns:a16="http://schemas.microsoft.com/office/drawing/2014/main" val="194683505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59401849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801121204"/>
                    </a:ext>
                  </a:extLst>
                </a:gridCol>
              </a:tblGrid>
              <a:tr h="427256">
                <a:tc>
                  <a:txBody>
                    <a:bodyPr/>
                    <a:lstStyle/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1.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aba∆∆∆∆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11.∆A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a∆a∆∆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21.∆ABA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31.∆A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2.∆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ba∆∆∆∆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12.∆AB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∆a∆∆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22.∆ABA∆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32.∆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ba∆aba∆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3.∆A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13.∆ABa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23.∆ABA∆a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33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.∆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aba∆aba∆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4.∆Ab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14.∆ABa∆∆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24.∆ABA∆ab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5.∆Aba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15.∆ABa∆a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25.∆ABA∆a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endParaRPr lang="en-IN" sz="2000" u="none" baseline="0" dirty="0">
                        <a:uFill>
                          <a:solidFill>
                            <a:srgbClr val="C00000"/>
                          </a:solidFill>
                        </a:u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6. ∆</a:t>
                      </a:r>
                      <a:r>
                        <a:rPr lang="en-US" sz="2000" b="1" i="0" u="none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16.∆ABa∆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26.∆ABA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endParaRPr lang="en-IN" sz="2000" u="none" baseline="0" dirty="0">
                        <a:uFill>
                          <a:solidFill>
                            <a:srgbClr val="C00000"/>
                          </a:solidFill>
                        </a:u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7.∆Aba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17.∆ABa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27.∆AB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endParaRPr lang="en-IN" sz="2000" u="none" baseline="0" dirty="0">
                        <a:uFill>
                          <a:solidFill>
                            <a:srgbClr val="C00000"/>
                          </a:solidFill>
                        </a:u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8.∆Ab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∆a∆∆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18.∆AB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∆ab∆∆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28.∆ABA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endParaRPr lang="en-IN" sz="2000" u="none" baseline="0" dirty="0">
                        <a:uFill>
                          <a:solidFill>
                            <a:srgbClr val="C00000"/>
                          </a:solidFill>
                        </a:u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9.∆A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a∆a∆∆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19.∆A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a∆ab∆∆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29.∆ABA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endParaRPr lang="en-IN" sz="2000" u="none" baseline="0" dirty="0">
                        <a:uFill>
                          <a:solidFill>
                            <a:srgbClr val="C00000"/>
                          </a:solidFill>
                        </a:u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10.∆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ba∆a∆∆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20.∆AB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∆ab∆∆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fontAlgn="b">
                        <a:buClr>
                          <a:srgbClr val="000000"/>
                        </a:buClr>
                        <a:buSzPts val="27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30.∆AB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∆aba∆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endParaRPr lang="en-IN" sz="2000" u="none" baseline="0" dirty="0">
                        <a:uFill>
                          <a:solidFill>
                            <a:srgbClr val="C00000"/>
                          </a:solidFill>
                        </a:u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467600" cy="182879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7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5A21-FD35-4168-8CE4-14C22363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5314"/>
            <a:ext cx="8534400" cy="5973763"/>
          </a:xfrm>
        </p:spPr>
        <p:txBody>
          <a:bodyPr/>
          <a:lstStyle/>
          <a:p>
            <a:r>
              <a:rPr lang="en-IN" dirty="0"/>
              <a:t>State Diagram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C7FA4-D92E-4AF0-961F-1E575675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8" y="1219200"/>
            <a:ext cx="7684532" cy="52578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53187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C76E-8DEC-4E65-9466-A6F0B0C4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493850-D51A-4BB7-A780-54C347850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736320"/>
              </p:ext>
            </p:extLst>
          </p:nvPr>
        </p:nvGraphicFramePr>
        <p:xfrm>
          <a:off x="76200" y="1330553"/>
          <a:ext cx="6172200" cy="574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127683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742781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3828989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1256849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1874435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57402406"/>
                    </a:ext>
                  </a:extLst>
                </a:gridCol>
              </a:tblGrid>
              <a:tr h="604461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INPUT-b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6600"/>
                  </a:ext>
                </a:extLst>
              </a:tr>
              <a:tr h="604461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(q1,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∆,R)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93656"/>
                  </a:ext>
                </a:extLst>
              </a:tr>
              <a:tr h="604461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(q2,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A,R)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(q3,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B,R)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(q7,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∆,L)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5269"/>
                  </a:ext>
                </a:extLst>
              </a:tr>
              <a:tr h="604461"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(q2,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(q2,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(q4,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∆,R)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59210"/>
                  </a:ext>
                </a:extLst>
              </a:tr>
              <a:tr h="386964"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(q3,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(q3,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(q5,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∆,R)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64323"/>
                  </a:ext>
                </a:extLst>
              </a:tr>
              <a:tr h="604461">
                <a:tc>
                  <a:txBody>
                    <a:bodyPr/>
                    <a:lstStyle/>
                    <a:p>
                      <a:r>
                        <a:rPr lang="en-IN" dirty="0"/>
                        <a:t>q4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(q4,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(q4,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a,L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4787"/>
                  </a:ext>
                </a:extLst>
              </a:tr>
              <a:tr h="386964">
                <a:tc>
                  <a:txBody>
                    <a:bodyPr/>
                    <a:lstStyle/>
                    <a:p>
                      <a:r>
                        <a:rPr lang="en-IN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(q5,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(q5,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b,L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57239"/>
                  </a:ext>
                </a:extLst>
              </a:tr>
              <a:tr h="386964">
                <a:tc>
                  <a:txBody>
                    <a:bodyPr/>
                    <a:lstStyle/>
                    <a:p>
                      <a:r>
                        <a:rPr lang="en-IN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a,L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b,L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(q0,A,R)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(q0,B,R)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(q6,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∆ ,L)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64081"/>
                  </a:ext>
                </a:extLst>
              </a:tr>
              <a:tr h="604461">
                <a:tc>
                  <a:txBody>
                    <a:bodyPr/>
                    <a:lstStyle/>
                    <a:p>
                      <a:r>
                        <a:rPr lang="en-IN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(q7,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a,L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(q7,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b,L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(q8,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∆,S)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35218"/>
                  </a:ext>
                </a:extLst>
              </a:tr>
              <a:tr h="739788">
                <a:tc>
                  <a:txBody>
                    <a:bodyPr/>
                    <a:lstStyle/>
                    <a:p>
                      <a:r>
                        <a:rPr lang="en-IN" dirty="0"/>
                        <a:t>q8 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587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69C961-A6B8-4648-82E8-8D9BB177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40" y="990600"/>
            <a:ext cx="2661646" cy="2286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2586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544036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Turing machines - Models of computation and the Turing thesis - Definition of TM and TM as language acceptor - Non-deterministic TM and Deterministic TM – Universal TM</a:t>
            </a:r>
          </a:p>
        </p:txBody>
      </p:sp>
    </p:spTree>
    <p:extLst>
      <p:ext uri="{BB962C8B-B14F-4D97-AF65-F5344CB8AC3E}">
        <p14:creationId xmlns:p14="http://schemas.microsoft.com/office/powerpoint/2010/main" val="127767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5AF5-91A2-4726-B990-B213E6A7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Trace to Copy: 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1B84-345A-4DDD-8A6B-6B36BF2E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943600"/>
          </a:xfrm>
          <a:ln>
            <a:solidFill>
              <a:srgbClr val="00B050"/>
            </a:solidFill>
          </a:ln>
        </p:spPr>
        <p:txBody>
          <a:bodyPr>
            <a:normAutofit fontScale="47500" lnSpcReduction="20000"/>
          </a:bodyPr>
          <a:lstStyle/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(q0, </a:t>
            </a:r>
            <a:r>
              <a:rPr lang="en-US" b="1" u="sng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ab∆∆∆∆∆)</a:t>
            </a:r>
            <a:endParaRPr lang="en-US" dirty="0">
              <a:solidFill>
                <a:srgbClr val="222222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 |-(q1,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u="sng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b∆∆∆∆∆)</a:t>
            </a:r>
            <a:endParaRPr lang="en-US" sz="2900" dirty="0">
              <a:solidFill>
                <a:srgbClr val="222222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 |-(q2,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∆A</a:t>
            </a:r>
            <a:r>
              <a:rPr lang="en-US" sz="2900" b="1" u="sng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∆∆∆∆∆)</a:t>
            </a:r>
            <a:endParaRPr lang="en-US" sz="2900" dirty="0">
              <a:solidFill>
                <a:srgbClr val="222222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|-(q2,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u="sng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∆∆∆∆)</a:t>
            </a:r>
            <a:endParaRPr lang="en-US" sz="2900" dirty="0">
              <a:solidFill>
                <a:srgbClr val="222222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|-(q4,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b∆</a:t>
            </a:r>
            <a:r>
              <a:rPr lang="en-US" sz="2900" b="1" u="sng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  <a:endParaRPr lang="en-US" sz="2900" dirty="0">
              <a:solidFill>
                <a:srgbClr val="222222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|-(q6,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  <a:endParaRPr lang="en-US" sz="2900" dirty="0">
              <a:solidFill>
                <a:srgbClr val="222222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|-(q6,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  <a:endParaRPr lang="en-IN" sz="2900" dirty="0">
              <a:uFill>
                <a:solidFill>
                  <a:srgbClr val="FF0000"/>
                </a:solidFill>
              </a:u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|-(q6,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u="sng" dirty="0" err="1"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b∆a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|-(q1,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  <a:endParaRPr lang="en-IN" sz="2900" dirty="0">
              <a:uFill>
                <a:solidFill>
                  <a:srgbClr val="FF0000"/>
                </a:solidFill>
              </a:u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|-(q3,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  <a:endParaRPr lang="en-IN" sz="2900" dirty="0">
              <a:uFill>
                <a:solidFill>
                  <a:srgbClr val="FF0000"/>
                </a:solidFill>
              </a:u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|-(q3,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  <a:endParaRPr lang="en-IN" sz="2900" dirty="0">
              <a:uFill>
                <a:solidFill>
                  <a:srgbClr val="FF0000"/>
                </a:solidFill>
              </a:u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|-(q5,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AB∆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|-(q5,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AB∆a</a:t>
            </a:r>
            <a:r>
              <a:rPr lang="en-US" sz="2900" b="1" u="sng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|-(q6,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AB∆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  <a:endParaRPr lang="en-IN" sz="2900" dirty="0">
              <a:uFill>
                <a:solidFill>
                  <a:srgbClr val="FF0000"/>
                </a:solidFill>
              </a:u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|-(q6,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|-(q6,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∆ab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|-(q1,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|-(q7,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∆ab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|-(q7, 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u="sng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b∆ab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|-(q7,</a:t>
            </a:r>
            <a:r>
              <a:rPr lang="en-US" sz="2900" u="sng" dirty="0">
                <a:solidFill>
                  <a:srgbClr val="222222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</a:rPr>
              <a:t> </a:t>
            </a:r>
            <a:r>
              <a:rPr lang="en-US" sz="2900" b="1" u="sng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</a:t>
            </a:r>
            <a:r>
              <a:rPr lang="en-US" sz="2900" b="1" dirty="0" err="1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ab∆ab</a:t>
            </a:r>
            <a:r>
              <a:rPr lang="en-US" sz="2900" b="1" dirty="0">
                <a:effectLst/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∆∆)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b="1" dirty="0">
                <a:uFill>
                  <a:solidFill>
                    <a:srgbClr val="FF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q8 Accept</a:t>
            </a:r>
            <a:endParaRPr lang="en-US" sz="2900" b="1" dirty="0">
              <a:effectLst/>
              <a:uFill>
                <a:solidFill>
                  <a:srgbClr val="FF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D096-7C5F-4814-A15F-1D3514BC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990600"/>
            <a:ext cx="5662279" cy="48006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067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66D7-DF81-4F9A-9482-5A5EFA87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5. Construct TM  to compute n mod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Even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304800" y="2971800"/>
          <a:ext cx="7924800" cy="3522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9920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  <a:gridCol w="4054880">
                  <a:extLst>
                    <a:ext uri="{9D8B030D-6E8A-4147-A177-3AD203B41FA5}">
                      <a16:colId xmlns:a16="http://schemas.microsoft.com/office/drawing/2014/main" val="1946835050"/>
                    </a:ext>
                  </a:extLst>
                </a:gridCol>
              </a:tblGrid>
              <a:tr h="427256">
                <a:tc>
                  <a:txBody>
                    <a:bodyPr/>
                    <a:lstStyle/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1.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1111∆∆∆∆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7. ∆111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j-lt"/>
                        </a:rPr>
                        <a:t>2.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111∆∆∆∆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8. ∆11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3.∆1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11∆∆∆∆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9. ∆1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4. ∆11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10. 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5. ∆111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11. 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6. ∆1111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j-lt"/>
                        </a:rPr>
                        <a:t>Halt</a:t>
                      </a: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7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66D7-DF81-4F9A-9482-5A5EFA87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Construct TM  to compute n mod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Odd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609600" y="2514600"/>
          <a:ext cx="7924800" cy="4092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9920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  <a:gridCol w="4054880">
                  <a:extLst>
                    <a:ext uri="{9D8B030D-6E8A-4147-A177-3AD203B41FA5}">
                      <a16:colId xmlns:a16="http://schemas.microsoft.com/office/drawing/2014/main" val="1946835050"/>
                    </a:ext>
                  </a:extLst>
                </a:gridCol>
              </a:tblGrid>
              <a:tr h="377289">
                <a:tc>
                  <a:txBody>
                    <a:bodyPr/>
                    <a:lstStyle/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1.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1111∆∆∆∆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8. ∆11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5467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j-lt"/>
                        </a:rPr>
                        <a:t>2.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111∆∆∆∆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9. ∆1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5467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3.∆1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11∆∆∆∆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10. 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5467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4. ∆11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11. 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5467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5. ∆111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12. 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  <a:tr h="5467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6. ∆1111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j-lt"/>
                        </a:rPr>
                        <a:t>13.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7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7. ∆111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kern="1200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 halt</a:t>
                      </a: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12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7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State Diagram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991475" cy="390128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638800"/>
          </a:xfrm>
          <a:ln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Trace : 1111</a:t>
            </a:r>
          </a:p>
          <a:p>
            <a:pPr>
              <a:buNone/>
            </a:pPr>
            <a:r>
              <a:rPr lang="en-US" dirty="0"/>
              <a:t>(q0,</a:t>
            </a:r>
            <a:r>
              <a:rPr lang="en-US" u="sng" dirty="0"/>
              <a:t>B</a:t>
            </a:r>
            <a:r>
              <a:rPr lang="en-US" dirty="0"/>
              <a:t>1111B)</a:t>
            </a:r>
          </a:p>
          <a:p>
            <a:pPr>
              <a:buNone/>
            </a:pPr>
            <a:r>
              <a:rPr lang="en-US" dirty="0"/>
              <a:t>|-(q1,B</a:t>
            </a:r>
            <a:r>
              <a:rPr lang="en-US" u="sng" dirty="0"/>
              <a:t>1</a:t>
            </a:r>
            <a:r>
              <a:rPr lang="en-US" dirty="0"/>
              <a:t>111B)</a:t>
            </a:r>
          </a:p>
          <a:p>
            <a:pPr>
              <a:buNone/>
            </a:pPr>
            <a:r>
              <a:rPr lang="en-US" dirty="0"/>
              <a:t>|-(q1,B1</a:t>
            </a:r>
            <a:r>
              <a:rPr lang="en-US" u="sng" dirty="0"/>
              <a:t>1</a:t>
            </a:r>
            <a:r>
              <a:rPr lang="en-US" dirty="0"/>
              <a:t>11B)</a:t>
            </a:r>
          </a:p>
          <a:p>
            <a:pPr>
              <a:buNone/>
            </a:pPr>
            <a:r>
              <a:rPr lang="en-US" dirty="0"/>
              <a:t>|-(q1,B11</a:t>
            </a:r>
            <a:r>
              <a:rPr lang="en-US" u="sng" dirty="0"/>
              <a:t>1</a:t>
            </a:r>
            <a:r>
              <a:rPr lang="en-US" dirty="0"/>
              <a:t>1B)</a:t>
            </a:r>
          </a:p>
          <a:p>
            <a:pPr>
              <a:buNone/>
            </a:pPr>
            <a:r>
              <a:rPr lang="en-US" dirty="0"/>
              <a:t>|-(q1,B111</a:t>
            </a:r>
            <a:r>
              <a:rPr lang="en-US" u="sng" dirty="0"/>
              <a:t>1</a:t>
            </a:r>
            <a:r>
              <a:rPr lang="en-US" dirty="0"/>
              <a:t>B)</a:t>
            </a:r>
          </a:p>
          <a:p>
            <a:pPr>
              <a:buNone/>
            </a:pPr>
            <a:r>
              <a:rPr lang="en-US" dirty="0"/>
              <a:t>|-(q1,B1111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|-(q2,B111</a:t>
            </a:r>
            <a:r>
              <a:rPr lang="en-US" u="sng" dirty="0"/>
              <a:t>1</a:t>
            </a:r>
            <a:r>
              <a:rPr lang="en-US" dirty="0"/>
              <a:t>B)</a:t>
            </a:r>
          </a:p>
          <a:p>
            <a:pPr>
              <a:buNone/>
            </a:pPr>
            <a:r>
              <a:rPr lang="en-US" dirty="0"/>
              <a:t>|-(q3,B11</a:t>
            </a:r>
            <a:r>
              <a:rPr lang="en-US" u="sng" dirty="0"/>
              <a:t>1</a:t>
            </a:r>
            <a:r>
              <a:rPr lang="en-US" dirty="0"/>
              <a:t>BB)</a:t>
            </a:r>
          </a:p>
          <a:p>
            <a:pPr>
              <a:buNone/>
            </a:pPr>
            <a:r>
              <a:rPr lang="en-US" dirty="0"/>
              <a:t>|-(q2,B1</a:t>
            </a:r>
            <a:r>
              <a:rPr lang="en-US" u="sng" dirty="0"/>
              <a:t>1</a:t>
            </a:r>
            <a:r>
              <a:rPr lang="en-US" dirty="0"/>
              <a:t>BBB)</a:t>
            </a:r>
          </a:p>
          <a:p>
            <a:pPr>
              <a:buNone/>
            </a:pPr>
            <a:r>
              <a:rPr lang="en-US" dirty="0"/>
              <a:t>|-(q3,B</a:t>
            </a:r>
            <a:r>
              <a:rPr lang="en-US" u="sng" dirty="0"/>
              <a:t>1</a:t>
            </a:r>
            <a:r>
              <a:rPr lang="en-US" dirty="0"/>
              <a:t>BBBB)</a:t>
            </a:r>
          </a:p>
          <a:p>
            <a:pPr>
              <a:buNone/>
            </a:pPr>
            <a:r>
              <a:rPr lang="en-US" dirty="0"/>
              <a:t>|-(q2,</a:t>
            </a:r>
            <a:r>
              <a:rPr lang="en-US" u="sng" dirty="0"/>
              <a:t>B</a:t>
            </a:r>
            <a:r>
              <a:rPr lang="en-US" dirty="0"/>
              <a:t>BBBBB)</a:t>
            </a:r>
          </a:p>
          <a:p>
            <a:pPr>
              <a:buNone/>
            </a:pPr>
            <a:r>
              <a:rPr lang="en-US" dirty="0"/>
              <a:t>|-(q5) Accept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4343400" cy="428228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638800"/>
          </a:xfrm>
          <a:ln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Trace : 111</a:t>
            </a:r>
          </a:p>
          <a:p>
            <a:pPr>
              <a:buNone/>
            </a:pPr>
            <a:r>
              <a:rPr lang="en-US" dirty="0"/>
              <a:t>(q0,</a:t>
            </a:r>
            <a:r>
              <a:rPr lang="en-US" u="sng" dirty="0"/>
              <a:t>B</a:t>
            </a:r>
            <a:r>
              <a:rPr lang="en-US" dirty="0"/>
              <a:t>111B)</a:t>
            </a:r>
          </a:p>
          <a:p>
            <a:pPr>
              <a:buNone/>
            </a:pPr>
            <a:r>
              <a:rPr lang="en-US" dirty="0"/>
              <a:t>|-(q1,B</a:t>
            </a:r>
            <a:r>
              <a:rPr lang="en-US" u="sng" dirty="0"/>
              <a:t>1</a:t>
            </a:r>
            <a:r>
              <a:rPr lang="en-US" dirty="0"/>
              <a:t>11B)</a:t>
            </a:r>
          </a:p>
          <a:p>
            <a:pPr>
              <a:buNone/>
            </a:pPr>
            <a:r>
              <a:rPr lang="en-US" dirty="0"/>
              <a:t>|-(q1,B1</a:t>
            </a:r>
            <a:r>
              <a:rPr lang="en-US" u="sng" dirty="0"/>
              <a:t>1</a:t>
            </a:r>
            <a:r>
              <a:rPr lang="en-US" dirty="0"/>
              <a:t>1B)</a:t>
            </a:r>
          </a:p>
          <a:p>
            <a:pPr>
              <a:buNone/>
            </a:pPr>
            <a:r>
              <a:rPr lang="en-US" dirty="0"/>
              <a:t>|-(q1,B11</a:t>
            </a:r>
            <a:r>
              <a:rPr lang="en-US" u="sng" dirty="0"/>
              <a:t>1</a:t>
            </a:r>
            <a:r>
              <a:rPr lang="en-US" dirty="0"/>
              <a:t>B)</a:t>
            </a:r>
          </a:p>
          <a:p>
            <a:pPr>
              <a:buNone/>
            </a:pPr>
            <a:r>
              <a:rPr lang="en-US" dirty="0"/>
              <a:t>|-(q1,B111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|-(q2,B11</a:t>
            </a:r>
            <a:r>
              <a:rPr lang="en-US" u="sng" dirty="0"/>
              <a:t>1</a:t>
            </a:r>
            <a:r>
              <a:rPr lang="en-US" dirty="0"/>
              <a:t>B)</a:t>
            </a:r>
          </a:p>
          <a:p>
            <a:pPr>
              <a:buNone/>
            </a:pPr>
            <a:r>
              <a:rPr lang="en-US" dirty="0"/>
              <a:t>|-(q3,B1</a:t>
            </a:r>
            <a:r>
              <a:rPr lang="en-US" u="sng" dirty="0"/>
              <a:t>1</a:t>
            </a:r>
            <a:r>
              <a:rPr lang="en-US" dirty="0"/>
              <a:t>BB)</a:t>
            </a:r>
          </a:p>
          <a:p>
            <a:pPr>
              <a:buNone/>
            </a:pPr>
            <a:r>
              <a:rPr lang="en-US" dirty="0"/>
              <a:t>|-(q2,B</a:t>
            </a:r>
            <a:r>
              <a:rPr lang="en-US" u="sng" dirty="0"/>
              <a:t>1</a:t>
            </a:r>
            <a:r>
              <a:rPr lang="en-US" dirty="0"/>
              <a:t>BBB)</a:t>
            </a:r>
          </a:p>
          <a:p>
            <a:pPr>
              <a:buNone/>
            </a:pPr>
            <a:r>
              <a:rPr lang="en-US" dirty="0"/>
              <a:t>|-(q3,</a:t>
            </a:r>
            <a:r>
              <a:rPr lang="en-US" u="sng" dirty="0"/>
              <a:t>B</a:t>
            </a:r>
            <a:r>
              <a:rPr lang="en-US" dirty="0"/>
              <a:t>BBBB)</a:t>
            </a:r>
          </a:p>
          <a:p>
            <a:pPr>
              <a:buNone/>
            </a:pPr>
            <a:r>
              <a:rPr lang="en-US" dirty="0"/>
              <a:t>|-(q4,B</a:t>
            </a:r>
            <a:r>
              <a:rPr lang="en-US" u="sng" dirty="0"/>
              <a:t>B</a:t>
            </a:r>
            <a:r>
              <a:rPr lang="en-US" dirty="0"/>
              <a:t>BBB)</a:t>
            </a:r>
          </a:p>
          <a:p>
            <a:pPr>
              <a:buNone/>
            </a:pPr>
            <a:r>
              <a:rPr lang="en-US" dirty="0"/>
              <a:t>|-(q5,</a:t>
            </a:r>
            <a:r>
              <a:rPr lang="en-US" u="sng" dirty="0"/>
              <a:t>B</a:t>
            </a:r>
            <a:r>
              <a:rPr lang="en-US" dirty="0"/>
              <a:t>1BBB)</a:t>
            </a:r>
          </a:p>
          <a:p>
            <a:pPr>
              <a:buNone/>
            </a:pPr>
            <a:r>
              <a:rPr lang="en-US" dirty="0"/>
              <a:t> Accept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4343400" cy="428228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66D7-DF81-4F9A-9482-5A5EFA87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70104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6. Construct a Turing machine to delete a symbol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8BCDD-5FFE-4B04-B069-4EA1F35A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3012"/>
              </p:ext>
            </p:extLst>
          </p:nvPr>
        </p:nvGraphicFramePr>
        <p:xfrm>
          <a:off x="304800" y="2667000"/>
          <a:ext cx="2057400" cy="390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894990112"/>
                    </a:ext>
                  </a:extLst>
                </a:gridCol>
              </a:tblGrid>
              <a:tr h="427256">
                <a:tc>
                  <a:txBody>
                    <a:bodyPr/>
                    <a:lstStyle/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1.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aba∆∆∆∆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8773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2.∆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ba∆∆∆∆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65706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indent="0"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3.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</a:t>
                      </a:r>
                      <a:r>
                        <a:rPr lang="en-US" sz="2000" b="1" i="0" u="sng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lang="en-US" sz="2000" b="1" i="0" u="none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24621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4.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∆∆</a:t>
                      </a:r>
                      <a:r>
                        <a:rPr lang="en-US" sz="2000" b="1" i="0" u="sng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b</a:t>
                      </a:r>
                      <a:r>
                        <a:rPr lang="en-US" sz="2000" b="1" i="0" u="none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41340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5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.∆∆</a:t>
                      </a:r>
                      <a:r>
                        <a:rPr lang="en-US" sz="2000" b="1" i="0" u="none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ba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51835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6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. ∆∆</a:t>
                      </a:r>
                      <a:r>
                        <a:rPr lang="en-US" sz="2000" b="1" i="0" u="none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b</a:t>
                      </a:r>
                      <a:r>
                        <a:rPr lang="en-US" sz="2000" b="1" i="0" u="sng" strike="noStrike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a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7.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b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8.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∆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9.</a:t>
                      </a:r>
                      <a:r>
                        <a:rPr lang="en-US" sz="2000" b="1" i="0" u="sng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∆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ba∆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∆∆∆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+mn-lt"/>
                        </a:rPr>
                        <a:t>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2200"/>
                        <a:buFont typeface="+mj-lt"/>
                        <a:buNone/>
                      </a:pP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Calibri"/>
                        </a:rPr>
                        <a:t>10.halt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uFill>
                          <a:solidFill>
                            <a:srgbClr val="C00000"/>
                          </a:solidFill>
                        </a:uFill>
                        <a:latin typeface="+mj-lt"/>
                      </a:endParaRPr>
                    </a:p>
                  </a:txBody>
                  <a:tcPr marL="4286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229600" cy="172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7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State Diagram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10600" cy="5181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delete a symbol in : </a:t>
            </a:r>
            <a:r>
              <a:rPr lang="en-US" dirty="0" err="1"/>
              <a:t>bba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2578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(q0,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b="1" u="sng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 err="1"/>
              <a:t>bba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)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q1,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u="sng" dirty="0" err="1"/>
              <a:t>b</a:t>
            </a:r>
            <a:r>
              <a:rPr lang="en-US" dirty="0" err="1"/>
              <a:t>ba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q2,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 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u="sng" dirty="0" err="1"/>
              <a:t>b</a:t>
            </a:r>
            <a:r>
              <a:rPr lang="en-US" dirty="0" err="1"/>
              <a:t>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q2,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 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 err="1"/>
              <a:t>b</a:t>
            </a:r>
            <a:r>
              <a:rPr lang="en-US" u="sng" dirty="0" err="1"/>
              <a:t>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q2,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 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 err="1"/>
              <a:t>ba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b="1" u="sng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q3,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 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 err="1"/>
              <a:t>b</a:t>
            </a:r>
            <a:r>
              <a:rPr lang="en-US" u="sng" dirty="0" err="1"/>
              <a:t>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q4,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 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u="sng" dirty="0"/>
              <a:t>b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 ∆)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q5,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 </a:t>
            </a:r>
            <a:r>
              <a:rPr lang="en-US" b="1" u="sng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 ∆)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|- ( Halt, </a:t>
            </a:r>
            <a:r>
              <a:rPr lang="en-US" b="1" u="sng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b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 ∆)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uFill>
                <a:solidFill>
                  <a:srgbClr val="C00000"/>
                </a:solidFill>
              </a:u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95400"/>
            <a:ext cx="4038600" cy="36576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93420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7. Obtain a TM L={SS | S</a:t>
            </a:r>
            <a:r>
              <a:rPr lang="en-US" b="1" dirty="0">
                <a:solidFill>
                  <a:srgbClr val="FF0000"/>
                </a:solidFill>
              </a:rPr>
              <a:t>∈ {</a:t>
            </a:r>
            <a:r>
              <a:rPr lang="en-US" b="1" dirty="0" err="1">
                <a:solidFill>
                  <a:srgbClr val="FF0000"/>
                </a:solidFill>
              </a:rPr>
              <a:t>a,b</a:t>
            </a:r>
            <a:r>
              <a:rPr lang="en-US" b="1" dirty="0">
                <a:solidFill>
                  <a:srgbClr val="FF0000"/>
                </a:solidFill>
              </a:rPr>
              <a:t>}*}</a:t>
            </a:r>
          </a:p>
          <a:p>
            <a:r>
              <a:rPr lang="en-US" b="1" dirty="0"/>
              <a:t>Execution logic :</a:t>
            </a:r>
            <a:endParaRPr lang="en-US" dirty="0"/>
          </a:p>
          <a:p>
            <a:pPr lvl="1"/>
            <a:r>
              <a:rPr lang="en-US" b="1" dirty="0"/>
              <a:t>Find the middle point</a:t>
            </a:r>
            <a:endParaRPr lang="en-US" dirty="0"/>
          </a:p>
          <a:p>
            <a:pPr lvl="1"/>
            <a:r>
              <a:rPr lang="en-US" b="1" dirty="0"/>
              <a:t>Compare two halves 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2948"/>
              </p:ext>
            </p:extLst>
          </p:nvPr>
        </p:nvGraphicFramePr>
        <p:xfrm>
          <a:off x="1295400" y="2667000"/>
          <a:ext cx="5715001" cy="420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Middle point Procedure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Compare procedure</a:t>
                      </a:r>
                      <a:endParaRPr lang="el-GR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sng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sng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b a b </a:t>
                      </a:r>
                      <a:r>
                        <a:rPr lang="en-US" sz="1800" b="0" i="0" u="sng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sng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b a b B </a:t>
                      </a:r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lang="en-US" sz="1800" b="0" i="0" u="sng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b a b B </a:t>
                      </a:r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sng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l-GR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sng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sng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a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sng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 Δ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 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sng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 Δ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Δ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36544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54500" y="33429575"/>
              <a:ext cx="0" cy="0"/>
            </p14:xfrm>
          </p:contentPart>
        </mc:Choice>
        <mc:Fallback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4500" y="3342957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557F-33E3-46AB-8412-304A772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Church Turing’s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7761-60CF-4D88-8F91-C7E8E248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864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IN" dirty="0"/>
              <a:t>For any mathematical problem solving – If that can be described by an algorithm then it  can be modelled by a Turing machine.</a:t>
            </a:r>
          </a:p>
          <a:p>
            <a:pPr algn="just"/>
            <a:r>
              <a:rPr lang="en-US" dirty="0"/>
              <a:t>Turing machine was invented in 1936 by </a:t>
            </a:r>
            <a:r>
              <a:rPr lang="en-US" b="1" dirty="0"/>
              <a:t>Alan Turing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is an accepting device which accepts </a:t>
            </a:r>
            <a:r>
              <a:rPr lang="en-US" b="1" dirty="0"/>
              <a:t>Recursive Enumerable Language and the  languages accepted by other automata’s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84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305799" cy="50292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3596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EC1E-B8EA-4699-AFCA-D65B556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Table: δ</a:t>
            </a:r>
            <a:br>
              <a:rPr lang="en-IN" sz="3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F1665-3F42-4744-B42C-198F1335D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229600" cy="5486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31172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9797"/>
            <a:ext cx="8382000" cy="632460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Construct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uring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achine for subtraction :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91858-5CFF-458F-AC2A-93D51E4D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4248150" cy="1000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F26707-7E90-423B-8800-1058113AC3C8}"/>
                  </a:ext>
                </a:extLst>
              </p14:cNvPr>
              <p14:cNvContentPartPr/>
              <p14:nvPr/>
            </p14:nvContentPartPr>
            <p14:xfrm>
              <a:off x="2603520" y="971640"/>
              <a:ext cx="527400" cy="108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F26707-7E90-423B-8800-1058113AC3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4160" y="962280"/>
                <a:ext cx="546120" cy="1104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ABB764-02B0-4DB4-9919-01FE1ED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191200"/>
            <a:ext cx="7200900" cy="23281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B4EF-8CBB-43DD-A100-22B3AD62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8B37-AC86-47BD-B7FF-E3CFA040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669C127F-1E81-4940-B5BF-74A5E6C2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05600" cy="40280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5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Universal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A Universal Computing Machine</a:t>
            </a:r>
          </a:p>
          <a:p>
            <a:r>
              <a:rPr lang="en-US" dirty="0"/>
              <a:t>It is a TM, whose input consists of 2 parts</a:t>
            </a:r>
          </a:p>
          <a:p>
            <a:pPr lvl="1"/>
            <a:r>
              <a:rPr lang="en-US" dirty="0"/>
              <a:t>A string specifying some other (special purpose) TM- T1</a:t>
            </a:r>
          </a:p>
          <a:p>
            <a:pPr lvl="1"/>
            <a:r>
              <a:rPr lang="en-US" dirty="0"/>
              <a:t>A string Z( input to the TM- T1)</a:t>
            </a:r>
          </a:p>
          <a:p>
            <a:pPr lvl="1"/>
            <a:r>
              <a:rPr lang="en-US" dirty="0"/>
              <a:t>The TM, </a:t>
            </a:r>
            <a:r>
              <a:rPr lang="en-US" dirty="0" err="1"/>
              <a:t>Tu</a:t>
            </a:r>
            <a:r>
              <a:rPr lang="en-US" dirty="0"/>
              <a:t> then simulates the processing of Z by T1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Construction of </a:t>
            </a:r>
            <a:r>
              <a:rPr lang="en-US" dirty="0" err="1">
                <a:solidFill>
                  <a:srgbClr val="0070C0"/>
                </a:solidFill>
              </a:rPr>
              <a:t>Tu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7912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Step 1: Formulate a notational system</a:t>
            </a:r>
          </a:p>
          <a:p>
            <a:pPr lvl="1"/>
            <a:r>
              <a:rPr lang="en-US" sz="2400" dirty="0"/>
              <a:t>For each tape symbol ( including Blank)</a:t>
            </a:r>
          </a:p>
          <a:p>
            <a:pPr lvl="1"/>
            <a:r>
              <a:rPr lang="en-US" sz="2400" dirty="0"/>
              <a:t>For each state ( including halt state)</a:t>
            </a:r>
          </a:p>
          <a:p>
            <a:pPr lvl="1"/>
            <a:r>
              <a:rPr lang="en-US" sz="2400" dirty="0"/>
              <a:t>Three directions</a:t>
            </a:r>
          </a:p>
          <a:p>
            <a:pPr marL="285750" lvl="1">
              <a:buNone/>
            </a:pPr>
            <a:r>
              <a:rPr lang="en-US" sz="2400" u="sng" dirty="0">
                <a:solidFill>
                  <a:srgbClr val="FF0000"/>
                </a:solidFill>
              </a:rPr>
              <a:t>For Input Symbols:</a:t>
            </a:r>
          </a:p>
          <a:p>
            <a:pPr marL="285750" lvl="1"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∆- 0</a:t>
            </a:r>
          </a:p>
          <a:p>
            <a:pPr marL="285750" lvl="1">
              <a:buNone/>
            </a:pPr>
            <a:r>
              <a:rPr lang="en-US" sz="2400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   a-00</a:t>
            </a:r>
          </a:p>
          <a:p>
            <a:pPr marL="285750" lvl="1">
              <a:buNone/>
            </a:pPr>
            <a:r>
              <a:rPr lang="en-US" sz="2400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   b-000</a:t>
            </a:r>
          </a:p>
          <a:p>
            <a:pPr marL="285750" lvl="1">
              <a:buNone/>
            </a:pPr>
            <a:r>
              <a:rPr lang="en-US" sz="2400" b="1" u="sng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For each State:</a:t>
            </a:r>
          </a:p>
          <a:p>
            <a:pPr marL="685800" lvl="2">
              <a:buNone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Halt- 0</a:t>
            </a:r>
          </a:p>
          <a:p>
            <a:pPr marL="685800" lvl="2">
              <a:buNone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q0-00</a:t>
            </a:r>
          </a:p>
          <a:p>
            <a:pPr marL="685800" lvl="2">
              <a:buNone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P-000</a:t>
            </a:r>
          </a:p>
          <a:p>
            <a:pPr marL="685800" lvl="2">
              <a:buNone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R-0000</a:t>
            </a:r>
          </a:p>
          <a:p>
            <a:pPr marL="228600" lvl="2">
              <a:buNone/>
            </a:pPr>
            <a:endParaRPr lang="en-US" sz="1600" b="1" dirty="0">
              <a:solidFill>
                <a:srgbClr val="000000"/>
              </a:solidFill>
              <a:uFill>
                <a:solidFill>
                  <a:srgbClr val="C00000"/>
                </a:solidFill>
              </a:uFill>
            </a:endParaRPr>
          </a:p>
          <a:p>
            <a:pPr marL="285750" lvl="1">
              <a:buNone/>
            </a:pPr>
            <a:endParaRPr lang="en-US" sz="1600" u="sng" dirty="0"/>
          </a:p>
          <a:p>
            <a:pPr marL="285750" lvl="1">
              <a:buNone/>
            </a:pPr>
            <a:r>
              <a:rPr lang="en-US" sz="1600" dirty="0"/>
              <a:t>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64008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228600" lvl="2">
              <a:buNone/>
            </a:pPr>
            <a:r>
              <a:rPr lang="en-US" u="sng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For Directions:</a:t>
            </a:r>
          </a:p>
          <a:p>
            <a:pPr marL="228600" lvl="2"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     S-0</a:t>
            </a:r>
          </a:p>
          <a:p>
            <a:pPr marL="228600" lvl="2"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     L-00</a:t>
            </a:r>
          </a:p>
          <a:p>
            <a:pPr marL="228600" lvl="2"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     R-000</a:t>
            </a:r>
          </a:p>
          <a:p>
            <a:pPr marL="228600" lvl="2"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For beginning of string and ending of string – 11</a:t>
            </a:r>
          </a:p>
          <a:p>
            <a:pPr marL="228600" lvl="2"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For comma encoding is- 1</a:t>
            </a:r>
          </a:p>
          <a:p>
            <a:pPr marL="228600" lvl="2">
              <a:buNone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Tu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-  represents the universal TM</a:t>
            </a:r>
          </a:p>
          <a:p>
            <a:pPr marL="228600" lvl="2"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T1 – represents the  name of special TM</a:t>
            </a:r>
          </a:p>
          <a:p>
            <a:pPr marL="228600" lvl="2">
              <a:buNone/>
            </a:pPr>
            <a:r>
              <a:rPr lang="en-US" sz="280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                             </a:t>
            </a:r>
            <a:r>
              <a:rPr lang="en-US" sz="2800" dirty="0" err="1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Tu</a:t>
            </a:r>
            <a:r>
              <a:rPr lang="en-US" sz="280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  = e(T1) . e(Z)</a:t>
            </a:r>
          </a:p>
          <a:p>
            <a:pPr marL="228600" lvl="2">
              <a:buNone/>
            </a:pPr>
            <a:endParaRPr lang="en-US" sz="2800" dirty="0">
              <a:solidFill>
                <a:srgbClr val="FF0000"/>
              </a:solidFill>
              <a:uFill>
                <a:solidFill>
                  <a:srgbClr val="C00000"/>
                </a:solidFill>
              </a:uFill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Construct a </a:t>
            </a:r>
            <a:r>
              <a:rPr lang="en-US" dirty="0" err="1">
                <a:solidFill>
                  <a:srgbClr val="0070C0"/>
                </a:solidFill>
              </a:rPr>
              <a:t>Tu</a:t>
            </a:r>
            <a:r>
              <a:rPr lang="en-US" dirty="0">
                <a:solidFill>
                  <a:srgbClr val="0070C0"/>
                </a:solidFill>
              </a:rPr>
              <a:t> for the 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638800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Transition Function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δ(q0,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∆)=(q1, ∆, R)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00 1 0  1 000 1 0 1 000</a:t>
            </a:r>
          </a:p>
          <a:p>
            <a:pPr>
              <a:buNone/>
            </a:pPr>
            <a:r>
              <a:rPr lang="en-US" dirty="0"/>
              <a:t>δ(q1,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b)=(q1, b, R)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000 1 000 1 000 1 000 1 000</a:t>
            </a:r>
          </a:p>
          <a:p>
            <a:pPr>
              <a:buNone/>
            </a:pPr>
            <a:r>
              <a:rPr lang="en-US" dirty="0"/>
              <a:t>δ(q1,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∆)=(q2, ∆, L)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000 1 0 1 0000 1 0 1 00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δ(q1,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a)=(q2, b, L)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000 1 00 1 0000 1 000 1 00</a:t>
            </a:r>
          </a:p>
          <a:p>
            <a:pPr>
              <a:buNone/>
            </a:pPr>
            <a:r>
              <a:rPr lang="en-US" dirty="0"/>
              <a:t>δ(q2,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b)=(q2, b, L)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0000 1 000 1 0000 1 000 1 00</a:t>
            </a:r>
          </a:p>
          <a:p>
            <a:pPr>
              <a:buNone/>
            </a:pPr>
            <a:r>
              <a:rPr lang="en-US" dirty="0"/>
              <a:t>δ(q2,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∆)=(Halt, ∆, S)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0000 1 0  1 0 1 0 1 0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295400"/>
            <a:ext cx="5486400" cy="1066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971800"/>
            <a:ext cx="3505200" cy="16573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553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e(T) </a:t>
            </a:r>
            <a:r>
              <a:rPr lang="en-US" dirty="0"/>
              <a:t>= δ(q0,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∆)=(q1, ∆, R) 11 </a:t>
            </a:r>
            <a:r>
              <a:rPr lang="en-US" dirty="0"/>
              <a:t>δ(q1,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b)=(q1, b, R) 11</a:t>
            </a:r>
            <a:r>
              <a:rPr lang="en-US" dirty="0"/>
              <a:t>δ(q1,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∆)=(q2, ∆, L) 11 </a:t>
            </a:r>
            <a:r>
              <a:rPr lang="en-US" dirty="0"/>
              <a:t>δ(q1,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a)=(q2, b, L)</a:t>
            </a:r>
            <a:r>
              <a:rPr lang="en-US" dirty="0"/>
              <a:t>  11 δ(q2,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b)=(q2, b, L)</a:t>
            </a:r>
            <a:r>
              <a:rPr lang="en-US" dirty="0"/>
              <a:t> 11δ(q2,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∆)=(Halt, ∆, S)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e(T) =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00 1 0  1 000 1 0 1 000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000 1 000 1 000 1 000 1 000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000 1 0 1 0000 1 0 1 00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000 1 00 1 0000 1 000 1 00 </a:t>
            </a:r>
            <a:r>
              <a:rPr lang="en-US" dirty="0"/>
              <a:t>11 </a:t>
            </a:r>
            <a:r>
              <a:rPr lang="en-US" dirty="0">
                <a:solidFill>
                  <a:srgbClr val="FF0000"/>
                </a:solidFill>
              </a:rPr>
              <a:t>0000 1 000 1 0000 1 000 1 00 </a:t>
            </a:r>
            <a:r>
              <a:rPr lang="en-US" dirty="0"/>
              <a:t>11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0000 1 0  1 0 1 0 1 0</a:t>
            </a:r>
          </a:p>
          <a:p>
            <a:pPr>
              <a:buNone/>
            </a:pPr>
            <a:r>
              <a:rPr lang="en-US" dirty="0"/>
              <a:t>Assume Z=baa</a:t>
            </a:r>
          </a:p>
          <a:p>
            <a:pPr>
              <a:buNone/>
            </a:pPr>
            <a:r>
              <a:rPr lang="en-US" dirty="0"/>
              <a:t>   e(Z) = 000 1 00 1 00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 err="1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Tu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  = e(T1) . e(Z)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7220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Tu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  = e(T1) . e(Z)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Tu</a:t>
            </a:r>
            <a:r>
              <a:rPr lang="en-US" b="1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=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00 1 0  1 000 1 0 1 000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000 1 000 1 000 1 000 1 000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000 1 0 1 0000 1 0 1 00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000 1 00 1 0000 1 000 1 00 </a:t>
            </a:r>
            <a:r>
              <a:rPr lang="en-US" dirty="0"/>
              <a:t>11 </a:t>
            </a:r>
            <a:r>
              <a:rPr lang="en-US" dirty="0">
                <a:solidFill>
                  <a:srgbClr val="FF0000"/>
                </a:solidFill>
              </a:rPr>
              <a:t>0000 1 000 1 0000 1 000 1 00 </a:t>
            </a:r>
            <a:r>
              <a:rPr lang="en-US" dirty="0"/>
              <a:t>11 </a:t>
            </a:r>
            <a:r>
              <a:rPr lang="en-US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0000 1 0  1 0 1 0 1 0 </a:t>
            </a:r>
            <a:r>
              <a:rPr lang="en-US" dirty="0">
                <a:uFill>
                  <a:solidFill>
                    <a:srgbClr val="C00000"/>
                  </a:solidFill>
                </a:u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000 1 00 1 00 </a:t>
            </a:r>
            <a:r>
              <a:rPr lang="en-US" dirty="0"/>
              <a:t>11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1766-BAE5-45AB-9E2B-D7831520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Features of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B5CE-F73C-49C7-B83D-7EE9671C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5626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It has an </a:t>
            </a:r>
            <a:r>
              <a:rPr lang="en-US" dirty="0">
                <a:solidFill>
                  <a:srgbClr val="FF0000"/>
                </a:solidFill>
              </a:rPr>
              <a:t>external memory which remembers arbitrary long sequence of input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has </a:t>
            </a:r>
            <a:r>
              <a:rPr lang="en-US" dirty="0">
                <a:solidFill>
                  <a:srgbClr val="FF0000"/>
                </a:solidFill>
              </a:rPr>
              <a:t>unlimited</a:t>
            </a:r>
            <a:r>
              <a:rPr lang="en-US" dirty="0"/>
              <a:t> memory capability.</a:t>
            </a:r>
          </a:p>
          <a:p>
            <a:pPr algn="just"/>
            <a:r>
              <a:rPr lang="en-US" dirty="0"/>
              <a:t>The model has a facility by which the </a:t>
            </a:r>
            <a:r>
              <a:rPr lang="en-US" dirty="0">
                <a:solidFill>
                  <a:srgbClr val="FF0000"/>
                </a:solidFill>
              </a:rPr>
              <a:t>input at left or right on the tape can be read easily.</a:t>
            </a:r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3248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C1B2-2760-4241-BD1E-2A512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Turing Machine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B95A-5669-40CB-8B4B-4F337F90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Multi-Head Turing Machine </a:t>
            </a:r>
          </a:p>
          <a:p>
            <a:r>
              <a:rPr lang="en-US" dirty="0"/>
              <a:t>2-way infinite tape TM </a:t>
            </a:r>
          </a:p>
          <a:p>
            <a:r>
              <a:rPr lang="en-IN" dirty="0"/>
              <a:t>Multi-tape Turing machine</a:t>
            </a:r>
          </a:p>
          <a:p>
            <a:r>
              <a:rPr lang="en-IN" dirty="0"/>
              <a:t> Offline Turing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857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>
                <a:solidFill>
                  <a:srgbClr val="0070C0"/>
                </a:solidFill>
              </a:rPr>
              <a:t>Multi-Head Turing Machine 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9D94B-644B-4FF5-BAE7-49E3FE49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7924800" cy="4572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524E4-ACE9-4C96-8FCD-6C0B6BC15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42" y="457200"/>
            <a:ext cx="7951958" cy="566896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253360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2-way infinite tape TM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US" dirty="0"/>
              <a:t>Both ends are infinite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54006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Multi-tape Turing machine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  <a:ln>
            <a:solidFill>
              <a:srgbClr val="00B050"/>
            </a:solidFill>
          </a:ln>
        </p:spPr>
        <p:txBody>
          <a:bodyPr/>
          <a:lstStyle/>
          <a:p>
            <a:pPr lvl="0"/>
            <a:r>
              <a:rPr lang="en-US" dirty="0"/>
              <a:t>Extra Tapes</a:t>
            </a:r>
          </a:p>
          <a:p>
            <a:pPr lvl="0"/>
            <a:r>
              <a:rPr lang="en-US" dirty="0"/>
              <a:t>Single tape head scan the same position on all tapes.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905393-C34D-4E2D-838E-D5A9874A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533400"/>
            <a:ext cx="8229600" cy="59436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845268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65D0-DFAF-4C0B-AE2A-C8BE9143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3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Deterministic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AD0C-B9EC-4320-A62C-78521E21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247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No Null Transition is allowed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4C0FC-A2C2-44B3-BB3C-BCB0EFF0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01686"/>
            <a:ext cx="773906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5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230-9038-4295-A13E-C7997A3F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Non-Deterministic Turing Machine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E94E-6EBF-4E05-AB45-D3FAFC4C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For every state and symbol, there are a group of actions the TM have.</a:t>
            </a:r>
          </a:p>
          <a:p>
            <a:pPr algn="just"/>
            <a:r>
              <a:rPr lang="en-US" dirty="0"/>
              <a:t>The computation of a non-deterministic Turing Machine is a tree </a:t>
            </a:r>
          </a:p>
          <a:p>
            <a:pPr algn="just"/>
            <a:r>
              <a:rPr lang="en-US" dirty="0"/>
              <a:t>If all branches of the computational tree halt on all inputs, the non-deterministic Turing Machine is called a </a:t>
            </a:r>
            <a:r>
              <a:rPr lang="en-US" b="1" dirty="0"/>
              <a:t>Decider</a:t>
            </a:r>
            <a:r>
              <a:rPr lang="en-US" dirty="0"/>
              <a:t> </a:t>
            </a:r>
          </a:p>
          <a:p>
            <a:pPr algn="just"/>
            <a:r>
              <a:rPr lang="en-US" dirty="0"/>
              <a:t>If for some input, all branches are rejected, the input is also rejected.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9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81B1-A786-472E-BB98-91E5C4E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80304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0050-1AE3-4D8D-9868-B937A3AA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ln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Turing Machine (TM) is a mathematical model which consists of an </a:t>
            </a:r>
            <a:r>
              <a:rPr lang="en-US" dirty="0">
                <a:solidFill>
                  <a:srgbClr val="C00000"/>
                </a:solidFill>
              </a:rPr>
              <a:t>infinite length tape </a:t>
            </a:r>
            <a:r>
              <a:rPr lang="en-US" dirty="0"/>
              <a:t>divided into cells on which input is given.</a:t>
            </a:r>
          </a:p>
          <a:p>
            <a:pPr algn="just"/>
            <a:r>
              <a:rPr lang="en-US" dirty="0"/>
              <a:t> It consists of a </a:t>
            </a:r>
            <a:r>
              <a:rPr lang="en-US" dirty="0">
                <a:solidFill>
                  <a:srgbClr val="C00000"/>
                </a:solidFill>
              </a:rPr>
              <a:t>head </a:t>
            </a:r>
            <a:r>
              <a:rPr lang="en-US" dirty="0"/>
              <a:t>which reads the input tape. </a:t>
            </a:r>
          </a:p>
          <a:p>
            <a:pPr algn="just"/>
            <a:r>
              <a:rPr lang="en-US" dirty="0"/>
              <a:t>A state register stores the state of the Turing machine. </a:t>
            </a:r>
          </a:p>
          <a:p>
            <a:pPr algn="just"/>
            <a:r>
              <a:rPr lang="en-US" dirty="0"/>
              <a:t>After reading an input symbol, it is </a:t>
            </a:r>
            <a:r>
              <a:rPr lang="en-US" dirty="0">
                <a:solidFill>
                  <a:srgbClr val="FF0000"/>
                </a:solidFill>
              </a:rPr>
              <a:t>replaced with another symbol</a:t>
            </a:r>
            <a:r>
              <a:rPr lang="en-US" dirty="0"/>
              <a:t>, its internal state is changed, and it </a:t>
            </a:r>
            <a:r>
              <a:rPr lang="en-US" dirty="0">
                <a:solidFill>
                  <a:srgbClr val="FF0000"/>
                </a:solidFill>
              </a:rPr>
              <a:t>moves from one cell to the right or left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If the TM reaches </a:t>
            </a:r>
            <a:r>
              <a:rPr lang="en-US" dirty="0">
                <a:solidFill>
                  <a:srgbClr val="FF0000"/>
                </a:solidFill>
              </a:rPr>
              <a:t>the final state</a:t>
            </a:r>
            <a:r>
              <a:rPr lang="en-US" dirty="0"/>
              <a:t>, the input string is </a:t>
            </a:r>
            <a:r>
              <a:rPr lang="en-US" dirty="0">
                <a:solidFill>
                  <a:srgbClr val="FF0000"/>
                </a:solidFill>
              </a:rPr>
              <a:t>accepted,</a:t>
            </a:r>
            <a:r>
              <a:rPr lang="en-US" dirty="0"/>
              <a:t> otherwise </a:t>
            </a:r>
            <a:r>
              <a:rPr lang="en-US" dirty="0">
                <a:solidFill>
                  <a:srgbClr val="FF0000"/>
                </a:solidFill>
              </a:rPr>
              <a:t>rejected.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EB8C-A05A-4DFF-A084-3B623A63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5445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Turing Machine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4CE460-F3DD-41D1-9089-03F7AF09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E538FC-C4A1-43DE-BE73-2E711280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258"/>
            <a:ext cx="8305800" cy="579142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345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4098-0D30-4820-9BC5-F57C24A4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Advantages of TM over PDA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4DBE-46E9-415F-B25B-2C4C7CB7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457200" lvl="1" indent="-457200" algn="just"/>
            <a:r>
              <a:rPr lang="en-US" dirty="0"/>
              <a:t>A </a:t>
            </a:r>
            <a:r>
              <a:rPr lang="en-US" b="1" dirty="0"/>
              <a:t>PDA</a:t>
            </a:r>
            <a:r>
              <a:rPr lang="en-US" dirty="0"/>
              <a:t> can only access the top of its stack, </a:t>
            </a:r>
          </a:p>
          <a:p>
            <a:pPr marL="457200" lvl="1" indent="-457200" algn="just"/>
            <a:r>
              <a:rPr lang="en-US" dirty="0"/>
              <a:t>whereas a </a:t>
            </a:r>
            <a:r>
              <a:rPr lang="en-US" b="1" dirty="0"/>
              <a:t>TM</a:t>
            </a:r>
            <a:r>
              <a:rPr lang="en-US" dirty="0"/>
              <a:t> can access any position </a:t>
            </a:r>
            <a:r>
              <a:rPr lang="en-US" b="1" dirty="0"/>
              <a:t>on</a:t>
            </a:r>
            <a:r>
              <a:rPr lang="en-US" dirty="0"/>
              <a:t> an infinite tape. </a:t>
            </a:r>
          </a:p>
          <a:p>
            <a:pPr marL="457200" lvl="1" indent="-457200" algn="just"/>
            <a:r>
              <a:rPr lang="en-US" dirty="0"/>
              <a:t>The infinite tape cannot be simulated with a single stack, so a </a:t>
            </a:r>
            <a:r>
              <a:rPr lang="en-US" b="1" dirty="0"/>
              <a:t>PDA</a:t>
            </a:r>
            <a:r>
              <a:rPr lang="en-US" dirty="0"/>
              <a:t> is less computationally powerful.</a:t>
            </a:r>
          </a:p>
          <a:p>
            <a:pPr marL="457200" lvl="1" indent="-457200" algn="just"/>
            <a:r>
              <a:rPr lang="en-US" dirty="0"/>
              <a:t>There are algorithms that can be programmed with a </a:t>
            </a:r>
            <a:r>
              <a:rPr lang="en-US" b="1" dirty="0"/>
              <a:t>TM</a:t>
            </a:r>
            <a:r>
              <a:rPr lang="en-US" dirty="0"/>
              <a:t> that cannot be programmed with a </a:t>
            </a:r>
            <a:r>
              <a:rPr lang="en-US" b="1" dirty="0"/>
              <a:t>PDA</a:t>
            </a:r>
            <a:r>
              <a:rPr lang="en-US" dirty="0"/>
              <a:t>. </a:t>
            </a:r>
          </a:p>
          <a:p>
            <a:pPr marL="457200" lvl="1" indent="-457200" algn="just"/>
            <a:endParaRPr lang="en-US" dirty="0"/>
          </a:p>
          <a:p>
            <a:pPr marL="0" lvl="1" indent="0" algn="just">
              <a:buNone/>
            </a:pP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AFC1DE-49E7-4FCB-9947-460FB3FC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59225"/>
              </p:ext>
            </p:extLst>
          </p:nvPr>
        </p:nvGraphicFramePr>
        <p:xfrm>
          <a:off x="1143000" y="4093754"/>
          <a:ext cx="6934200" cy="223084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357074709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239730174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534631185"/>
                    </a:ext>
                  </a:extLst>
                </a:gridCol>
              </a:tblGrid>
              <a:tr h="557712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Machine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Data Structure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Deterministic?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59492126"/>
                  </a:ext>
                </a:extLst>
              </a:tr>
              <a:tr h="55771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Finite Automaton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N.A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8104112"/>
                  </a:ext>
                </a:extLst>
              </a:tr>
              <a:tr h="55771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Pushdown Automaton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Last In First Out(LIFO)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2531496"/>
                  </a:ext>
                </a:extLst>
              </a:tr>
              <a:tr h="55771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Turing Machine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Infinite tape (QUEUE)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257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1932-731C-47C8-99A1-9ACD711C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Formal Definition of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EFE2-AC98-4E4C-A2F3-B564B718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562600"/>
          </a:xfrm>
          <a:ln>
            <a:solidFill>
              <a:srgbClr val="00B05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 TM can be formally described as a 7-tuple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Q, 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, ∑, δ,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B</a:t>
            </a:r>
            <a:r>
              <a:rPr lang="en-US" dirty="0">
                <a:solidFill>
                  <a:srgbClr val="C00000"/>
                </a:solidFill>
              </a:rPr>
              <a:t>, F) </a:t>
            </a:r>
          </a:p>
          <a:p>
            <a:pPr marL="0" indent="0">
              <a:buNone/>
            </a:pPr>
            <a:r>
              <a:rPr lang="en-US" dirty="0"/>
              <a:t>where −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δ : Q ×</a:t>
            </a:r>
            <a:r>
              <a:rPr lang="en-US" b="1" dirty="0"/>
              <a:t> ∑ </a:t>
            </a:r>
            <a:r>
              <a:rPr lang="en-US" dirty="0"/>
              <a:t>→ Q × X × { Direction}.</a:t>
            </a:r>
          </a:p>
          <a:p>
            <a:pPr marL="0" indent="0">
              <a:buNone/>
            </a:pPr>
            <a:r>
              <a:rPr lang="en-US" dirty="0"/>
              <a:t>Direction: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 (L)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 (R)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Same( 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107-6CA6-4DA4-A3D0-182989C9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24001"/>
            <a:ext cx="6191250" cy="2438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527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3688</Words>
  <Application>Microsoft Office PowerPoint</Application>
  <PresentationFormat>On-screen Show (4:3)</PresentationFormat>
  <Paragraphs>604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</vt:lpstr>
      <vt:lpstr>Calibri</vt:lpstr>
      <vt:lpstr>Times New Roman</vt:lpstr>
      <vt:lpstr>Office Theme</vt:lpstr>
      <vt:lpstr>THEORY OF COMPUTATION</vt:lpstr>
      <vt:lpstr>UNIT- IV TURING MACHINE </vt:lpstr>
      <vt:lpstr>Syllabus</vt:lpstr>
      <vt:lpstr>Church Turing’s Thesis</vt:lpstr>
      <vt:lpstr>Features of TM</vt:lpstr>
      <vt:lpstr>Turing Machine</vt:lpstr>
      <vt:lpstr>Turing Machine</vt:lpstr>
      <vt:lpstr>Advantages of TM over PDA</vt:lpstr>
      <vt:lpstr>Formal Definition of TM</vt:lpstr>
      <vt:lpstr>PowerPoint Presentation</vt:lpstr>
      <vt:lpstr>PowerPoint Presentation</vt:lpstr>
      <vt:lpstr>Transition Table</vt:lpstr>
      <vt:lpstr>ID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Diagram</vt:lpstr>
      <vt:lpstr>Transition Table</vt:lpstr>
      <vt:lpstr>ID</vt:lpstr>
      <vt:lpstr>Trace: aba </vt:lpstr>
      <vt:lpstr>PowerPoint Presentation</vt:lpstr>
      <vt:lpstr>State Diagram</vt:lpstr>
      <vt:lpstr>Transition Table</vt:lpstr>
      <vt:lpstr>Trace the input</vt:lpstr>
      <vt:lpstr>PowerPoint Presentation</vt:lpstr>
      <vt:lpstr>PowerPoint Presentation</vt:lpstr>
      <vt:lpstr>Transition Table</vt:lpstr>
      <vt:lpstr>Trace to Copy: ab </vt:lpstr>
      <vt:lpstr>PowerPoint Presentation</vt:lpstr>
      <vt:lpstr>PowerPoint Presentation</vt:lpstr>
      <vt:lpstr>State Diagram</vt:lpstr>
      <vt:lpstr>ID</vt:lpstr>
      <vt:lpstr>ID</vt:lpstr>
      <vt:lpstr>PowerPoint Presentation</vt:lpstr>
      <vt:lpstr>State Diagram</vt:lpstr>
      <vt:lpstr>Trace to delete a symbol in : bba</vt:lpstr>
      <vt:lpstr>PowerPoint Presentation</vt:lpstr>
      <vt:lpstr>State Diagram</vt:lpstr>
      <vt:lpstr>  Transition Table: δ </vt:lpstr>
      <vt:lpstr>PowerPoint Presentation</vt:lpstr>
      <vt:lpstr>State Diagram</vt:lpstr>
      <vt:lpstr>Universal Turing Machine</vt:lpstr>
      <vt:lpstr>Construction of Tu</vt:lpstr>
      <vt:lpstr>PowerPoint Presentation</vt:lpstr>
      <vt:lpstr>Construct a Tu for the TM</vt:lpstr>
      <vt:lpstr>PowerPoint Presentation</vt:lpstr>
      <vt:lpstr>PowerPoint Presentation</vt:lpstr>
      <vt:lpstr>Turing Machine Types</vt:lpstr>
      <vt:lpstr> Multi-Head Turing Machine  </vt:lpstr>
      <vt:lpstr>PowerPoint Presentation</vt:lpstr>
      <vt:lpstr> 2-way infinite tape TM  </vt:lpstr>
      <vt:lpstr> Multi-tape Turing machine </vt:lpstr>
      <vt:lpstr>PowerPoint Presentation</vt:lpstr>
      <vt:lpstr>Deterministic TM</vt:lpstr>
      <vt:lpstr> Non-Deterministic Turing Machine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Rajesh Inigo</dc:creator>
  <cp:lastModifiedBy>Rajesh Inigo</cp:lastModifiedBy>
  <cp:revision>722</cp:revision>
  <dcterms:created xsi:type="dcterms:W3CDTF">2020-04-04T12:11:47Z</dcterms:created>
  <dcterms:modified xsi:type="dcterms:W3CDTF">2020-11-01T13:19:29Z</dcterms:modified>
</cp:coreProperties>
</file>