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ink/ink1.xml" ContentType="application/inkml+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98" r:id="rId2"/>
    <p:sldId id="256" r:id="rId3"/>
    <p:sldId id="257" r:id="rId4"/>
    <p:sldId id="347" r:id="rId5"/>
    <p:sldId id="348" r:id="rId6"/>
    <p:sldId id="359" r:id="rId7"/>
    <p:sldId id="360" r:id="rId8"/>
    <p:sldId id="361" r:id="rId9"/>
    <p:sldId id="362" r:id="rId10"/>
    <p:sldId id="363" r:id="rId11"/>
    <p:sldId id="364" r:id="rId12"/>
    <p:sldId id="365" r:id="rId13"/>
    <p:sldId id="366" r:id="rId14"/>
    <p:sldId id="367" r:id="rId15"/>
    <p:sldId id="369" r:id="rId16"/>
    <p:sldId id="349" r:id="rId17"/>
    <p:sldId id="370" r:id="rId18"/>
    <p:sldId id="371" r:id="rId19"/>
    <p:sldId id="373" r:id="rId20"/>
    <p:sldId id="375" r:id="rId21"/>
    <p:sldId id="376" r:id="rId22"/>
    <p:sldId id="377" r:id="rId23"/>
    <p:sldId id="385" r:id="rId24"/>
    <p:sldId id="378" r:id="rId25"/>
    <p:sldId id="357" r:id="rId26"/>
    <p:sldId id="380" r:id="rId27"/>
    <p:sldId id="382" r:id="rId28"/>
    <p:sldId id="384" r:id="rId29"/>
    <p:sldId id="358" r:id="rId30"/>
    <p:sldId id="413" r:id="rId31"/>
    <p:sldId id="386" r:id="rId32"/>
    <p:sldId id="387" r:id="rId33"/>
    <p:sldId id="388" r:id="rId34"/>
    <p:sldId id="414" r:id="rId35"/>
    <p:sldId id="391" r:id="rId36"/>
    <p:sldId id="390" r:id="rId37"/>
    <p:sldId id="392" r:id="rId38"/>
    <p:sldId id="393" r:id="rId39"/>
    <p:sldId id="395" r:id="rId40"/>
    <p:sldId id="396" r:id="rId41"/>
    <p:sldId id="397" r:id="rId42"/>
    <p:sldId id="398" r:id="rId43"/>
    <p:sldId id="410" r:id="rId44"/>
    <p:sldId id="399" r:id="rId45"/>
    <p:sldId id="400" r:id="rId46"/>
    <p:sldId id="401" r:id="rId47"/>
    <p:sldId id="402" r:id="rId48"/>
    <p:sldId id="403" r:id="rId49"/>
    <p:sldId id="404" r:id="rId50"/>
    <p:sldId id="405" r:id="rId51"/>
    <p:sldId id="407" r:id="rId52"/>
    <p:sldId id="409" r:id="rId53"/>
    <p:sldId id="32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 Inigo" initials="RI" lastIdx="2" clrIdx="0">
    <p:extLst>
      <p:ext uri="{19B8F6BF-5375-455C-9EA6-DF929625EA0E}">
        <p15:presenceInfo xmlns:p15="http://schemas.microsoft.com/office/powerpoint/2012/main" xmlns="" userId="Rajesh Inig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60"/>
  </p:normalViewPr>
  <p:slideViewPr>
    <p:cSldViewPr>
      <p:cViewPr varScale="1">
        <p:scale>
          <a:sx n="64" d="100"/>
          <a:sy n="64" d="100"/>
        </p:scale>
        <p:origin x="-149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0-06-04T16:39:36.019"/>
    </inkml:context>
    <inkml:brush xml:id="br0">
      <inkml:brushProperty name="width" value="0.05292" units="cm"/>
      <inkml:brushProperty name="height" value="0.05292" units="cm"/>
      <inkml:brushProperty name="color" value="#FFFF00"/>
    </inkml:brush>
  </inkml:definitions>
  <inkml:trace contextRef="#ctx0" brushRef="#br0">11800 8600 0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EC6C7-FB2E-4415-8A7A-66D4625C9E2D}" type="datetimeFigureOut">
              <a:rPr lang="en-US" smtClean="0"/>
              <a:pPr/>
              <a:t>11/12/2020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752E57-F942-478E-A593-D73CFD6CC777}" type="slidenum">
              <a:rPr lang="en-US" smtClean="0"/>
              <a:pPr/>
              <a:t>‹#›</a:t>
            </a:fld>
            <a:endParaRPr lang="en-US" dirty="0"/>
          </a:p>
        </p:txBody>
      </p:sp>
    </p:spTree>
    <p:extLst>
      <p:ext uri="{BB962C8B-B14F-4D97-AF65-F5344CB8AC3E}">
        <p14:creationId xmlns:p14="http://schemas.microsoft.com/office/powerpoint/2010/main" xmlns="" val="7198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752E57-F942-478E-A593-D73CFD6CC777}" type="slidenum">
              <a:rPr lang="en-US" smtClean="0"/>
              <a:pPr/>
              <a:t>2</a:t>
            </a:fld>
            <a:endParaRPr lang="en-US"/>
          </a:p>
        </p:txBody>
      </p:sp>
    </p:spTree>
    <p:extLst>
      <p:ext uri="{BB962C8B-B14F-4D97-AF65-F5344CB8AC3E}">
        <p14:creationId xmlns:p14="http://schemas.microsoft.com/office/powerpoint/2010/main" xmlns="" val="1240759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B29B22-418D-44FB-A6E7-28295C032E69}" type="slidenum">
              <a:rPr lang="en-US"/>
              <a:pPr/>
              <a:t>47</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46BCA-DD6F-4F11-8588-28FB465CA617}" type="slidenum">
              <a:rPr lang="en-US"/>
              <a:pPr/>
              <a:t>48</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34F5BD-B995-4A09-B11B-E6F19FBB8BF7}" type="slidenum">
              <a:rPr lang="en-US"/>
              <a:pPr/>
              <a:t>49</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4992D-1E99-4290-A3D9-4E49A65C317E}" type="slidenum">
              <a:rPr lang="en-US"/>
              <a:pPr/>
              <a:t>50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0C581-A903-42FE-B0C4-7A03E85E0DCE}" type="slidenum">
              <a:rPr lang="en-US"/>
              <a:pPr/>
              <a:t>51</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A7DD8-0B03-4800-92BF-81A6C6E2A892}" type="slidenum">
              <a:rPr lang="en-US"/>
              <a:pPr/>
              <a:t>52</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RE languages or type-0 languages are generated by type-0 grammars. An RE language can be accepted or recognized by Turing machine which means it will enter into final state for the strings of language and may or may not enter into rejecting state for the strings which are not part of the language. It means TM can loop forever for the strings which are not a part of the language. RE languages are also called as Turing recognizable languages.</a:t>
            </a:r>
          </a:p>
          <a:p>
            <a:endParaRPr lang="en-US" dirty="0"/>
          </a:p>
        </p:txBody>
      </p:sp>
      <p:sp>
        <p:nvSpPr>
          <p:cNvPr id="4" name="Slide Number Placeholder 3"/>
          <p:cNvSpPr>
            <a:spLocks noGrp="1"/>
          </p:cNvSpPr>
          <p:nvPr>
            <p:ph type="sldNum" sz="quarter" idx="10"/>
          </p:nvPr>
        </p:nvSpPr>
        <p:spPr/>
        <p:txBody>
          <a:bodyPr/>
          <a:lstStyle/>
          <a:p>
            <a:fld id="{77752E57-F942-478E-A593-D73CFD6CC777}"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D5D27-87DA-4613-96E2-3916608C3346}" type="slidenum">
              <a:rPr lang="en-US"/>
              <a:pPr/>
              <a:t>39</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0D3A30-8030-415E-BEAB-24D087BFA8ED}" type="slidenum">
              <a:rPr lang="en-US"/>
              <a:pPr/>
              <a:t>40</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6AC2E-E306-4011-B155-23A5554C5EAF}" type="slidenum">
              <a:rPr lang="en-US"/>
              <a:pPr/>
              <a:t>42</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35AEC-1ECD-4F5E-9CC7-2833CAAAE740}" type="slidenum">
              <a:rPr lang="en-US"/>
              <a:pPr/>
              <a:t>43</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A4D3EA-CA05-41C7-A00B-F28091A60460}" type="slidenum">
              <a:rPr lang="en-US"/>
              <a:pPr/>
              <a:t>44</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D6511B-6995-4A13-B505-2B2E627B3000}" type="slidenum">
              <a:rPr lang="en-US"/>
              <a:pPr/>
              <a:t>45</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3F806-8F95-49EB-9FAD-31B20933FEE9}" type="slidenum">
              <a:rPr lang="en-US"/>
              <a:pPr/>
              <a:t>46</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94797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403469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258621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1695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12482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31291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380104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82934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272574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3797072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22F58-9F97-428D-B43E-A83759C72765}" type="datetimeFigureOut">
              <a:rPr lang="en-US" smtClean="0"/>
              <a:pPr/>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403554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22F58-9F97-428D-B43E-A83759C72765}" type="datetimeFigureOut">
              <a:rPr lang="en-US" smtClean="0"/>
              <a:pPr/>
              <a:t>11/12/2020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DC603-C1A3-48E2-A708-9EC71D772B6A}" type="slidenum">
              <a:rPr lang="en-US" smtClean="0"/>
              <a:pPr/>
              <a:t>‹#›</a:t>
            </a:fld>
            <a:endParaRPr lang="en-US" dirty="0"/>
          </a:p>
        </p:txBody>
      </p:sp>
    </p:spTree>
    <p:extLst>
      <p:ext uri="{BB962C8B-B14F-4D97-AF65-F5344CB8AC3E}">
        <p14:creationId xmlns:p14="http://schemas.microsoft.com/office/powerpoint/2010/main" xmlns="" val="26701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9D96BC4-15DC-467A-8A2C-755170F878F5}" type="datetime3">
              <a:rPr lang="en-US" smtClean="0"/>
              <a:pPr/>
              <a:t>12 November 2020</a:t>
            </a:fld>
            <a:endParaRPr lang="en-US" dirty="0"/>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dirty="0"/>
          </a:p>
        </p:txBody>
      </p:sp>
      <p:sp>
        <p:nvSpPr>
          <p:cNvPr id="6" name="Footer Placeholder 5"/>
          <p:cNvSpPr>
            <a:spLocks noGrp="1"/>
          </p:cNvSpPr>
          <p:nvPr>
            <p:ph type="ftr" sz="quarter" idx="11"/>
          </p:nvPr>
        </p:nvSpPr>
        <p:spPr/>
        <p:txBody>
          <a:bodyPr/>
          <a:lstStyle/>
          <a:p>
            <a:r>
              <a:rPr lang="en-US" dirty="0"/>
              <a:t>School of Computing</a:t>
            </a:r>
          </a:p>
        </p:txBody>
      </p:sp>
      <p:sp>
        <p:nvSpPr>
          <p:cNvPr id="15" name="Title 1"/>
          <p:cNvSpPr>
            <a:spLocks noGrp="1"/>
          </p:cNvSpPr>
          <p:nvPr>
            <p:ph type="ctrTitle"/>
          </p:nvPr>
        </p:nvSpPr>
        <p:spPr>
          <a:xfrm>
            <a:off x="609600" y="136526"/>
            <a:ext cx="8305800" cy="1847850"/>
          </a:xfrm>
        </p:spPr>
        <p:txBody>
          <a:bodyPr>
            <a:normAutofit/>
          </a:bodyPr>
          <a:lstStyle/>
          <a:p>
            <a:r>
              <a:rPr lang="en-US" b="1" dirty="0">
                <a:solidFill>
                  <a:srgbClr val="FF0000"/>
                </a:solidFill>
                <a:latin typeface="Arial" pitchFamily="34" charset="0"/>
                <a:cs typeface="Arial" pitchFamily="34" charset="0"/>
              </a:rPr>
              <a:t>THEORY OF COMPUTATION</a:t>
            </a:r>
          </a:p>
        </p:txBody>
      </p:sp>
      <p:sp>
        <p:nvSpPr>
          <p:cNvPr id="17" name="Subtitle 2"/>
          <p:cNvSpPr>
            <a:spLocks noGrp="1"/>
          </p:cNvSpPr>
          <p:nvPr>
            <p:ph type="subTitle" idx="1"/>
          </p:nvPr>
        </p:nvSpPr>
        <p:spPr>
          <a:xfrm>
            <a:off x="838200" y="2438400"/>
            <a:ext cx="7848600" cy="3048000"/>
          </a:xfrm>
        </p:spPr>
        <p:txBody>
          <a:bodyPr>
            <a:normAutofit fontScale="77500" lnSpcReduction="20000"/>
          </a:bodyPr>
          <a:lstStyle/>
          <a:p>
            <a:r>
              <a:rPr lang="en-US" sz="2800" dirty="0" err="1">
                <a:latin typeface="Arial" pitchFamily="34" charset="0"/>
                <a:cs typeface="Arial" pitchFamily="34" charset="0"/>
              </a:rPr>
              <a:t>Dr.S.Prince</a:t>
            </a:r>
            <a:r>
              <a:rPr lang="en-US" sz="2800" dirty="0">
                <a:latin typeface="Arial" pitchFamily="34" charset="0"/>
                <a:cs typeface="Arial" pitchFamily="34" charset="0"/>
              </a:rPr>
              <a:t> Mary M.E.,</a:t>
            </a:r>
            <a:r>
              <a:rPr lang="en-US" sz="2800" dirty="0" err="1">
                <a:latin typeface="Arial" pitchFamily="34" charset="0"/>
                <a:cs typeface="Arial" pitchFamily="34" charset="0"/>
              </a:rPr>
              <a:t>Ph.D</a:t>
            </a:r>
            <a:r>
              <a:rPr lang="en-US" sz="2800" dirty="0">
                <a:latin typeface="Arial" pitchFamily="34" charset="0"/>
                <a:cs typeface="Arial" pitchFamily="34" charset="0"/>
              </a:rPr>
              <a:t>., Associate Professor,</a:t>
            </a:r>
          </a:p>
          <a:p>
            <a:r>
              <a:rPr lang="en-US" sz="2800" dirty="0">
                <a:latin typeface="Arial" pitchFamily="34" charset="0"/>
                <a:cs typeface="Arial" pitchFamily="34" charset="0"/>
              </a:rPr>
              <a:t>Department of Computer Science and Engineering, </a:t>
            </a:r>
          </a:p>
          <a:p>
            <a:r>
              <a:rPr lang="en-US" sz="2800" dirty="0">
                <a:latin typeface="Arial" pitchFamily="34" charset="0"/>
                <a:cs typeface="Arial" pitchFamily="34" charset="0"/>
              </a:rPr>
              <a:t>School of Computing</a:t>
            </a:r>
          </a:p>
          <a:p>
            <a:r>
              <a:rPr lang="en-US" sz="7000" b="1" dirty="0">
                <a:solidFill>
                  <a:srgbClr val="00B0F0"/>
                </a:solidFill>
                <a:latin typeface="Arial" pitchFamily="34" charset="0"/>
                <a:cs typeface="Arial" pitchFamily="34" charset="0"/>
              </a:rPr>
              <a:t>SATHYABAMA </a:t>
            </a:r>
          </a:p>
          <a:p>
            <a:r>
              <a:rPr lang="en-US" sz="2800" dirty="0">
                <a:latin typeface="Arial" pitchFamily="34" charset="0"/>
                <a:cs typeface="Arial" pitchFamily="34" charset="0"/>
              </a:rPr>
              <a:t>Institute of Science and Technology</a:t>
            </a:r>
          </a:p>
          <a:p>
            <a:r>
              <a:rPr lang="en-US" sz="2800" dirty="0">
                <a:latin typeface="Arial" pitchFamily="34" charset="0"/>
                <a:cs typeface="Arial" pitchFamily="34" charset="0"/>
              </a:rPr>
              <a:t>Deemed to be University</a:t>
            </a:r>
          </a:p>
          <a:p>
            <a:r>
              <a:rPr lang="en-US" sz="2800" dirty="0">
                <a:latin typeface="Arial" pitchFamily="34" charset="0"/>
                <a:cs typeface="Arial" pitchFamily="34" charset="0"/>
              </a:rPr>
              <a:t>Chennai. </a:t>
            </a:r>
          </a:p>
        </p:txBody>
      </p:sp>
      <mc:AlternateContent xmlns:mc="http://schemas.openxmlformats.org/markup-compatibility/2006">
        <mc:Choice xmlns:p14="http://schemas.microsoft.com/office/powerpoint/2010/main" xmlns="" Requires="p14">
          <p:contentPart p14:bwMode="auto" r:id="rId2">
            <p14:nvContentPartPr>
              <p14:cNvPr id="9" name="Ink 8">
                <a:extLst>
                  <a:ext uri="{FF2B5EF4-FFF2-40B4-BE49-F238E27FC236}">
                    <a16:creationId xmlns:a16="http://schemas.microsoft.com/office/drawing/2014/main" id="{4725954A-0155-4927-AB28-B3E1D346C04E}"/>
                  </a:ext>
                </a:extLst>
              </p14:cNvPr>
              <p14:cNvContentPartPr/>
              <p14:nvPr/>
            </p14:nvContentPartPr>
            <p14:xfrm>
              <a:off x="4248000" y="3096000"/>
              <a:ext cx="360" cy="360"/>
            </p14:xfrm>
          </p:contentPart>
        </mc:Choice>
        <mc:Fallback>
          <p:pic>
            <p:nvPicPr>
              <p:cNvPr id="9" name="Ink 8">
                <a:extLst>
                  <a:ext uri="{FF2B5EF4-FFF2-40B4-BE49-F238E27FC236}">
                    <a16:creationId xmlns:a16="http://schemas.microsoft.com/office/drawing/2014/main" xmlns="" xmlns:p14="http://schemas.microsoft.com/office/powerpoint/2010/main" id="{4725954A-0155-4927-AB28-B3E1D346C04E}"/>
                  </a:ext>
                </a:extLst>
              </p:cNvPr>
              <p:cNvPicPr/>
              <p:nvPr/>
            </p:nvPicPr>
            <p:blipFill>
              <a:blip r:embed="rId3"/>
              <a:stretch>
                <a:fillRect/>
              </a:stretch>
            </p:blipFill>
            <p:spPr>
              <a:xfrm>
                <a:off x="4238640" y="3086640"/>
                <a:ext cx="19080" cy="19080"/>
              </a:xfrm>
              <a:prstGeom prst="rect">
                <a:avLst/>
              </a:prstGeom>
            </p:spPr>
          </p:pic>
        </mc:Fallback>
      </mc:AlternateContent>
    </p:spTree>
    <p:extLst>
      <p:ext uri="{BB962C8B-B14F-4D97-AF65-F5344CB8AC3E}">
        <p14:creationId xmlns:p14="http://schemas.microsoft.com/office/powerpoint/2010/main" xmlns="" val="222627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solidFill>
                  <a:srgbClr val="0070C0"/>
                </a:solidFill>
              </a:rPr>
              <a:t>Theorem 4:</a:t>
            </a:r>
            <a:r>
              <a:rPr lang="en-US" dirty="0" smtClean="0">
                <a:solidFill>
                  <a:srgbClr val="0070C0"/>
                </a:solidFill>
              </a:rPr>
              <a:t/>
            </a:r>
            <a:br>
              <a:rPr lang="en-US" dirty="0" smtClean="0">
                <a:solidFill>
                  <a:srgbClr val="0070C0"/>
                </a:solidFill>
              </a:rPr>
            </a:br>
            <a:endParaRPr lang="en-US" dirty="0"/>
          </a:p>
        </p:txBody>
      </p:sp>
      <p:sp>
        <p:nvSpPr>
          <p:cNvPr id="3" name="Content Placeholder 2"/>
          <p:cNvSpPr>
            <a:spLocks noGrp="1"/>
          </p:cNvSpPr>
          <p:nvPr>
            <p:ph idx="1"/>
          </p:nvPr>
        </p:nvSpPr>
        <p:spPr>
          <a:xfrm>
            <a:off x="228600" y="1066800"/>
            <a:ext cx="8686800" cy="5562600"/>
          </a:xfrm>
          <a:ln>
            <a:solidFill>
              <a:srgbClr val="00B050"/>
            </a:solidFill>
          </a:ln>
        </p:spPr>
        <p:txBody>
          <a:bodyPr/>
          <a:lstStyle/>
          <a:p>
            <a:pPr>
              <a:buNone/>
            </a:pPr>
            <a:r>
              <a:rPr lang="en-US" dirty="0" smtClean="0"/>
              <a:t>Statements:</a:t>
            </a:r>
          </a:p>
          <a:p>
            <a:pPr marL="571500" lvl="0" indent="-571500">
              <a:buFont typeface="+mj-lt"/>
              <a:buAutoNum type="romanLcPeriod"/>
            </a:pPr>
            <a:r>
              <a:rPr lang="en-US" b="1" dirty="0" smtClean="0">
                <a:solidFill>
                  <a:srgbClr val="FF0000"/>
                </a:solidFill>
              </a:rPr>
              <a:t>Union of two recursive languages is recursive.</a:t>
            </a:r>
            <a:endParaRPr lang="en-US" dirty="0" smtClean="0">
              <a:solidFill>
                <a:srgbClr val="FF0000"/>
              </a:solidFill>
            </a:endParaRPr>
          </a:p>
          <a:p>
            <a:pPr marL="571500" lvl="0" indent="-571500">
              <a:buFont typeface="+mj-lt"/>
              <a:buAutoNum type="romanLcPeriod"/>
            </a:pPr>
            <a:r>
              <a:rPr lang="en-US" b="1" dirty="0" smtClean="0">
                <a:solidFill>
                  <a:srgbClr val="FF0000"/>
                </a:solidFill>
              </a:rPr>
              <a:t>Union of two recursively enumerable languages is REL.</a:t>
            </a:r>
            <a:endParaRPr lang="en-US" dirty="0" smtClean="0">
              <a:solidFill>
                <a:srgbClr val="FF0000"/>
              </a:solidFill>
            </a:endParaRPr>
          </a:p>
          <a:p>
            <a:pPr marL="571500" lvl="0" indent="-571500">
              <a:buFont typeface="+mj-lt"/>
              <a:buAutoNum type="romanLcPeriod"/>
            </a:pPr>
            <a:r>
              <a:rPr lang="en-US" b="1" dirty="0" smtClean="0">
                <a:solidFill>
                  <a:srgbClr val="FF0000"/>
                </a:solidFill>
              </a:rPr>
              <a:t>Intersection of two recursively enumerable languages is REL.</a:t>
            </a: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pPr lvl="0"/>
            <a:r>
              <a:rPr lang="en-US" dirty="0" smtClean="0"/>
              <a:t/>
            </a:r>
            <a:br>
              <a:rPr lang="en-US" dirty="0" smtClean="0"/>
            </a:br>
            <a:r>
              <a:rPr lang="en-US" dirty="0" err="1" smtClean="0"/>
              <a:t>i</a:t>
            </a:r>
            <a:r>
              <a:rPr lang="en-US" dirty="0" smtClean="0">
                <a:solidFill>
                  <a:srgbClr val="0070C0"/>
                </a:solidFill>
              </a:rPr>
              <a:t>. </a:t>
            </a:r>
            <a:r>
              <a:rPr lang="en-US" sz="4000" b="1" dirty="0" smtClean="0">
                <a:solidFill>
                  <a:srgbClr val="0070C0"/>
                </a:solidFill>
              </a:rPr>
              <a:t>Union of two recursive languages is recursive.</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534400" cy="5486400"/>
          </a:xfrm>
          <a:ln>
            <a:solidFill>
              <a:srgbClr val="00B050"/>
            </a:solidFill>
          </a:ln>
        </p:spPr>
        <p:txBody>
          <a:bodyPr/>
          <a:lstStyle/>
          <a:p>
            <a:r>
              <a:rPr lang="en-US" dirty="0" smtClean="0"/>
              <a:t>Let L1 and L2 be the Recursive languages accepted by TMs M1 and M2.</a:t>
            </a:r>
            <a:endParaRPr lang="en-US" sz="2800" dirty="0" smtClean="0"/>
          </a:p>
          <a:p>
            <a:r>
              <a:rPr lang="en-US" b="1" dirty="0" smtClean="0"/>
              <a:t> Construct M:</a:t>
            </a:r>
            <a:endParaRPr lang="en-US" sz="2800" dirty="0" smtClean="0"/>
          </a:p>
          <a:p>
            <a:pPr lvl="1"/>
            <a:r>
              <a:rPr lang="en-US" dirty="0" smtClean="0"/>
              <a:t>It first simulates M1, If Yes than M accepts.</a:t>
            </a:r>
            <a:endParaRPr lang="en-US" sz="2400" dirty="0" smtClean="0"/>
          </a:p>
          <a:p>
            <a:pPr lvl="1"/>
            <a:r>
              <a:rPr lang="en-US" dirty="0" smtClean="0"/>
              <a:t>If M1 rejects, then M simulates M2 and accepts if and only if M2 accepts.</a:t>
            </a:r>
            <a:endParaRPr lang="en-US" sz="2400" dirty="0" smtClean="0"/>
          </a:p>
          <a:p>
            <a:pPr lvl="1"/>
            <a:r>
              <a:rPr lang="en-US" dirty="0" smtClean="0"/>
              <a:t>M accepts L1UL2.</a:t>
            </a:r>
            <a:endParaRPr lang="en-US" sz="2400" dirty="0" smtClean="0"/>
          </a:p>
          <a:p>
            <a:endParaRPr lang="en-US" dirty="0"/>
          </a:p>
        </p:txBody>
      </p:sp>
      <p:pic>
        <p:nvPicPr>
          <p:cNvPr id="4" name="image6.png"/>
          <p:cNvPicPr/>
          <p:nvPr/>
        </p:nvPicPr>
        <p:blipFill>
          <a:blip r:embed="rId2" cstate="print"/>
          <a:stretch>
            <a:fillRect/>
          </a:stretch>
        </p:blipFill>
        <p:spPr>
          <a:xfrm>
            <a:off x="2209800" y="4953000"/>
            <a:ext cx="5638800" cy="1619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i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ii ) Union of two Recursively Enumerable Languages is REL.</a:t>
            </a:r>
            <a:r>
              <a:rPr lang="en-US" sz="3600" dirty="0" smtClean="0">
                <a:solidFill>
                  <a:srgbClr val="FF0000"/>
                </a:solidFill>
              </a:rPr>
              <a:t/>
            </a:r>
            <a:br>
              <a:rPr lang="en-US" sz="3600" dirty="0" smtClean="0">
                <a:solidFill>
                  <a:srgbClr val="FF0000"/>
                </a:solidFill>
              </a:rPr>
            </a:br>
            <a:endParaRPr lang="en-US" sz="3600" dirty="0">
              <a:solidFill>
                <a:srgbClr val="FF0000"/>
              </a:solidFill>
            </a:endParaRPr>
          </a:p>
        </p:txBody>
      </p:sp>
      <p:sp>
        <p:nvSpPr>
          <p:cNvPr id="3" name="Content Placeholder 2"/>
          <p:cNvSpPr>
            <a:spLocks noGrp="1"/>
          </p:cNvSpPr>
          <p:nvPr>
            <p:ph idx="1"/>
          </p:nvPr>
        </p:nvSpPr>
        <p:spPr>
          <a:xfrm>
            <a:off x="228600" y="1371600"/>
            <a:ext cx="8686800" cy="5334000"/>
          </a:xfrm>
          <a:ln>
            <a:solidFill>
              <a:srgbClr val="00B050"/>
            </a:solidFill>
          </a:ln>
        </p:spPr>
        <p:txBody>
          <a:bodyPr/>
          <a:lstStyle/>
          <a:p>
            <a:pPr lvl="0"/>
            <a:r>
              <a:rPr lang="en-US" dirty="0" smtClean="0"/>
              <a:t>Let L1 and L2 be the Recursive Enumerable languages accepted by TMs M1 and M2.</a:t>
            </a:r>
          </a:p>
          <a:p>
            <a:pPr lvl="0"/>
            <a:r>
              <a:rPr lang="en-US" dirty="0" smtClean="0"/>
              <a:t>M simultaneously simulates M1 and M2.</a:t>
            </a:r>
          </a:p>
          <a:p>
            <a:pPr lvl="0"/>
            <a:r>
              <a:rPr lang="en-US" dirty="0" smtClean="0"/>
              <a:t>If either accepts, then M accepts .i.e. M accepts L1UL2.</a:t>
            </a:r>
          </a:p>
          <a:p>
            <a:pPr>
              <a:buNone/>
            </a:pPr>
            <a:endParaRPr lang="en-US" dirty="0" smtClean="0"/>
          </a:p>
          <a:p>
            <a:endParaRPr lang="en-US" dirty="0"/>
          </a:p>
        </p:txBody>
      </p:sp>
      <p:pic>
        <p:nvPicPr>
          <p:cNvPr id="4" name="Picture 3"/>
          <p:cNvPicPr/>
          <p:nvPr/>
        </p:nvPicPr>
        <p:blipFill>
          <a:blip r:embed="rId2"/>
          <a:stretch>
            <a:fillRect/>
          </a:stretch>
        </p:blipFill>
        <p:spPr>
          <a:xfrm>
            <a:off x="2133600" y="3733800"/>
            <a:ext cx="5562600" cy="2895600"/>
          </a:xfrm>
          <a:prstGeom prst="rect">
            <a:avLst/>
          </a:prstGeom>
          <a:ln>
            <a:solidFill>
              <a:srgbClr val="00B05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pPr lvl="0"/>
            <a:r>
              <a:rPr lang="en-US" b="1" dirty="0" smtClean="0"/>
              <a:t/>
            </a:r>
            <a:br>
              <a:rPr lang="en-US" b="1" dirty="0" smtClean="0"/>
            </a:br>
            <a:r>
              <a:rPr lang="en-US" b="1" dirty="0" smtClean="0">
                <a:solidFill>
                  <a:srgbClr val="0070C0"/>
                </a:solidFill>
              </a:rPr>
              <a:t>iii. Intersection of two recursively enumerable languages is REL.</a:t>
            </a:r>
            <a:r>
              <a:rPr lang="en-US" dirty="0" smtClean="0"/>
              <a:t/>
            </a:r>
            <a:br>
              <a:rPr lang="en-US" dirty="0" smtClean="0"/>
            </a:br>
            <a:endParaRPr lang="en-US" dirty="0"/>
          </a:p>
        </p:txBody>
      </p:sp>
      <p:sp>
        <p:nvSpPr>
          <p:cNvPr id="3" name="Content Placeholder 2"/>
          <p:cNvSpPr>
            <a:spLocks noGrp="1"/>
          </p:cNvSpPr>
          <p:nvPr>
            <p:ph idx="1"/>
          </p:nvPr>
        </p:nvSpPr>
        <p:spPr>
          <a:xfrm>
            <a:off x="228600" y="1600200"/>
            <a:ext cx="8458200" cy="5029200"/>
          </a:xfrm>
          <a:ln>
            <a:solidFill>
              <a:srgbClr val="00B050"/>
            </a:solidFill>
          </a:ln>
        </p:spPr>
        <p:txBody>
          <a:bodyPr/>
          <a:lstStyle/>
          <a:p>
            <a:pPr marL="285750" lvl="1" algn="just">
              <a:buFont typeface="Arial" pitchFamily="34" charset="0"/>
              <a:buChar char="•"/>
            </a:pPr>
            <a:r>
              <a:rPr lang="en-US" dirty="0" smtClean="0"/>
              <a:t>Let L1 and L2 be the Recursive Enumerable languages accepted by TMs M1 and M2.</a:t>
            </a:r>
            <a:endParaRPr lang="en-US" sz="2400" dirty="0" smtClean="0"/>
          </a:p>
          <a:p>
            <a:pPr marL="285750" lvl="1" algn="just">
              <a:buFont typeface="Arial" pitchFamily="34" charset="0"/>
              <a:buChar char="•"/>
            </a:pPr>
            <a:r>
              <a:rPr lang="en-US" dirty="0" smtClean="0"/>
              <a:t>M halts if both M1 and M2 halts.</a:t>
            </a:r>
            <a:endParaRPr lang="en-US" sz="2400" dirty="0" smtClean="0"/>
          </a:p>
          <a:p>
            <a:pPr marL="285750" lvl="1" algn="just">
              <a:buFont typeface="Arial" pitchFamily="34" charset="0"/>
              <a:buChar char="•"/>
            </a:pPr>
            <a:r>
              <a:rPr lang="en-US" dirty="0" smtClean="0"/>
              <a:t>M will never halt if either M1 or M2 enter into infinite loop.</a:t>
            </a:r>
            <a:endParaRPr lang="en-US" sz="2400" dirty="0" smtClean="0"/>
          </a:p>
          <a:p>
            <a:pPr marL="285750" lvl="1" algn="just">
              <a:buFont typeface="Arial" pitchFamily="34" charset="0"/>
              <a:buChar char="•"/>
            </a:pPr>
            <a:r>
              <a:rPr lang="en-US" dirty="0" smtClean="0"/>
              <a:t>(i.e.)M accepts L1∩L2.</a:t>
            </a:r>
            <a:endParaRPr lang="en-US" sz="2400" dirty="0" smtClean="0"/>
          </a:p>
          <a:p>
            <a:pPr>
              <a:buNone/>
            </a:pPr>
            <a:endParaRPr lang="en-US" dirty="0" smtClean="0"/>
          </a:p>
          <a:p>
            <a:pPr>
              <a:buNone/>
            </a:pPr>
            <a:endParaRPr lang="en-US" dirty="0"/>
          </a:p>
        </p:txBody>
      </p:sp>
      <p:pic>
        <p:nvPicPr>
          <p:cNvPr id="5" name="Picture 4"/>
          <p:cNvPicPr/>
          <p:nvPr/>
        </p:nvPicPr>
        <p:blipFill>
          <a:blip r:embed="rId2"/>
          <a:stretch>
            <a:fillRect/>
          </a:stretch>
        </p:blipFill>
        <p:spPr>
          <a:xfrm>
            <a:off x="4724400" y="3886200"/>
            <a:ext cx="3886200" cy="2800350"/>
          </a:xfrm>
          <a:prstGeom prst="rect">
            <a:avLst/>
          </a:prstGeom>
          <a:ln>
            <a:solidFill>
              <a:srgbClr val="00B05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ox(i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rgbClr val="0070C0"/>
                </a:solidFill>
              </a:rPr>
              <a:t>Theorem 5:</a:t>
            </a:r>
            <a:r>
              <a:rPr lang="en-US" dirty="0" smtClean="0">
                <a:solidFill>
                  <a:srgbClr val="0070C0"/>
                </a:solidFill>
              </a:rPr>
              <a:t/>
            </a:r>
            <a:br>
              <a:rPr lang="en-US" dirty="0" smtClean="0">
                <a:solidFill>
                  <a:srgbClr val="0070C0"/>
                </a:solidFill>
              </a:rPr>
            </a:b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6019800"/>
          </a:xfrm>
          <a:ln>
            <a:solidFill>
              <a:srgbClr val="00B050"/>
            </a:solidFill>
          </a:ln>
        </p:spPr>
        <p:txBody>
          <a:bodyPr>
            <a:normAutofit/>
          </a:bodyPr>
          <a:lstStyle/>
          <a:p>
            <a:pPr algn="just"/>
            <a:r>
              <a:rPr lang="en-US" dirty="0" smtClean="0"/>
              <a:t>Statement</a:t>
            </a:r>
            <a:r>
              <a:rPr lang="en-US" dirty="0" smtClean="0">
                <a:solidFill>
                  <a:srgbClr val="FF0000"/>
                </a:solidFill>
              </a:rPr>
              <a:t>: </a:t>
            </a:r>
            <a:r>
              <a:rPr lang="en-US" b="1" dirty="0" smtClean="0">
                <a:solidFill>
                  <a:srgbClr val="FF0000"/>
                </a:solidFill>
              </a:rPr>
              <a:t>If a Language L and its complement L′ are both Recursively Enumerable, then L U L1 is recursive.</a:t>
            </a:r>
          </a:p>
          <a:p>
            <a:pPr>
              <a:buNone/>
            </a:pPr>
            <a:endParaRPr lang="en-US" dirty="0" smtClean="0"/>
          </a:p>
          <a:p>
            <a:pPr algn="just">
              <a:buNone/>
            </a:pPr>
            <a:endParaRPr lang="en-US" dirty="0">
              <a:solidFill>
                <a:srgbClr val="FF0000"/>
              </a:solidFill>
            </a:endParaRPr>
          </a:p>
        </p:txBody>
      </p:sp>
      <p:pic>
        <p:nvPicPr>
          <p:cNvPr id="4" name="image9.png"/>
          <p:cNvPicPr>
            <a:picLocks/>
          </p:cNvPicPr>
          <p:nvPr/>
        </p:nvPicPr>
        <p:blipFill>
          <a:blip r:embed="rId2" cstate="print"/>
          <a:stretch>
            <a:fillRect/>
          </a:stretch>
        </p:blipFill>
        <p:spPr>
          <a:xfrm>
            <a:off x="1066800" y="2895600"/>
            <a:ext cx="6934200" cy="33137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rgbClr val="0070C0"/>
                </a:solidFill>
              </a:rPr>
              <a:t>Theorem 5:</a:t>
            </a:r>
            <a:r>
              <a:rPr lang="en-US" dirty="0" smtClean="0">
                <a:solidFill>
                  <a:srgbClr val="0070C0"/>
                </a:solidFill>
              </a:rPr>
              <a:t/>
            </a:r>
            <a:br>
              <a:rPr lang="en-US" dirty="0" smtClean="0">
                <a:solidFill>
                  <a:srgbClr val="0070C0"/>
                </a:solidFill>
              </a:rPr>
            </a:b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6019800"/>
          </a:xfrm>
          <a:ln>
            <a:solidFill>
              <a:srgbClr val="00B050"/>
            </a:solidFill>
          </a:ln>
        </p:spPr>
        <p:txBody>
          <a:bodyPr>
            <a:normAutofit lnSpcReduction="10000"/>
          </a:bodyPr>
          <a:lstStyle/>
          <a:p>
            <a:pPr algn="just"/>
            <a:r>
              <a:rPr lang="en-US" dirty="0" smtClean="0"/>
              <a:t>Statement</a:t>
            </a:r>
            <a:r>
              <a:rPr lang="en-US" dirty="0" smtClean="0">
                <a:solidFill>
                  <a:srgbClr val="FF0000"/>
                </a:solidFill>
              </a:rPr>
              <a:t>: </a:t>
            </a:r>
            <a:r>
              <a:rPr lang="en-US" b="1" dirty="0" smtClean="0">
                <a:solidFill>
                  <a:srgbClr val="FF0000"/>
                </a:solidFill>
              </a:rPr>
              <a:t>If a Language L and its complement L′ are both Recursively Enumerable, then L UL′ is recursive.</a:t>
            </a:r>
          </a:p>
          <a:p>
            <a:pPr lvl="1"/>
            <a:r>
              <a:rPr lang="en-US" dirty="0" smtClean="0"/>
              <a:t>Let M1 and M2 be the TMs accepting L1 and L2 respectively.</a:t>
            </a:r>
            <a:endParaRPr lang="en-US" sz="2400" dirty="0" smtClean="0"/>
          </a:p>
          <a:p>
            <a:pPr lvl="1"/>
            <a:r>
              <a:rPr lang="en-US" dirty="0" smtClean="0"/>
              <a:t>M simultaneously simulates M1 and M2.</a:t>
            </a:r>
            <a:endParaRPr lang="en-US" sz="2400" dirty="0" smtClean="0"/>
          </a:p>
          <a:p>
            <a:pPr lvl="1"/>
            <a:r>
              <a:rPr lang="en-US" dirty="0" smtClean="0"/>
              <a:t>M1 accepts L and M2 accepts L</a:t>
            </a:r>
            <a:r>
              <a:rPr lang="en-US" b="1" dirty="0" smtClean="0"/>
              <a:t>′</a:t>
            </a:r>
            <a:endParaRPr lang="en-US" sz="2400" dirty="0" smtClean="0"/>
          </a:p>
          <a:p>
            <a:r>
              <a:rPr lang="en-US" dirty="0" smtClean="0"/>
              <a:t> If input to M is in L then M1 accepts and hence M accepts and halts. If input to M is not in L then M2 accepts and halts and hence M halts. Hence M halts on every input and so it is recursive.</a:t>
            </a:r>
          </a:p>
          <a:p>
            <a:endParaRPr lang="en-US" dirty="0" smtClean="0"/>
          </a:p>
          <a:p>
            <a:pPr algn="just"/>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26244-9D09-456A-BA5D-1CE202A81282}"/>
              </a:ext>
            </a:extLst>
          </p:cNvPr>
          <p:cNvSpPr>
            <a:spLocks noGrp="1"/>
          </p:cNvSpPr>
          <p:nvPr>
            <p:ph type="title"/>
          </p:nvPr>
        </p:nvSpPr>
        <p:spPr>
          <a:xfrm>
            <a:off x="457200" y="274639"/>
            <a:ext cx="8229600" cy="563562"/>
          </a:xfrm>
        </p:spPr>
        <p:txBody>
          <a:bodyPr>
            <a:normAutofit fontScale="90000"/>
          </a:bodyPr>
          <a:lstStyle/>
          <a:p>
            <a:r>
              <a:rPr lang="en-IN" dirty="0">
                <a:solidFill>
                  <a:srgbClr val="0070C0"/>
                </a:solidFill>
              </a:rPr>
              <a:t>Theorem Statements</a:t>
            </a:r>
          </a:p>
        </p:txBody>
      </p:sp>
      <p:sp>
        <p:nvSpPr>
          <p:cNvPr id="3" name="Content Placeholder 2">
            <a:extLst>
              <a:ext uri="{FF2B5EF4-FFF2-40B4-BE49-F238E27FC236}">
                <a16:creationId xmlns:a16="http://schemas.microsoft.com/office/drawing/2014/main" xmlns="" id="{27AC165E-E488-46B2-AAA8-24BAB9291520}"/>
              </a:ext>
            </a:extLst>
          </p:cNvPr>
          <p:cNvSpPr>
            <a:spLocks noGrp="1"/>
          </p:cNvSpPr>
          <p:nvPr>
            <p:ph idx="1"/>
          </p:nvPr>
        </p:nvSpPr>
        <p:spPr>
          <a:xfrm>
            <a:off x="457200" y="914400"/>
            <a:ext cx="8458200" cy="5715000"/>
          </a:xfrm>
          <a:ln>
            <a:solidFill>
              <a:srgbClr val="00B050"/>
            </a:solidFill>
          </a:ln>
        </p:spPr>
        <p:txBody>
          <a:bodyPr>
            <a:noAutofit/>
          </a:bodyPr>
          <a:lstStyle/>
          <a:p>
            <a:pPr marL="514350" indent="-514350" algn="just">
              <a:buFont typeface="+mj-lt"/>
              <a:buAutoNum type="arabicPeriod"/>
            </a:pPr>
            <a:r>
              <a:rPr lang="en-US" sz="2800" dirty="0"/>
              <a:t>Every recursive language is Reclusively    enumerable.</a:t>
            </a:r>
          </a:p>
          <a:p>
            <a:pPr marL="514350" indent="-514350" algn="just">
              <a:buFont typeface="+mj-lt"/>
              <a:buAutoNum type="arabicPeriod"/>
            </a:pPr>
            <a:r>
              <a:rPr lang="en-US" sz="2800" dirty="0"/>
              <a:t>Every REL is not recursive</a:t>
            </a:r>
          </a:p>
          <a:p>
            <a:pPr marL="514350" indent="-514350" algn="just">
              <a:buFont typeface="+mj-lt"/>
              <a:buAutoNum type="arabicPeriod"/>
            </a:pPr>
            <a:r>
              <a:rPr lang="en-US" sz="2800" dirty="0"/>
              <a:t>The complement of a RL is recursive (or)  If L is recursive, so is L’.</a:t>
            </a:r>
          </a:p>
          <a:p>
            <a:pPr marL="514350" indent="-514350" algn="just">
              <a:buFont typeface="+mj-lt"/>
              <a:buAutoNum type="arabicPeriod"/>
            </a:pPr>
            <a:r>
              <a:rPr lang="en-US" sz="2800" dirty="0"/>
              <a:t>Union of two recursive languages is recursive. </a:t>
            </a:r>
          </a:p>
          <a:p>
            <a:pPr marL="514350" indent="-514350" algn="just">
              <a:buFont typeface="+mj-lt"/>
              <a:buAutoNum type="arabicPeriod"/>
            </a:pPr>
            <a:r>
              <a:rPr lang="en-US" sz="2800" dirty="0"/>
              <a:t>Union of two recursively enumerable languages is REL.</a:t>
            </a:r>
          </a:p>
          <a:p>
            <a:pPr marL="514350" indent="-514350" algn="just">
              <a:buFont typeface="+mj-lt"/>
              <a:buAutoNum type="arabicPeriod"/>
            </a:pPr>
            <a:r>
              <a:rPr lang="en-US" sz="2800" dirty="0"/>
              <a:t>Intersection of two recursively enumerable languages is REL.</a:t>
            </a:r>
          </a:p>
          <a:p>
            <a:pPr marL="514350" indent="-514350" algn="just">
              <a:buFont typeface="+mj-lt"/>
              <a:buAutoNum type="arabicPeriod"/>
            </a:pPr>
            <a:r>
              <a:rPr lang="en-US" sz="2800" dirty="0"/>
              <a:t>If a Language L and its complement L’ are both Recursively Enumerable, then L and hence L’ are recursive.</a:t>
            </a:r>
            <a:endParaRPr lang="en-IN" sz="2800" dirty="0"/>
          </a:p>
        </p:txBody>
      </p:sp>
    </p:spTree>
    <p:extLst>
      <p:ext uri="{BB962C8B-B14F-4D97-AF65-F5344CB8AC3E}">
        <p14:creationId xmlns:p14="http://schemas.microsoft.com/office/powerpoint/2010/main" xmlns="" val="261678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t/>
            </a:r>
            <a:br>
              <a:rPr lang="en-US" b="1" u="sng" dirty="0" smtClean="0"/>
            </a:br>
            <a:r>
              <a:rPr lang="en-US" b="1" dirty="0" smtClean="0">
                <a:solidFill>
                  <a:srgbClr val="0070C0"/>
                </a:solidFill>
              </a:rPr>
              <a:t>Enumerating a Language:</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Content Placeholder 2"/>
          <p:cNvSpPr>
            <a:spLocks noGrp="1"/>
          </p:cNvSpPr>
          <p:nvPr>
            <p:ph idx="1"/>
          </p:nvPr>
        </p:nvSpPr>
        <p:spPr>
          <a:xfrm>
            <a:off x="152400" y="1066800"/>
            <a:ext cx="8686800" cy="5562600"/>
          </a:xfrm>
          <a:ln>
            <a:solidFill>
              <a:srgbClr val="00B050"/>
            </a:solidFill>
          </a:ln>
        </p:spPr>
        <p:txBody>
          <a:bodyPr/>
          <a:lstStyle/>
          <a:p>
            <a:pPr algn="just"/>
            <a:r>
              <a:rPr lang="en-US" dirty="0" smtClean="0"/>
              <a:t>To enumerate a set means to list out the elements one at a time.</a:t>
            </a:r>
          </a:p>
          <a:p>
            <a:pPr algn="just"/>
            <a:r>
              <a:rPr lang="en-US" dirty="0" smtClean="0"/>
              <a:t>A set is enumerable if there exists an algorithm for enumerating it.</a:t>
            </a:r>
          </a:p>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609600" y="3429000"/>
            <a:ext cx="7686675" cy="6191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ox(i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 Turing Machine Enumerating a language:</a:t>
            </a:r>
            <a:r>
              <a:rPr lang="en-US" dirty="0" smtClean="0"/>
              <a:t/>
            </a:r>
            <a:br>
              <a:rPr lang="en-US" dirty="0" smtClean="0"/>
            </a:br>
            <a:endParaRPr lang="en-US" dirty="0"/>
          </a:p>
        </p:txBody>
      </p:sp>
      <p:sp>
        <p:nvSpPr>
          <p:cNvPr id="3" name="Content Placeholder 2"/>
          <p:cNvSpPr>
            <a:spLocks noGrp="1"/>
          </p:cNvSpPr>
          <p:nvPr>
            <p:ph idx="1"/>
          </p:nvPr>
        </p:nvSpPr>
        <p:spPr>
          <a:xfrm>
            <a:off x="228600" y="1600200"/>
            <a:ext cx="8458200" cy="5257800"/>
          </a:xfrm>
          <a:ln>
            <a:solidFill>
              <a:srgbClr val="00B050"/>
            </a:solidFill>
          </a:ln>
        </p:spPr>
        <p:txBody>
          <a:bodyPr>
            <a:normAutofit fontScale="92500" lnSpcReduction="10000"/>
          </a:bodyPr>
          <a:lstStyle/>
          <a:p>
            <a:r>
              <a:rPr lang="en-US" sz="2800" dirty="0" smtClean="0"/>
              <a:t>Let T be a K tape Turing Machine (K≥1) and L⊊∑*.</a:t>
            </a:r>
          </a:p>
          <a:p>
            <a:r>
              <a:rPr lang="en-US" sz="2800" dirty="0" smtClean="0"/>
              <a:t>T enumerates L if it operates so that the following conditions are satisfied.</a:t>
            </a:r>
          </a:p>
          <a:p>
            <a:pPr lvl="1"/>
            <a:r>
              <a:rPr lang="en-US" dirty="0" smtClean="0"/>
              <a:t>The tape head on the first tape never moves to the left and no non blank symbol printed on tape 1 is subsequently modified or erased.</a:t>
            </a:r>
          </a:p>
          <a:p>
            <a:pPr lvl="1"/>
            <a:r>
              <a:rPr lang="en-US" dirty="0" smtClean="0"/>
              <a:t>∀ XϵL, at some point in the operation of T, when tape1 has contents</a:t>
            </a:r>
          </a:p>
          <a:p>
            <a:pPr lvl="1">
              <a:buNone/>
            </a:pPr>
            <a:endParaRPr lang="en-US" dirty="0" smtClean="0"/>
          </a:p>
          <a:p>
            <a:endParaRPr lang="en-US" sz="2800" dirty="0" smtClean="0"/>
          </a:p>
          <a:p>
            <a:endParaRPr lang="en-US" sz="2800" dirty="0" smtClean="0"/>
          </a:p>
          <a:p>
            <a:pPr>
              <a:buNone/>
            </a:pPr>
            <a:r>
              <a:rPr lang="en-US" sz="2800" dirty="0" smtClean="0"/>
              <a:t>		Where X1,…….</a:t>
            </a:r>
            <a:r>
              <a:rPr lang="en-US" sz="2800" dirty="0" err="1" smtClean="0"/>
              <a:t>Xn,X</a:t>
            </a:r>
            <a:r>
              <a:rPr lang="en-US" sz="2800" dirty="0" smtClean="0"/>
              <a:t> are distinct elements of L.</a:t>
            </a:r>
          </a:p>
          <a:p>
            <a:endParaRPr lang="en-US" sz="2800" dirty="0" smtClean="0"/>
          </a:p>
          <a:p>
            <a:pPr lvl="1">
              <a:buNone/>
            </a:pPr>
            <a:endParaRPr lang="en-US" dirty="0" smtClean="0"/>
          </a:p>
          <a:p>
            <a:pPr>
              <a:buNone/>
            </a:pPr>
            <a:endParaRPr lang="en-US" dirty="0"/>
          </a:p>
        </p:txBody>
      </p:sp>
      <p:pic>
        <p:nvPicPr>
          <p:cNvPr id="5" name="Picture 4"/>
          <p:cNvPicPr>
            <a:picLocks noChangeAspect="1" noChangeArrowheads="1"/>
          </p:cNvPicPr>
          <p:nvPr/>
        </p:nvPicPr>
        <p:blipFill>
          <a:blip r:embed="rId2"/>
          <a:srcRect/>
          <a:stretch>
            <a:fillRect/>
          </a:stretch>
        </p:blipFill>
        <p:spPr bwMode="auto">
          <a:xfrm>
            <a:off x="1828800" y="4800600"/>
            <a:ext cx="4810125" cy="7524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ox(i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0070C0"/>
                </a:solidFill>
              </a:rPr>
              <a:t/>
            </a:r>
            <a:br>
              <a:rPr lang="en-US" b="1" dirty="0" smtClean="0">
                <a:solidFill>
                  <a:srgbClr val="0070C0"/>
                </a:solidFill>
              </a:rPr>
            </a:br>
            <a:r>
              <a:rPr lang="en-US" b="1" dirty="0" smtClean="0">
                <a:solidFill>
                  <a:srgbClr val="0070C0"/>
                </a:solidFill>
              </a:rPr>
              <a:t>Theorem:</a:t>
            </a:r>
            <a:r>
              <a:rPr lang="en-US" dirty="0" smtClean="0"/>
              <a:t/>
            </a:r>
            <a:br>
              <a:rPr lang="en-US" dirty="0" smtClean="0"/>
            </a:br>
            <a:endParaRPr lang="en-US" dirty="0"/>
          </a:p>
        </p:txBody>
      </p:sp>
      <p:sp>
        <p:nvSpPr>
          <p:cNvPr id="3" name="Content Placeholder 2"/>
          <p:cNvSpPr>
            <a:spLocks noGrp="1"/>
          </p:cNvSpPr>
          <p:nvPr>
            <p:ph idx="1"/>
          </p:nvPr>
        </p:nvSpPr>
        <p:spPr>
          <a:xfrm>
            <a:off x="228600" y="990600"/>
            <a:ext cx="8458200" cy="5867400"/>
          </a:xfrm>
          <a:ln>
            <a:solidFill>
              <a:srgbClr val="00B050"/>
            </a:solidFill>
          </a:ln>
        </p:spPr>
        <p:txBody>
          <a:bodyPr>
            <a:normAutofit fontScale="92500" lnSpcReduction="10000"/>
          </a:bodyPr>
          <a:lstStyle/>
          <a:p>
            <a:r>
              <a:rPr lang="en-US" dirty="0" smtClean="0"/>
              <a:t>A language L⊊∑* is REL, if and only if L can be enumerated by some Turing Machine.</a:t>
            </a:r>
          </a:p>
          <a:p>
            <a:r>
              <a:rPr lang="en-US" dirty="0" smtClean="0"/>
              <a:t> Proof:</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If there is TM for enumerating language then there should be a Turing Machine for accepting same language. </a:t>
            </a:r>
          </a:p>
          <a:p>
            <a:endParaRPr lang="en-US" dirty="0" smtClean="0"/>
          </a:p>
          <a:p>
            <a:pPr>
              <a:buNone/>
            </a:pPr>
            <a:endParaRPr lang="en-US" dirty="0" smtClean="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533400" y="2286000"/>
            <a:ext cx="7791450" cy="2838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ox(in)">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3886199"/>
          </a:xfrm>
        </p:spPr>
        <p:txBody>
          <a:bodyPr>
            <a:noAutofit/>
          </a:bodyPr>
          <a:lstStyle/>
          <a:p>
            <a:r>
              <a:rPr lang="en-IN" sz="5400" b="1" dirty="0">
                <a:solidFill>
                  <a:srgbClr val="FF0000"/>
                </a:solidFill>
              </a:rPr>
              <a:t>UNIT- V</a:t>
            </a:r>
            <a:br>
              <a:rPr lang="en-IN" sz="5400" b="1" dirty="0">
                <a:solidFill>
                  <a:srgbClr val="FF0000"/>
                </a:solidFill>
              </a:rPr>
            </a:br>
            <a:r>
              <a:rPr lang="en-US" sz="5400" dirty="0">
                <a:solidFill>
                  <a:srgbClr val="0070C0"/>
                </a:solidFill>
              </a:rPr>
              <a:t>RECURSIVE LANGUAGE AND </a:t>
            </a:r>
            <a:br>
              <a:rPr lang="en-US" sz="5400" dirty="0">
                <a:solidFill>
                  <a:srgbClr val="0070C0"/>
                </a:solidFill>
              </a:rPr>
            </a:br>
            <a:r>
              <a:rPr lang="en-US" sz="5400" dirty="0" smtClean="0">
                <a:solidFill>
                  <a:srgbClr val="0070C0"/>
                </a:solidFill>
              </a:rPr>
              <a:t>UNDECIDABILITY</a:t>
            </a:r>
            <a:endParaRPr lang="en-US" dirty="0">
              <a:solidFill>
                <a:srgbClr val="0070C0"/>
              </a:solidFill>
            </a:endParaRPr>
          </a:p>
        </p:txBody>
      </p:sp>
    </p:spTree>
    <p:extLst>
      <p:ext uri="{BB962C8B-B14F-4D97-AF65-F5344CB8AC3E}">
        <p14:creationId xmlns:p14="http://schemas.microsoft.com/office/powerpoint/2010/main" xmlns="" val="2846419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rgbClr val="0070C0"/>
                </a:solidFill>
              </a:rPr>
              <a:t/>
            </a:r>
            <a:br>
              <a:rPr lang="en-US" b="1" dirty="0" smtClean="0">
                <a:solidFill>
                  <a:srgbClr val="0070C0"/>
                </a:solidFill>
              </a:rPr>
            </a:br>
            <a:r>
              <a:rPr lang="en-US" b="1" dirty="0" smtClean="0">
                <a:solidFill>
                  <a:srgbClr val="0070C0"/>
                </a:solidFill>
              </a:rPr>
              <a:t>Theorem:</a:t>
            </a:r>
            <a:r>
              <a:rPr lang="en-US" dirty="0" smtClean="0"/>
              <a:t/>
            </a:r>
            <a:br>
              <a:rPr lang="en-US" dirty="0" smtClean="0"/>
            </a:br>
            <a:endParaRPr lang="en-US" dirty="0"/>
          </a:p>
        </p:txBody>
      </p:sp>
      <p:sp>
        <p:nvSpPr>
          <p:cNvPr id="3" name="Content Placeholder 2"/>
          <p:cNvSpPr>
            <a:spLocks noGrp="1"/>
          </p:cNvSpPr>
          <p:nvPr>
            <p:ph idx="1"/>
          </p:nvPr>
        </p:nvSpPr>
        <p:spPr>
          <a:xfrm>
            <a:off x="228600" y="990600"/>
            <a:ext cx="8458200" cy="5867400"/>
          </a:xfrm>
          <a:ln>
            <a:solidFill>
              <a:srgbClr val="00B050"/>
            </a:solidFill>
          </a:ln>
        </p:spPr>
        <p:txBody>
          <a:bodyPr>
            <a:normAutofit lnSpcReduction="10000"/>
          </a:bodyPr>
          <a:lstStyle/>
          <a:p>
            <a:r>
              <a:rPr lang="en-US" dirty="0" smtClean="0"/>
              <a:t>A language L⊊∑* is REL, if and only if L can be enumerated by some Turing Machine.</a:t>
            </a:r>
          </a:p>
          <a:p>
            <a:r>
              <a:rPr lang="en-US" dirty="0" smtClean="0"/>
              <a:t> Proof:</a:t>
            </a:r>
          </a:p>
          <a:p>
            <a:pPr lvl="1" algn="just"/>
            <a:r>
              <a:rPr lang="en-US" dirty="0" smtClean="0"/>
              <a:t>Let T be a TM enumerating L.</a:t>
            </a:r>
          </a:p>
          <a:p>
            <a:pPr lvl="1" algn="just"/>
            <a:r>
              <a:rPr lang="en-US" dirty="0" smtClean="0"/>
              <a:t>T1 accepting L is constructed as follows:</a:t>
            </a:r>
          </a:p>
          <a:p>
            <a:pPr lvl="2" algn="just"/>
            <a:r>
              <a:rPr lang="en-US" dirty="0" smtClean="0"/>
              <a:t>T1 has one more tape than T </a:t>
            </a:r>
            <a:r>
              <a:rPr lang="en-US" dirty="0" err="1" smtClean="0"/>
              <a:t>ie</a:t>
            </a:r>
            <a:r>
              <a:rPr lang="en-US" dirty="0" smtClean="0"/>
              <a:t>. Tape1 is the extra tape- input tape.</a:t>
            </a:r>
          </a:p>
          <a:p>
            <a:pPr lvl="2" algn="just"/>
            <a:r>
              <a:rPr lang="en-US" dirty="0" smtClean="0"/>
              <a:t>T1 simulates T, except that every time # is written on tape 1, simulation of T pauses while T1 compares the input string to the string just before #.</a:t>
            </a:r>
          </a:p>
          <a:p>
            <a:pPr lvl="2" algn="just"/>
            <a:r>
              <a:rPr lang="en-US" dirty="0" smtClean="0"/>
              <a:t>If the 2 strings match, T1 accepts.</a:t>
            </a:r>
          </a:p>
          <a:p>
            <a:pPr lvl="2" algn="just"/>
            <a:r>
              <a:rPr lang="en-US" dirty="0" smtClean="0"/>
              <a:t>T1 will accept precisely the strings that are generated on tape2, which are the elements of L.</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a:ln>
            <a:solidFill>
              <a:srgbClr val="00B050"/>
            </a:solidFill>
          </a:ln>
        </p:spPr>
        <p:txBody>
          <a:bodyPr/>
          <a:lstStyle/>
          <a:p>
            <a:pPr algn="just">
              <a:buNone/>
            </a:pPr>
            <a:r>
              <a:rPr lang="en-US" dirty="0" smtClean="0">
                <a:solidFill>
                  <a:srgbClr val="FF0000"/>
                </a:solidFill>
              </a:rPr>
              <a:t>To store the Enumerated Values:</a:t>
            </a:r>
          </a:p>
          <a:p>
            <a:pPr algn="just"/>
            <a:r>
              <a:rPr lang="en-US" dirty="0" smtClean="0"/>
              <a:t>If there is TM for enumerating language then there should be a Turing Machine for accepting same language. </a:t>
            </a:r>
          </a:p>
          <a:p>
            <a:pPr algn="just"/>
            <a:r>
              <a:rPr lang="en-US" dirty="0" smtClean="0"/>
              <a:t>Add one extra tape: T1-output tape</a:t>
            </a:r>
          </a:p>
          <a:p>
            <a:pPr algn="just"/>
            <a:r>
              <a:rPr lang="en-US" dirty="0" smtClean="0"/>
              <a:t>For all input it should compare with enumerating tape, if exist then write on the output tape.</a:t>
            </a:r>
          </a:p>
          <a:p>
            <a:pPr algn="just"/>
            <a:r>
              <a:rPr lang="en-US" b="1" dirty="0" smtClean="0"/>
              <a:t>Output tape: </a:t>
            </a:r>
            <a:r>
              <a:rPr lang="en-US" dirty="0" err="1" smtClean="0"/>
              <a:t>abbbb</a:t>
            </a:r>
            <a:endParaRPr lang="en-US" dirty="0" smtClean="0"/>
          </a:p>
          <a:p>
            <a:pPr algn="just"/>
            <a:endParaRPr lang="en-US" dirty="0" smtClean="0"/>
          </a:p>
          <a:p>
            <a:pPr algn="just"/>
            <a:endParaRPr lang="en-US" dirty="0" smtClean="0"/>
          </a:p>
          <a:p>
            <a:pPr algn="just">
              <a:buNone/>
            </a:pPr>
            <a:endParaRPr lang="en-US" dirty="0"/>
          </a:p>
        </p:txBody>
      </p:sp>
      <p:pic>
        <p:nvPicPr>
          <p:cNvPr id="5" name="Picture 3"/>
          <p:cNvPicPr>
            <a:picLocks noChangeAspect="1" noChangeArrowheads="1"/>
          </p:cNvPicPr>
          <p:nvPr/>
        </p:nvPicPr>
        <p:blipFill>
          <a:blip r:embed="rId2"/>
          <a:srcRect/>
          <a:stretch>
            <a:fillRect/>
          </a:stretch>
        </p:blipFill>
        <p:spPr bwMode="auto">
          <a:xfrm>
            <a:off x="990600" y="4953000"/>
            <a:ext cx="68199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a:ln>
            <a:solidFill>
              <a:srgbClr val="00B050"/>
            </a:solidFill>
          </a:ln>
        </p:spPr>
        <p:txBody>
          <a:bodyPr/>
          <a:lstStyle/>
          <a:p>
            <a:r>
              <a:rPr lang="en-US" b="1" u="sng" dirty="0" smtClean="0"/>
              <a:t>Converse:</a:t>
            </a:r>
          </a:p>
          <a:p>
            <a:pPr>
              <a:buNone/>
            </a:pPr>
            <a:r>
              <a:rPr lang="en-US" b="1" u="sng" dirty="0" smtClean="0"/>
              <a:t>Suppose T1 accepts L</a:t>
            </a:r>
            <a:endParaRPr lang="en-US" dirty="0" smtClean="0"/>
          </a:p>
          <a:p>
            <a:pPr lvl="1"/>
            <a:r>
              <a:rPr lang="en-US" dirty="0" smtClean="0"/>
              <a:t>Construct a 3-tape TM, T enumerating L</a:t>
            </a:r>
          </a:p>
          <a:p>
            <a:pPr lvl="1"/>
            <a:r>
              <a:rPr lang="en-US" dirty="0" smtClean="0"/>
              <a:t>Tape 1- Output tape :</a:t>
            </a:r>
          </a:p>
          <a:p>
            <a:pPr lvl="1">
              <a:buNone/>
            </a:pPr>
            <a:r>
              <a:rPr lang="en-US" dirty="0" smtClean="0"/>
              <a:t>∑={</a:t>
            </a:r>
            <a:r>
              <a:rPr lang="en-US" dirty="0" err="1" smtClean="0"/>
              <a:t>a,b</a:t>
            </a:r>
            <a:r>
              <a:rPr lang="en-US" dirty="0" smtClean="0"/>
              <a:t>}*   W={ꓥ,</a:t>
            </a:r>
            <a:r>
              <a:rPr lang="en-US" dirty="0" err="1" smtClean="0"/>
              <a:t>a,b,ab,aa,ab,ba,bb,aaa</a:t>
            </a:r>
            <a:r>
              <a:rPr lang="en-US" dirty="0" smtClean="0"/>
              <a:t>,………}</a:t>
            </a:r>
          </a:p>
          <a:p>
            <a:endParaRPr lang="en-US" dirty="0"/>
          </a:p>
        </p:txBody>
      </p:sp>
      <p:pic>
        <p:nvPicPr>
          <p:cNvPr id="4" name="Picture 4"/>
          <p:cNvPicPr>
            <a:picLocks noChangeAspect="1" noChangeArrowheads="1"/>
          </p:cNvPicPr>
          <p:nvPr/>
        </p:nvPicPr>
        <p:blipFill>
          <a:blip r:embed="rId2"/>
          <a:srcRect/>
          <a:stretch>
            <a:fillRect/>
          </a:stretch>
        </p:blipFill>
        <p:spPr bwMode="auto">
          <a:xfrm>
            <a:off x="685800" y="3200400"/>
            <a:ext cx="6886575" cy="30003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Undecidability</a:t>
            </a:r>
            <a:endParaRPr lang="en-US" b="1" dirty="0"/>
          </a:p>
        </p:txBody>
      </p:sp>
      <p:sp>
        <p:nvSpPr>
          <p:cNvPr id="3" name="Content Placeholder 2"/>
          <p:cNvSpPr>
            <a:spLocks noGrp="1"/>
          </p:cNvSpPr>
          <p:nvPr>
            <p:ph idx="1"/>
          </p:nvPr>
        </p:nvSpPr>
        <p:spPr>
          <a:xfrm>
            <a:off x="457200" y="1600200"/>
            <a:ext cx="8229600" cy="5029200"/>
          </a:xfrm>
          <a:ln>
            <a:solidFill>
              <a:srgbClr val="00B050"/>
            </a:solidFill>
          </a:ln>
        </p:spPr>
        <p:txBody>
          <a:bodyPr/>
          <a:lstStyle/>
          <a:p>
            <a:pPr algn="just"/>
            <a:r>
              <a:rPr lang="en-US" dirty="0" smtClean="0"/>
              <a:t>A decision problem is a problem that requires a yes or no answer.</a:t>
            </a:r>
          </a:p>
          <a:p>
            <a:pPr algn="just"/>
            <a:r>
              <a:rPr lang="en-US" dirty="0" smtClean="0"/>
              <a:t>A problem that cannot be decided by algorithmic means even after giving an unlimited resource and infinite amount of times, is termed as </a:t>
            </a:r>
            <a:r>
              <a:rPr lang="en-US" dirty="0" err="1" smtClean="0">
                <a:solidFill>
                  <a:srgbClr val="FF0000"/>
                </a:solidFill>
              </a:rPr>
              <a:t>Undecidable</a:t>
            </a:r>
            <a:r>
              <a:rPr lang="en-US" dirty="0" smtClean="0">
                <a:solidFill>
                  <a:srgbClr val="FF0000"/>
                </a:solidFill>
              </a:rPr>
              <a:t>.</a:t>
            </a:r>
          </a:p>
          <a:p>
            <a:pPr algn="just"/>
            <a:r>
              <a:rPr lang="en-US" dirty="0" smtClean="0">
                <a:solidFill>
                  <a:srgbClr val="FF0000"/>
                </a:solidFill>
              </a:rPr>
              <a:t>A decision problem that admits no algorithmic solution is said to be </a:t>
            </a:r>
            <a:r>
              <a:rPr lang="en-US" dirty="0" err="1" smtClean="0">
                <a:solidFill>
                  <a:srgbClr val="FF0000"/>
                </a:solidFill>
              </a:rPr>
              <a:t>undecidable</a:t>
            </a:r>
            <a:r>
              <a:rPr lang="en-US" dirty="0" smtClean="0">
                <a:solidFill>
                  <a:srgbClr val="FF0000"/>
                </a:solidFill>
              </a:rPr>
              <a:t>.</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err="1" smtClean="0">
                <a:solidFill>
                  <a:srgbClr val="0070C0"/>
                </a:solidFill>
              </a:rPr>
              <a:t>Undecidability</a:t>
            </a:r>
            <a:endParaRPr lang="en-US" dirty="0">
              <a:solidFill>
                <a:srgbClr val="0070C0"/>
              </a:solidFill>
            </a:endParaRPr>
          </a:p>
        </p:txBody>
      </p:sp>
      <p:sp>
        <p:nvSpPr>
          <p:cNvPr id="3" name="Content Placeholder 2"/>
          <p:cNvSpPr>
            <a:spLocks noGrp="1"/>
          </p:cNvSpPr>
          <p:nvPr>
            <p:ph idx="1"/>
          </p:nvPr>
        </p:nvSpPr>
        <p:spPr>
          <a:xfrm>
            <a:off x="228600" y="1143000"/>
            <a:ext cx="8458200" cy="5486400"/>
          </a:xfrm>
          <a:ln>
            <a:solidFill>
              <a:srgbClr val="00B050"/>
            </a:solidFill>
          </a:ln>
        </p:spPr>
        <p:txBody>
          <a:bodyPr>
            <a:normAutofit/>
          </a:bodyPr>
          <a:lstStyle/>
          <a:p>
            <a:pPr algn="just"/>
            <a:r>
              <a:rPr lang="en-US" dirty="0" smtClean="0"/>
              <a:t>For an </a:t>
            </a:r>
            <a:r>
              <a:rPr lang="en-US" dirty="0" err="1" smtClean="0"/>
              <a:t>undecidable</a:t>
            </a:r>
            <a:r>
              <a:rPr lang="en-US" dirty="0" smtClean="0"/>
              <a:t> language, there is no Turing Machine which accepts the language and makes a decision for every input string </a:t>
            </a:r>
            <a:r>
              <a:rPr lang="en-US" b="1" dirty="0" smtClean="0"/>
              <a:t>w</a:t>
            </a:r>
            <a:r>
              <a:rPr lang="en-US" dirty="0" smtClean="0"/>
              <a:t> (TM can make decision for some input string though). </a:t>
            </a:r>
          </a:p>
          <a:p>
            <a:pPr algn="just"/>
            <a:r>
              <a:rPr lang="en-US" dirty="0" err="1" smtClean="0"/>
              <a:t>Undecidable</a:t>
            </a:r>
            <a:r>
              <a:rPr lang="en-US" dirty="0" smtClean="0"/>
              <a:t> languages are </a:t>
            </a:r>
            <a:r>
              <a:rPr lang="en-US" dirty="0" smtClean="0">
                <a:solidFill>
                  <a:srgbClr val="FF0000"/>
                </a:solidFill>
              </a:rPr>
              <a:t>not recursive languages</a:t>
            </a:r>
            <a:r>
              <a:rPr lang="en-US" dirty="0" smtClean="0"/>
              <a:t>, but sometimes, they may be recursively enumerable languages.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44F29-01B4-475E-9214-8DE27697FA50}"/>
              </a:ext>
            </a:extLst>
          </p:cNvPr>
          <p:cNvSpPr>
            <a:spLocks noGrp="1"/>
          </p:cNvSpPr>
          <p:nvPr>
            <p:ph type="title"/>
          </p:nvPr>
        </p:nvSpPr>
        <p:spPr>
          <a:xfrm>
            <a:off x="457200" y="0"/>
            <a:ext cx="8229600" cy="1066800"/>
          </a:xfrm>
        </p:spPr>
        <p:txBody>
          <a:bodyPr>
            <a:noAutofit/>
          </a:bodyPr>
          <a:lstStyle/>
          <a:p>
            <a:r>
              <a:rPr lang="en-US" sz="4000" dirty="0">
                <a:solidFill>
                  <a:srgbClr val="0070C0"/>
                </a:solidFill>
              </a:rPr>
              <a:t/>
            </a:r>
            <a:br>
              <a:rPr lang="en-US" sz="4000" dirty="0">
                <a:solidFill>
                  <a:srgbClr val="0070C0"/>
                </a:solidFill>
              </a:rPr>
            </a:br>
            <a:r>
              <a:rPr lang="en-US" sz="4000" dirty="0">
                <a:solidFill>
                  <a:srgbClr val="0070C0"/>
                </a:solidFill>
              </a:rPr>
              <a:t>The Post ‘ S Correspondence Problem</a:t>
            </a:r>
            <a:br>
              <a:rPr lang="en-US" sz="4000" dirty="0">
                <a:solidFill>
                  <a:srgbClr val="0070C0"/>
                </a:solidFill>
              </a:rPr>
            </a:br>
            <a:r>
              <a:rPr lang="en-US" sz="4000" dirty="0">
                <a:solidFill>
                  <a:srgbClr val="0070C0"/>
                </a:solidFill>
              </a:rPr>
              <a:t> ( </a:t>
            </a:r>
            <a:r>
              <a:rPr lang="en-US" sz="4000" dirty="0" err="1">
                <a:solidFill>
                  <a:srgbClr val="0070C0"/>
                </a:solidFill>
              </a:rPr>
              <a:t>PcP</a:t>
            </a:r>
            <a:r>
              <a:rPr lang="en-US" sz="4000" dirty="0">
                <a:solidFill>
                  <a:srgbClr val="0070C0"/>
                </a:solidFill>
              </a:rPr>
              <a:t>)</a:t>
            </a:r>
            <a:endParaRPr lang="en-IN" sz="4000" dirty="0">
              <a:solidFill>
                <a:srgbClr val="0070C0"/>
              </a:solidFill>
            </a:endParaRPr>
          </a:p>
        </p:txBody>
      </p:sp>
      <p:sp>
        <p:nvSpPr>
          <p:cNvPr id="3" name="Content Placeholder 2">
            <a:extLst>
              <a:ext uri="{FF2B5EF4-FFF2-40B4-BE49-F238E27FC236}">
                <a16:creationId xmlns:a16="http://schemas.microsoft.com/office/drawing/2014/main" xmlns="" id="{CC2219B2-6573-4074-A267-4E40124A92E4}"/>
              </a:ext>
            </a:extLst>
          </p:cNvPr>
          <p:cNvSpPr>
            <a:spLocks noGrp="1"/>
          </p:cNvSpPr>
          <p:nvPr>
            <p:ph idx="1"/>
          </p:nvPr>
        </p:nvSpPr>
        <p:spPr>
          <a:xfrm>
            <a:off x="457200" y="1600200"/>
            <a:ext cx="8229600" cy="5029200"/>
          </a:xfrm>
          <a:ln>
            <a:solidFill>
              <a:srgbClr val="00B050"/>
            </a:solidFill>
          </a:ln>
        </p:spPr>
        <p:txBody>
          <a:bodyPr>
            <a:noAutofit/>
          </a:bodyPr>
          <a:lstStyle/>
          <a:p>
            <a:r>
              <a:rPr lang="en-US" sz="2800" dirty="0"/>
              <a:t>An instance of Post’s correspondence problem (PCP) is a set {(α1, β1), (α2, β2), . . . , (αn, βn)} of pairs, where n ≥ 1 and the αi’s and βi’s are all nonnull strings over an alphabet </a:t>
            </a:r>
            <a:r>
              <a:rPr lang="en-US" sz="2800" dirty="0" smtClean="0"/>
              <a:t>.</a:t>
            </a:r>
          </a:p>
          <a:p>
            <a:endParaRPr lang="en-US" sz="2800" dirty="0"/>
          </a:p>
          <a:p>
            <a:endParaRPr lang="en-US" sz="2800" dirty="0" smtClean="0"/>
          </a:p>
          <a:p>
            <a:r>
              <a:rPr lang="en-US" sz="2800" dirty="0" smtClean="0"/>
              <a:t>The </a:t>
            </a:r>
            <a:r>
              <a:rPr lang="en-US" sz="2800" dirty="0"/>
              <a:t>decision problem is this: Given an instance of this type, does  there exist a positive integer k and a sequence of integers i1, i2, ...,</a:t>
            </a:r>
            <a:r>
              <a:rPr lang="en-US" sz="2800" dirty="0" err="1"/>
              <a:t>ik</a:t>
            </a:r>
            <a:r>
              <a:rPr lang="en-US" sz="2800" dirty="0"/>
              <a:t> with each </a:t>
            </a:r>
            <a:r>
              <a:rPr lang="en-US" sz="2800" dirty="0" err="1"/>
              <a:t>ij</a:t>
            </a:r>
            <a:r>
              <a:rPr lang="en-US" sz="2800" dirty="0"/>
              <a:t>  satisfying 1 ≤ </a:t>
            </a:r>
            <a:r>
              <a:rPr lang="en-US" sz="2800" dirty="0" err="1"/>
              <a:t>ij</a:t>
            </a:r>
            <a:r>
              <a:rPr lang="en-US" sz="2800" dirty="0"/>
              <a:t> ≤ n, satisfying  </a:t>
            </a:r>
          </a:p>
          <a:p>
            <a:pPr marL="0" indent="0">
              <a:buNone/>
            </a:pPr>
            <a:r>
              <a:rPr lang="en-US" sz="2800" dirty="0"/>
              <a:t>  	αi1αi2 ...α</a:t>
            </a:r>
            <a:r>
              <a:rPr lang="en-US" sz="2800" dirty="0" err="1"/>
              <a:t>ik</a:t>
            </a:r>
            <a:r>
              <a:rPr lang="en-US" sz="2800" dirty="0"/>
              <a:t> = βi1βi2 ...β</a:t>
            </a:r>
            <a:r>
              <a:rPr lang="en-US" sz="2800" dirty="0" err="1"/>
              <a:t>ik</a:t>
            </a:r>
            <a:endParaRPr lang="en-IN" sz="2800" dirty="0"/>
          </a:p>
        </p:txBody>
      </p:sp>
      <p:pic>
        <p:nvPicPr>
          <p:cNvPr id="4" name="Picture 2"/>
          <p:cNvPicPr>
            <a:picLocks noChangeAspect="1" noChangeArrowheads="1"/>
          </p:cNvPicPr>
          <p:nvPr/>
        </p:nvPicPr>
        <p:blipFill>
          <a:blip r:embed="rId2"/>
          <a:srcRect/>
          <a:stretch>
            <a:fillRect/>
          </a:stretch>
        </p:blipFill>
        <p:spPr bwMode="auto">
          <a:xfrm>
            <a:off x="1762125" y="3396456"/>
            <a:ext cx="5619750" cy="933450"/>
          </a:xfrm>
          <a:prstGeom prst="rect">
            <a:avLst/>
          </a:prstGeom>
          <a:noFill/>
          <a:ln w="9525">
            <a:noFill/>
            <a:miter lim="800000"/>
            <a:headEnd/>
            <a:tailEnd/>
          </a:ln>
          <a:effectLst/>
        </p:spPr>
      </p:pic>
    </p:spTree>
    <p:extLst>
      <p:ext uri="{BB962C8B-B14F-4D97-AF65-F5344CB8AC3E}">
        <p14:creationId xmlns:p14="http://schemas.microsoft.com/office/powerpoint/2010/main" xmlns="" val="79944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ox(in)">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400800"/>
          </a:xfrm>
          <a:ln>
            <a:solidFill>
              <a:srgbClr val="00B050"/>
            </a:solidFill>
          </a:ln>
        </p:spPr>
        <p:txBody>
          <a:bodyPr>
            <a:normAutofit fontScale="92500" lnSpcReduction="20000"/>
          </a:bodyPr>
          <a:lstStyle/>
          <a:p>
            <a:pPr>
              <a:buNone/>
            </a:pPr>
            <a:r>
              <a:rPr lang="en-US" dirty="0" smtClean="0">
                <a:solidFill>
                  <a:srgbClr val="FF0000"/>
                </a:solidFill>
              </a:rPr>
              <a:t>Example 1: PCP</a:t>
            </a:r>
          </a:p>
          <a:p>
            <a:pPr>
              <a:buNone/>
            </a:pPr>
            <a:r>
              <a:rPr lang="en-US" dirty="0" smtClean="0">
                <a:solidFill>
                  <a:srgbClr val="FF0000"/>
                </a:solidFill>
              </a:rPr>
              <a:t>Consider the following domino’s</a:t>
            </a:r>
          </a:p>
          <a:p>
            <a:pPr>
              <a:buNone/>
            </a:pPr>
            <a:endParaRPr lang="en-US" dirty="0" smtClean="0">
              <a:solidFill>
                <a:srgbClr val="FF0000"/>
              </a:solidFill>
            </a:endParaRPr>
          </a:p>
          <a:p>
            <a:pPr>
              <a:buNone/>
            </a:pPr>
            <a:endParaRPr lang="en-US" dirty="0" smtClean="0">
              <a:solidFill>
                <a:srgbClr val="FF0000"/>
              </a:solidFill>
            </a:endParaRPr>
          </a:p>
          <a:p>
            <a:pPr>
              <a:buNone/>
            </a:pPr>
            <a:endParaRPr lang="en-US" dirty="0" smtClean="0">
              <a:solidFill>
                <a:srgbClr val="FF0000"/>
              </a:solidFill>
            </a:endParaRPr>
          </a:p>
          <a:p>
            <a:pPr>
              <a:buNone/>
            </a:pPr>
            <a:r>
              <a:rPr lang="en-US" dirty="0" smtClean="0">
                <a:solidFill>
                  <a:srgbClr val="FF0000"/>
                </a:solidFill>
              </a:rPr>
              <a:t>Solution : </a:t>
            </a:r>
          </a:p>
          <a:p>
            <a:pPr>
              <a:buNone/>
            </a:pPr>
            <a:endParaRPr lang="en-US" dirty="0" smtClean="0">
              <a:solidFill>
                <a:srgbClr val="FF0000"/>
              </a:solidFill>
            </a:endParaRPr>
          </a:p>
          <a:p>
            <a:pPr>
              <a:buNone/>
            </a:pPr>
            <a:endParaRPr lang="en-US" dirty="0" smtClean="0"/>
          </a:p>
          <a:p>
            <a:pPr>
              <a:buNone/>
            </a:pPr>
            <a:endParaRPr lang="en-US" dirty="0" smtClean="0"/>
          </a:p>
          <a:p>
            <a:pPr>
              <a:buNone/>
            </a:pPr>
            <a:endParaRPr lang="en-US" dirty="0" smtClean="0"/>
          </a:p>
          <a:p>
            <a:pPr>
              <a:buNone/>
            </a:pPr>
            <a:r>
              <a:rPr lang="en-US" dirty="0" smtClean="0"/>
              <a:t>BAABC</a:t>
            </a:r>
          </a:p>
          <a:p>
            <a:pPr>
              <a:buNone/>
            </a:pPr>
            <a:r>
              <a:rPr lang="en-US" dirty="0" smtClean="0"/>
              <a:t>BAABC</a:t>
            </a:r>
          </a:p>
          <a:p>
            <a:pPr>
              <a:buNone/>
            </a:pPr>
            <a:r>
              <a:rPr lang="en-US" dirty="0" smtClean="0">
                <a:solidFill>
                  <a:srgbClr val="FF0000"/>
                </a:solidFill>
              </a:rPr>
              <a:t>Order:  </a:t>
            </a:r>
            <a:r>
              <a:rPr lang="en-US" dirty="0" smtClean="0"/>
              <a:t>1,2,4</a:t>
            </a:r>
          </a:p>
          <a:p>
            <a:pPr>
              <a:buNone/>
            </a:pPr>
            <a:r>
              <a:rPr lang="en-US" dirty="0" smtClean="0">
                <a:solidFill>
                  <a:srgbClr val="FF0000"/>
                </a:solidFill>
              </a:rPr>
              <a:t> </a:t>
            </a:r>
          </a:p>
          <a:p>
            <a:pPr>
              <a:buNone/>
            </a:pPr>
            <a:endParaRPr lang="en-US" dirty="0" smtClean="0">
              <a:solidFill>
                <a:srgbClr val="FF0000"/>
              </a:solidFill>
            </a:endParaRPr>
          </a:p>
          <a:p>
            <a:pPr>
              <a:buNone/>
            </a:pPr>
            <a:endParaRPr lang="en-US" dirty="0">
              <a:solidFill>
                <a:srgbClr val="FF0000"/>
              </a:solidFill>
            </a:endParaRPr>
          </a:p>
        </p:txBody>
      </p:sp>
      <p:graphicFrame>
        <p:nvGraphicFramePr>
          <p:cNvPr id="6" name="Table 5"/>
          <p:cNvGraphicFramePr>
            <a:graphicFrameLocks noGrp="1"/>
          </p:cNvGraphicFramePr>
          <p:nvPr/>
        </p:nvGraphicFramePr>
        <p:xfrm>
          <a:off x="1066800" y="2971800"/>
          <a:ext cx="7010400" cy="1371600"/>
        </p:xfrm>
        <a:graphic>
          <a:graphicData uri="http://schemas.openxmlformats.org/drawingml/2006/table">
            <a:tbl>
              <a:tblPr firstRow="1" bandRow="1">
                <a:tableStyleId>{616DA210-FB5B-4158-B5E0-FEB733F419BA}</a:tableStyleId>
              </a:tblPr>
              <a:tblGrid>
                <a:gridCol w="701040"/>
                <a:gridCol w="701040"/>
                <a:gridCol w="1036320"/>
                <a:gridCol w="365760"/>
                <a:gridCol w="701040"/>
                <a:gridCol w="701040"/>
                <a:gridCol w="701040"/>
                <a:gridCol w="701040"/>
                <a:gridCol w="701040"/>
                <a:gridCol w="701040"/>
              </a:tblGrid>
              <a:tr h="685800">
                <a:tc>
                  <a:txBody>
                    <a:bodyPr/>
                    <a:lstStyle/>
                    <a:p>
                      <a:r>
                        <a:rPr lang="en-US" sz="2800" dirty="0" smtClean="0"/>
                        <a:t>B</a:t>
                      </a:r>
                      <a:endParaRPr lang="en-US" sz="2800" dirty="0"/>
                    </a:p>
                  </a:txBody>
                  <a:tcPr/>
                </a:tc>
                <a:tc>
                  <a:txBody>
                    <a:bodyPr/>
                    <a:lstStyle/>
                    <a:p>
                      <a:r>
                        <a:rPr lang="en-US" sz="2800" dirty="0" smtClean="0"/>
                        <a:t>A</a:t>
                      </a:r>
                      <a:endParaRPr lang="en-US" sz="2800" dirty="0"/>
                    </a:p>
                  </a:txBody>
                  <a:tcPr/>
                </a:tc>
                <a:tc>
                  <a:txBody>
                    <a:bodyPr/>
                    <a:lstStyle/>
                    <a:p>
                      <a:r>
                        <a:rPr lang="en-US" sz="2800" dirty="0" smtClean="0"/>
                        <a:t>ABC</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sz="2800"/>
                    </a:p>
                  </a:txBody>
                  <a:tcPr/>
                </a:tc>
                <a:tc>
                  <a:txBody>
                    <a:bodyPr/>
                    <a:lstStyle/>
                    <a:p>
                      <a:endParaRPr lang="en-US"/>
                    </a:p>
                  </a:txBody>
                  <a:tcPr/>
                </a:tc>
              </a:tr>
              <a:tr h="685800">
                <a:tc>
                  <a:txBody>
                    <a:bodyPr/>
                    <a:lstStyle/>
                    <a:p>
                      <a:r>
                        <a:rPr lang="en-US" sz="2800" dirty="0" smtClean="0"/>
                        <a:t>BA</a:t>
                      </a:r>
                      <a:endParaRPr lang="en-US" sz="2800" dirty="0"/>
                    </a:p>
                  </a:txBody>
                  <a:tcPr/>
                </a:tc>
                <a:tc>
                  <a:txBody>
                    <a:bodyPr/>
                    <a:lstStyle/>
                    <a:p>
                      <a:r>
                        <a:rPr lang="en-US" sz="2800" dirty="0" smtClean="0"/>
                        <a:t>AB</a:t>
                      </a:r>
                      <a:endParaRPr lang="en-US" sz="2800" dirty="0"/>
                    </a:p>
                  </a:txBody>
                  <a:tcPr/>
                </a:tc>
                <a:tc>
                  <a:txBody>
                    <a:bodyPr/>
                    <a:lstStyle/>
                    <a:p>
                      <a:r>
                        <a:rPr lang="en-US" sz="2800" dirty="0" smtClean="0"/>
                        <a:t>C</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dirty="0"/>
                    </a:p>
                  </a:txBody>
                  <a:tcPr/>
                </a:tc>
              </a:tr>
            </a:tbl>
          </a:graphicData>
        </a:graphic>
      </p:graphicFrame>
      <p:pic>
        <p:nvPicPr>
          <p:cNvPr id="6146" name="Picture 2"/>
          <p:cNvPicPr>
            <a:picLocks noChangeAspect="1" noChangeArrowheads="1"/>
          </p:cNvPicPr>
          <p:nvPr/>
        </p:nvPicPr>
        <p:blipFill>
          <a:blip r:embed="rId2"/>
          <a:srcRect/>
          <a:stretch>
            <a:fillRect/>
          </a:stretch>
        </p:blipFill>
        <p:spPr bwMode="auto">
          <a:xfrm>
            <a:off x="1524000" y="1447800"/>
            <a:ext cx="4514850" cy="8001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ox(in)">
                                      <p:cBhvr>
                                        <p:cTn id="7" dur="500"/>
                                        <p:tgtEl>
                                          <p:spTgt spid="3">
                                            <p:txEl>
                                              <p:pRg st="10" end="1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box(in)">
                                      <p:cBhvr>
                                        <p:cTn id="10" dur="500"/>
                                        <p:tgtEl>
                                          <p:spTgt spid="3">
                                            <p:txEl>
                                              <p:pRg st="11" end="1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box(in)">
                                      <p:cBhvr>
                                        <p:cTn id="13" dur="500"/>
                                        <p:tgtEl>
                                          <p:spTgt spid="3">
                                            <p:txEl>
                                              <p:pRg st="12" end="1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box(in)">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400800"/>
          </a:xfrm>
          <a:ln>
            <a:solidFill>
              <a:srgbClr val="00B050"/>
            </a:solidFill>
          </a:ln>
        </p:spPr>
        <p:txBody>
          <a:bodyPr>
            <a:normAutofit fontScale="92500" lnSpcReduction="20000"/>
          </a:bodyPr>
          <a:lstStyle/>
          <a:p>
            <a:pPr>
              <a:buNone/>
            </a:pPr>
            <a:r>
              <a:rPr lang="en-US" dirty="0" smtClean="0">
                <a:solidFill>
                  <a:srgbClr val="FF0000"/>
                </a:solidFill>
              </a:rPr>
              <a:t>Example 2: PCP</a:t>
            </a:r>
          </a:p>
          <a:p>
            <a:pPr>
              <a:buNone/>
            </a:pPr>
            <a:r>
              <a:rPr lang="en-US" dirty="0" smtClean="0">
                <a:solidFill>
                  <a:srgbClr val="FF0000"/>
                </a:solidFill>
              </a:rPr>
              <a:t>Consider the following domino’s</a:t>
            </a:r>
          </a:p>
          <a:p>
            <a:pPr>
              <a:buNone/>
            </a:pPr>
            <a:endParaRPr lang="en-US" dirty="0" smtClean="0">
              <a:solidFill>
                <a:srgbClr val="FF0000"/>
              </a:solidFill>
            </a:endParaRPr>
          </a:p>
          <a:p>
            <a:pPr>
              <a:buNone/>
            </a:pPr>
            <a:endParaRPr lang="en-US" dirty="0" smtClean="0">
              <a:solidFill>
                <a:srgbClr val="FF0000"/>
              </a:solidFill>
            </a:endParaRPr>
          </a:p>
          <a:p>
            <a:pPr>
              <a:buNone/>
            </a:pPr>
            <a:endParaRPr lang="en-US" dirty="0" smtClean="0">
              <a:solidFill>
                <a:srgbClr val="FF0000"/>
              </a:solidFill>
            </a:endParaRPr>
          </a:p>
          <a:p>
            <a:pPr>
              <a:buNone/>
            </a:pPr>
            <a:r>
              <a:rPr lang="en-US" dirty="0" smtClean="0">
                <a:solidFill>
                  <a:srgbClr val="FF0000"/>
                </a:solidFill>
              </a:rPr>
              <a:t>Solution : </a:t>
            </a:r>
          </a:p>
          <a:p>
            <a:pPr>
              <a:buNone/>
            </a:pPr>
            <a:endParaRPr lang="en-US" dirty="0" smtClean="0">
              <a:solidFill>
                <a:srgbClr val="FF0000"/>
              </a:solidFill>
            </a:endParaRPr>
          </a:p>
          <a:p>
            <a:pPr>
              <a:buNone/>
            </a:pPr>
            <a:endParaRPr lang="en-US" dirty="0" smtClean="0"/>
          </a:p>
          <a:p>
            <a:pPr>
              <a:buNone/>
            </a:pPr>
            <a:endParaRPr lang="en-US" dirty="0" smtClean="0"/>
          </a:p>
          <a:p>
            <a:pPr>
              <a:buNone/>
            </a:pPr>
            <a:endParaRPr lang="en-US" dirty="0" smtClean="0">
              <a:solidFill>
                <a:srgbClr val="FF0000"/>
              </a:solidFill>
            </a:endParaRPr>
          </a:p>
          <a:p>
            <a:pPr>
              <a:buNone/>
            </a:pPr>
            <a:r>
              <a:rPr lang="en-US" dirty="0" smtClean="0">
                <a:solidFill>
                  <a:srgbClr val="FF0000"/>
                </a:solidFill>
              </a:rPr>
              <a:t>111</a:t>
            </a:r>
          </a:p>
          <a:p>
            <a:pPr>
              <a:buNone/>
            </a:pPr>
            <a:r>
              <a:rPr lang="en-US" dirty="0" smtClean="0">
                <a:solidFill>
                  <a:srgbClr val="FF0000"/>
                </a:solidFill>
              </a:rPr>
              <a:t>11111111</a:t>
            </a:r>
          </a:p>
          <a:p>
            <a:pPr>
              <a:buNone/>
            </a:pPr>
            <a:r>
              <a:rPr lang="en-US" dirty="0" smtClean="0">
                <a:solidFill>
                  <a:srgbClr val="FF0000"/>
                </a:solidFill>
              </a:rPr>
              <a:t>Order:  </a:t>
            </a:r>
            <a:r>
              <a:rPr lang="en-US" dirty="0" smtClean="0"/>
              <a:t>1,</a:t>
            </a:r>
          </a:p>
          <a:p>
            <a:pPr>
              <a:buNone/>
            </a:pPr>
            <a:r>
              <a:rPr lang="en-US" dirty="0" smtClean="0">
                <a:solidFill>
                  <a:srgbClr val="FF0000"/>
                </a:solidFill>
              </a:rPr>
              <a:t> </a:t>
            </a:r>
          </a:p>
          <a:p>
            <a:pPr>
              <a:buNone/>
            </a:pPr>
            <a:endParaRPr lang="en-US" dirty="0" smtClean="0">
              <a:solidFill>
                <a:srgbClr val="FF0000"/>
              </a:solidFill>
            </a:endParaRPr>
          </a:p>
          <a:p>
            <a:pPr>
              <a:buNone/>
            </a:pPr>
            <a:endParaRPr lang="en-US" dirty="0">
              <a:solidFill>
                <a:srgbClr val="FF0000"/>
              </a:solidFill>
            </a:endParaRPr>
          </a:p>
        </p:txBody>
      </p:sp>
      <p:graphicFrame>
        <p:nvGraphicFramePr>
          <p:cNvPr id="6" name="Table 5"/>
          <p:cNvGraphicFramePr>
            <a:graphicFrameLocks noGrp="1"/>
          </p:cNvGraphicFramePr>
          <p:nvPr/>
        </p:nvGraphicFramePr>
        <p:xfrm>
          <a:off x="1143000" y="2819400"/>
          <a:ext cx="7010400" cy="1371600"/>
        </p:xfrm>
        <a:graphic>
          <a:graphicData uri="http://schemas.openxmlformats.org/drawingml/2006/table">
            <a:tbl>
              <a:tblPr firstRow="1" bandRow="1">
                <a:tableStyleId>{616DA210-FB5B-4158-B5E0-FEB733F419BA}</a:tableStyleId>
              </a:tblPr>
              <a:tblGrid>
                <a:gridCol w="701040"/>
                <a:gridCol w="701040"/>
                <a:gridCol w="701040"/>
                <a:gridCol w="701040"/>
                <a:gridCol w="701040"/>
                <a:gridCol w="701040"/>
                <a:gridCol w="701040"/>
                <a:gridCol w="701040"/>
                <a:gridCol w="701040"/>
                <a:gridCol w="701040"/>
              </a:tblGrid>
              <a:tr h="685800">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a:t>
                      </a:r>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tc>
                  <a:txBody>
                    <a:bodyPr/>
                    <a:lstStyle/>
                    <a:p>
                      <a:endParaRPr lang="en-US" sz="2400"/>
                    </a:p>
                  </a:txBody>
                  <a:tcPr/>
                </a:tc>
                <a:tc>
                  <a:txBody>
                    <a:bodyPr/>
                    <a:lstStyle/>
                    <a:p>
                      <a:endParaRPr lang="en-US" sz="2400"/>
                    </a:p>
                  </a:txBody>
                  <a:tcPr/>
                </a:tc>
                <a:tc>
                  <a:txBody>
                    <a:bodyPr/>
                    <a:lstStyle/>
                    <a:p>
                      <a:endParaRPr lang="en-US" sz="2400"/>
                    </a:p>
                  </a:txBody>
                  <a:tcPr/>
                </a:tc>
              </a:tr>
              <a:tr h="685800">
                <a:tc>
                  <a:txBody>
                    <a:bodyPr/>
                    <a:lstStyle/>
                    <a:p>
                      <a:r>
                        <a:rPr lang="en-US" sz="2400" dirty="0" smtClean="0"/>
                        <a:t>111</a:t>
                      </a:r>
                      <a:endParaRPr lang="en-US" sz="2400" dirty="0"/>
                    </a:p>
                  </a:txBody>
                  <a:tcPr/>
                </a:tc>
                <a:tc>
                  <a:txBody>
                    <a:bodyPr/>
                    <a:lstStyle/>
                    <a:p>
                      <a:r>
                        <a:rPr lang="en-US" sz="2400" dirty="0" smtClean="0"/>
                        <a:t>111</a:t>
                      </a:r>
                      <a:endParaRPr lang="en-US" sz="2400" dirty="0"/>
                    </a:p>
                  </a:txBody>
                  <a:tcPr/>
                </a:tc>
                <a:tc>
                  <a:txBody>
                    <a:bodyPr/>
                    <a:lstStyle/>
                    <a:p>
                      <a:r>
                        <a:rPr lang="en-US" sz="2400" dirty="0" smtClean="0"/>
                        <a:t>111</a:t>
                      </a:r>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r>
            </a:tbl>
          </a:graphicData>
        </a:graphic>
      </p:graphicFrame>
      <p:graphicFrame>
        <p:nvGraphicFramePr>
          <p:cNvPr id="7" name="Table 6"/>
          <p:cNvGraphicFramePr>
            <a:graphicFrameLocks noGrp="1"/>
          </p:cNvGraphicFramePr>
          <p:nvPr/>
        </p:nvGraphicFramePr>
        <p:xfrm>
          <a:off x="2971800" y="1066800"/>
          <a:ext cx="2625725" cy="1304544"/>
        </p:xfrm>
        <a:graphic>
          <a:graphicData uri="http://schemas.openxmlformats.org/drawingml/2006/table">
            <a:tbl>
              <a:tblPr/>
              <a:tblGrid>
                <a:gridCol w="625475"/>
                <a:gridCol w="971550"/>
                <a:gridCol w="1028700"/>
              </a:tblGrid>
              <a:tr h="0">
                <a:tc>
                  <a:txBody>
                    <a:bodyPr/>
                    <a:lstStyle/>
                    <a:p>
                      <a:pPr marL="0" marR="0">
                        <a:lnSpc>
                          <a:spcPct val="107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70C0"/>
                          </a:solidFill>
                          <a:latin typeface="Calibri"/>
                          <a:ea typeface="Calibri"/>
                          <a:cs typeface="Times New Roman"/>
                        </a:rPr>
                        <a:t>A</a:t>
                      </a:r>
                      <a:endParaRPr lang="en-U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solidFill>
                            <a:srgbClr val="0070C0"/>
                          </a:solidFill>
                          <a:latin typeface="Calibri"/>
                          <a:ea typeface="Calibri"/>
                          <a:cs typeface="Times New Roman"/>
                        </a:rPr>
                        <a:t>B</a:t>
                      </a:r>
                      <a:endParaRPr lang="en-U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2000">
                          <a:solidFill>
                            <a:srgbClr val="0070C0"/>
                          </a:solidFill>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Calibri"/>
                          <a:ea typeface="Calibri"/>
                          <a:cs typeface="Times New Roman"/>
                        </a:rPr>
                        <a:t>111</a:t>
                      </a:r>
                      <a:endParaRPr lang="en-U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2000">
                          <a:solidFill>
                            <a:srgbClr val="0070C0"/>
                          </a:solidFill>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Calibri"/>
                          <a:ea typeface="Calibri"/>
                          <a:cs typeface="Times New Roman"/>
                        </a:rPr>
                        <a:t>10111</a:t>
                      </a:r>
                      <a:endParaRPr lang="en-U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Calibri"/>
                          <a:ea typeface="Calibri"/>
                          <a:cs typeface="Times New Roman"/>
                        </a:rPr>
                        <a:t>10</a:t>
                      </a:r>
                      <a:endParaRPr lang="en-U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2000">
                          <a:solidFill>
                            <a:srgbClr val="0070C0"/>
                          </a:solidFill>
                          <a:latin typeface="Calibri"/>
                          <a:ea typeface="Calibri"/>
                          <a:cs typeface="Times New Roman"/>
                        </a:rPr>
                        <a:t>3.</a:t>
                      </a:r>
                      <a:endParaRPr lang="en-U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latin typeface="Calibri"/>
                          <a:ea typeface="Calibri"/>
                          <a:cs typeface="Times New Roman"/>
                        </a:rPr>
                        <a:t>10</a:t>
                      </a:r>
                      <a:endParaRPr lang="en-US" sz="110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latin typeface="Calibri"/>
                          <a:ea typeface="Calibri"/>
                          <a:cs typeface="Times New Roman"/>
                        </a:rPr>
                        <a:t>0</a:t>
                      </a:r>
                      <a:endParaRPr lang="en-US" sz="11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ox(in)">
                                      <p:cBhvr>
                                        <p:cTn id="7" dur="500"/>
                                        <p:tgtEl>
                                          <p:spTgt spid="3">
                                            <p:txEl>
                                              <p:pRg st="10" end="1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box(in)">
                                      <p:cBhvr>
                                        <p:cTn id="10" dur="500"/>
                                        <p:tgtEl>
                                          <p:spTgt spid="3">
                                            <p:txEl>
                                              <p:pRg st="11" end="1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box(in)">
                                      <p:cBhvr>
                                        <p:cTn id="1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400800"/>
          </a:xfrm>
          <a:ln>
            <a:solidFill>
              <a:srgbClr val="00B050"/>
            </a:solidFill>
          </a:ln>
        </p:spPr>
        <p:txBody>
          <a:bodyPr>
            <a:normAutofit fontScale="92500" lnSpcReduction="20000"/>
          </a:bodyPr>
          <a:lstStyle/>
          <a:p>
            <a:pPr>
              <a:buNone/>
            </a:pPr>
            <a:r>
              <a:rPr lang="en-US" dirty="0" smtClean="0">
                <a:solidFill>
                  <a:srgbClr val="FF0000"/>
                </a:solidFill>
              </a:rPr>
              <a:t>Example 3: PCP</a:t>
            </a:r>
          </a:p>
          <a:p>
            <a:pPr>
              <a:buNone/>
            </a:pPr>
            <a:r>
              <a:rPr lang="en-US" dirty="0" smtClean="0">
                <a:solidFill>
                  <a:srgbClr val="FF0000"/>
                </a:solidFill>
              </a:rPr>
              <a:t>Consider the following domino’s</a:t>
            </a:r>
          </a:p>
          <a:p>
            <a:pPr>
              <a:buNone/>
            </a:pPr>
            <a:endParaRPr lang="en-US" dirty="0" smtClean="0">
              <a:solidFill>
                <a:srgbClr val="FF0000"/>
              </a:solidFill>
            </a:endParaRPr>
          </a:p>
          <a:p>
            <a:pPr>
              <a:buNone/>
            </a:pPr>
            <a:endParaRPr lang="en-US" dirty="0" smtClean="0">
              <a:solidFill>
                <a:srgbClr val="FF0000"/>
              </a:solidFill>
            </a:endParaRPr>
          </a:p>
          <a:p>
            <a:pPr>
              <a:buNone/>
            </a:pPr>
            <a:endParaRPr lang="en-US" dirty="0" smtClean="0">
              <a:solidFill>
                <a:srgbClr val="FF0000"/>
              </a:solidFill>
            </a:endParaRPr>
          </a:p>
          <a:p>
            <a:pPr>
              <a:buNone/>
            </a:pPr>
            <a:r>
              <a:rPr lang="en-US" dirty="0" smtClean="0">
                <a:solidFill>
                  <a:srgbClr val="FF0000"/>
                </a:solidFill>
              </a:rPr>
              <a:t>Solution : </a:t>
            </a:r>
          </a:p>
          <a:p>
            <a:pPr>
              <a:buNone/>
            </a:pPr>
            <a:endParaRPr lang="en-US" dirty="0" smtClean="0">
              <a:solidFill>
                <a:srgbClr val="FF0000"/>
              </a:solidFill>
            </a:endParaRPr>
          </a:p>
          <a:p>
            <a:pPr>
              <a:buNone/>
            </a:pPr>
            <a:endParaRPr lang="en-US" dirty="0" smtClean="0"/>
          </a:p>
          <a:p>
            <a:pPr>
              <a:buNone/>
            </a:pPr>
            <a:endParaRPr lang="en-US" dirty="0" smtClean="0"/>
          </a:p>
          <a:p>
            <a:pPr>
              <a:buNone/>
            </a:pPr>
            <a:endParaRPr lang="en-US" dirty="0" smtClean="0">
              <a:solidFill>
                <a:srgbClr val="FF0000"/>
              </a:solidFill>
            </a:endParaRPr>
          </a:p>
          <a:p>
            <a:pPr>
              <a:buNone/>
            </a:pPr>
            <a:r>
              <a:rPr lang="en-US" dirty="0" smtClean="0">
                <a:solidFill>
                  <a:srgbClr val="FF0000"/>
                </a:solidFill>
              </a:rPr>
              <a:t>10101101101</a:t>
            </a:r>
          </a:p>
          <a:p>
            <a:pPr>
              <a:buNone/>
            </a:pPr>
            <a:r>
              <a:rPr lang="en-US" dirty="0" smtClean="0">
                <a:solidFill>
                  <a:srgbClr val="FF0000"/>
                </a:solidFill>
              </a:rPr>
              <a:t>101011011011</a:t>
            </a:r>
          </a:p>
          <a:p>
            <a:pPr>
              <a:buNone/>
            </a:pPr>
            <a:r>
              <a:rPr lang="en-US" dirty="0" smtClean="0">
                <a:solidFill>
                  <a:srgbClr val="FF0000"/>
                </a:solidFill>
              </a:rPr>
              <a:t>Order:  </a:t>
            </a:r>
            <a:r>
              <a:rPr lang="en-US" dirty="0" smtClean="0"/>
              <a:t>1,3</a:t>
            </a:r>
          </a:p>
          <a:p>
            <a:pPr>
              <a:buNone/>
            </a:pPr>
            <a:r>
              <a:rPr lang="en-US" dirty="0" smtClean="0">
                <a:solidFill>
                  <a:srgbClr val="FF0000"/>
                </a:solidFill>
              </a:rPr>
              <a:t> </a:t>
            </a:r>
          </a:p>
          <a:p>
            <a:pPr>
              <a:buNone/>
            </a:pPr>
            <a:endParaRPr lang="en-US" dirty="0" smtClean="0">
              <a:solidFill>
                <a:srgbClr val="FF0000"/>
              </a:solidFill>
            </a:endParaRPr>
          </a:p>
          <a:p>
            <a:pPr>
              <a:buNone/>
            </a:pPr>
            <a:endParaRPr lang="en-US" dirty="0">
              <a:solidFill>
                <a:srgbClr val="FF0000"/>
              </a:solidFill>
            </a:endParaRPr>
          </a:p>
        </p:txBody>
      </p:sp>
      <p:graphicFrame>
        <p:nvGraphicFramePr>
          <p:cNvPr id="6" name="Table 5"/>
          <p:cNvGraphicFramePr>
            <a:graphicFrameLocks noGrp="1"/>
          </p:cNvGraphicFramePr>
          <p:nvPr/>
        </p:nvGraphicFramePr>
        <p:xfrm>
          <a:off x="1143000" y="2819400"/>
          <a:ext cx="7010400" cy="1371600"/>
        </p:xfrm>
        <a:graphic>
          <a:graphicData uri="http://schemas.openxmlformats.org/drawingml/2006/table">
            <a:tbl>
              <a:tblPr firstRow="1" bandRow="1">
                <a:tableStyleId>{616DA210-FB5B-4158-B5E0-FEB733F419BA}</a:tableStyleId>
              </a:tblPr>
              <a:tblGrid>
                <a:gridCol w="701040"/>
                <a:gridCol w="701040"/>
                <a:gridCol w="701040"/>
                <a:gridCol w="701040"/>
                <a:gridCol w="701040"/>
                <a:gridCol w="701040"/>
                <a:gridCol w="701040"/>
                <a:gridCol w="701040"/>
                <a:gridCol w="701040"/>
                <a:gridCol w="701040"/>
              </a:tblGrid>
              <a:tr h="685800">
                <a:tc>
                  <a:txBody>
                    <a:bodyPr/>
                    <a:lstStyle/>
                    <a:p>
                      <a:r>
                        <a:rPr lang="en-US" sz="2400" dirty="0" smtClean="0"/>
                        <a:t>10</a:t>
                      </a:r>
                      <a:endParaRPr lang="en-US" sz="2400" dirty="0"/>
                    </a:p>
                  </a:txBody>
                  <a:tcPr/>
                </a:tc>
                <a:tc>
                  <a:txBody>
                    <a:bodyPr/>
                    <a:lstStyle/>
                    <a:p>
                      <a:r>
                        <a:rPr lang="en-US" sz="2400" dirty="0" smtClean="0"/>
                        <a:t>10</a:t>
                      </a:r>
                      <a:endParaRPr lang="en-US" sz="2400" dirty="0"/>
                    </a:p>
                  </a:txBody>
                  <a:tcPr/>
                </a:tc>
                <a:tc>
                  <a:txBody>
                    <a:bodyPr/>
                    <a:lstStyle/>
                    <a:p>
                      <a:r>
                        <a:rPr lang="en-US" sz="2400" dirty="0" smtClean="0"/>
                        <a:t>10</a:t>
                      </a:r>
                      <a:endParaRPr lang="en-US" sz="2400" dirty="0"/>
                    </a:p>
                  </a:txBody>
                  <a:tcPr/>
                </a:tc>
                <a:tc>
                  <a:txBody>
                    <a:bodyPr/>
                    <a:lstStyle/>
                    <a:p>
                      <a:r>
                        <a:rPr lang="en-US" sz="2400" dirty="0" smtClean="0"/>
                        <a:t>…</a:t>
                      </a:r>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tc>
                  <a:txBody>
                    <a:bodyPr/>
                    <a:lstStyle/>
                    <a:p>
                      <a:endParaRPr lang="en-US" sz="2400"/>
                    </a:p>
                  </a:txBody>
                  <a:tcPr/>
                </a:tc>
                <a:tc>
                  <a:txBody>
                    <a:bodyPr/>
                    <a:lstStyle/>
                    <a:p>
                      <a:endParaRPr lang="en-US" sz="2400"/>
                    </a:p>
                  </a:txBody>
                  <a:tcPr/>
                </a:tc>
                <a:tc>
                  <a:txBody>
                    <a:bodyPr/>
                    <a:lstStyle/>
                    <a:p>
                      <a:endParaRPr lang="en-US" sz="2400"/>
                    </a:p>
                  </a:txBody>
                  <a:tcPr/>
                </a:tc>
              </a:tr>
              <a:tr h="685800">
                <a:tc>
                  <a:txBody>
                    <a:bodyPr/>
                    <a:lstStyle/>
                    <a:p>
                      <a:r>
                        <a:rPr lang="en-US" sz="2400" dirty="0" smtClean="0"/>
                        <a:t>101</a:t>
                      </a:r>
                      <a:endParaRPr lang="en-US" sz="2400" dirty="0"/>
                    </a:p>
                  </a:txBody>
                  <a:tcPr/>
                </a:tc>
                <a:tc>
                  <a:txBody>
                    <a:bodyPr/>
                    <a:lstStyle/>
                    <a:p>
                      <a:r>
                        <a:rPr lang="en-US" sz="2400" dirty="0" smtClean="0"/>
                        <a:t>101</a:t>
                      </a:r>
                      <a:endParaRPr lang="en-US" sz="2400" dirty="0"/>
                    </a:p>
                  </a:txBody>
                  <a:tcPr/>
                </a:tc>
                <a:tc>
                  <a:txBody>
                    <a:bodyPr/>
                    <a:lstStyle/>
                    <a:p>
                      <a:r>
                        <a:rPr lang="en-US" sz="2400" dirty="0" smtClean="0"/>
                        <a:t>101</a:t>
                      </a:r>
                      <a:endParaRPr lang="en-US" sz="2400" dirty="0"/>
                    </a:p>
                  </a:txBody>
                  <a:tcPr/>
                </a:tc>
                <a:tc>
                  <a:txBody>
                    <a:bodyPr/>
                    <a:lstStyle/>
                    <a:p>
                      <a:r>
                        <a:rPr lang="en-US" sz="2400" dirty="0" smtClean="0"/>
                        <a:t>….</a:t>
                      </a:r>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r>
            </a:tbl>
          </a:graphicData>
        </a:graphic>
      </p:graphicFrame>
      <p:pic>
        <p:nvPicPr>
          <p:cNvPr id="5" name="Picture 1"/>
          <p:cNvPicPr>
            <a:picLocks noChangeAspect="1" noChangeArrowheads="1"/>
          </p:cNvPicPr>
          <p:nvPr/>
        </p:nvPicPr>
        <p:blipFill>
          <a:blip r:embed="rId2"/>
          <a:srcRect/>
          <a:stretch>
            <a:fillRect/>
          </a:stretch>
        </p:blipFill>
        <p:spPr bwMode="auto">
          <a:xfrm>
            <a:off x="3429000" y="998954"/>
            <a:ext cx="3124200" cy="142992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ox(in)">
                                      <p:cBhvr>
                                        <p:cTn id="7" dur="500"/>
                                        <p:tgtEl>
                                          <p:spTgt spid="3">
                                            <p:txEl>
                                              <p:pRg st="10" end="1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box(in)">
                                      <p:cBhvr>
                                        <p:cTn id="10" dur="500"/>
                                        <p:tgtEl>
                                          <p:spTgt spid="3">
                                            <p:txEl>
                                              <p:pRg st="11" end="1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box(in)">
                                      <p:cBhvr>
                                        <p:cTn id="13" dur="500"/>
                                        <p:tgtEl>
                                          <p:spTgt spid="3">
                                            <p:txEl>
                                              <p:pRg st="12" end="1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box(in)">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539723-1CB6-45CC-82D7-6865D7BA48F6}"/>
              </a:ext>
            </a:extLst>
          </p:cNvPr>
          <p:cNvSpPr>
            <a:spLocks noGrp="1"/>
          </p:cNvSpPr>
          <p:nvPr>
            <p:ph idx="1"/>
          </p:nvPr>
        </p:nvSpPr>
        <p:spPr>
          <a:xfrm>
            <a:off x="152400" y="228600"/>
            <a:ext cx="8534400" cy="6400800"/>
          </a:xfrm>
          <a:ln>
            <a:solidFill>
              <a:srgbClr val="00B050"/>
            </a:solidFill>
          </a:ln>
        </p:spPr>
        <p:txBody>
          <a:bodyPr/>
          <a:lstStyle/>
          <a:p>
            <a:r>
              <a:rPr lang="en-IN" dirty="0" smtClean="0">
                <a:solidFill>
                  <a:srgbClr val="FF0000"/>
                </a:solidFill>
              </a:rPr>
              <a:t>Example 4:</a:t>
            </a:r>
            <a:endParaRPr lang="en-IN" dirty="0">
              <a:solidFill>
                <a:srgbClr val="FF0000"/>
              </a:solidFill>
            </a:endParaRPr>
          </a:p>
          <a:p>
            <a:endParaRPr lang="en-IN" dirty="0"/>
          </a:p>
          <a:p>
            <a:endParaRPr lang="en-IN" dirty="0"/>
          </a:p>
          <a:p>
            <a:endParaRPr lang="en-IN" dirty="0"/>
          </a:p>
          <a:p>
            <a:pPr marL="0" indent="0">
              <a:buNone/>
            </a:pPr>
            <a:r>
              <a:rPr lang="en-IN" dirty="0"/>
              <a:t>             1            2            3            4             5</a:t>
            </a:r>
          </a:p>
          <a:p>
            <a:r>
              <a:rPr lang="en-IN" dirty="0" smtClean="0"/>
              <a:t>Solution:</a:t>
            </a:r>
            <a:endParaRPr lang="en-IN" dirty="0"/>
          </a:p>
          <a:p>
            <a:endParaRPr lang="en-IN" dirty="0"/>
          </a:p>
          <a:p>
            <a:endParaRPr lang="en-IN" dirty="0"/>
          </a:p>
          <a:p>
            <a:pPr>
              <a:buNone/>
            </a:pPr>
            <a:r>
              <a:rPr lang="en-IN" dirty="0"/>
              <a:t>      </a:t>
            </a:r>
            <a:r>
              <a:rPr lang="en-IN" dirty="0">
                <a:highlight>
                  <a:srgbClr val="FFFF00"/>
                </a:highlight>
              </a:rPr>
              <a:t>1       5      2       3        4      4         3      4 </a:t>
            </a:r>
          </a:p>
          <a:p>
            <a:endParaRPr lang="en-IN" dirty="0"/>
          </a:p>
        </p:txBody>
      </p:sp>
      <p:pic>
        <p:nvPicPr>
          <p:cNvPr id="4" name="Picture 3">
            <a:extLst>
              <a:ext uri="{FF2B5EF4-FFF2-40B4-BE49-F238E27FC236}">
                <a16:creationId xmlns:a16="http://schemas.microsoft.com/office/drawing/2014/main" xmlns="" id="{161BE704-2819-4CE5-A266-ECA651819C59}"/>
              </a:ext>
            </a:extLst>
          </p:cNvPr>
          <p:cNvPicPr>
            <a:picLocks noChangeAspect="1"/>
          </p:cNvPicPr>
          <p:nvPr/>
        </p:nvPicPr>
        <p:blipFill>
          <a:blip r:embed="rId2"/>
          <a:stretch>
            <a:fillRect/>
          </a:stretch>
        </p:blipFill>
        <p:spPr>
          <a:xfrm>
            <a:off x="609600" y="753608"/>
            <a:ext cx="7181850" cy="1962150"/>
          </a:xfrm>
          <a:prstGeom prst="rect">
            <a:avLst/>
          </a:prstGeom>
        </p:spPr>
      </p:pic>
      <p:pic>
        <p:nvPicPr>
          <p:cNvPr id="5" name="Picture 4">
            <a:extLst>
              <a:ext uri="{FF2B5EF4-FFF2-40B4-BE49-F238E27FC236}">
                <a16:creationId xmlns:a16="http://schemas.microsoft.com/office/drawing/2014/main" xmlns="" id="{0F11DA37-CA44-4E2F-A981-7582B583EB05}"/>
              </a:ext>
            </a:extLst>
          </p:cNvPr>
          <p:cNvPicPr>
            <a:picLocks noChangeAspect="1"/>
          </p:cNvPicPr>
          <p:nvPr/>
        </p:nvPicPr>
        <p:blipFill>
          <a:blip r:embed="rId3"/>
          <a:stretch>
            <a:fillRect/>
          </a:stretch>
        </p:blipFill>
        <p:spPr>
          <a:xfrm>
            <a:off x="795337" y="3619501"/>
            <a:ext cx="7248525" cy="876300"/>
          </a:xfrm>
          <a:prstGeom prst="rect">
            <a:avLst/>
          </a:prstGeom>
        </p:spPr>
      </p:pic>
      <p:pic>
        <p:nvPicPr>
          <p:cNvPr id="6" name="Picture 5">
            <a:extLst>
              <a:ext uri="{FF2B5EF4-FFF2-40B4-BE49-F238E27FC236}">
                <a16:creationId xmlns:a16="http://schemas.microsoft.com/office/drawing/2014/main" xmlns="" id="{B9E5D29D-4F0A-44D6-9A32-AE6BBF51C083}"/>
              </a:ext>
            </a:extLst>
          </p:cNvPr>
          <p:cNvPicPr>
            <a:picLocks noChangeAspect="1"/>
          </p:cNvPicPr>
          <p:nvPr/>
        </p:nvPicPr>
        <p:blipFill>
          <a:blip r:embed="rId4"/>
          <a:stretch>
            <a:fillRect/>
          </a:stretch>
        </p:blipFill>
        <p:spPr>
          <a:xfrm>
            <a:off x="870858" y="4312959"/>
            <a:ext cx="6920592" cy="658091"/>
          </a:xfrm>
          <a:prstGeom prst="rect">
            <a:avLst/>
          </a:prstGeom>
        </p:spPr>
      </p:pic>
    </p:spTree>
    <p:extLst>
      <p:ext uri="{BB962C8B-B14F-4D97-AF65-F5344CB8AC3E}">
        <p14:creationId xmlns:p14="http://schemas.microsoft.com/office/powerpoint/2010/main" xmlns="" val="366243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ox(in)">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rgbClr val="00B0F0"/>
                </a:solidFill>
              </a:rPr>
              <a:t>Syllabus</a:t>
            </a:r>
          </a:p>
        </p:txBody>
      </p:sp>
      <p:sp>
        <p:nvSpPr>
          <p:cNvPr id="3" name="Content Placeholder 2"/>
          <p:cNvSpPr>
            <a:spLocks noGrp="1"/>
          </p:cNvSpPr>
          <p:nvPr>
            <p:ph idx="1"/>
          </p:nvPr>
        </p:nvSpPr>
        <p:spPr>
          <a:xfrm>
            <a:off x="457200" y="1143000"/>
            <a:ext cx="8229600" cy="5638800"/>
          </a:xfrm>
          <a:ln>
            <a:solidFill>
              <a:srgbClr val="00B050"/>
            </a:solidFill>
          </a:ln>
        </p:spPr>
        <p:txBody>
          <a:bodyPr>
            <a:normAutofit/>
          </a:bodyPr>
          <a:lstStyle/>
          <a:p>
            <a:pPr algn="just">
              <a:lnSpc>
                <a:spcPct val="110000"/>
              </a:lnSpc>
            </a:pPr>
            <a:r>
              <a:rPr lang="en-US" dirty="0" smtClean="0"/>
              <a:t>Recursively enumerable and recursive languages – Properties of Recursively enumerable and recursive languages - Enumerating a language. Introduction to </a:t>
            </a:r>
          </a:p>
          <a:p>
            <a:pPr algn="just">
              <a:lnSpc>
                <a:spcPct val="110000"/>
              </a:lnSpc>
            </a:pPr>
            <a:r>
              <a:rPr lang="en-US" dirty="0" err="1" smtClean="0"/>
              <a:t>Undecidability</a:t>
            </a:r>
            <a:r>
              <a:rPr lang="en-US" dirty="0" smtClean="0"/>
              <a:t>- Halting Problem-</a:t>
            </a:r>
            <a:r>
              <a:rPr lang="en-US" dirty="0" err="1" smtClean="0"/>
              <a:t>Undecidability</a:t>
            </a:r>
            <a:r>
              <a:rPr lang="en-US" dirty="0" smtClean="0"/>
              <a:t> of Post correspondence problem (PCP)-Modified PCP -Rice Theorem. </a:t>
            </a:r>
            <a:endParaRPr lang="en-US" dirty="0"/>
          </a:p>
        </p:txBody>
      </p:sp>
    </p:spTree>
    <p:extLst>
      <p:ext uri="{BB962C8B-B14F-4D97-AF65-F5344CB8AC3E}">
        <p14:creationId xmlns:p14="http://schemas.microsoft.com/office/powerpoint/2010/main" xmlns="" val="1277678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smtClean="0">
                <a:solidFill>
                  <a:srgbClr val="0070C0"/>
                </a:solidFill>
              </a:rPr>
              <a:t>Halting Problem</a:t>
            </a:r>
            <a:br>
              <a:rPr lang="en-US" dirty="0" smtClean="0">
                <a:solidFill>
                  <a:srgbClr val="0070C0"/>
                </a:solidFill>
              </a:rPr>
            </a:br>
            <a:r>
              <a:rPr lang="en-US" dirty="0" smtClean="0">
                <a:solidFill>
                  <a:srgbClr val="0070C0"/>
                </a:solidFill>
              </a:rPr>
              <a:t/>
            </a:r>
            <a:br>
              <a:rPr lang="en-US" dirty="0" smtClean="0">
                <a:solidFill>
                  <a:srgbClr val="0070C0"/>
                </a:solidFill>
              </a:rPr>
            </a:br>
            <a:r>
              <a:rPr lang="en-US" dirty="0" smtClean="0">
                <a:solidFill>
                  <a:srgbClr val="FF0000"/>
                </a:solidFill>
              </a:rPr>
              <a:t>     </a:t>
            </a:r>
            <a:r>
              <a:rPr lang="en-US" sz="3100" dirty="0" smtClean="0">
                <a:solidFill>
                  <a:srgbClr val="FF0000"/>
                </a:solidFill>
              </a:rPr>
              <a:t>Halt                        Never halt     May Halt or May not</a:t>
            </a:r>
            <a:endParaRPr lang="en-US" sz="3100" dirty="0">
              <a:solidFill>
                <a:srgbClr val="FF0000"/>
              </a:solidFill>
            </a:endParaRPr>
          </a:p>
        </p:txBody>
      </p:sp>
      <p:pic>
        <p:nvPicPr>
          <p:cNvPr id="4" name="Picture 2"/>
          <p:cNvPicPr>
            <a:picLocks noGrp="1" noChangeAspect="1" noChangeArrowheads="1"/>
          </p:cNvPicPr>
          <p:nvPr>
            <p:ph idx="1"/>
          </p:nvPr>
        </p:nvPicPr>
        <p:blipFill>
          <a:blip r:embed="rId2"/>
          <a:srcRect/>
          <a:stretch>
            <a:fillRect/>
          </a:stretch>
        </p:blipFill>
        <p:spPr bwMode="auto">
          <a:xfrm>
            <a:off x="457200" y="2286000"/>
            <a:ext cx="8381999" cy="3581400"/>
          </a:xfrm>
          <a:prstGeom prst="rect">
            <a:avLst/>
          </a:prstGeom>
          <a:noFill/>
          <a:ln w="9525">
            <a:solidFill>
              <a:srgbClr val="00B050"/>
            </a:solid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70C0"/>
                </a:solidFill>
              </a:rPr>
              <a:t>Halting Problem</a:t>
            </a:r>
            <a:endParaRPr lang="en-US" dirty="0">
              <a:solidFill>
                <a:srgbClr val="0070C0"/>
              </a:solidFill>
            </a:endParaRPr>
          </a:p>
        </p:txBody>
      </p:sp>
      <p:sp>
        <p:nvSpPr>
          <p:cNvPr id="3" name="Content Placeholder 2"/>
          <p:cNvSpPr>
            <a:spLocks noGrp="1"/>
          </p:cNvSpPr>
          <p:nvPr>
            <p:ph idx="1"/>
          </p:nvPr>
        </p:nvSpPr>
        <p:spPr>
          <a:xfrm>
            <a:off x="457200" y="990600"/>
            <a:ext cx="8229600" cy="5638800"/>
          </a:xfrm>
          <a:ln>
            <a:solidFill>
              <a:srgbClr val="00B050"/>
            </a:solidFill>
          </a:ln>
        </p:spPr>
        <p:txBody>
          <a:bodyPr>
            <a:normAutofit/>
          </a:bodyPr>
          <a:lstStyle/>
          <a:p>
            <a:pPr algn="just"/>
            <a:r>
              <a:rPr lang="en-US" sz="2800" dirty="0" smtClean="0"/>
              <a:t>Given a program/algorithm will </a:t>
            </a:r>
            <a:r>
              <a:rPr lang="en-US" sz="2800" dirty="0" smtClean="0">
                <a:solidFill>
                  <a:srgbClr val="FF0000"/>
                </a:solidFill>
              </a:rPr>
              <a:t>ever halt or not</a:t>
            </a:r>
            <a:r>
              <a:rPr lang="en-US" sz="2800" dirty="0" smtClean="0"/>
              <a:t>?</a:t>
            </a:r>
          </a:p>
          <a:p>
            <a:pPr algn="just"/>
            <a:r>
              <a:rPr lang="en-US" sz="2800" dirty="0" smtClean="0"/>
              <a:t>Halting means that the program on </a:t>
            </a:r>
            <a:r>
              <a:rPr lang="en-US" sz="2800" dirty="0" smtClean="0">
                <a:solidFill>
                  <a:srgbClr val="FF0000"/>
                </a:solidFill>
              </a:rPr>
              <a:t>certain input will accept it and halt or reject it and halt </a:t>
            </a:r>
            <a:r>
              <a:rPr lang="en-US" sz="2800" dirty="0" smtClean="0"/>
              <a:t>and it would never go into an infinite loop. </a:t>
            </a:r>
          </a:p>
          <a:p>
            <a:pPr algn="just"/>
            <a:r>
              <a:rPr lang="en-US" sz="2800" dirty="0" smtClean="0"/>
              <a:t>Basically halting </a:t>
            </a:r>
            <a:r>
              <a:rPr lang="en-US" sz="2800" dirty="0" smtClean="0">
                <a:solidFill>
                  <a:srgbClr val="FF0000"/>
                </a:solidFill>
              </a:rPr>
              <a:t>means terminating. </a:t>
            </a:r>
          </a:p>
          <a:p>
            <a:pPr algn="just"/>
            <a:r>
              <a:rPr lang="en-US" sz="2800" dirty="0" smtClean="0"/>
              <a:t>So can we have an algorithm that will tell that the given program will halt or not. </a:t>
            </a:r>
          </a:p>
        </p:txBody>
      </p:sp>
      <p:pic>
        <p:nvPicPr>
          <p:cNvPr id="5" name="Picture 5"/>
          <p:cNvPicPr>
            <a:picLocks noChangeAspect="1" noChangeArrowheads="1"/>
          </p:cNvPicPr>
          <p:nvPr/>
        </p:nvPicPr>
        <p:blipFill>
          <a:blip r:embed="rId2"/>
          <a:srcRect/>
          <a:stretch>
            <a:fillRect/>
          </a:stretch>
        </p:blipFill>
        <p:spPr bwMode="auto">
          <a:xfrm>
            <a:off x="1219200" y="4572000"/>
            <a:ext cx="6648450" cy="1581150"/>
          </a:xfrm>
          <a:prstGeom prst="rect">
            <a:avLst/>
          </a:prstGeom>
          <a:noFill/>
          <a:ln w="9525">
            <a:solidFill>
              <a:srgbClr val="00B05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324600"/>
          </a:xfrm>
          <a:ln>
            <a:solidFill>
              <a:srgbClr val="00B050"/>
            </a:solidFill>
          </a:ln>
        </p:spPr>
        <p:txBody>
          <a:bodyPr/>
          <a:lstStyle/>
          <a:p>
            <a:r>
              <a:rPr lang="en-US" dirty="0" smtClean="0"/>
              <a:t>In terms of Turing machine, </a:t>
            </a:r>
            <a:r>
              <a:rPr lang="en-US" dirty="0" smtClean="0">
                <a:solidFill>
                  <a:srgbClr val="FF0000"/>
                </a:solidFill>
              </a:rPr>
              <a:t>will it terminate when run on some machine with some particular given input string</a:t>
            </a:r>
            <a:r>
              <a:rPr lang="en-US" dirty="0" smtClean="0"/>
              <a:t>.</a:t>
            </a:r>
          </a:p>
          <a:p>
            <a:pPr lvl="1"/>
            <a:r>
              <a:rPr lang="en-US" dirty="0" smtClean="0"/>
              <a:t>The answer is </a:t>
            </a:r>
            <a:r>
              <a:rPr lang="en-US" dirty="0" smtClean="0">
                <a:solidFill>
                  <a:srgbClr val="FF0000"/>
                </a:solidFill>
              </a:rPr>
              <a:t>NO. </a:t>
            </a:r>
            <a:r>
              <a:rPr lang="en-US" dirty="0" smtClean="0"/>
              <a:t>we cannot design a generalized algorithm which can appropriately say that given a program will ever halt or not?</a:t>
            </a:r>
          </a:p>
          <a:p>
            <a:pPr marL="285750" lvl="1">
              <a:buFont typeface="Arial" pitchFamily="34" charset="0"/>
              <a:buChar char="•"/>
            </a:pPr>
            <a:r>
              <a:rPr lang="en-US" dirty="0" smtClean="0"/>
              <a:t>Halting Problem is an </a:t>
            </a:r>
            <a:r>
              <a:rPr lang="en-US" dirty="0" err="1" smtClean="0">
                <a:solidFill>
                  <a:srgbClr val="FF0000"/>
                </a:solidFill>
              </a:rPr>
              <a:t>undecidable</a:t>
            </a:r>
            <a:r>
              <a:rPr lang="en-US" dirty="0" smtClean="0">
                <a:solidFill>
                  <a:srgbClr val="FF0000"/>
                </a:solidFill>
              </a:rPr>
              <a:t> problem </a:t>
            </a:r>
            <a:r>
              <a:rPr lang="en-US" dirty="0" smtClean="0"/>
              <a:t>because we cannot have an algorithm which will tell us whether a given program will halt or not in a generalized way </a:t>
            </a:r>
            <a:r>
              <a:rPr lang="en-US" dirty="0" err="1" smtClean="0"/>
              <a:t>i.e</a:t>
            </a:r>
            <a:r>
              <a:rPr lang="en-US" dirty="0" smtClean="0"/>
              <a:t> by having specific program/algorithm.</a:t>
            </a:r>
          </a:p>
          <a:p>
            <a:pPr marL="285750" lvl="1">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solidFill>
                  <a:srgbClr val="0070C0"/>
                </a:solidFill>
              </a:rPr>
              <a:t>Theorem </a:t>
            </a:r>
            <a:r>
              <a:rPr lang="en-US" b="1" u="sng" dirty="0" smtClean="0"/>
              <a:t/>
            </a:r>
            <a:br>
              <a:rPr lang="en-US" b="1" u="sng" dirty="0" smtClean="0"/>
            </a:br>
            <a:endParaRPr lang="en-US" dirty="0"/>
          </a:p>
        </p:txBody>
      </p:sp>
      <p:sp>
        <p:nvSpPr>
          <p:cNvPr id="3" name="Content Placeholder 2"/>
          <p:cNvSpPr>
            <a:spLocks noGrp="1"/>
          </p:cNvSpPr>
          <p:nvPr>
            <p:ph idx="1"/>
          </p:nvPr>
        </p:nvSpPr>
        <p:spPr>
          <a:xfrm>
            <a:off x="228600" y="914400"/>
            <a:ext cx="8458200" cy="5791200"/>
          </a:xfrm>
          <a:ln>
            <a:solidFill>
              <a:srgbClr val="00B050"/>
            </a:solidFill>
          </a:ln>
        </p:spPr>
        <p:txBody>
          <a:bodyPr>
            <a:normAutofit/>
          </a:bodyPr>
          <a:lstStyle/>
          <a:p>
            <a:pPr algn="just">
              <a:buNone/>
            </a:pPr>
            <a:r>
              <a:rPr lang="en-US" b="1" dirty="0" smtClean="0"/>
              <a:t>Statement: </a:t>
            </a:r>
            <a:r>
              <a:rPr lang="en-US" b="1" dirty="0" smtClean="0">
                <a:solidFill>
                  <a:srgbClr val="FF0000"/>
                </a:solidFill>
              </a:rPr>
              <a:t>Halting Problem is </a:t>
            </a:r>
            <a:r>
              <a:rPr lang="en-US" b="1" dirty="0" err="1" smtClean="0">
                <a:solidFill>
                  <a:srgbClr val="FF0000"/>
                </a:solidFill>
              </a:rPr>
              <a:t>undecidable</a:t>
            </a:r>
            <a:r>
              <a:rPr lang="en-US" b="1" dirty="0" smtClean="0">
                <a:solidFill>
                  <a:srgbClr val="FF0000"/>
                </a:solidFill>
              </a:rPr>
              <a:t>:</a:t>
            </a:r>
          </a:p>
          <a:p>
            <a:pPr algn="just">
              <a:buNone/>
            </a:pPr>
            <a:r>
              <a:rPr lang="en-US" b="1" dirty="0" smtClean="0"/>
              <a:t>Proof by Contradiction :</a:t>
            </a:r>
          </a:p>
          <a:p>
            <a:pPr algn="just"/>
            <a:r>
              <a:rPr lang="en-US" dirty="0" smtClean="0"/>
              <a:t>Design a machine which if given a program can find out if that </a:t>
            </a:r>
            <a:r>
              <a:rPr lang="en-US" dirty="0" smtClean="0">
                <a:solidFill>
                  <a:srgbClr val="FF0000"/>
                </a:solidFill>
              </a:rPr>
              <a:t>program will always halt or not halt on a particular input</a:t>
            </a:r>
            <a:r>
              <a:rPr lang="en-US" dirty="0" smtClean="0"/>
              <a:t>?</a:t>
            </a:r>
          </a:p>
          <a:p>
            <a:pPr algn="just">
              <a:buNone/>
            </a:pPr>
            <a:r>
              <a:rPr lang="en-US" b="1" dirty="0" smtClean="0"/>
              <a:t>Solution:</a:t>
            </a:r>
          </a:p>
          <a:p>
            <a:pPr algn="just">
              <a:buNone/>
            </a:pPr>
            <a:endParaRPr lang="en-US" b="1" dirty="0" smtClean="0"/>
          </a:p>
          <a:p>
            <a:pPr algn="just">
              <a:buNone/>
            </a:pPr>
            <a:endParaRPr lang="en-US" b="1" dirty="0" smtClean="0"/>
          </a:p>
          <a:p>
            <a:pPr algn="just">
              <a:buNone/>
            </a:pPr>
            <a:r>
              <a:rPr lang="en-US" dirty="0" smtClean="0">
                <a:solidFill>
                  <a:srgbClr val="FF0000"/>
                </a:solidFill>
              </a:rPr>
              <a:t/>
            </a:r>
            <a:br>
              <a:rPr lang="en-US" dirty="0" smtClean="0">
                <a:solidFill>
                  <a:srgbClr val="FF0000"/>
                </a:solidFill>
              </a:rPr>
            </a:br>
            <a:endParaRPr lang="en-US" dirty="0">
              <a:solidFill>
                <a:srgbClr val="FF0000"/>
              </a:solidFill>
            </a:endParaRPr>
          </a:p>
        </p:txBody>
      </p:sp>
      <p:pic>
        <p:nvPicPr>
          <p:cNvPr id="6" name="Picture 2"/>
          <p:cNvPicPr>
            <a:picLocks noChangeAspect="1" noChangeArrowheads="1"/>
          </p:cNvPicPr>
          <p:nvPr/>
        </p:nvPicPr>
        <p:blipFill>
          <a:blip r:embed="rId2"/>
          <a:srcRect/>
          <a:stretch>
            <a:fillRect/>
          </a:stretch>
        </p:blipFill>
        <p:spPr bwMode="auto">
          <a:xfrm>
            <a:off x="2133600" y="3810000"/>
            <a:ext cx="5867400" cy="2657475"/>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endParaRPr lang="en-US" dirty="0"/>
          </a:p>
        </p:txBody>
      </p:sp>
      <p:sp>
        <p:nvSpPr>
          <p:cNvPr id="3" name="Content Placeholder 2"/>
          <p:cNvSpPr>
            <a:spLocks noGrp="1"/>
          </p:cNvSpPr>
          <p:nvPr>
            <p:ph idx="1"/>
          </p:nvPr>
        </p:nvSpPr>
        <p:spPr>
          <a:xfrm>
            <a:off x="228600" y="152400"/>
            <a:ext cx="8458200" cy="6553200"/>
          </a:xfrm>
          <a:ln>
            <a:solidFill>
              <a:srgbClr val="00B050"/>
            </a:solidFill>
          </a:ln>
        </p:spPr>
        <p:txBody>
          <a:bodyPr>
            <a:normAutofit/>
          </a:bodyPr>
          <a:lstStyle/>
          <a:p>
            <a:pPr algn="just">
              <a:buNone/>
            </a:pPr>
            <a:r>
              <a:rPr lang="en-US" sz="2800" b="1" dirty="0" smtClean="0"/>
              <a:t>Solution:</a:t>
            </a:r>
          </a:p>
          <a:p>
            <a:pPr algn="just"/>
            <a:r>
              <a:rPr lang="en-US" sz="2800" dirty="0" smtClean="0"/>
              <a:t>Let us assume that we can design that kind of machine called as HM(P, I) where HM is the machine/program, P is the program and I is the input. </a:t>
            </a:r>
          </a:p>
          <a:p>
            <a:pPr algn="just">
              <a:buNone/>
            </a:pPr>
            <a:endParaRPr lang="en-US" sz="2800" dirty="0" smtClean="0"/>
          </a:p>
          <a:p>
            <a:pPr algn="just"/>
            <a:r>
              <a:rPr lang="en-US" sz="2800" dirty="0" smtClean="0"/>
              <a:t>On taking input the both arguments the machine HM will tell that the program P either halts or not.</a:t>
            </a:r>
            <a:br>
              <a:rPr lang="en-US" sz="2800" dirty="0" smtClean="0"/>
            </a:br>
            <a:endParaRPr lang="en-US" sz="2800" dirty="0" smtClean="0"/>
          </a:p>
          <a:p>
            <a:pPr algn="just">
              <a:tabLst>
                <a:tab pos="120650" algn="l"/>
              </a:tabLst>
            </a:pPr>
            <a:r>
              <a:rPr lang="en-US" sz="2800" dirty="0" smtClean="0"/>
              <a:t>If we can design such a program this allows us to write another program we call this program CM(X) where X is any program(taken as argument) and according to the definition of the program CM(X) shown in the figure.</a:t>
            </a:r>
            <a:r>
              <a:rPr lang="en-US" sz="2800" dirty="0" smtClean="0">
                <a:solidFill>
                  <a:srgbClr val="FF0000"/>
                </a:solidFill>
              </a:rPr>
              <a:t/>
            </a:r>
            <a:br>
              <a:rPr lang="en-US" sz="2800" dirty="0" smtClean="0">
                <a:solidFill>
                  <a:srgbClr val="FF0000"/>
                </a:solidFill>
              </a:rPr>
            </a:b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457200" y="381000"/>
            <a:ext cx="8001000" cy="6172200"/>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324600"/>
          </a:xfrm>
          <a:ln>
            <a:solidFill>
              <a:srgbClr val="00B050"/>
            </a:solidFill>
          </a:ln>
        </p:spPr>
        <p:txBody>
          <a:bodyPr>
            <a:normAutofit fontScale="92500"/>
          </a:bodyPr>
          <a:lstStyle/>
          <a:p>
            <a:pPr algn="just"/>
            <a:r>
              <a:rPr lang="en-US" dirty="0" smtClean="0"/>
              <a:t>In the program CM(X) we call the function HM(X), which we have already defined and to HM() we pass the arguments (X, X), according to the definition of HM() it can take two arguments </a:t>
            </a:r>
            <a:r>
              <a:rPr lang="en-US" dirty="0" err="1" smtClean="0"/>
              <a:t>i.e</a:t>
            </a:r>
            <a:r>
              <a:rPr lang="en-US" dirty="0" smtClean="0"/>
              <a:t> one is program and another is the input.</a:t>
            </a:r>
          </a:p>
          <a:p>
            <a:pPr algn="just"/>
            <a:r>
              <a:rPr lang="en-US" dirty="0" smtClean="0"/>
              <a:t>Now in the second program we pass X as a program and X as input to the function HM().</a:t>
            </a:r>
          </a:p>
          <a:p>
            <a:pPr algn="just"/>
            <a:r>
              <a:rPr lang="en-US" dirty="0" smtClean="0"/>
              <a:t>We know that the program HM() gives two output either “Halt” or “Not Halt”.</a:t>
            </a:r>
          </a:p>
          <a:p>
            <a:pPr algn="just"/>
            <a:r>
              <a:rPr lang="en-US" dirty="0" smtClean="0"/>
              <a:t>But in case second program, when HM(X, X) will halt loop body tells to go in loop and when it doesn’t halt that means loop, it is asked to return.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324600"/>
          </a:xfrm>
          <a:ln>
            <a:solidFill>
              <a:srgbClr val="00B050"/>
            </a:solidFill>
          </a:ln>
        </p:spPr>
        <p:txBody>
          <a:bodyPr>
            <a:normAutofit/>
          </a:bodyPr>
          <a:lstStyle/>
          <a:p>
            <a:pPr algn="just"/>
            <a:r>
              <a:rPr lang="en-US" dirty="0" smtClean="0"/>
              <a:t>It is impossible for outer function to halt if its code (inner body) is in loop and also it is impossible for outer non halting function to halt even after its inner code is halting. </a:t>
            </a:r>
          </a:p>
          <a:p>
            <a:pPr algn="just"/>
            <a:r>
              <a:rPr lang="en-US" dirty="0" smtClean="0"/>
              <a:t>So the both condition is non halting for CM machine/program even we had assumed in the beginning that it would halt.</a:t>
            </a:r>
          </a:p>
          <a:p>
            <a:pPr algn="just"/>
            <a:r>
              <a:rPr lang="en-US" dirty="0" smtClean="0"/>
              <a:t>So this is the contradiction and we can say that our assumption was wrong and this problem, i.e., </a:t>
            </a:r>
            <a:r>
              <a:rPr lang="en-US" dirty="0" smtClean="0">
                <a:solidFill>
                  <a:srgbClr val="FF0000"/>
                </a:solidFill>
              </a:rPr>
              <a:t>halting problem is </a:t>
            </a:r>
            <a:r>
              <a:rPr lang="en-US" dirty="0" err="1" smtClean="0">
                <a:solidFill>
                  <a:srgbClr val="FF0000"/>
                </a:solidFill>
              </a:rPr>
              <a:t>undecidable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0070C0"/>
                </a:solidFill>
              </a:rPr>
              <a:t>RICE THEOREM</a:t>
            </a:r>
            <a:endParaRPr lang="en-US" dirty="0">
              <a:solidFill>
                <a:srgbClr val="0070C0"/>
              </a:solidFill>
            </a:endParaRPr>
          </a:p>
        </p:txBody>
      </p:sp>
      <p:sp>
        <p:nvSpPr>
          <p:cNvPr id="3" name="Content Placeholder 2"/>
          <p:cNvSpPr>
            <a:spLocks noGrp="1"/>
          </p:cNvSpPr>
          <p:nvPr>
            <p:ph idx="1"/>
          </p:nvPr>
        </p:nvSpPr>
        <p:spPr>
          <a:xfrm>
            <a:off x="152400" y="990600"/>
            <a:ext cx="8534400" cy="5562600"/>
          </a:xfrm>
          <a:ln>
            <a:solidFill>
              <a:srgbClr val="00B050"/>
            </a:solidFill>
          </a:ln>
        </p:spPr>
        <p:txBody>
          <a:bodyPr>
            <a:normAutofit/>
          </a:bodyPr>
          <a:lstStyle/>
          <a:p>
            <a:pPr algn="just"/>
            <a:r>
              <a:rPr lang="en-US" sz="2800" dirty="0" smtClean="0">
                <a:solidFill>
                  <a:srgbClr val="FF0000"/>
                </a:solidFill>
              </a:rPr>
              <a:t>Any non-trivial property of the LANGUAGE recognizable by a Turing machine is </a:t>
            </a:r>
            <a:r>
              <a:rPr lang="en-US" sz="2800" dirty="0" err="1" smtClean="0">
                <a:solidFill>
                  <a:srgbClr val="FF0000"/>
                </a:solidFill>
              </a:rPr>
              <a:t>undecidable</a:t>
            </a:r>
            <a:endParaRPr lang="en-US" sz="2800" dirty="0" smtClean="0">
              <a:solidFill>
                <a:srgbClr val="FF0000"/>
              </a:solidFill>
            </a:endParaRPr>
          </a:p>
          <a:p>
            <a:pPr algn="ctr">
              <a:buNone/>
            </a:pPr>
            <a:r>
              <a:rPr lang="en-US" sz="2800" dirty="0" smtClean="0">
                <a:solidFill>
                  <a:srgbClr val="00B050"/>
                </a:solidFill>
              </a:rPr>
              <a:t>OR</a:t>
            </a:r>
          </a:p>
          <a:p>
            <a:pPr algn="just"/>
            <a:r>
              <a:rPr lang="en-US" sz="2800" dirty="0" smtClean="0">
                <a:solidFill>
                  <a:srgbClr val="FF0000"/>
                </a:solidFill>
              </a:rPr>
              <a:t>For every nontrivial property P of the RE languages, L</a:t>
            </a:r>
            <a:r>
              <a:rPr lang="en-US" sz="2800" baseline="-25000" dirty="0" smtClean="0">
                <a:solidFill>
                  <a:srgbClr val="FF0000"/>
                </a:solidFill>
              </a:rPr>
              <a:t>P</a:t>
            </a:r>
            <a:r>
              <a:rPr lang="en-US" sz="2800" dirty="0" smtClean="0">
                <a:solidFill>
                  <a:srgbClr val="FF0000"/>
                </a:solidFill>
              </a:rPr>
              <a:t> is </a:t>
            </a:r>
            <a:r>
              <a:rPr lang="en-US" sz="2800" dirty="0" err="1" smtClean="0">
                <a:solidFill>
                  <a:srgbClr val="FF0000"/>
                </a:solidFill>
              </a:rPr>
              <a:t>undecidable</a:t>
            </a:r>
            <a:r>
              <a:rPr lang="en-US" sz="2800" dirty="0" smtClean="0">
                <a:solidFill>
                  <a:srgbClr val="FF0000"/>
                </a:solidFill>
              </a:rPr>
              <a:t>.</a:t>
            </a:r>
          </a:p>
          <a:p>
            <a:pPr algn="just">
              <a:buNone/>
            </a:pPr>
            <a:r>
              <a:rPr lang="en-US" sz="2800" b="1" dirty="0" smtClean="0"/>
              <a:t>To Prove Rice Theorem, the following to be clarified:</a:t>
            </a:r>
          </a:p>
          <a:p>
            <a:pPr algn="just"/>
            <a:r>
              <a:rPr lang="en-US" sz="2800" b="1" dirty="0" smtClean="0">
                <a:solidFill>
                  <a:srgbClr val="FF0000"/>
                </a:solidFill>
              </a:rPr>
              <a:t>Property of a Language</a:t>
            </a:r>
          </a:p>
          <a:p>
            <a:pPr algn="just"/>
            <a:r>
              <a:rPr lang="en-US" sz="2800" b="1" dirty="0" smtClean="0">
                <a:solidFill>
                  <a:srgbClr val="FF0000"/>
                </a:solidFill>
              </a:rPr>
              <a:t>Problem of Reduction</a:t>
            </a:r>
            <a:endParaRPr 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67CCF03-C549-4448-9282-701BF6DA5338}" type="slidenum">
              <a:rPr lang="en-US"/>
              <a:pPr/>
              <a:t>39</a:t>
            </a:fld>
            <a:endParaRPr lang="en-US"/>
          </a:p>
        </p:txBody>
      </p:sp>
      <p:sp>
        <p:nvSpPr>
          <p:cNvPr id="9218" name="Rectangle 2"/>
          <p:cNvSpPr>
            <a:spLocks noGrp="1" noChangeArrowheads="1"/>
          </p:cNvSpPr>
          <p:nvPr>
            <p:ph type="title"/>
          </p:nvPr>
        </p:nvSpPr>
        <p:spPr>
          <a:xfrm>
            <a:off x="457200" y="274638"/>
            <a:ext cx="8229600" cy="487362"/>
          </a:xfrm>
        </p:spPr>
        <p:txBody>
          <a:bodyPr>
            <a:normAutofit fontScale="90000"/>
          </a:bodyPr>
          <a:lstStyle/>
          <a:p>
            <a:r>
              <a:rPr lang="en-US" dirty="0">
                <a:solidFill>
                  <a:srgbClr val="0070C0"/>
                </a:solidFill>
              </a:rPr>
              <a:t>Properties of Languages</a:t>
            </a:r>
          </a:p>
        </p:txBody>
      </p:sp>
      <p:sp>
        <p:nvSpPr>
          <p:cNvPr id="9219" name="Rectangle 3"/>
          <p:cNvSpPr>
            <a:spLocks noGrp="1" noChangeArrowheads="1"/>
          </p:cNvSpPr>
          <p:nvPr>
            <p:ph type="body" idx="1"/>
          </p:nvPr>
        </p:nvSpPr>
        <p:spPr>
          <a:xfrm>
            <a:off x="304800" y="838200"/>
            <a:ext cx="8305800" cy="5867400"/>
          </a:xfrm>
          <a:ln>
            <a:solidFill>
              <a:srgbClr val="00B050"/>
            </a:solidFill>
          </a:ln>
        </p:spPr>
        <p:txBody>
          <a:bodyPr>
            <a:normAutofit/>
          </a:bodyPr>
          <a:lstStyle/>
          <a:p>
            <a:r>
              <a:rPr lang="en-US" dirty="0"/>
              <a:t>Any set of languages  is a </a:t>
            </a:r>
            <a:r>
              <a:rPr lang="en-US" i="1" dirty="0">
                <a:solidFill>
                  <a:srgbClr val="FF0066"/>
                </a:solidFill>
              </a:rPr>
              <a:t>property</a:t>
            </a:r>
            <a:r>
              <a:rPr lang="en-US" dirty="0"/>
              <a:t>  of languages.</a:t>
            </a:r>
          </a:p>
          <a:p>
            <a:r>
              <a:rPr lang="en-US" dirty="0">
                <a:solidFill>
                  <a:srgbClr val="33CC33"/>
                </a:solidFill>
              </a:rPr>
              <a:t>Example</a:t>
            </a:r>
            <a:r>
              <a:rPr lang="en-US" dirty="0"/>
              <a:t>: The </a:t>
            </a:r>
            <a:r>
              <a:rPr lang="en-US" dirty="0">
                <a:solidFill>
                  <a:srgbClr val="FF0000"/>
                </a:solidFill>
              </a:rPr>
              <a:t>infiniteness</a:t>
            </a:r>
            <a:r>
              <a:rPr lang="en-US" dirty="0"/>
              <a:t> property is the set of infinite languages</a:t>
            </a:r>
            <a:r>
              <a:rPr lang="en-US" dirty="0" smtClean="0"/>
              <a:t>.</a:t>
            </a:r>
          </a:p>
          <a:p>
            <a:r>
              <a:rPr lang="en-US" dirty="0" smtClean="0"/>
              <a:t>As always, languages must be defined by some descriptive device.</a:t>
            </a:r>
          </a:p>
          <a:p>
            <a:r>
              <a:rPr lang="en-US" dirty="0" smtClean="0"/>
              <a:t>The most general device we know is the TM.</a:t>
            </a:r>
          </a:p>
          <a:p>
            <a:r>
              <a:rPr lang="en-US" dirty="0" smtClean="0">
                <a:solidFill>
                  <a:srgbClr val="FF0000"/>
                </a:solidFill>
              </a:rPr>
              <a:t>Thus, a property as a problem about Turing machines.</a:t>
            </a:r>
          </a:p>
          <a:p>
            <a:pPr lvl="1"/>
            <a:r>
              <a:rPr lang="en-US" dirty="0" smtClean="0"/>
              <a:t>Let L</a:t>
            </a:r>
            <a:r>
              <a:rPr lang="en-US" baseline="-25000" dirty="0" smtClean="0"/>
              <a:t>P</a:t>
            </a:r>
            <a:r>
              <a:rPr lang="en-US" dirty="0" smtClean="0"/>
              <a:t> be the set of binary TM codes for TM’s M such that L(M) has property P.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ox(in)">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ox(in)">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ox(in)">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ox(in)">
                                      <p:cBhvr>
                                        <p:cTn id="22" dur="500"/>
                                        <p:tgtEl>
                                          <p:spTgt spid="9219">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9219">
                                            <p:txEl>
                                              <p:pRg st="5" end="5"/>
                                            </p:txEl>
                                          </p:spTgt>
                                        </p:tgtEl>
                                        <p:attrNameLst>
                                          <p:attrName>style.visibility</p:attrName>
                                        </p:attrNameLst>
                                      </p:cBhvr>
                                      <p:to>
                                        <p:strVal val="visible"/>
                                      </p:to>
                                    </p:set>
                                    <p:animEffect transition="in" filter="box(in)">
                                      <p:cBhvr>
                                        <p:cTn id="25"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6A9DA-E285-4AF9-9D2C-A3B02EC6B6ED}"/>
              </a:ext>
            </a:extLst>
          </p:cNvPr>
          <p:cNvSpPr>
            <a:spLocks noGrp="1"/>
          </p:cNvSpPr>
          <p:nvPr>
            <p:ph type="title"/>
          </p:nvPr>
        </p:nvSpPr>
        <p:spPr>
          <a:xfrm>
            <a:off x="381000" y="228600"/>
            <a:ext cx="8229600" cy="563562"/>
          </a:xfrm>
        </p:spPr>
        <p:txBody>
          <a:bodyPr>
            <a:normAutofit fontScale="90000"/>
          </a:bodyPr>
          <a:lstStyle/>
          <a:p>
            <a:r>
              <a:rPr lang="en-IN" dirty="0">
                <a:solidFill>
                  <a:srgbClr val="0070C0"/>
                </a:solidFill>
              </a:rPr>
              <a:t>Recursive Language</a:t>
            </a:r>
          </a:p>
        </p:txBody>
      </p:sp>
      <p:sp>
        <p:nvSpPr>
          <p:cNvPr id="3" name="Content Placeholder 2">
            <a:extLst>
              <a:ext uri="{FF2B5EF4-FFF2-40B4-BE49-F238E27FC236}">
                <a16:creationId xmlns:a16="http://schemas.microsoft.com/office/drawing/2014/main" xmlns="" id="{5D68965C-8DD6-488E-9C0C-BFBFEB837AA8}"/>
              </a:ext>
            </a:extLst>
          </p:cNvPr>
          <p:cNvSpPr>
            <a:spLocks noGrp="1"/>
          </p:cNvSpPr>
          <p:nvPr>
            <p:ph idx="1"/>
          </p:nvPr>
        </p:nvSpPr>
        <p:spPr>
          <a:xfrm>
            <a:off x="457200" y="944562"/>
            <a:ext cx="8458200" cy="5684838"/>
          </a:xfrm>
          <a:ln>
            <a:solidFill>
              <a:srgbClr val="00B050"/>
            </a:solidFill>
          </a:ln>
        </p:spPr>
        <p:txBody>
          <a:bodyPr/>
          <a:lstStyle/>
          <a:p>
            <a:pPr algn="just"/>
            <a:r>
              <a:rPr lang="en-US" dirty="0"/>
              <a:t>A formal </a:t>
            </a:r>
            <a:r>
              <a:rPr lang="en-US" b="1" dirty="0"/>
              <a:t>language</a:t>
            </a:r>
            <a:r>
              <a:rPr lang="en-US" dirty="0"/>
              <a:t> is </a:t>
            </a:r>
            <a:r>
              <a:rPr lang="en-US" b="1" dirty="0"/>
              <a:t>recursive</a:t>
            </a:r>
            <a:r>
              <a:rPr lang="en-US" dirty="0"/>
              <a:t> if there exists a  Turing machine (a Turing machine that halts for every given input) </a:t>
            </a:r>
          </a:p>
          <a:p>
            <a:pPr algn="just"/>
            <a:r>
              <a:rPr lang="en-US" dirty="0"/>
              <a:t>When given a finite sequence of symbols as input, accepts it if it belongs to the </a:t>
            </a:r>
            <a:r>
              <a:rPr lang="en-US" b="1" dirty="0"/>
              <a:t>language</a:t>
            </a:r>
            <a:r>
              <a:rPr lang="en-US" dirty="0"/>
              <a:t> and rejects it otherwise.</a:t>
            </a:r>
          </a:p>
          <a:p>
            <a:pPr algn="just"/>
            <a:r>
              <a:rPr lang="en-US" b="1" dirty="0"/>
              <a:t>Recursive </a:t>
            </a:r>
            <a:r>
              <a:rPr lang="en-US" b="1" dirty="0" smtClean="0"/>
              <a:t>Languages</a:t>
            </a:r>
            <a:r>
              <a:rPr lang="en-US" dirty="0"/>
              <a:t> are also </a:t>
            </a:r>
            <a:r>
              <a:rPr lang="en-US" dirty="0" smtClean="0"/>
              <a:t>called Turing decidable languages.</a:t>
            </a:r>
            <a:endParaRPr lang="en-US" dirty="0"/>
          </a:p>
          <a:p>
            <a:pPr marL="0" indent="0" algn="just">
              <a:buNone/>
            </a:pPr>
            <a:endParaRPr lang="en-IN" dirty="0"/>
          </a:p>
        </p:txBody>
      </p:sp>
      <p:pic>
        <p:nvPicPr>
          <p:cNvPr id="4" name="Picture 3">
            <a:extLst>
              <a:ext uri="{FF2B5EF4-FFF2-40B4-BE49-F238E27FC236}">
                <a16:creationId xmlns:a16="http://schemas.microsoft.com/office/drawing/2014/main" xmlns="" id="{BD14B045-57F6-48A6-86D9-92D6C662B253}"/>
              </a:ext>
            </a:extLst>
          </p:cNvPr>
          <p:cNvPicPr>
            <a:picLocks noChangeAspect="1"/>
          </p:cNvPicPr>
          <p:nvPr/>
        </p:nvPicPr>
        <p:blipFill>
          <a:blip r:embed="rId2"/>
          <a:stretch>
            <a:fillRect/>
          </a:stretch>
        </p:blipFill>
        <p:spPr>
          <a:xfrm>
            <a:off x="533400" y="5181600"/>
            <a:ext cx="7396163" cy="1295400"/>
          </a:xfrm>
          <a:prstGeom prst="rect">
            <a:avLst/>
          </a:prstGeom>
        </p:spPr>
      </p:pic>
    </p:spTree>
    <p:extLst>
      <p:ext uri="{BB962C8B-B14F-4D97-AF65-F5344CB8AC3E}">
        <p14:creationId xmlns:p14="http://schemas.microsoft.com/office/powerpoint/2010/main" xmlns="" val="174279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96AF12B-D5B6-49C7-BC79-BE1E35D79487}" type="slidenum">
              <a:rPr lang="en-US"/>
              <a:pPr/>
              <a:t>40</a:t>
            </a:fld>
            <a:endParaRPr lang="en-US"/>
          </a:p>
        </p:txBody>
      </p:sp>
      <p:sp>
        <p:nvSpPr>
          <p:cNvPr id="10242" name="Rectangle 2"/>
          <p:cNvSpPr>
            <a:spLocks noGrp="1" noChangeArrowheads="1"/>
          </p:cNvSpPr>
          <p:nvPr>
            <p:ph type="title"/>
          </p:nvPr>
        </p:nvSpPr>
        <p:spPr>
          <a:xfrm>
            <a:off x="457200" y="274638"/>
            <a:ext cx="8229600" cy="639762"/>
          </a:xfrm>
        </p:spPr>
        <p:txBody>
          <a:bodyPr>
            <a:normAutofit fontScale="90000"/>
          </a:bodyPr>
          <a:lstStyle/>
          <a:p>
            <a:r>
              <a:rPr lang="en-US" dirty="0" smtClean="0">
                <a:solidFill>
                  <a:srgbClr val="0070C0"/>
                </a:solidFill>
              </a:rPr>
              <a:t>Trivial and Non-Trivial </a:t>
            </a:r>
            <a:r>
              <a:rPr lang="en-US" dirty="0">
                <a:solidFill>
                  <a:srgbClr val="0070C0"/>
                </a:solidFill>
              </a:rPr>
              <a:t>Properties</a:t>
            </a:r>
          </a:p>
        </p:txBody>
      </p:sp>
      <p:sp>
        <p:nvSpPr>
          <p:cNvPr id="10243" name="Rectangle 3"/>
          <p:cNvSpPr>
            <a:spLocks noGrp="1" noChangeArrowheads="1"/>
          </p:cNvSpPr>
          <p:nvPr>
            <p:ph type="body" idx="1"/>
          </p:nvPr>
        </p:nvSpPr>
        <p:spPr>
          <a:xfrm>
            <a:off x="228600" y="990600"/>
            <a:ext cx="8458200" cy="5638800"/>
          </a:xfrm>
          <a:ln>
            <a:solidFill>
              <a:srgbClr val="00B050"/>
            </a:solidFill>
          </a:ln>
        </p:spPr>
        <p:txBody>
          <a:bodyPr>
            <a:normAutofit/>
          </a:bodyPr>
          <a:lstStyle/>
          <a:p>
            <a:pPr algn="just"/>
            <a:r>
              <a:rPr lang="en-US" dirty="0" smtClean="0"/>
              <a:t>Property of languages, P, is simply a set of languages.</a:t>
            </a:r>
          </a:p>
          <a:p>
            <a:pPr algn="just"/>
            <a:r>
              <a:rPr lang="en-US" dirty="0" smtClean="0"/>
              <a:t> If any language belongs to P (L ∈ P), it is said that L satisfies the property P.</a:t>
            </a:r>
          </a:p>
          <a:p>
            <a:pPr algn="just"/>
            <a:r>
              <a:rPr lang="en-US" dirty="0" smtClean="0"/>
              <a:t>A property is called to </a:t>
            </a:r>
            <a:r>
              <a:rPr lang="en-US" dirty="0" smtClean="0">
                <a:solidFill>
                  <a:srgbClr val="FF0000"/>
                </a:solidFill>
              </a:rPr>
              <a:t>be trivial </a:t>
            </a:r>
            <a:r>
              <a:rPr lang="en-US" dirty="0" smtClean="0"/>
              <a:t>if either it is not satisfied by any recursively enumerable languages, or if it is satisfied by all recursively enumerable languages.</a:t>
            </a:r>
          </a:p>
          <a:p>
            <a:pPr marL="609600" indent="-609600"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i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i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0070C0"/>
                </a:solidFill>
              </a:rPr>
              <a:t>A non-Trivial Property</a:t>
            </a:r>
            <a:endParaRPr lang="en-US" dirty="0">
              <a:solidFill>
                <a:srgbClr val="0070C0"/>
              </a:solidFill>
            </a:endParaRPr>
          </a:p>
        </p:txBody>
      </p:sp>
      <p:sp>
        <p:nvSpPr>
          <p:cNvPr id="3" name="Content Placeholder 2"/>
          <p:cNvSpPr>
            <a:spLocks noGrp="1"/>
          </p:cNvSpPr>
          <p:nvPr>
            <p:ph idx="1"/>
          </p:nvPr>
        </p:nvSpPr>
        <p:spPr>
          <a:xfrm>
            <a:off x="228600" y="1066800"/>
            <a:ext cx="8458200" cy="5562600"/>
          </a:xfrm>
          <a:ln>
            <a:solidFill>
              <a:srgbClr val="00B050"/>
            </a:solidFill>
          </a:ln>
        </p:spPr>
        <p:txBody>
          <a:bodyPr>
            <a:normAutofit/>
          </a:bodyPr>
          <a:lstStyle/>
          <a:p>
            <a:pPr algn="just"/>
            <a:r>
              <a:rPr lang="en-US" dirty="0" smtClean="0">
                <a:solidFill>
                  <a:srgbClr val="FF0000"/>
                </a:solidFill>
              </a:rPr>
              <a:t>A non-trivial </a:t>
            </a:r>
            <a:r>
              <a:rPr lang="en-US" dirty="0" smtClean="0"/>
              <a:t>property is satisfied by some recursively enumerable languages and are not satisfied by others. </a:t>
            </a:r>
          </a:p>
          <a:p>
            <a:pPr algn="just"/>
            <a:r>
              <a:rPr lang="en-US" dirty="0" smtClean="0"/>
              <a:t>Formally speaking, in a non-trivial property, where L ∈ P, both the following properties hold:</a:t>
            </a:r>
          </a:p>
          <a:p>
            <a:pPr lvl="1" algn="just"/>
            <a:r>
              <a:rPr lang="en-US" b="1" dirty="0" smtClean="0"/>
              <a:t>Property 1</a:t>
            </a:r>
            <a:r>
              <a:rPr lang="en-US" dirty="0" smtClean="0"/>
              <a:t> − There exists Turing Machines, M1 and M2 that recognize the same language, i.e. either      ( &lt;M1&gt;, &lt;M2&gt; ∈ L ) or ( &lt;M1&gt;,&lt;M2&gt; ∉ L )</a:t>
            </a:r>
          </a:p>
          <a:p>
            <a:pPr lvl="1" algn="just"/>
            <a:r>
              <a:rPr lang="en-US" b="1" dirty="0" smtClean="0"/>
              <a:t>Property 2</a:t>
            </a:r>
            <a:r>
              <a:rPr lang="en-US" dirty="0" smtClean="0"/>
              <a:t> − There exists Turing Machines M1 and M2, where M1 recognizes the language while M2 does not, i.e. &lt;M1&gt; ∈ L and &lt;M2&gt; ∉ L</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37A81AB-0FA4-424C-B319-3383EC5BDDAF}" type="slidenum">
              <a:rPr lang="en-US"/>
              <a:pPr/>
              <a:t>42</a:t>
            </a:fld>
            <a:endParaRPr lang="en-US"/>
          </a:p>
        </p:txBody>
      </p:sp>
      <p:sp>
        <p:nvSpPr>
          <p:cNvPr id="19458" name="Rectangle 2"/>
          <p:cNvSpPr>
            <a:spLocks noGrp="1" noChangeArrowheads="1"/>
          </p:cNvSpPr>
          <p:nvPr>
            <p:ph type="title"/>
          </p:nvPr>
        </p:nvSpPr>
        <p:spPr>
          <a:xfrm>
            <a:off x="457200" y="274638"/>
            <a:ext cx="8229600" cy="639762"/>
          </a:xfrm>
        </p:spPr>
        <p:txBody>
          <a:bodyPr>
            <a:normAutofit fontScale="90000"/>
          </a:bodyPr>
          <a:lstStyle/>
          <a:p>
            <a:r>
              <a:rPr lang="en-US" dirty="0">
                <a:solidFill>
                  <a:srgbClr val="0070C0"/>
                </a:solidFill>
              </a:rPr>
              <a:t>Reductions</a:t>
            </a:r>
          </a:p>
        </p:txBody>
      </p:sp>
      <p:sp>
        <p:nvSpPr>
          <p:cNvPr id="19459" name="Rectangle 3"/>
          <p:cNvSpPr>
            <a:spLocks noGrp="1" noChangeArrowheads="1"/>
          </p:cNvSpPr>
          <p:nvPr>
            <p:ph type="body" idx="1"/>
          </p:nvPr>
        </p:nvSpPr>
        <p:spPr>
          <a:xfrm>
            <a:off x="228600" y="1066800"/>
            <a:ext cx="8458200" cy="5486400"/>
          </a:xfrm>
          <a:ln>
            <a:solidFill>
              <a:srgbClr val="00B050"/>
            </a:solidFill>
          </a:ln>
        </p:spPr>
        <p:txBody>
          <a:bodyPr/>
          <a:lstStyle/>
          <a:p>
            <a:r>
              <a:rPr lang="en-US" dirty="0"/>
              <a:t>A </a:t>
            </a:r>
            <a:r>
              <a:rPr lang="en-US" i="1" dirty="0">
                <a:solidFill>
                  <a:srgbClr val="FF0066"/>
                </a:solidFill>
              </a:rPr>
              <a:t>reduction</a:t>
            </a:r>
            <a:r>
              <a:rPr lang="en-US" dirty="0"/>
              <a:t>  from language L to language L’ is an algorithm (TM that always halts) that takes a string w and converts it to a string x, with the property that:</a:t>
            </a:r>
          </a:p>
          <a:p>
            <a:pPr>
              <a:buFont typeface="Monotype Sorts" pitchFamily="2" charset="2"/>
              <a:buNone/>
            </a:pPr>
            <a:r>
              <a:rPr lang="en-US" dirty="0"/>
              <a:t>		</a:t>
            </a:r>
            <a:r>
              <a:rPr lang="en-US" dirty="0">
                <a:solidFill>
                  <a:srgbClr val="CC3300"/>
                </a:solidFill>
              </a:rPr>
              <a:t>x is in L’ if and only if w is in L</a:t>
            </a:r>
            <a:r>
              <a:rPr lang="en-US" dirty="0" smtClean="0">
                <a:solidFill>
                  <a:srgbClr val="CC3300"/>
                </a:solidFill>
              </a:rPr>
              <a:t>.</a:t>
            </a:r>
          </a:p>
          <a:p>
            <a:r>
              <a:rPr lang="en-US" dirty="0" smtClean="0"/>
              <a:t>If we reduce L to L’, and L’ is decidable, </a:t>
            </a:r>
          </a:p>
          <a:p>
            <a:pPr lvl="1"/>
            <a:r>
              <a:rPr lang="en-US" dirty="0" smtClean="0"/>
              <a:t>then the</a:t>
            </a:r>
            <a:r>
              <a:rPr lang="en-US" dirty="0" smtClean="0">
                <a:solidFill>
                  <a:srgbClr val="FF0000"/>
                </a:solidFill>
              </a:rPr>
              <a:t> algorithm for L’ </a:t>
            </a:r>
            <a:r>
              <a:rPr lang="en-US" dirty="0" smtClean="0"/>
              <a:t>+ </a:t>
            </a:r>
            <a:r>
              <a:rPr lang="en-US" dirty="0" smtClean="0">
                <a:solidFill>
                  <a:srgbClr val="FF0000"/>
                </a:solidFill>
              </a:rPr>
              <a:t>the algorithm of the reduction </a:t>
            </a:r>
            <a:r>
              <a:rPr lang="en-US" dirty="0" smtClean="0"/>
              <a:t>shows that L is also decidable.</a:t>
            </a:r>
          </a:p>
          <a:p>
            <a:pPr>
              <a:buNone/>
            </a:pPr>
            <a:endParaRPr lang="en-US" dirty="0" smtClean="0"/>
          </a:p>
          <a:p>
            <a:pPr>
              <a:buFont typeface="Monotype Sorts" pitchFamily="2" charset="2"/>
              <a:buNone/>
            </a:pPr>
            <a:endParaRPr lang="en-US"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ox(in)">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ox(in)">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ox(in)">
                                      <p:cBhvr>
                                        <p:cTn id="17" dur="500"/>
                                        <p:tgtEl>
                                          <p:spTgt spid="19459">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box(in)">
                                      <p:cBhvr>
                                        <p:cTn id="20"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BFFF3E1F-849B-4BD1-941C-9B7C05763F60}" type="slidenum">
              <a:rPr lang="en-US"/>
              <a:pPr/>
              <a:t>43</a:t>
            </a:fld>
            <a:endParaRPr lang="en-US"/>
          </a:p>
        </p:txBody>
      </p:sp>
      <p:sp>
        <p:nvSpPr>
          <p:cNvPr id="41986" name="Rectangle 1026"/>
          <p:cNvSpPr>
            <a:spLocks noGrp="1" noChangeArrowheads="1"/>
          </p:cNvSpPr>
          <p:nvPr>
            <p:ph type="title"/>
          </p:nvPr>
        </p:nvSpPr>
        <p:spPr/>
        <p:txBody>
          <a:bodyPr/>
          <a:lstStyle/>
          <a:p>
            <a:r>
              <a:rPr lang="en-US" dirty="0">
                <a:solidFill>
                  <a:srgbClr val="0070C0"/>
                </a:solidFill>
              </a:rPr>
              <a:t>Picture of the Reduction</a:t>
            </a:r>
          </a:p>
        </p:txBody>
      </p:sp>
      <p:grpSp>
        <p:nvGrpSpPr>
          <p:cNvPr id="2" name="Group 1034"/>
          <p:cNvGrpSpPr>
            <a:grpSpLocks/>
          </p:cNvGrpSpPr>
          <p:nvPr/>
        </p:nvGrpSpPr>
        <p:grpSpPr bwMode="auto">
          <a:xfrm>
            <a:off x="228600" y="2667000"/>
            <a:ext cx="6553200" cy="1938338"/>
            <a:chOff x="576" y="1659"/>
            <a:chExt cx="4128" cy="1221"/>
          </a:xfrm>
        </p:grpSpPr>
        <p:sp>
          <p:nvSpPr>
            <p:cNvPr id="41987" name="Rectangle 1027"/>
            <p:cNvSpPr>
              <a:spLocks noChangeArrowheads="1"/>
            </p:cNvSpPr>
            <p:nvPr/>
          </p:nvSpPr>
          <p:spPr bwMode="auto">
            <a:xfrm>
              <a:off x="1632" y="1659"/>
              <a:ext cx="1200" cy="1200"/>
            </a:xfrm>
            <a:prstGeom prst="rect">
              <a:avLst/>
            </a:prstGeom>
            <a:solidFill>
              <a:srgbClr val="CCFFCC">
                <a:alpha val="50000"/>
              </a:srgbClr>
            </a:solidFill>
            <a:ln w="9525">
              <a:solidFill>
                <a:schemeClr val="tx1"/>
              </a:solidFill>
              <a:miter lim="800000"/>
              <a:headEnd/>
              <a:tailEnd/>
            </a:ln>
            <a:effectLst/>
          </p:spPr>
          <p:txBody>
            <a:bodyPr wrap="none" anchor="ctr"/>
            <a:lstStyle/>
            <a:p>
              <a:pPr algn="ctr"/>
              <a:r>
                <a:rPr lang="en-US"/>
                <a:t>A real</a:t>
              </a:r>
            </a:p>
            <a:p>
              <a:pPr algn="ctr"/>
              <a:r>
                <a:rPr lang="en-US"/>
                <a:t>reduction</a:t>
              </a:r>
            </a:p>
            <a:p>
              <a:pPr algn="ctr"/>
              <a:r>
                <a:rPr lang="en-US"/>
                <a:t>algorithm</a:t>
              </a:r>
            </a:p>
          </p:txBody>
        </p:sp>
        <p:sp>
          <p:nvSpPr>
            <p:cNvPr id="41988" name="Text Box 1028"/>
            <p:cNvSpPr txBox="1">
              <a:spLocks noChangeArrowheads="1"/>
            </p:cNvSpPr>
            <p:nvPr/>
          </p:nvSpPr>
          <p:spPr bwMode="auto">
            <a:xfrm>
              <a:off x="576" y="1899"/>
              <a:ext cx="525" cy="288"/>
            </a:xfrm>
            <a:prstGeom prst="rect">
              <a:avLst/>
            </a:prstGeom>
            <a:noFill/>
            <a:ln w="9525">
              <a:noFill/>
              <a:miter lim="800000"/>
              <a:headEnd/>
              <a:tailEnd/>
            </a:ln>
            <a:effectLst/>
          </p:spPr>
          <p:txBody>
            <a:bodyPr wrap="none">
              <a:spAutoFit/>
            </a:bodyPr>
            <a:lstStyle/>
            <a:p>
              <a:r>
                <a:rPr lang="en-US"/>
                <a:t>M, w</a:t>
              </a:r>
            </a:p>
          </p:txBody>
        </p:sp>
        <p:sp>
          <p:nvSpPr>
            <p:cNvPr id="41989" name="Line 1029"/>
            <p:cNvSpPr>
              <a:spLocks noChangeShapeType="1"/>
            </p:cNvSpPr>
            <p:nvPr/>
          </p:nvSpPr>
          <p:spPr bwMode="auto">
            <a:xfrm>
              <a:off x="1056" y="2235"/>
              <a:ext cx="576" cy="0"/>
            </a:xfrm>
            <a:prstGeom prst="line">
              <a:avLst/>
            </a:prstGeom>
            <a:noFill/>
            <a:ln w="9525">
              <a:solidFill>
                <a:schemeClr val="tx1"/>
              </a:solidFill>
              <a:round/>
              <a:headEnd/>
              <a:tailEnd type="triangle" w="med" len="med"/>
            </a:ln>
            <a:effectLst/>
          </p:spPr>
          <p:txBody>
            <a:bodyPr/>
            <a:lstStyle/>
            <a:p>
              <a:endParaRPr lang="en-US"/>
            </a:p>
          </p:txBody>
        </p:sp>
        <p:sp>
          <p:nvSpPr>
            <p:cNvPr id="41991" name="Rectangle 1031"/>
            <p:cNvSpPr>
              <a:spLocks noChangeArrowheads="1"/>
            </p:cNvSpPr>
            <p:nvPr/>
          </p:nvSpPr>
          <p:spPr bwMode="auto">
            <a:xfrm>
              <a:off x="3504" y="1680"/>
              <a:ext cx="1200" cy="1200"/>
            </a:xfrm>
            <a:prstGeom prst="rect">
              <a:avLst/>
            </a:prstGeom>
            <a:solidFill>
              <a:srgbClr val="CCFFCC">
                <a:alpha val="50000"/>
              </a:srgbClr>
            </a:solidFill>
            <a:ln w="9525">
              <a:solidFill>
                <a:schemeClr val="tx1"/>
              </a:solidFill>
              <a:miter lim="800000"/>
              <a:headEnd/>
              <a:tailEnd/>
            </a:ln>
            <a:effectLst/>
          </p:spPr>
          <p:txBody>
            <a:bodyPr wrap="none" anchor="ctr"/>
            <a:lstStyle/>
            <a:p>
              <a:pPr algn="ctr"/>
              <a:r>
                <a:rPr lang="en-US"/>
                <a:t>Hypothetical</a:t>
              </a:r>
            </a:p>
            <a:p>
              <a:pPr algn="ctr"/>
              <a:r>
                <a:rPr lang="en-US"/>
                <a:t>algorithm for</a:t>
              </a:r>
            </a:p>
            <a:p>
              <a:pPr algn="ctr"/>
              <a:r>
                <a:rPr lang="en-US"/>
                <a:t>property P</a:t>
              </a:r>
            </a:p>
          </p:txBody>
        </p:sp>
        <p:sp>
          <p:nvSpPr>
            <p:cNvPr id="41992" name="Line 1032"/>
            <p:cNvSpPr>
              <a:spLocks noChangeShapeType="1"/>
            </p:cNvSpPr>
            <p:nvPr/>
          </p:nvSpPr>
          <p:spPr bwMode="auto">
            <a:xfrm>
              <a:off x="2832" y="2256"/>
              <a:ext cx="672" cy="0"/>
            </a:xfrm>
            <a:prstGeom prst="line">
              <a:avLst/>
            </a:prstGeom>
            <a:noFill/>
            <a:ln w="9525">
              <a:solidFill>
                <a:schemeClr val="tx1"/>
              </a:solidFill>
              <a:round/>
              <a:headEnd/>
              <a:tailEnd type="triangle" w="med" len="med"/>
            </a:ln>
            <a:effectLst/>
          </p:spPr>
          <p:txBody>
            <a:bodyPr/>
            <a:lstStyle/>
            <a:p>
              <a:endParaRPr lang="en-US"/>
            </a:p>
          </p:txBody>
        </p:sp>
        <p:sp>
          <p:nvSpPr>
            <p:cNvPr id="41993" name="Text Box 1033"/>
            <p:cNvSpPr txBox="1">
              <a:spLocks noChangeArrowheads="1"/>
            </p:cNvSpPr>
            <p:nvPr/>
          </p:nvSpPr>
          <p:spPr bwMode="auto">
            <a:xfrm>
              <a:off x="3024" y="1872"/>
              <a:ext cx="305" cy="288"/>
            </a:xfrm>
            <a:prstGeom prst="rect">
              <a:avLst/>
            </a:prstGeom>
            <a:noFill/>
            <a:ln w="9525">
              <a:noFill/>
              <a:miter lim="800000"/>
              <a:headEnd/>
              <a:tailEnd/>
            </a:ln>
            <a:effectLst/>
          </p:spPr>
          <p:txBody>
            <a:bodyPr wrap="none">
              <a:spAutoFit/>
            </a:bodyPr>
            <a:lstStyle/>
            <a:p>
              <a:r>
                <a:rPr lang="en-US"/>
                <a:t>M’</a:t>
              </a:r>
            </a:p>
          </p:txBody>
        </p:sp>
      </p:grpSp>
      <p:sp>
        <p:nvSpPr>
          <p:cNvPr id="41995" name="Line 1035"/>
          <p:cNvSpPr>
            <a:spLocks noChangeShapeType="1"/>
          </p:cNvSpPr>
          <p:nvPr/>
        </p:nvSpPr>
        <p:spPr bwMode="auto">
          <a:xfrm>
            <a:off x="6781800" y="3657600"/>
            <a:ext cx="914400" cy="0"/>
          </a:xfrm>
          <a:prstGeom prst="line">
            <a:avLst/>
          </a:prstGeom>
          <a:noFill/>
          <a:ln w="9525">
            <a:solidFill>
              <a:schemeClr val="tx1"/>
            </a:solidFill>
            <a:round/>
            <a:headEnd/>
            <a:tailEnd type="triangle" w="med" len="med"/>
          </a:ln>
          <a:effectLst/>
        </p:spPr>
        <p:txBody>
          <a:bodyPr/>
          <a:lstStyle/>
          <a:p>
            <a:endParaRPr lang="en-US"/>
          </a:p>
        </p:txBody>
      </p:sp>
      <p:sp>
        <p:nvSpPr>
          <p:cNvPr id="41996" name="Text Box 1036"/>
          <p:cNvSpPr txBox="1">
            <a:spLocks noChangeArrowheads="1"/>
          </p:cNvSpPr>
          <p:nvPr/>
        </p:nvSpPr>
        <p:spPr bwMode="auto">
          <a:xfrm>
            <a:off x="7146925" y="2319338"/>
            <a:ext cx="1516063" cy="1187450"/>
          </a:xfrm>
          <a:prstGeom prst="rect">
            <a:avLst/>
          </a:prstGeom>
          <a:noFill/>
          <a:ln w="9525">
            <a:noFill/>
            <a:miter lim="800000"/>
            <a:headEnd/>
            <a:tailEnd/>
          </a:ln>
          <a:effectLst/>
        </p:spPr>
        <p:txBody>
          <a:bodyPr wrap="none">
            <a:spAutoFit/>
          </a:bodyPr>
          <a:lstStyle/>
          <a:p>
            <a:r>
              <a:rPr lang="en-US"/>
              <a:t>Accept</a:t>
            </a:r>
          </a:p>
          <a:p>
            <a:r>
              <a:rPr lang="en-US"/>
              <a:t>iff M</a:t>
            </a:r>
          </a:p>
          <a:p>
            <a:r>
              <a:rPr lang="en-US"/>
              <a:t>accepts w</a:t>
            </a:r>
          </a:p>
        </p:txBody>
      </p:sp>
      <p:sp>
        <p:nvSpPr>
          <p:cNvPr id="41997" name="Text Box 1037"/>
          <p:cNvSpPr txBox="1">
            <a:spLocks noChangeArrowheads="1"/>
          </p:cNvSpPr>
          <p:nvPr/>
        </p:nvSpPr>
        <p:spPr bwMode="auto">
          <a:xfrm>
            <a:off x="7162800" y="3733800"/>
            <a:ext cx="1785938" cy="1187450"/>
          </a:xfrm>
          <a:prstGeom prst="rect">
            <a:avLst/>
          </a:prstGeom>
          <a:noFill/>
          <a:ln w="9525">
            <a:noFill/>
            <a:miter lim="800000"/>
            <a:headEnd/>
            <a:tailEnd/>
          </a:ln>
          <a:effectLst/>
        </p:spPr>
        <p:txBody>
          <a:bodyPr wrap="none">
            <a:spAutoFit/>
          </a:bodyPr>
          <a:lstStyle/>
          <a:p>
            <a:r>
              <a:rPr lang="en-US"/>
              <a:t>Otherwise</a:t>
            </a:r>
          </a:p>
          <a:p>
            <a:r>
              <a:rPr lang="en-US"/>
              <a:t>halt without</a:t>
            </a:r>
          </a:p>
          <a:p>
            <a:r>
              <a:rPr lang="en-US"/>
              <a:t>accepting</a:t>
            </a:r>
          </a:p>
        </p:txBody>
      </p:sp>
      <p:grpSp>
        <p:nvGrpSpPr>
          <p:cNvPr id="3" name="Group 1040"/>
          <p:cNvGrpSpPr>
            <a:grpSpLocks/>
          </p:cNvGrpSpPr>
          <p:nvPr/>
        </p:nvGrpSpPr>
        <p:grpSpPr bwMode="auto">
          <a:xfrm>
            <a:off x="1600200" y="4953000"/>
            <a:ext cx="5638800" cy="1431925"/>
            <a:chOff x="1008" y="3120"/>
            <a:chExt cx="3552" cy="902"/>
          </a:xfrm>
        </p:grpSpPr>
        <p:sp>
          <p:nvSpPr>
            <p:cNvPr id="41998" name="AutoShape 1038"/>
            <p:cNvSpPr>
              <a:spLocks/>
            </p:cNvSpPr>
            <p:nvPr/>
          </p:nvSpPr>
          <p:spPr bwMode="auto">
            <a:xfrm rot="-5342901">
              <a:off x="2640" y="1488"/>
              <a:ext cx="288" cy="3552"/>
            </a:xfrm>
            <a:prstGeom prst="leftBrace">
              <a:avLst>
                <a:gd name="adj1" fmla="val 102778"/>
                <a:gd name="adj2" fmla="val 49583"/>
              </a:avLst>
            </a:prstGeom>
            <a:noFill/>
            <a:ln w="9525">
              <a:solidFill>
                <a:schemeClr val="tx1"/>
              </a:solidFill>
              <a:round/>
              <a:headEnd/>
              <a:tailEnd/>
            </a:ln>
            <a:effectLst/>
          </p:spPr>
          <p:txBody>
            <a:bodyPr wrap="none" anchor="ctr"/>
            <a:lstStyle/>
            <a:p>
              <a:endParaRPr lang="en-US"/>
            </a:p>
          </p:txBody>
        </p:sp>
        <p:sp>
          <p:nvSpPr>
            <p:cNvPr id="41999" name="Text Box 1039"/>
            <p:cNvSpPr txBox="1">
              <a:spLocks noChangeArrowheads="1"/>
            </p:cNvSpPr>
            <p:nvPr/>
          </p:nvSpPr>
          <p:spPr bwMode="auto">
            <a:xfrm>
              <a:off x="1728" y="3504"/>
              <a:ext cx="2424" cy="518"/>
            </a:xfrm>
            <a:prstGeom prst="rect">
              <a:avLst/>
            </a:prstGeom>
            <a:noFill/>
            <a:ln w="9525">
              <a:noFill/>
              <a:miter lim="800000"/>
              <a:headEnd/>
              <a:tailEnd/>
            </a:ln>
            <a:effectLst/>
          </p:spPr>
          <p:txBody>
            <a:bodyPr wrap="none">
              <a:spAutoFit/>
            </a:bodyPr>
            <a:lstStyle/>
            <a:p>
              <a:r>
                <a:rPr lang="en-US"/>
                <a:t>This would be an algorithm</a:t>
              </a:r>
            </a:p>
            <a:p>
              <a:r>
                <a:rPr lang="en-US"/>
                <a:t>for L</a:t>
              </a:r>
              <a:r>
                <a:rPr lang="en-US" baseline="-25000"/>
                <a:t>u</a:t>
              </a:r>
              <a:r>
                <a:rPr lang="en-US"/>
                <a:t>, which doesn’t exist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9172574-1146-45F4-96B2-42C7271B35F7}" type="slidenum">
              <a:rPr lang="en-US"/>
              <a:pPr/>
              <a:t>44</a:t>
            </a:fld>
            <a:endParaRPr lang="en-US"/>
          </a:p>
        </p:txBody>
      </p:sp>
      <p:sp>
        <p:nvSpPr>
          <p:cNvPr id="23554" name="Rectangle 2"/>
          <p:cNvSpPr>
            <a:spLocks noGrp="1" noChangeArrowheads="1"/>
          </p:cNvSpPr>
          <p:nvPr>
            <p:ph type="title"/>
          </p:nvPr>
        </p:nvSpPr>
        <p:spPr>
          <a:xfrm>
            <a:off x="457200" y="274638"/>
            <a:ext cx="8229600" cy="639762"/>
          </a:xfrm>
        </p:spPr>
        <p:txBody>
          <a:bodyPr>
            <a:normAutofit fontScale="90000"/>
          </a:bodyPr>
          <a:lstStyle/>
          <a:p>
            <a:r>
              <a:rPr lang="en-US" dirty="0">
                <a:solidFill>
                  <a:srgbClr val="0070C0"/>
                </a:solidFill>
              </a:rPr>
              <a:t>Proof of Rice’s Theorem</a:t>
            </a:r>
          </a:p>
        </p:txBody>
      </p:sp>
      <p:sp>
        <p:nvSpPr>
          <p:cNvPr id="23555" name="Rectangle 3"/>
          <p:cNvSpPr>
            <a:spLocks noGrp="1" noChangeArrowheads="1"/>
          </p:cNvSpPr>
          <p:nvPr>
            <p:ph type="body" idx="1"/>
          </p:nvPr>
        </p:nvSpPr>
        <p:spPr>
          <a:xfrm>
            <a:off x="228600" y="1066800"/>
            <a:ext cx="8458200" cy="5486400"/>
          </a:xfrm>
          <a:ln>
            <a:solidFill>
              <a:srgbClr val="00B050"/>
            </a:solidFill>
          </a:ln>
        </p:spPr>
        <p:txBody>
          <a:bodyPr/>
          <a:lstStyle/>
          <a:p>
            <a:r>
              <a:rPr lang="en-US" dirty="0" smtClean="0"/>
              <a:t>Assume: every </a:t>
            </a:r>
            <a:r>
              <a:rPr lang="en-US" dirty="0"/>
              <a:t>nontrivial property P of the RE languages, L</a:t>
            </a:r>
            <a:r>
              <a:rPr lang="en-US" baseline="-25000" dirty="0"/>
              <a:t>P</a:t>
            </a:r>
            <a:r>
              <a:rPr lang="en-US" dirty="0"/>
              <a:t> is </a:t>
            </a:r>
            <a:r>
              <a:rPr lang="en-US" dirty="0" smtClean="0"/>
              <a:t>decidable</a:t>
            </a:r>
            <a:r>
              <a:rPr lang="en-US" dirty="0"/>
              <a:t>.</a:t>
            </a:r>
          </a:p>
          <a:p>
            <a:r>
              <a:rPr lang="en-US" dirty="0"/>
              <a:t>We show how to reduce L</a:t>
            </a:r>
            <a:r>
              <a:rPr lang="en-US" baseline="-25000" dirty="0"/>
              <a:t>u</a:t>
            </a:r>
            <a:r>
              <a:rPr lang="en-US" dirty="0"/>
              <a:t> to L</a:t>
            </a:r>
            <a:r>
              <a:rPr lang="en-US" baseline="-25000" dirty="0"/>
              <a:t>P</a:t>
            </a:r>
            <a:r>
              <a:rPr lang="en-US" dirty="0"/>
              <a:t>.</a:t>
            </a:r>
          </a:p>
          <a:p>
            <a:r>
              <a:rPr lang="en-US" dirty="0"/>
              <a:t>Since we know L</a:t>
            </a:r>
            <a:r>
              <a:rPr lang="en-US" baseline="-25000" dirty="0"/>
              <a:t>u</a:t>
            </a:r>
            <a:r>
              <a:rPr lang="en-US" dirty="0"/>
              <a:t> is </a:t>
            </a:r>
            <a:r>
              <a:rPr lang="en-US" dirty="0" smtClean="0"/>
              <a:t>decidable</a:t>
            </a:r>
            <a:r>
              <a:rPr lang="en-US" dirty="0"/>
              <a:t>, it follows that L</a:t>
            </a:r>
            <a:r>
              <a:rPr lang="en-US" baseline="-25000" dirty="0"/>
              <a:t>P</a:t>
            </a:r>
            <a:r>
              <a:rPr lang="en-US" dirty="0"/>
              <a:t> is </a:t>
            </a:r>
            <a:r>
              <a:rPr lang="en-US"/>
              <a:t>also </a:t>
            </a:r>
            <a:r>
              <a:rPr lang="en-US" smtClean="0"/>
              <a:t>decidable</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ox(in)">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ox(in)">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ox(in)">
                                      <p:cBhvr>
                                        <p:cTn id="17"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B6127EE-4435-4261-82FA-DED34EC499FC}" type="slidenum">
              <a:rPr lang="en-US"/>
              <a:pPr/>
              <a:t>45</a:t>
            </a:fld>
            <a:endParaRPr lang="en-US"/>
          </a:p>
        </p:txBody>
      </p:sp>
      <p:sp>
        <p:nvSpPr>
          <p:cNvPr id="25602" name="Rectangle 2"/>
          <p:cNvSpPr>
            <a:spLocks noGrp="1" noChangeArrowheads="1"/>
          </p:cNvSpPr>
          <p:nvPr>
            <p:ph type="title"/>
          </p:nvPr>
        </p:nvSpPr>
        <p:spPr/>
        <p:txBody>
          <a:bodyPr/>
          <a:lstStyle/>
          <a:p>
            <a:r>
              <a:rPr lang="en-US" dirty="0">
                <a:solidFill>
                  <a:srgbClr val="0070C0"/>
                </a:solidFill>
              </a:rPr>
              <a:t>The Reduction</a:t>
            </a:r>
          </a:p>
        </p:txBody>
      </p:sp>
      <p:sp>
        <p:nvSpPr>
          <p:cNvPr id="25603" name="Rectangle 3"/>
          <p:cNvSpPr>
            <a:spLocks noGrp="1" noChangeArrowheads="1"/>
          </p:cNvSpPr>
          <p:nvPr>
            <p:ph type="body" idx="1"/>
          </p:nvPr>
        </p:nvSpPr>
        <p:spPr>
          <a:xfrm>
            <a:off x="228600" y="1295400"/>
            <a:ext cx="8458200" cy="5334000"/>
          </a:xfrm>
          <a:ln>
            <a:solidFill>
              <a:srgbClr val="00B050"/>
            </a:solidFill>
          </a:ln>
        </p:spPr>
        <p:txBody>
          <a:bodyPr/>
          <a:lstStyle/>
          <a:p>
            <a:pPr marL="609600" indent="-609600"/>
            <a:r>
              <a:rPr lang="en-US" dirty="0"/>
              <a:t>Our reduction algorithm must take M and w and produce a TM M’.</a:t>
            </a:r>
          </a:p>
          <a:p>
            <a:pPr marL="609600" indent="-609600"/>
            <a:r>
              <a:rPr lang="en-US" dirty="0"/>
              <a:t>L(M’) has </a:t>
            </a:r>
            <a:r>
              <a:rPr lang="en-US" dirty="0">
                <a:solidFill>
                  <a:srgbClr val="FF0000"/>
                </a:solidFill>
              </a:rPr>
              <a:t>property P</a:t>
            </a:r>
            <a:r>
              <a:rPr lang="en-US" dirty="0"/>
              <a:t> if and only if M accepts w.</a:t>
            </a:r>
          </a:p>
          <a:p>
            <a:pPr marL="609600" indent="-609600"/>
            <a:r>
              <a:rPr lang="en-US" dirty="0"/>
              <a:t>M’ has two tapes, used for:</a:t>
            </a:r>
          </a:p>
          <a:p>
            <a:pPr marL="1390650" lvl="2" indent="-533400">
              <a:buFont typeface="Wingdings" pitchFamily="2" charset="2"/>
              <a:buChar char="§"/>
            </a:pPr>
            <a:r>
              <a:rPr lang="en-US" dirty="0"/>
              <a:t>Simulates another </a:t>
            </a:r>
            <a:r>
              <a:rPr lang="en-US" dirty="0" smtClean="0"/>
              <a:t>TM- </a:t>
            </a:r>
            <a:r>
              <a:rPr lang="en-US" dirty="0"/>
              <a:t>M</a:t>
            </a:r>
            <a:r>
              <a:rPr lang="en-US" baseline="-25000" dirty="0"/>
              <a:t>L</a:t>
            </a:r>
            <a:r>
              <a:rPr lang="en-US" dirty="0"/>
              <a:t> on the input to M’.</a:t>
            </a:r>
          </a:p>
          <a:p>
            <a:pPr marL="1390650" lvl="2" indent="-533400">
              <a:buFont typeface="Wingdings" pitchFamily="2" charset="2"/>
              <a:buChar char="§"/>
            </a:pPr>
            <a:r>
              <a:rPr lang="en-US" dirty="0"/>
              <a:t>Simulates M on w.</a:t>
            </a:r>
          </a:p>
          <a:p>
            <a:pPr marL="1371600" lvl="2" indent="-457200">
              <a:buFont typeface="Monotype Sorts" pitchFamily="2" charset="2"/>
              <a:buChar char="u"/>
            </a:pPr>
            <a:r>
              <a:rPr lang="en-US" dirty="0">
                <a:solidFill>
                  <a:srgbClr val="3366FF"/>
                </a:solidFill>
              </a:rPr>
              <a:t>Note</a:t>
            </a:r>
            <a:r>
              <a:rPr lang="en-US" dirty="0"/>
              <a:t>: neither M, M</a:t>
            </a:r>
            <a:r>
              <a:rPr lang="en-US" baseline="-25000" dirty="0"/>
              <a:t>L</a:t>
            </a:r>
            <a:r>
              <a:rPr lang="en-US" dirty="0"/>
              <a:t>, nor w is input to 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5B09FAA-B498-4D70-B820-3C4DA4D80B94}" type="slidenum">
              <a:rPr lang="en-US"/>
              <a:pPr/>
              <a:t>46</a:t>
            </a:fld>
            <a:endParaRPr lang="en-US"/>
          </a:p>
        </p:txBody>
      </p:sp>
      <p:sp>
        <p:nvSpPr>
          <p:cNvPr id="27650" name="Rectangle 2"/>
          <p:cNvSpPr>
            <a:spLocks noGrp="1" noChangeArrowheads="1"/>
          </p:cNvSpPr>
          <p:nvPr>
            <p:ph type="title"/>
          </p:nvPr>
        </p:nvSpPr>
        <p:spPr>
          <a:xfrm>
            <a:off x="457200" y="274638"/>
            <a:ext cx="8229600" cy="868362"/>
          </a:xfrm>
        </p:spPr>
        <p:txBody>
          <a:bodyPr/>
          <a:lstStyle/>
          <a:p>
            <a:r>
              <a:rPr lang="en-US" dirty="0">
                <a:solidFill>
                  <a:srgbClr val="0070C0"/>
                </a:solidFill>
              </a:rPr>
              <a:t>The Reduction – (2)</a:t>
            </a:r>
          </a:p>
        </p:txBody>
      </p:sp>
      <p:sp>
        <p:nvSpPr>
          <p:cNvPr id="27651" name="Rectangle 3"/>
          <p:cNvSpPr>
            <a:spLocks noGrp="1" noChangeArrowheads="1"/>
          </p:cNvSpPr>
          <p:nvPr>
            <p:ph type="body" idx="1"/>
          </p:nvPr>
        </p:nvSpPr>
        <p:spPr>
          <a:xfrm>
            <a:off x="457200" y="1219200"/>
            <a:ext cx="8153400" cy="5410200"/>
          </a:xfrm>
          <a:ln>
            <a:solidFill>
              <a:srgbClr val="00B050"/>
            </a:solidFill>
          </a:ln>
        </p:spPr>
        <p:txBody>
          <a:bodyPr/>
          <a:lstStyle/>
          <a:p>
            <a:r>
              <a:rPr lang="en-US" dirty="0">
                <a:solidFill>
                  <a:srgbClr val="FF0000"/>
                </a:solidFill>
              </a:rPr>
              <a:t>Assume that </a:t>
            </a:r>
            <a:r>
              <a:rPr lang="en-US" dirty="0">
                <a:solidFill>
                  <a:srgbClr val="FF0000"/>
                </a:solidFill>
                <a:sym typeface="Symbol" pitchFamily="18" charset="2"/>
              </a:rPr>
              <a:t> </a:t>
            </a:r>
            <a:r>
              <a:rPr lang="en-US" dirty="0">
                <a:solidFill>
                  <a:srgbClr val="FF0000"/>
                </a:solidFill>
              </a:rPr>
              <a:t>does not have property P.</a:t>
            </a:r>
          </a:p>
          <a:p>
            <a:r>
              <a:rPr lang="en-US" dirty="0" smtClean="0"/>
              <a:t>Proof</a:t>
            </a:r>
          </a:p>
          <a:p>
            <a:pPr lvl="1"/>
            <a:r>
              <a:rPr lang="en-US" dirty="0" smtClean="0"/>
              <a:t>Let </a:t>
            </a:r>
            <a:r>
              <a:rPr lang="en-US" dirty="0"/>
              <a:t>L be any language with property P, and let M</a:t>
            </a:r>
            <a:r>
              <a:rPr lang="en-US" baseline="-25000" dirty="0"/>
              <a:t>L</a:t>
            </a:r>
            <a:r>
              <a:rPr lang="en-US" dirty="0"/>
              <a:t> be a TM that accepts L</a:t>
            </a: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B40C761-8249-40D0-AB9B-16F34CAB0705}" type="slidenum">
              <a:rPr lang="en-US"/>
              <a:pPr/>
              <a:t>47</a:t>
            </a:fld>
            <a:endParaRPr lang="en-US"/>
          </a:p>
        </p:txBody>
      </p:sp>
      <p:sp>
        <p:nvSpPr>
          <p:cNvPr id="29698" name="Rectangle 2"/>
          <p:cNvSpPr>
            <a:spLocks noGrp="1" noChangeArrowheads="1"/>
          </p:cNvSpPr>
          <p:nvPr>
            <p:ph type="title"/>
          </p:nvPr>
        </p:nvSpPr>
        <p:spPr/>
        <p:txBody>
          <a:bodyPr/>
          <a:lstStyle/>
          <a:p>
            <a:r>
              <a:rPr lang="en-US" dirty="0">
                <a:solidFill>
                  <a:srgbClr val="0070C0"/>
                </a:solidFill>
              </a:rPr>
              <a:t>Design of M’</a:t>
            </a:r>
          </a:p>
        </p:txBody>
      </p:sp>
      <p:sp>
        <p:nvSpPr>
          <p:cNvPr id="29699" name="Rectangle 3"/>
          <p:cNvSpPr>
            <a:spLocks noGrp="1" noChangeArrowheads="1"/>
          </p:cNvSpPr>
          <p:nvPr>
            <p:ph type="body" idx="1"/>
          </p:nvPr>
        </p:nvSpPr>
        <p:spPr>
          <a:xfrm>
            <a:off x="304800" y="1371600"/>
            <a:ext cx="8382000" cy="5257800"/>
          </a:xfrm>
          <a:ln>
            <a:solidFill>
              <a:srgbClr val="00B050"/>
            </a:solidFill>
          </a:ln>
        </p:spPr>
        <p:txBody>
          <a:bodyPr/>
          <a:lstStyle/>
          <a:p>
            <a:pPr marL="609600" indent="-609600">
              <a:buFont typeface="Monotype Sorts" pitchFamily="2" charset="2"/>
              <a:buAutoNum type="arabicPeriod"/>
            </a:pPr>
            <a:r>
              <a:rPr lang="en-US" dirty="0"/>
              <a:t>On the second tape, write w and then simulate M on w.</a:t>
            </a:r>
          </a:p>
          <a:p>
            <a:pPr marL="609600" indent="-609600">
              <a:buFont typeface="Monotype Sorts" pitchFamily="2" charset="2"/>
              <a:buAutoNum type="arabicPeriod"/>
            </a:pPr>
            <a:r>
              <a:rPr lang="en-US" dirty="0"/>
              <a:t>If M accepts w, then simulate M</a:t>
            </a:r>
            <a:r>
              <a:rPr lang="en-US" baseline="-25000" dirty="0"/>
              <a:t>L</a:t>
            </a:r>
            <a:r>
              <a:rPr lang="en-US" dirty="0"/>
              <a:t> on the input x to M’, which appears initially on the first tape.</a:t>
            </a:r>
          </a:p>
          <a:p>
            <a:pPr marL="609600" indent="-609600">
              <a:buFont typeface="Monotype Sorts" pitchFamily="2" charset="2"/>
              <a:buAutoNum type="arabicPeriod"/>
            </a:pPr>
            <a:r>
              <a:rPr lang="en-US" dirty="0"/>
              <a:t>M’ accepts its input x if and only if M</a:t>
            </a:r>
            <a:r>
              <a:rPr lang="en-US" baseline="-25000" dirty="0"/>
              <a:t>L</a:t>
            </a:r>
            <a:r>
              <a:rPr lang="en-US" dirty="0"/>
              <a:t> accepts x.</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6B40AFB-0A38-44D9-B85B-CF8A44630BE8}" type="slidenum">
              <a:rPr lang="en-US"/>
              <a:pPr/>
              <a:t>48</a:t>
            </a:fld>
            <a:endParaRPr lang="en-US"/>
          </a:p>
        </p:txBody>
      </p:sp>
      <p:sp>
        <p:nvSpPr>
          <p:cNvPr id="46082" name="Rectangle 2"/>
          <p:cNvSpPr>
            <a:spLocks noGrp="1" noChangeArrowheads="1"/>
          </p:cNvSpPr>
          <p:nvPr>
            <p:ph type="title"/>
          </p:nvPr>
        </p:nvSpPr>
        <p:spPr/>
        <p:txBody>
          <a:bodyPr/>
          <a:lstStyle/>
          <a:p>
            <a:r>
              <a:rPr lang="en-US" dirty="0">
                <a:solidFill>
                  <a:srgbClr val="0070C0"/>
                </a:solidFill>
              </a:rPr>
              <a:t>Action of M’ if M Accepts w</a:t>
            </a:r>
          </a:p>
        </p:txBody>
      </p:sp>
      <p:sp>
        <p:nvSpPr>
          <p:cNvPr id="46083" name="Rectangle 3"/>
          <p:cNvSpPr>
            <a:spLocks noChangeArrowheads="1"/>
          </p:cNvSpPr>
          <p:nvPr/>
        </p:nvSpPr>
        <p:spPr bwMode="auto">
          <a:xfrm>
            <a:off x="1524000" y="2514600"/>
            <a:ext cx="2286000" cy="15240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t>Simulate M</a:t>
            </a:r>
          </a:p>
          <a:p>
            <a:pPr algn="ctr"/>
            <a:r>
              <a:rPr lang="en-US"/>
              <a:t>on input w</a:t>
            </a:r>
          </a:p>
        </p:txBody>
      </p:sp>
      <p:sp>
        <p:nvSpPr>
          <p:cNvPr id="46084" name="Rectangle 4"/>
          <p:cNvSpPr>
            <a:spLocks noChangeArrowheads="1"/>
          </p:cNvSpPr>
          <p:nvPr/>
        </p:nvSpPr>
        <p:spPr bwMode="auto">
          <a:xfrm>
            <a:off x="1066800" y="1981200"/>
            <a:ext cx="6172200" cy="2667000"/>
          </a:xfrm>
          <a:prstGeom prst="rect">
            <a:avLst/>
          </a:prstGeom>
          <a:noFill/>
          <a:ln w="9525">
            <a:solidFill>
              <a:schemeClr val="tx1"/>
            </a:solidFill>
            <a:miter lim="800000"/>
            <a:headEnd/>
            <a:tailEnd/>
          </a:ln>
          <a:effectLst/>
        </p:spPr>
        <p:txBody>
          <a:bodyPr wrap="none" anchor="ctr"/>
          <a:lstStyle/>
          <a:p>
            <a:endParaRPr lang="en-US"/>
          </a:p>
        </p:txBody>
      </p:sp>
      <p:sp>
        <p:nvSpPr>
          <p:cNvPr id="46085" name="Text Box 5"/>
          <p:cNvSpPr txBox="1">
            <a:spLocks noChangeArrowheads="1"/>
          </p:cNvSpPr>
          <p:nvPr/>
        </p:nvSpPr>
        <p:spPr bwMode="auto">
          <a:xfrm>
            <a:off x="288925" y="3157538"/>
            <a:ext cx="334963" cy="457200"/>
          </a:xfrm>
          <a:prstGeom prst="rect">
            <a:avLst/>
          </a:prstGeom>
          <a:noFill/>
          <a:ln w="9525">
            <a:noFill/>
            <a:miter lim="800000"/>
            <a:headEnd/>
            <a:tailEnd/>
          </a:ln>
          <a:effectLst/>
        </p:spPr>
        <p:txBody>
          <a:bodyPr wrap="none">
            <a:spAutoFit/>
          </a:bodyPr>
          <a:lstStyle/>
          <a:p>
            <a:r>
              <a:rPr lang="en-US"/>
              <a:t>x</a:t>
            </a:r>
          </a:p>
        </p:txBody>
      </p:sp>
      <p:sp>
        <p:nvSpPr>
          <p:cNvPr id="46086" name="Line 6"/>
          <p:cNvSpPr>
            <a:spLocks noChangeShapeType="1"/>
          </p:cNvSpPr>
          <p:nvPr/>
        </p:nvSpPr>
        <p:spPr bwMode="auto">
          <a:xfrm>
            <a:off x="685800" y="3429000"/>
            <a:ext cx="381000" cy="0"/>
          </a:xfrm>
          <a:prstGeom prst="line">
            <a:avLst/>
          </a:prstGeom>
          <a:noFill/>
          <a:ln w="9525">
            <a:solidFill>
              <a:schemeClr val="tx1"/>
            </a:solidFill>
            <a:round/>
            <a:headEnd/>
            <a:tailEnd type="triangle" w="med" len="med"/>
          </a:ln>
          <a:effectLst/>
        </p:spPr>
        <p:txBody>
          <a:bodyPr/>
          <a:lstStyle/>
          <a:p>
            <a:endParaRPr lang="en-US"/>
          </a:p>
        </p:txBody>
      </p:sp>
      <p:grpSp>
        <p:nvGrpSpPr>
          <p:cNvPr id="2" name="Group 14"/>
          <p:cNvGrpSpPr>
            <a:grpSpLocks/>
          </p:cNvGrpSpPr>
          <p:nvPr/>
        </p:nvGrpSpPr>
        <p:grpSpPr bwMode="auto">
          <a:xfrm>
            <a:off x="1066800" y="1981200"/>
            <a:ext cx="5867400" cy="2328863"/>
            <a:chOff x="672" y="1248"/>
            <a:chExt cx="3696" cy="1467"/>
          </a:xfrm>
        </p:grpSpPr>
        <p:sp>
          <p:nvSpPr>
            <p:cNvPr id="46088" name="Rectangle 8"/>
            <p:cNvSpPr>
              <a:spLocks noChangeArrowheads="1"/>
            </p:cNvSpPr>
            <p:nvPr/>
          </p:nvSpPr>
          <p:spPr bwMode="auto">
            <a:xfrm>
              <a:off x="2928" y="1584"/>
              <a:ext cx="1440" cy="96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t>Simulate M</a:t>
              </a:r>
              <a:r>
                <a:rPr lang="en-US" baseline="-25000"/>
                <a:t>L</a:t>
              </a:r>
            </a:p>
            <a:p>
              <a:pPr algn="ctr"/>
              <a:r>
                <a:rPr lang="en-US"/>
                <a:t>on input x</a:t>
              </a:r>
            </a:p>
          </p:txBody>
        </p:sp>
        <p:sp>
          <p:nvSpPr>
            <p:cNvPr id="46089" name="Text Box 9"/>
            <p:cNvSpPr txBox="1">
              <a:spLocks noChangeArrowheads="1"/>
            </p:cNvSpPr>
            <p:nvPr/>
          </p:nvSpPr>
          <p:spPr bwMode="auto">
            <a:xfrm>
              <a:off x="2400" y="1248"/>
              <a:ext cx="969" cy="288"/>
            </a:xfrm>
            <a:prstGeom prst="rect">
              <a:avLst/>
            </a:prstGeom>
            <a:noFill/>
            <a:ln w="9525">
              <a:noFill/>
              <a:miter lim="800000"/>
              <a:headEnd/>
              <a:tailEnd/>
            </a:ln>
            <a:effectLst/>
          </p:spPr>
          <p:txBody>
            <a:bodyPr wrap="none">
              <a:spAutoFit/>
            </a:bodyPr>
            <a:lstStyle/>
            <a:p>
              <a:r>
                <a:rPr lang="en-US"/>
                <a:t>On accept</a:t>
              </a:r>
            </a:p>
          </p:txBody>
        </p:sp>
        <p:sp>
          <p:nvSpPr>
            <p:cNvPr id="46090" name="Line 10"/>
            <p:cNvSpPr>
              <a:spLocks noChangeShapeType="1"/>
            </p:cNvSpPr>
            <p:nvPr/>
          </p:nvSpPr>
          <p:spPr bwMode="auto">
            <a:xfrm>
              <a:off x="2400" y="2043"/>
              <a:ext cx="528" cy="0"/>
            </a:xfrm>
            <a:prstGeom prst="line">
              <a:avLst/>
            </a:prstGeom>
            <a:noFill/>
            <a:ln w="9525">
              <a:solidFill>
                <a:schemeClr val="tx1"/>
              </a:solidFill>
              <a:round/>
              <a:headEnd/>
              <a:tailEnd type="triangle" w="med" len="med"/>
            </a:ln>
            <a:effectLst/>
          </p:spPr>
          <p:txBody>
            <a:bodyPr/>
            <a:lstStyle/>
            <a:p>
              <a:endParaRPr lang="en-US"/>
            </a:p>
          </p:txBody>
        </p:sp>
        <p:sp>
          <p:nvSpPr>
            <p:cNvPr id="46091" name="Line 11"/>
            <p:cNvSpPr>
              <a:spLocks noChangeShapeType="1"/>
            </p:cNvSpPr>
            <p:nvPr/>
          </p:nvSpPr>
          <p:spPr bwMode="auto">
            <a:xfrm>
              <a:off x="672" y="2139"/>
              <a:ext cx="240" cy="576"/>
            </a:xfrm>
            <a:prstGeom prst="line">
              <a:avLst/>
            </a:prstGeom>
            <a:noFill/>
            <a:ln w="9525">
              <a:solidFill>
                <a:schemeClr val="tx1"/>
              </a:solidFill>
              <a:round/>
              <a:headEnd/>
              <a:tailEnd/>
            </a:ln>
            <a:effectLst/>
          </p:spPr>
          <p:txBody>
            <a:bodyPr/>
            <a:lstStyle/>
            <a:p>
              <a:endParaRPr lang="en-US"/>
            </a:p>
          </p:txBody>
        </p:sp>
        <p:sp>
          <p:nvSpPr>
            <p:cNvPr id="46092" name="Line 12"/>
            <p:cNvSpPr>
              <a:spLocks noChangeShapeType="1"/>
            </p:cNvSpPr>
            <p:nvPr/>
          </p:nvSpPr>
          <p:spPr bwMode="auto">
            <a:xfrm>
              <a:off x="912" y="2715"/>
              <a:ext cx="1584" cy="0"/>
            </a:xfrm>
            <a:prstGeom prst="line">
              <a:avLst/>
            </a:prstGeom>
            <a:noFill/>
            <a:ln w="9525">
              <a:solidFill>
                <a:schemeClr val="tx1"/>
              </a:solidFill>
              <a:round/>
              <a:headEnd/>
              <a:tailEnd/>
            </a:ln>
            <a:effectLst/>
          </p:spPr>
          <p:txBody>
            <a:bodyPr/>
            <a:lstStyle/>
            <a:p>
              <a:endParaRPr lang="en-US"/>
            </a:p>
          </p:txBody>
        </p:sp>
        <p:sp>
          <p:nvSpPr>
            <p:cNvPr id="46093" name="Line 13"/>
            <p:cNvSpPr>
              <a:spLocks noChangeShapeType="1"/>
            </p:cNvSpPr>
            <p:nvPr/>
          </p:nvSpPr>
          <p:spPr bwMode="auto">
            <a:xfrm flipV="1">
              <a:off x="2496" y="2283"/>
              <a:ext cx="432" cy="432"/>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17"/>
          <p:cNvGrpSpPr>
            <a:grpSpLocks/>
          </p:cNvGrpSpPr>
          <p:nvPr/>
        </p:nvGrpSpPr>
        <p:grpSpPr bwMode="auto">
          <a:xfrm>
            <a:off x="6934200" y="3276600"/>
            <a:ext cx="1765300" cy="1568450"/>
            <a:chOff x="4368" y="2064"/>
            <a:chExt cx="1112" cy="988"/>
          </a:xfrm>
        </p:grpSpPr>
        <p:sp>
          <p:nvSpPr>
            <p:cNvPr id="46095" name="Text Box 15"/>
            <p:cNvSpPr txBox="1">
              <a:spLocks noChangeArrowheads="1"/>
            </p:cNvSpPr>
            <p:nvPr/>
          </p:nvSpPr>
          <p:spPr bwMode="auto">
            <a:xfrm>
              <a:off x="4800" y="2304"/>
              <a:ext cx="680" cy="748"/>
            </a:xfrm>
            <a:prstGeom prst="rect">
              <a:avLst/>
            </a:prstGeom>
            <a:noFill/>
            <a:ln w="9525">
              <a:noFill/>
              <a:miter lim="800000"/>
              <a:headEnd/>
              <a:tailEnd/>
            </a:ln>
            <a:effectLst/>
          </p:spPr>
          <p:txBody>
            <a:bodyPr wrap="none">
              <a:spAutoFit/>
            </a:bodyPr>
            <a:lstStyle/>
            <a:p>
              <a:r>
                <a:rPr lang="en-US"/>
                <a:t>Accept</a:t>
              </a:r>
            </a:p>
            <a:p>
              <a:r>
                <a:rPr lang="en-US"/>
                <a:t>iff x is</a:t>
              </a:r>
            </a:p>
            <a:p>
              <a:r>
                <a:rPr lang="en-US"/>
                <a:t>in M</a:t>
              </a:r>
              <a:r>
                <a:rPr lang="en-US" baseline="-25000"/>
                <a:t>L</a:t>
              </a:r>
            </a:p>
          </p:txBody>
        </p:sp>
        <p:sp>
          <p:nvSpPr>
            <p:cNvPr id="46096" name="Line 16"/>
            <p:cNvSpPr>
              <a:spLocks noChangeShapeType="1"/>
            </p:cNvSpPr>
            <p:nvPr/>
          </p:nvSpPr>
          <p:spPr bwMode="auto">
            <a:xfrm>
              <a:off x="4368" y="2064"/>
              <a:ext cx="816"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E07D3E3-5421-4E3C-80ED-87A3EDEDE25D}" type="slidenum">
              <a:rPr lang="en-US"/>
              <a:pPr/>
              <a:t>49</a:t>
            </a:fld>
            <a:endParaRPr lang="en-US"/>
          </a:p>
        </p:txBody>
      </p:sp>
      <p:sp>
        <p:nvSpPr>
          <p:cNvPr id="31746" name="Rectangle 2"/>
          <p:cNvSpPr>
            <a:spLocks noGrp="1" noChangeArrowheads="1"/>
          </p:cNvSpPr>
          <p:nvPr>
            <p:ph type="title"/>
          </p:nvPr>
        </p:nvSpPr>
        <p:spPr/>
        <p:txBody>
          <a:bodyPr/>
          <a:lstStyle/>
          <a:p>
            <a:r>
              <a:rPr lang="en-US" dirty="0">
                <a:solidFill>
                  <a:srgbClr val="0070C0"/>
                </a:solidFill>
              </a:rPr>
              <a:t>Design of M’ – (2)</a:t>
            </a:r>
          </a:p>
        </p:txBody>
      </p:sp>
      <p:sp>
        <p:nvSpPr>
          <p:cNvPr id="31747" name="Rectangle 3"/>
          <p:cNvSpPr>
            <a:spLocks noGrp="1" noChangeArrowheads="1"/>
          </p:cNvSpPr>
          <p:nvPr>
            <p:ph type="body" idx="1"/>
          </p:nvPr>
        </p:nvSpPr>
        <p:spPr>
          <a:xfrm>
            <a:off x="304800" y="1447800"/>
            <a:ext cx="8153400" cy="5181600"/>
          </a:xfrm>
          <a:ln>
            <a:solidFill>
              <a:srgbClr val="00B050"/>
            </a:solidFill>
          </a:ln>
        </p:spPr>
        <p:txBody>
          <a:bodyPr/>
          <a:lstStyle/>
          <a:p>
            <a:r>
              <a:rPr lang="en-US" dirty="0"/>
              <a:t>Suppose M accepts w.</a:t>
            </a:r>
          </a:p>
          <a:p>
            <a:r>
              <a:rPr lang="en-US" dirty="0"/>
              <a:t>Then M’ simulates M</a:t>
            </a:r>
            <a:r>
              <a:rPr lang="en-US" baseline="-25000" dirty="0"/>
              <a:t>L</a:t>
            </a:r>
            <a:r>
              <a:rPr lang="en-US" dirty="0"/>
              <a:t> and therefore accepts x if and only if x is in L.</a:t>
            </a:r>
          </a:p>
          <a:p>
            <a:r>
              <a:rPr lang="en-US" dirty="0"/>
              <a:t>That is, L(M’) = L, L(M’) has property P, and M’ is in L</a:t>
            </a:r>
            <a:r>
              <a:rPr lang="en-US" baseline="-25000" dirty="0"/>
              <a:t>P</a:t>
            </a:r>
            <a:r>
              <a:rPr lang="en-US"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1F623-CCC3-4DDD-8F65-82D43716543A}"/>
              </a:ext>
            </a:extLst>
          </p:cNvPr>
          <p:cNvSpPr>
            <a:spLocks noGrp="1"/>
          </p:cNvSpPr>
          <p:nvPr>
            <p:ph type="title"/>
          </p:nvPr>
        </p:nvSpPr>
        <p:spPr>
          <a:xfrm>
            <a:off x="457200" y="274638"/>
            <a:ext cx="8229600" cy="792162"/>
          </a:xfrm>
        </p:spPr>
        <p:txBody>
          <a:bodyPr>
            <a:normAutofit/>
          </a:bodyPr>
          <a:lstStyle/>
          <a:p>
            <a:r>
              <a:rPr lang="en-IN" dirty="0">
                <a:solidFill>
                  <a:srgbClr val="0070C0"/>
                </a:solidFill>
              </a:rPr>
              <a:t>Recursively Enumerable Languages</a:t>
            </a:r>
          </a:p>
        </p:txBody>
      </p:sp>
      <p:sp>
        <p:nvSpPr>
          <p:cNvPr id="3" name="Content Placeholder 2">
            <a:extLst>
              <a:ext uri="{FF2B5EF4-FFF2-40B4-BE49-F238E27FC236}">
                <a16:creationId xmlns:a16="http://schemas.microsoft.com/office/drawing/2014/main" xmlns="" id="{5DD53B40-B0B0-438A-9BBA-F5A75D210AD7}"/>
              </a:ext>
            </a:extLst>
          </p:cNvPr>
          <p:cNvSpPr>
            <a:spLocks noGrp="1"/>
          </p:cNvSpPr>
          <p:nvPr>
            <p:ph idx="1"/>
          </p:nvPr>
        </p:nvSpPr>
        <p:spPr>
          <a:xfrm>
            <a:off x="457200" y="1066800"/>
            <a:ext cx="8229600" cy="5059363"/>
          </a:xfrm>
          <a:ln>
            <a:solidFill>
              <a:srgbClr val="00B050"/>
            </a:solidFill>
          </a:ln>
        </p:spPr>
        <p:txBody>
          <a:bodyPr/>
          <a:lstStyle/>
          <a:p>
            <a:pPr algn="just"/>
            <a:r>
              <a:rPr lang="en-US" dirty="0"/>
              <a:t>A </a:t>
            </a:r>
            <a:r>
              <a:rPr lang="en-US" b="1" dirty="0"/>
              <a:t>recursively enumerable language</a:t>
            </a:r>
            <a:r>
              <a:rPr lang="en-US" dirty="0"/>
              <a:t> is a formal </a:t>
            </a:r>
            <a:r>
              <a:rPr lang="en-US" b="1" dirty="0"/>
              <a:t>language</a:t>
            </a:r>
            <a:r>
              <a:rPr lang="en-US" dirty="0"/>
              <a:t> for which there exists a Turing machine (or other computable function) .</a:t>
            </a:r>
          </a:p>
          <a:p>
            <a:pPr algn="just"/>
            <a:endParaRPr lang="en-US" dirty="0"/>
          </a:p>
          <a:p>
            <a:pPr algn="just"/>
            <a:endParaRPr lang="en-US" dirty="0"/>
          </a:p>
        </p:txBody>
      </p:sp>
      <p:pic>
        <p:nvPicPr>
          <p:cNvPr id="4" name="Picture 3">
            <a:extLst>
              <a:ext uri="{FF2B5EF4-FFF2-40B4-BE49-F238E27FC236}">
                <a16:creationId xmlns:a16="http://schemas.microsoft.com/office/drawing/2014/main" xmlns="" id="{7EB27E99-DF65-496A-AE39-90F9078DA3E2}"/>
              </a:ext>
            </a:extLst>
          </p:cNvPr>
          <p:cNvPicPr>
            <a:picLocks noChangeAspect="1"/>
          </p:cNvPicPr>
          <p:nvPr/>
        </p:nvPicPr>
        <p:blipFill>
          <a:blip r:embed="rId3"/>
          <a:stretch>
            <a:fillRect/>
          </a:stretch>
        </p:blipFill>
        <p:spPr>
          <a:xfrm>
            <a:off x="1004888" y="3276600"/>
            <a:ext cx="7453312" cy="1781175"/>
          </a:xfrm>
          <a:prstGeom prst="rect">
            <a:avLst/>
          </a:prstGeom>
        </p:spPr>
      </p:pic>
    </p:spTree>
    <p:extLst>
      <p:ext uri="{BB962C8B-B14F-4D97-AF65-F5344CB8AC3E}">
        <p14:creationId xmlns:p14="http://schemas.microsoft.com/office/powerpoint/2010/main" xmlns="" val="38979251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397EDFA-EC91-43F6-9413-B35570A6E44A}" type="slidenum">
              <a:rPr lang="en-US"/>
              <a:pPr/>
              <a:t>50</a:t>
            </a:fld>
            <a:endParaRPr lang="en-US"/>
          </a:p>
        </p:txBody>
      </p:sp>
      <p:sp>
        <p:nvSpPr>
          <p:cNvPr id="30722" name="Rectangle 2"/>
          <p:cNvSpPr>
            <a:spLocks noGrp="1" noChangeArrowheads="1"/>
          </p:cNvSpPr>
          <p:nvPr>
            <p:ph type="title"/>
          </p:nvPr>
        </p:nvSpPr>
        <p:spPr/>
        <p:txBody>
          <a:bodyPr/>
          <a:lstStyle/>
          <a:p>
            <a:r>
              <a:rPr lang="en-US" dirty="0">
                <a:solidFill>
                  <a:srgbClr val="0070C0"/>
                </a:solidFill>
              </a:rPr>
              <a:t>Design of M’ – (3)</a:t>
            </a:r>
          </a:p>
        </p:txBody>
      </p:sp>
      <p:sp>
        <p:nvSpPr>
          <p:cNvPr id="30723" name="Rectangle 3"/>
          <p:cNvSpPr>
            <a:spLocks noGrp="1" noChangeArrowheads="1"/>
          </p:cNvSpPr>
          <p:nvPr>
            <p:ph type="body" idx="1"/>
          </p:nvPr>
        </p:nvSpPr>
        <p:spPr>
          <a:xfrm>
            <a:off x="457200" y="1524000"/>
            <a:ext cx="8229600" cy="5105400"/>
          </a:xfrm>
          <a:ln>
            <a:solidFill>
              <a:srgbClr val="00B050"/>
            </a:solidFill>
          </a:ln>
        </p:spPr>
        <p:txBody>
          <a:bodyPr/>
          <a:lstStyle/>
          <a:p>
            <a:r>
              <a:rPr lang="en-US" sz="2800" dirty="0"/>
              <a:t>Suppose M does not accept w.</a:t>
            </a:r>
          </a:p>
          <a:p>
            <a:r>
              <a:rPr lang="en-US" sz="2800" dirty="0"/>
              <a:t>Then M’ never starts the simulation of M</a:t>
            </a:r>
            <a:r>
              <a:rPr lang="en-US" sz="2800" baseline="-25000" dirty="0"/>
              <a:t>L</a:t>
            </a:r>
            <a:r>
              <a:rPr lang="en-US" sz="2800" dirty="0"/>
              <a:t>, and never accepts its input x.</a:t>
            </a:r>
          </a:p>
          <a:p>
            <a:r>
              <a:rPr lang="en-US" sz="2800" dirty="0"/>
              <a:t>Thus, L(M’) = </a:t>
            </a:r>
            <a:r>
              <a:rPr lang="en-US" sz="2800" dirty="0">
                <a:sym typeface="Symbol" pitchFamily="18" charset="2"/>
              </a:rPr>
              <a:t></a:t>
            </a:r>
            <a:r>
              <a:rPr lang="en-US" sz="2800" dirty="0"/>
              <a:t>, and L(M’) does not have property P.</a:t>
            </a:r>
          </a:p>
          <a:p>
            <a:r>
              <a:rPr lang="en-US" sz="2800" dirty="0"/>
              <a:t>That is, M’ is not in L</a:t>
            </a:r>
            <a:r>
              <a:rPr lang="en-US" sz="2800" baseline="-25000" dirty="0"/>
              <a:t>P</a:t>
            </a:r>
            <a:r>
              <a:rPr lang="en-US" sz="2800" dirty="0"/>
              <a:t>.</a:t>
            </a:r>
          </a:p>
        </p:txBody>
      </p:sp>
      <p:pic>
        <p:nvPicPr>
          <p:cNvPr id="5" name="Picture 2"/>
          <p:cNvPicPr>
            <a:picLocks noChangeAspect="1" noChangeArrowheads="1"/>
          </p:cNvPicPr>
          <p:nvPr/>
        </p:nvPicPr>
        <p:blipFill>
          <a:blip r:embed="rId3"/>
          <a:srcRect/>
          <a:stretch>
            <a:fillRect/>
          </a:stretch>
        </p:blipFill>
        <p:spPr bwMode="auto">
          <a:xfrm>
            <a:off x="1143000" y="4267200"/>
            <a:ext cx="7172826"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90F975-5E4E-4ABD-8001-47960141E95A}" type="slidenum">
              <a:rPr lang="en-US"/>
              <a:pPr/>
              <a:t>51</a:t>
            </a:fld>
            <a:endParaRPr lang="en-US"/>
          </a:p>
        </p:txBody>
      </p:sp>
      <p:sp>
        <p:nvSpPr>
          <p:cNvPr id="123906" name="Rectangle 2"/>
          <p:cNvSpPr>
            <a:spLocks noGrp="1" noChangeArrowheads="1"/>
          </p:cNvSpPr>
          <p:nvPr>
            <p:ph type="title"/>
          </p:nvPr>
        </p:nvSpPr>
        <p:spPr/>
        <p:txBody>
          <a:bodyPr/>
          <a:lstStyle/>
          <a:p>
            <a:r>
              <a:rPr lang="en-US" dirty="0">
                <a:solidFill>
                  <a:srgbClr val="0070C0"/>
                </a:solidFill>
              </a:rPr>
              <a:t>Design of M’ – Conclusion</a:t>
            </a:r>
          </a:p>
        </p:txBody>
      </p:sp>
      <p:sp>
        <p:nvSpPr>
          <p:cNvPr id="123907" name="Rectangle 3"/>
          <p:cNvSpPr>
            <a:spLocks noGrp="1" noChangeArrowheads="1"/>
          </p:cNvSpPr>
          <p:nvPr>
            <p:ph type="body" idx="1"/>
          </p:nvPr>
        </p:nvSpPr>
        <p:spPr>
          <a:xfrm>
            <a:off x="381000" y="1371600"/>
            <a:ext cx="8077200" cy="5029200"/>
          </a:xfrm>
          <a:ln>
            <a:solidFill>
              <a:srgbClr val="00B050"/>
            </a:solidFill>
          </a:ln>
        </p:spPr>
        <p:txBody>
          <a:bodyPr/>
          <a:lstStyle/>
          <a:p>
            <a:r>
              <a:rPr lang="en-US" dirty="0"/>
              <a:t>Thus, the algorithm that converts M and w to M’ is a reduction of L</a:t>
            </a:r>
            <a:r>
              <a:rPr lang="en-US" baseline="-25000" dirty="0"/>
              <a:t>u</a:t>
            </a:r>
            <a:r>
              <a:rPr lang="en-US" dirty="0"/>
              <a:t> to L</a:t>
            </a:r>
            <a:r>
              <a:rPr lang="en-US" baseline="-25000" dirty="0"/>
              <a:t>P</a:t>
            </a:r>
            <a:r>
              <a:rPr lang="en-US" dirty="0"/>
              <a:t>.</a:t>
            </a:r>
          </a:p>
          <a:p>
            <a:r>
              <a:rPr lang="en-US" dirty="0"/>
              <a:t>Thus, L</a:t>
            </a:r>
            <a:r>
              <a:rPr lang="en-US" baseline="-25000" dirty="0"/>
              <a:t>P</a:t>
            </a:r>
            <a:r>
              <a:rPr lang="en-US" dirty="0"/>
              <a:t> is </a:t>
            </a:r>
            <a:r>
              <a:rPr lang="en-US" dirty="0" err="1"/>
              <a:t>undecidable</a:t>
            </a:r>
            <a:r>
              <a:rPr lang="en-US" dirty="0" smtClean="0"/>
              <a:t>.</a:t>
            </a:r>
          </a:p>
          <a:p>
            <a:r>
              <a:rPr lang="en-US" dirty="0" smtClean="0"/>
              <a:t>Hence Rice Theorem is proved</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D169F18-7EBD-4E43-A54A-EEF49F572D29}" type="slidenum">
              <a:rPr lang="en-US"/>
              <a:pPr/>
              <a:t>52</a:t>
            </a:fld>
            <a:endParaRPr lang="en-US"/>
          </a:p>
        </p:txBody>
      </p:sp>
      <p:sp>
        <p:nvSpPr>
          <p:cNvPr id="35842" name="Rectangle 2"/>
          <p:cNvSpPr>
            <a:spLocks noGrp="1" noChangeArrowheads="1"/>
          </p:cNvSpPr>
          <p:nvPr>
            <p:ph type="title"/>
          </p:nvPr>
        </p:nvSpPr>
        <p:spPr/>
        <p:txBody>
          <a:bodyPr/>
          <a:lstStyle/>
          <a:p>
            <a:r>
              <a:rPr lang="en-US"/>
              <a:t>Applications of Rice’s Theorem</a:t>
            </a:r>
          </a:p>
        </p:txBody>
      </p:sp>
      <p:sp>
        <p:nvSpPr>
          <p:cNvPr id="35843" name="Rectangle 3"/>
          <p:cNvSpPr>
            <a:spLocks noGrp="1" noChangeArrowheads="1"/>
          </p:cNvSpPr>
          <p:nvPr>
            <p:ph type="body" idx="1"/>
          </p:nvPr>
        </p:nvSpPr>
        <p:spPr>
          <a:xfrm>
            <a:off x="304800" y="1447800"/>
            <a:ext cx="8153400" cy="5181600"/>
          </a:xfrm>
          <a:ln>
            <a:solidFill>
              <a:srgbClr val="00B050"/>
            </a:solidFill>
          </a:ln>
        </p:spPr>
        <p:txBody>
          <a:bodyPr/>
          <a:lstStyle/>
          <a:p>
            <a:r>
              <a:rPr lang="en-US" dirty="0"/>
              <a:t>We now have any number of </a:t>
            </a:r>
            <a:r>
              <a:rPr lang="en-US" dirty="0" err="1"/>
              <a:t>undecidable</a:t>
            </a:r>
            <a:r>
              <a:rPr lang="en-US" dirty="0"/>
              <a:t> questions about TM’s:</a:t>
            </a:r>
          </a:p>
          <a:p>
            <a:pPr lvl="1"/>
            <a:r>
              <a:rPr lang="en-US" dirty="0"/>
              <a:t>Is L(M) a regular language?</a:t>
            </a:r>
          </a:p>
          <a:p>
            <a:pPr lvl="1"/>
            <a:r>
              <a:rPr lang="en-US" dirty="0"/>
              <a:t>Is L(M) a CFL?</a:t>
            </a:r>
          </a:p>
          <a:p>
            <a:pPr lvl="1"/>
            <a:r>
              <a:rPr lang="en-US" dirty="0"/>
              <a:t>Does L(M) include any palindromes?</a:t>
            </a:r>
          </a:p>
          <a:p>
            <a:pPr lvl="1"/>
            <a:r>
              <a:rPr lang="en-US" dirty="0"/>
              <a:t>Is L(M) empty?</a:t>
            </a:r>
          </a:p>
          <a:p>
            <a:pPr lvl="1"/>
            <a:r>
              <a:rPr lang="en-US" dirty="0"/>
              <a:t>Does L(M) contain more than 1000 strings?</a:t>
            </a:r>
          </a:p>
          <a:p>
            <a:pPr lvl="1"/>
            <a:r>
              <a:rPr lang="en-US" dirty="0"/>
              <a:t>Etc., etc.</a:t>
            </a:r>
          </a:p>
          <a:p>
            <a:pPr lvl="1"/>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89E57-4CE6-42D8-975F-1DFCF7728E98}"/>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xmlns="" val="91351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Relation between RL and REL</a:t>
            </a:r>
            <a:endParaRPr lang="en-US" dirty="0">
              <a:solidFill>
                <a:srgbClr val="0070C0"/>
              </a:solidFill>
            </a:endParaRPr>
          </a:p>
        </p:txBody>
      </p:sp>
      <p:pic>
        <p:nvPicPr>
          <p:cNvPr id="4" name="Content Placeholder 3"/>
          <p:cNvPicPr>
            <a:picLocks noGrp="1"/>
          </p:cNvPicPr>
          <p:nvPr>
            <p:ph idx="1"/>
          </p:nvPr>
        </p:nvPicPr>
        <p:blipFill>
          <a:blip r:embed="rId2"/>
          <a:stretch>
            <a:fillRect/>
          </a:stretch>
        </p:blipFill>
        <p:spPr>
          <a:xfrm>
            <a:off x="762000" y="2590800"/>
            <a:ext cx="6705600" cy="3657599"/>
          </a:xfrm>
          <a:prstGeom prst="rect">
            <a:avLst/>
          </a:prstGeom>
          <a:ln>
            <a:solidFill>
              <a:srgbClr val="00B050"/>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rgbClr val="0070C0"/>
                </a:solidFill>
              </a:rPr>
              <a:t>Theorem1:</a:t>
            </a:r>
            <a:r>
              <a:rPr lang="en-US" dirty="0" smtClean="0">
                <a:solidFill>
                  <a:srgbClr val="0070C0"/>
                </a:solidFill>
              </a:rPr>
              <a:t/>
            </a:r>
            <a:br>
              <a:rPr lang="en-US" dirty="0" smtClean="0">
                <a:solidFill>
                  <a:srgbClr val="0070C0"/>
                </a:solidFill>
              </a:rPr>
            </a:br>
            <a:r>
              <a:rPr lang="en-US" dirty="0" smtClean="0"/>
              <a:t/>
            </a:r>
            <a:br>
              <a:rPr lang="en-US" dirty="0" smtClean="0"/>
            </a:br>
            <a:endParaRPr lang="en-US" dirty="0"/>
          </a:p>
        </p:txBody>
      </p:sp>
      <p:sp>
        <p:nvSpPr>
          <p:cNvPr id="3" name="Content Placeholder 2"/>
          <p:cNvSpPr>
            <a:spLocks noGrp="1"/>
          </p:cNvSpPr>
          <p:nvPr>
            <p:ph idx="1"/>
          </p:nvPr>
        </p:nvSpPr>
        <p:spPr>
          <a:xfrm>
            <a:off x="304800" y="1143000"/>
            <a:ext cx="8382000" cy="5486400"/>
          </a:xfrm>
          <a:ln>
            <a:solidFill>
              <a:srgbClr val="00B050"/>
            </a:solidFill>
          </a:ln>
        </p:spPr>
        <p:txBody>
          <a:bodyPr>
            <a:normAutofit fontScale="85000" lnSpcReduction="20000"/>
          </a:bodyPr>
          <a:lstStyle/>
          <a:p>
            <a:r>
              <a:rPr lang="en-US" dirty="0" smtClean="0">
                <a:solidFill>
                  <a:srgbClr val="0070C0"/>
                </a:solidFill>
              </a:rPr>
              <a:t>Statement:</a:t>
            </a:r>
            <a:r>
              <a:rPr lang="en-US" b="1" dirty="0" smtClean="0">
                <a:solidFill>
                  <a:srgbClr val="0070C0"/>
                </a:solidFill>
              </a:rPr>
              <a:t> </a:t>
            </a:r>
            <a:r>
              <a:rPr lang="en-US" b="1" dirty="0" smtClean="0">
                <a:solidFill>
                  <a:srgbClr val="FF0000"/>
                </a:solidFill>
              </a:rPr>
              <a:t>Every recursive language is Recursively enumerable.</a:t>
            </a: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p>
          <a:p>
            <a:pPr lvl="2">
              <a:buNone/>
            </a:pPr>
            <a:r>
              <a:rPr lang="en-US" b="1" dirty="0" smtClean="0"/>
              <a:t>                  </a:t>
            </a:r>
          </a:p>
          <a:p>
            <a:pPr lvl="2">
              <a:buNone/>
            </a:pPr>
            <a:endParaRPr lang="en-US" b="1" dirty="0" smtClean="0"/>
          </a:p>
          <a:p>
            <a:pPr lvl="2">
              <a:buNone/>
            </a:pPr>
            <a:r>
              <a:rPr lang="en-US" b="1" dirty="0" smtClean="0"/>
              <a:t>                T( RL)	                   U(REL)</a:t>
            </a:r>
            <a:endParaRPr lang="en-US" dirty="0" smtClean="0"/>
          </a:p>
          <a:p>
            <a:r>
              <a:rPr lang="en-US" b="1" dirty="0" smtClean="0"/>
              <a:t> </a:t>
            </a:r>
            <a:r>
              <a:rPr lang="en-US" dirty="0" smtClean="0"/>
              <a:t>If T is TM recognizing L(RL) then we can get a TM that accepts the language L by modifying T so that when the output is 0 it does not enter the reject state but enters into an infinite loop.</a:t>
            </a:r>
          </a:p>
          <a:p>
            <a:pPr>
              <a:buNone/>
            </a:pPr>
            <a:endParaRPr lang="en-US" dirty="0" smtClean="0"/>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dirty="0">
              <a:solidFill>
                <a:srgbClr val="FF0000"/>
              </a:solidFill>
            </a:endParaRPr>
          </a:p>
        </p:txBody>
      </p:sp>
      <p:pic>
        <p:nvPicPr>
          <p:cNvPr id="4" name="Picture 3"/>
          <p:cNvPicPr/>
          <p:nvPr/>
        </p:nvPicPr>
        <p:blipFill>
          <a:blip r:embed="rId2"/>
          <a:stretch>
            <a:fillRect/>
          </a:stretch>
        </p:blipFill>
        <p:spPr>
          <a:xfrm>
            <a:off x="685800" y="2631122"/>
            <a:ext cx="7543800" cy="17122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ox(in)">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ox(in)">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solidFill>
                  <a:srgbClr val="0070C0"/>
                </a:solidFill>
              </a:rPr>
              <a:t>Theorem 2:</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Content Placeholder 2"/>
          <p:cNvSpPr>
            <a:spLocks noGrp="1"/>
          </p:cNvSpPr>
          <p:nvPr>
            <p:ph idx="1"/>
          </p:nvPr>
        </p:nvSpPr>
        <p:spPr>
          <a:xfrm>
            <a:off x="228600" y="1143000"/>
            <a:ext cx="8686800" cy="5486400"/>
          </a:xfrm>
          <a:ln>
            <a:solidFill>
              <a:srgbClr val="00B050"/>
            </a:solidFill>
          </a:ln>
        </p:spPr>
        <p:txBody>
          <a:bodyPr/>
          <a:lstStyle/>
          <a:p>
            <a:r>
              <a:rPr lang="en-US" dirty="0" smtClean="0">
                <a:solidFill>
                  <a:srgbClr val="0070C0"/>
                </a:solidFill>
              </a:rPr>
              <a:t>Statement:</a:t>
            </a:r>
            <a:r>
              <a:rPr lang="en-US" b="1" dirty="0" smtClean="0">
                <a:solidFill>
                  <a:srgbClr val="0070C0"/>
                </a:solidFill>
              </a:rPr>
              <a:t> </a:t>
            </a:r>
            <a:r>
              <a:rPr lang="en-US" b="1" dirty="0" smtClean="0">
                <a:solidFill>
                  <a:srgbClr val="FF0000"/>
                </a:solidFill>
              </a:rPr>
              <a:t>Every REL is not recursive.</a:t>
            </a:r>
          </a:p>
          <a:p>
            <a:endParaRPr lang="en-US" dirty="0"/>
          </a:p>
        </p:txBody>
      </p:sp>
      <p:pic>
        <p:nvPicPr>
          <p:cNvPr id="4" name="image4.png"/>
          <p:cNvPicPr/>
          <p:nvPr/>
        </p:nvPicPr>
        <p:blipFill>
          <a:blip r:embed="rId2" cstate="print"/>
          <a:stretch>
            <a:fillRect/>
          </a:stretch>
        </p:blipFill>
        <p:spPr>
          <a:xfrm>
            <a:off x="685800" y="2057400"/>
            <a:ext cx="8001000" cy="4191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0070C0"/>
                </a:solidFill>
              </a:rPr>
              <a:t/>
            </a:r>
            <a:br>
              <a:rPr lang="en-US" b="1" dirty="0" smtClean="0">
                <a:solidFill>
                  <a:srgbClr val="0070C0"/>
                </a:solidFill>
              </a:rPr>
            </a:br>
            <a:r>
              <a:rPr lang="en-US" b="1" dirty="0" smtClean="0">
                <a:solidFill>
                  <a:srgbClr val="0070C0"/>
                </a:solidFill>
              </a:rPr>
              <a:t>Theorem 3:</a:t>
            </a:r>
            <a:r>
              <a:rPr lang="en-US" dirty="0" smtClean="0">
                <a:solidFill>
                  <a:srgbClr val="0070C0"/>
                </a:solidFill>
              </a:rPr>
              <a:t/>
            </a:r>
            <a:br>
              <a:rPr lang="en-US" dirty="0" smtClean="0">
                <a:solidFill>
                  <a:srgbClr val="0070C0"/>
                </a:solidFill>
              </a:rPr>
            </a:br>
            <a:endParaRPr lang="en-US" dirty="0"/>
          </a:p>
        </p:txBody>
      </p:sp>
      <p:sp>
        <p:nvSpPr>
          <p:cNvPr id="3" name="Content Placeholder 2"/>
          <p:cNvSpPr>
            <a:spLocks noGrp="1"/>
          </p:cNvSpPr>
          <p:nvPr>
            <p:ph idx="1"/>
          </p:nvPr>
        </p:nvSpPr>
        <p:spPr>
          <a:xfrm>
            <a:off x="228600" y="990600"/>
            <a:ext cx="8610600" cy="5638800"/>
          </a:xfrm>
          <a:ln>
            <a:solidFill>
              <a:srgbClr val="00B050"/>
            </a:solidFill>
          </a:ln>
        </p:spPr>
        <p:txBody>
          <a:bodyPr>
            <a:normAutofit fontScale="70000" lnSpcReduction="20000"/>
          </a:bodyPr>
          <a:lstStyle/>
          <a:p>
            <a:pPr>
              <a:buNone/>
            </a:pPr>
            <a:r>
              <a:rPr lang="en-US" b="1" dirty="0" smtClean="0"/>
              <a:t>Statement:</a:t>
            </a:r>
            <a:r>
              <a:rPr lang="en-US" dirty="0" smtClean="0"/>
              <a:t/>
            </a:r>
            <a:br>
              <a:rPr lang="en-US" dirty="0" smtClean="0"/>
            </a:br>
            <a:r>
              <a:rPr lang="en-US" b="1" dirty="0" smtClean="0">
                <a:solidFill>
                  <a:srgbClr val="FF0000"/>
                </a:solidFill>
              </a:rPr>
              <a:t>The complement of a RL is recursive (or) If L is recursive, so is L′.</a:t>
            </a:r>
          </a:p>
          <a:p>
            <a:endParaRPr lang="en-US" b="1" dirty="0" smtClean="0">
              <a:solidFill>
                <a:srgbClr val="FF0000"/>
              </a:solidFill>
            </a:endParaRPr>
          </a:p>
          <a:p>
            <a:pPr>
              <a:buNone/>
            </a:pPr>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dirty="0" smtClean="0"/>
          </a:p>
          <a:p>
            <a:endParaRPr lang="en-US" dirty="0" smtClean="0"/>
          </a:p>
          <a:p>
            <a:endParaRPr lang="en-US" dirty="0" smtClean="0"/>
          </a:p>
          <a:p>
            <a:endParaRPr lang="en-US" dirty="0" smtClean="0"/>
          </a:p>
          <a:p>
            <a:r>
              <a:rPr lang="en-US" dirty="0" smtClean="0"/>
              <a:t>Let L be a Recursive Language and M be the TM that halts on all inputs and accepts L.</a:t>
            </a:r>
          </a:p>
          <a:p>
            <a:pPr lvl="0"/>
            <a:r>
              <a:rPr lang="en-US" dirty="0" smtClean="0"/>
              <a:t>Construct M1 for L</a:t>
            </a:r>
            <a:r>
              <a:rPr lang="en-US" b="1" dirty="0" smtClean="0"/>
              <a:t>′</a:t>
            </a:r>
            <a:r>
              <a:rPr lang="en-US" dirty="0" smtClean="0"/>
              <a:t>.</a:t>
            </a:r>
          </a:p>
          <a:p>
            <a:pPr lvl="0"/>
            <a:r>
              <a:rPr lang="en-US" dirty="0" smtClean="0"/>
              <a:t>M accepts and halts for Yes, then M</a:t>
            </a:r>
            <a:r>
              <a:rPr lang="en-US" b="1" dirty="0" smtClean="0"/>
              <a:t>′ </a:t>
            </a:r>
            <a:r>
              <a:rPr lang="en-US" dirty="0" smtClean="0"/>
              <a:t>rejects and halts.</a:t>
            </a:r>
          </a:p>
          <a:p>
            <a:pPr lvl="0"/>
            <a:r>
              <a:rPr lang="en-US" dirty="0" smtClean="0"/>
              <a:t>M rejects and halts for N, then M</a:t>
            </a:r>
            <a:r>
              <a:rPr lang="en-US" b="1" dirty="0" smtClean="0"/>
              <a:t>′ </a:t>
            </a:r>
            <a:r>
              <a:rPr lang="en-US" dirty="0" smtClean="0"/>
              <a:t>accepts and halts.</a:t>
            </a:r>
          </a:p>
          <a:p>
            <a:endParaRPr lang="en-US" dirty="0" smtClean="0"/>
          </a:p>
          <a:p>
            <a:endParaRPr lang="en-US" dirty="0" smtClean="0">
              <a:solidFill>
                <a:srgbClr val="FF0000"/>
              </a:solidFill>
            </a:endParaRPr>
          </a:p>
          <a:p>
            <a:endParaRPr lang="en-US" dirty="0"/>
          </a:p>
        </p:txBody>
      </p:sp>
      <p:pic>
        <p:nvPicPr>
          <p:cNvPr id="4" name="image5.png"/>
          <p:cNvPicPr/>
          <p:nvPr/>
        </p:nvPicPr>
        <p:blipFill>
          <a:blip r:embed="rId2" cstate="print"/>
          <a:stretch>
            <a:fillRect/>
          </a:stretch>
        </p:blipFill>
        <p:spPr>
          <a:xfrm>
            <a:off x="1295400" y="2286000"/>
            <a:ext cx="7086599" cy="2114550"/>
          </a:xfrm>
          <a:prstGeom prst="rect">
            <a:avLst/>
          </a:prstGeom>
          <a:ln>
            <a:solidFill>
              <a:srgbClr val="00B050"/>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5237</TotalTime>
  <Words>2175</Words>
  <Application>Microsoft Office PowerPoint</Application>
  <PresentationFormat>On-screen Show (4:3)</PresentationFormat>
  <Paragraphs>390</Paragraphs>
  <Slides>53</Slides>
  <Notes>15</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THEORY OF COMPUTATION</vt:lpstr>
      <vt:lpstr>UNIT- V RECURSIVE LANGUAGE AND  UNDECIDABILITY</vt:lpstr>
      <vt:lpstr>Syllabus</vt:lpstr>
      <vt:lpstr>Recursive Language</vt:lpstr>
      <vt:lpstr>Recursively Enumerable Languages</vt:lpstr>
      <vt:lpstr>Relation between RL and REL</vt:lpstr>
      <vt:lpstr>  Theorem1:  </vt:lpstr>
      <vt:lpstr> Theorem 2: </vt:lpstr>
      <vt:lpstr> Theorem 3: </vt:lpstr>
      <vt:lpstr> Theorem 4: </vt:lpstr>
      <vt:lpstr> i. Union of two recursive languages is recursive. </vt:lpstr>
      <vt:lpstr> ii ) Union of two Recursively Enumerable Languages is REL. </vt:lpstr>
      <vt:lpstr> iii. Intersection of two recursively enumerable languages is REL. </vt:lpstr>
      <vt:lpstr>  Theorem 5:  </vt:lpstr>
      <vt:lpstr>  Theorem 5:  </vt:lpstr>
      <vt:lpstr>Theorem Statements</vt:lpstr>
      <vt:lpstr> Enumerating a Language: </vt:lpstr>
      <vt:lpstr> A Turing Machine Enumerating a language: </vt:lpstr>
      <vt:lpstr> Theorem: </vt:lpstr>
      <vt:lpstr> Theorem: </vt:lpstr>
      <vt:lpstr>Slide 21</vt:lpstr>
      <vt:lpstr>Slide 22</vt:lpstr>
      <vt:lpstr>Undecidability</vt:lpstr>
      <vt:lpstr>Undecidability</vt:lpstr>
      <vt:lpstr> The Post ‘ S Correspondence Problem  ( PcP)</vt:lpstr>
      <vt:lpstr>Slide 26</vt:lpstr>
      <vt:lpstr>Slide 27</vt:lpstr>
      <vt:lpstr>Slide 28</vt:lpstr>
      <vt:lpstr>Slide 29</vt:lpstr>
      <vt:lpstr>Halting Problem       Halt                        Never halt     May Halt or May not</vt:lpstr>
      <vt:lpstr>Halting Problem</vt:lpstr>
      <vt:lpstr>Slide 32</vt:lpstr>
      <vt:lpstr> Theorem  </vt:lpstr>
      <vt:lpstr> </vt:lpstr>
      <vt:lpstr>Slide 35</vt:lpstr>
      <vt:lpstr>Slide 36</vt:lpstr>
      <vt:lpstr>Slide 37</vt:lpstr>
      <vt:lpstr>RICE THEOREM</vt:lpstr>
      <vt:lpstr>Properties of Languages</vt:lpstr>
      <vt:lpstr>Trivial and Non-Trivial Properties</vt:lpstr>
      <vt:lpstr>A non-Trivial Property</vt:lpstr>
      <vt:lpstr>Reductions</vt:lpstr>
      <vt:lpstr>Picture of the Reduction</vt:lpstr>
      <vt:lpstr>Proof of Rice’s Theorem</vt:lpstr>
      <vt:lpstr>The Reduction</vt:lpstr>
      <vt:lpstr>The Reduction – (2)</vt:lpstr>
      <vt:lpstr>Design of M’</vt:lpstr>
      <vt:lpstr>Action of M’ if M Accepts w</vt:lpstr>
      <vt:lpstr>Design of M’ – (2)</vt:lpstr>
      <vt:lpstr>Design of M’ – (3)</vt:lpstr>
      <vt:lpstr>Design of M’ – Conclusion</vt:lpstr>
      <vt:lpstr>Applications of Rice’s Theorem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Rajesh Inigo</dc:creator>
  <cp:lastModifiedBy>online</cp:lastModifiedBy>
  <cp:revision>756</cp:revision>
  <dcterms:created xsi:type="dcterms:W3CDTF">2020-04-04T12:11:47Z</dcterms:created>
  <dcterms:modified xsi:type="dcterms:W3CDTF">2020-11-12T08:38:46Z</dcterms:modified>
</cp:coreProperties>
</file>