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1" r:id="rId5"/>
    <p:sldId id="262" r:id="rId7"/>
    <p:sldId id="263" r:id="rId8"/>
    <p:sldId id="264" r:id="rId9"/>
    <p:sldId id="265" r:id="rId10"/>
    <p:sldId id="266" r:id="rId11"/>
    <p:sldId id="289" r:id="rId12"/>
    <p:sldId id="29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83" r:id="rId31"/>
    <p:sldId id="286" r:id="rId32"/>
    <p:sldId id="287" r:id="rId33"/>
    <p:sldId id="288" r:id="rId34"/>
    <p:sldId id="260" r:id="rId35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D9D9D9"/>
    <a:srgbClr val="CDCDCD"/>
    <a:srgbClr val="FF9B05"/>
    <a:srgbClr val="FCE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1" autoAdjust="0"/>
    <p:restoredTop sz="73635" autoAdjust="0"/>
  </p:normalViewPr>
  <p:slideViewPr>
    <p:cSldViewPr snapToGrid="0">
      <p:cViewPr varScale="1">
        <p:scale>
          <a:sx n="95" d="100"/>
          <a:sy n="95" d="100"/>
        </p:scale>
        <p:origin x="2616" y="168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/>
              <a:t>单击此处编辑母版文本样式</a:t>
            </a:r>
            <a:endParaRPr lang="zh-CN" altLang="zh-CN" noProof="0"/>
          </a:p>
          <a:p>
            <a:pPr lvl="1"/>
            <a:r>
              <a:rPr lang="zh-CN" altLang="zh-CN" noProof="0"/>
              <a:t>第二级</a:t>
            </a:r>
            <a:endParaRPr lang="zh-CN" altLang="zh-CN" noProof="0"/>
          </a:p>
          <a:p>
            <a:pPr lvl="2"/>
            <a:r>
              <a:rPr lang="zh-CN" altLang="zh-CN" noProof="0"/>
              <a:t>第三级</a:t>
            </a:r>
            <a:endParaRPr lang="zh-CN" altLang="zh-CN" noProof="0"/>
          </a:p>
          <a:p>
            <a:pPr lvl="3"/>
            <a:r>
              <a:rPr lang="zh-CN" altLang="zh-CN" noProof="0"/>
              <a:t>第四级</a:t>
            </a:r>
            <a:endParaRPr lang="zh-CN" altLang="zh-CN" noProof="0"/>
          </a:p>
          <a:p>
            <a:pPr lvl="4"/>
            <a:r>
              <a:rPr lang="zh-CN" altLang="zh-CN" noProof="0"/>
              <a:t>第五级</a:t>
            </a:r>
            <a:endParaRPr lang="zh-CN" alt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6" Type="http://schemas.openxmlformats.org/officeDocument/2006/relationships/hyperlink" Target="http://www.baike.com/sowiki/%E5%81%A5%E5%BA%B7?prd=content_doc_search" TargetMode="External"/><Relationship Id="rId5" Type="http://schemas.openxmlformats.org/officeDocument/2006/relationships/hyperlink" Target="http://www.baike.com/sowiki/%E5%BC%80%E6%BA%90%E8%BD%AF%E4%BB%B6?prd=content_doc_search" TargetMode="External"/><Relationship Id="rId4" Type="http://schemas.openxmlformats.org/officeDocument/2006/relationships/hyperlink" Target="http://www.baike.com/sowiki/SUN?prd=content_doc_search" TargetMode="External"/><Relationship Id="rId3" Type="http://schemas.openxmlformats.org/officeDocument/2006/relationships/hyperlink" Target="http://www.baike.com/sowiki/BZ?prd=content_doc_search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062875C-0556-48D9-986E-85EDD34482FB}" type="slidenum">
              <a:rPr lang="en-US" altLang="zh-CN" sz="1200"/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服务器软件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5D0AAD1-D9DF-48E5-AF55-CC80A50BF891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推荐：可修改</a:t>
            </a:r>
            <a:r>
              <a:rPr lang="en-US" altLang="zh-CN" dirty="0" err="1"/>
              <a:t>conf</a:t>
            </a:r>
            <a:r>
              <a:rPr lang="zh-CN" altLang="en-US" dirty="0"/>
              <a:t>目录下</a:t>
            </a:r>
            <a:r>
              <a:rPr lang="en-US" altLang="zh-CN" dirty="0"/>
              <a:t>server.xml &lt;connector</a:t>
            </a:r>
            <a:r>
              <a:rPr lang="en-US" altLang="zh-CN" baseline="0" dirty="0"/>
              <a:t> port 8080</a:t>
            </a:r>
            <a:r>
              <a:rPr lang="zh-CN" altLang="en-US" baseline="0" dirty="0"/>
              <a:t>（</a:t>
            </a:r>
            <a:r>
              <a:rPr lang="en-US" altLang="zh-CN" baseline="0" dirty="0"/>
              <a:t>80</a:t>
            </a:r>
            <a:r>
              <a:rPr lang="zh-CN" altLang="en-US" baseline="0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5B559F8-A2EC-47A5-8952-D6E74C273E95}" type="slidenum">
              <a:rPr lang="en-US" altLang="zh-CN" sz="1200"/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在</a:t>
            </a:r>
            <a:r>
              <a:rPr lang="en-US" altLang="zh-CN"/>
              <a:t>WEB-INF</a:t>
            </a:r>
            <a:r>
              <a:rPr lang="zh-CN" altLang="en-US"/>
              <a:t>目录的</a:t>
            </a:r>
            <a:r>
              <a:rPr lang="en-US" altLang="zh-CN"/>
              <a:t>classes</a:t>
            </a:r>
            <a:r>
              <a:rPr lang="zh-CN" altLang="en-US"/>
              <a:t>及</a:t>
            </a:r>
            <a:r>
              <a:rPr lang="en-US" altLang="zh-CN"/>
              <a:t>lib</a:t>
            </a:r>
            <a:r>
              <a:rPr lang="zh-CN" altLang="en-US"/>
              <a:t>子目录下，都可以存放</a:t>
            </a:r>
            <a:r>
              <a:rPr lang="en-US" altLang="zh-CN"/>
              <a:t>java</a:t>
            </a:r>
            <a:r>
              <a:rPr lang="zh-CN" altLang="en-US"/>
              <a:t>类文件。在运行时，</a:t>
            </a:r>
            <a:r>
              <a:rPr lang="en-US" altLang="zh-CN"/>
              <a:t>Servlet</a:t>
            </a:r>
            <a:r>
              <a:rPr lang="zh-CN" altLang="en-US"/>
              <a:t>容器的类加载器先加载</a:t>
            </a:r>
            <a:r>
              <a:rPr lang="en-US" altLang="zh-CN"/>
              <a:t>classes</a:t>
            </a:r>
            <a:r>
              <a:rPr lang="zh-CN" altLang="en-US"/>
              <a:t>目录下的类，再加载</a:t>
            </a:r>
            <a:r>
              <a:rPr lang="en-US" altLang="zh-CN"/>
              <a:t>lib</a:t>
            </a:r>
            <a:r>
              <a:rPr lang="zh-CN" altLang="en-US"/>
              <a:t>目录下的</a:t>
            </a:r>
            <a:r>
              <a:rPr lang="en-US" altLang="zh-CN"/>
              <a:t>JAR</a:t>
            </a:r>
            <a:r>
              <a:rPr lang="zh-CN" altLang="en-US"/>
              <a:t>文件中的类。因此，如果两个目录下存在同名的类，</a:t>
            </a:r>
            <a:r>
              <a:rPr lang="en-US" altLang="zh-CN"/>
              <a:t>classes</a:t>
            </a:r>
            <a:r>
              <a:rPr lang="zh-CN" altLang="en-US"/>
              <a:t>目录下的类具有优先权。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我们注意到</a:t>
            </a:r>
            <a:r>
              <a:rPr lang="en-US" altLang="zh-CN"/>
              <a:t>Tomcat</a:t>
            </a:r>
            <a:r>
              <a:rPr lang="zh-CN" altLang="en-US"/>
              <a:t>的安装目录下也有一个</a:t>
            </a:r>
            <a:r>
              <a:rPr lang="en-US" altLang="zh-CN"/>
              <a:t>lib</a:t>
            </a:r>
            <a:r>
              <a:rPr lang="zh-CN" altLang="en-US"/>
              <a:t>目录，这个与</a:t>
            </a:r>
            <a:r>
              <a:rPr lang="en-US" altLang="zh-CN"/>
              <a:t>Web</a:t>
            </a:r>
            <a:r>
              <a:rPr lang="zh-CN" altLang="en-US"/>
              <a:t>应用中的</a:t>
            </a:r>
            <a:r>
              <a:rPr lang="en-US" altLang="zh-CN"/>
              <a:t>lib</a:t>
            </a:r>
            <a:r>
              <a:rPr lang="zh-CN" altLang="en-US"/>
              <a:t>目录的区别在于：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Tomcat</a:t>
            </a:r>
            <a:r>
              <a:rPr lang="zh-CN" altLang="en-US"/>
              <a:t>的</a:t>
            </a:r>
            <a:r>
              <a:rPr lang="en-US" altLang="zh-CN"/>
              <a:t>lib</a:t>
            </a:r>
            <a:r>
              <a:rPr lang="zh-CN" altLang="en-US"/>
              <a:t>子目录：存放的</a:t>
            </a:r>
            <a:r>
              <a:rPr lang="en-US" altLang="zh-CN"/>
              <a:t>JAR</a:t>
            </a:r>
            <a:r>
              <a:rPr lang="zh-CN" altLang="en-US"/>
              <a:t>文件不仅能被</a:t>
            </a:r>
            <a:r>
              <a:rPr lang="en-US" altLang="zh-CN"/>
              <a:t>Tomcat</a:t>
            </a:r>
            <a:r>
              <a:rPr lang="zh-CN" altLang="en-US"/>
              <a:t>访问，还能被所有在</a:t>
            </a:r>
            <a:r>
              <a:rPr lang="en-US" altLang="zh-CN"/>
              <a:t>Tomcat</a:t>
            </a:r>
            <a:r>
              <a:rPr lang="zh-CN" altLang="en-US"/>
              <a:t>中发布的</a:t>
            </a:r>
            <a:r>
              <a:rPr lang="en-US" altLang="zh-CN"/>
              <a:t>JavaWeb</a:t>
            </a:r>
            <a:r>
              <a:rPr lang="zh-CN" altLang="en-US"/>
              <a:t>应用访问。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JavaWeb</a:t>
            </a:r>
            <a:r>
              <a:rPr lang="zh-CN" altLang="en-US"/>
              <a:t>应用的</a:t>
            </a:r>
            <a:r>
              <a:rPr lang="en-US" altLang="zh-CN"/>
              <a:t>lib</a:t>
            </a:r>
            <a:r>
              <a:rPr lang="zh-CN" altLang="en-US"/>
              <a:t>子目录：存放的</a:t>
            </a:r>
            <a:r>
              <a:rPr lang="en-US" altLang="zh-CN"/>
              <a:t>JAR</a:t>
            </a:r>
            <a:r>
              <a:rPr lang="zh-CN" altLang="en-US"/>
              <a:t>文件只能被当前</a:t>
            </a:r>
            <a:r>
              <a:rPr lang="en-US" altLang="zh-CN"/>
              <a:t>JavaWeb</a:t>
            </a:r>
            <a:r>
              <a:rPr lang="zh-CN" altLang="en-US"/>
              <a:t>应用访问。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假如</a:t>
            </a:r>
            <a:r>
              <a:rPr lang="en-US" altLang="zh-CN"/>
              <a:t>Tomcat</a:t>
            </a:r>
            <a:r>
              <a:rPr lang="zh-CN" altLang="en-US"/>
              <a:t>类加载器要加载一个</a:t>
            </a:r>
            <a:r>
              <a:rPr lang="en-US" altLang="zh-CN"/>
              <a:t>MyClass</a:t>
            </a:r>
            <a:r>
              <a:rPr lang="zh-CN" altLang="en-US"/>
              <a:t>的类，它会按照以下先后顺序到各个目录中去查找</a:t>
            </a:r>
            <a:r>
              <a:rPr lang="en-US" altLang="zh-CN"/>
              <a:t>MyClass</a:t>
            </a:r>
            <a:r>
              <a:rPr lang="zh-CN" altLang="en-US"/>
              <a:t>的</a:t>
            </a:r>
            <a:r>
              <a:rPr lang="en-US" altLang="zh-CN"/>
              <a:t>class</a:t>
            </a:r>
            <a:r>
              <a:rPr lang="zh-CN" altLang="en-US"/>
              <a:t>文件，直到找到为止，如果所有目录中都不存在</a:t>
            </a:r>
            <a:r>
              <a:rPr lang="en-US" altLang="zh-CN"/>
              <a:t>MyClass.class</a:t>
            </a:r>
            <a:r>
              <a:rPr lang="zh-CN" altLang="en-US"/>
              <a:t>的文件，则会抛出异常：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JavaWeb</a:t>
            </a:r>
            <a:r>
              <a:rPr lang="zh-CN" altLang="en-US"/>
              <a:t>应用的</a:t>
            </a:r>
            <a:r>
              <a:rPr lang="en-US" altLang="zh-CN"/>
              <a:t>WEB-INF/classes</a:t>
            </a:r>
            <a:r>
              <a:rPr lang="zh-CN" altLang="en-US"/>
              <a:t>中查找</a:t>
            </a:r>
            <a:r>
              <a:rPr lang="en-US" altLang="zh-CN"/>
              <a:t>MyClass.class</a:t>
            </a:r>
            <a:r>
              <a:rPr lang="zh-CN" altLang="en-US"/>
              <a:t>文件。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、在</a:t>
            </a:r>
            <a:r>
              <a:rPr lang="en-US" altLang="zh-CN"/>
              <a:t>JavaWeb</a:t>
            </a:r>
            <a:r>
              <a:rPr lang="zh-CN" altLang="en-US"/>
              <a:t>应用的</a:t>
            </a:r>
            <a:r>
              <a:rPr lang="en-US"/>
              <a:t> </a:t>
            </a:r>
            <a:r>
              <a:rPr lang="en-US" altLang="zh-CN"/>
              <a:t>WEB-INF/lib</a:t>
            </a:r>
            <a:r>
              <a:rPr lang="zh-CN" altLang="en-US"/>
              <a:t>目录下的</a:t>
            </a:r>
            <a:r>
              <a:rPr lang="en-US" altLang="zh-CN"/>
              <a:t>JAR</a:t>
            </a:r>
            <a:r>
              <a:rPr lang="zh-CN" altLang="en-US"/>
              <a:t>文件中查找</a:t>
            </a:r>
            <a:r>
              <a:rPr lang="en-US" altLang="zh-CN"/>
              <a:t>MyClass.class</a:t>
            </a:r>
            <a:r>
              <a:rPr lang="zh-CN" altLang="en-US"/>
              <a:t>文件。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、在</a:t>
            </a:r>
            <a:r>
              <a:rPr lang="en-US" altLang="zh-CN"/>
              <a:t>Tomcat</a:t>
            </a:r>
            <a:r>
              <a:rPr lang="zh-CN" altLang="en-US"/>
              <a:t>的</a:t>
            </a:r>
            <a:r>
              <a:rPr lang="en-US" altLang="zh-CN"/>
              <a:t>lib</a:t>
            </a:r>
            <a:r>
              <a:rPr lang="zh-CN" altLang="en-US"/>
              <a:t>子目录下直接查找</a:t>
            </a:r>
            <a:r>
              <a:rPr lang="en-US" altLang="zh-CN"/>
              <a:t>MyClass.class</a:t>
            </a:r>
            <a:r>
              <a:rPr lang="zh-CN" altLang="en-US"/>
              <a:t>文件。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4</a:t>
            </a:r>
            <a:r>
              <a:rPr lang="zh-CN" altLang="en-US"/>
              <a:t>、在</a:t>
            </a:r>
            <a:r>
              <a:rPr lang="en-US" altLang="zh-CN"/>
              <a:t>Tomcat</a:t>
            </a:r>
            <a:r>
              <a:rPr lang="zh-CN" altLang="en-US"/>
              <a:t>的</a:t>
            </a:r>
            <a:r>
              <a:rPr lang="en-US" altLang="zh-CN"/>
              <a:t>lib</a:t>
            </a:r>
            <a:r>
              <a:rPr lang="zh-CN" altLang="en-US"/>
              <a:t>子目录下</a:t>
            </a:r>
            <a:r>
              <a:rPr lang="en-US" altLang="zh-CN"/>
              <a:t>JAR</a:t>
            </a:r>
            <a:r>
              <a:rPr lang="zh-CN" altLang="en-US"/>
              <a:t>的文件中查找</a:t>
            </a:r>
            <a:r>
              <a:rPr lang="en-US" altLang="zh-CN"/>
              <a:t>MyClass.class</a:t>
            </a:r>
            <a:r>
              <a:rPr lang="zh-CN" altLang="en-US"/>
              <a:t>文件。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Note</a:t>
            </a:r>
            <a:r>
              <a:rPr lang="zh-CN" altLang="en-US"/>
              <a:t>：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Tomcat6.x</a:t>
            </a:r>
            <a:r>
              <a:rPr lang="zh-CN" altLang="en-US"/>
              <a:t>与</a:t>
            </a:r>
            <a:r>
              <a:rPr lang="en-US" altLang="zh-CN"/>
              <a:t>Tomcat5.x</a:t>
            </a:r>
            <a:r>
              <a:rPr lang="zh-CN" altLang="en-US"/>
              <a:t>的目录结构有所区别。在</a:t>
            </a:r>
            <a:r>
              <a:rPr lang="en-US" altLang="zh-CN"/>
              <a:t>Tomcat5.x</a:t>
            </a:r>
            <a:r>
              <a:rPr lang="zh-CN" altLang="en-US"/>
              <a:t>版本中，</a:t>
            </a:r>
            <a:r>
              <a:rPr lang="en-US" altLang="zh-CN"/>
              <a:t>Tomcat</a:t>
            </a:r>
            <a:r>
              <a:rPr lang="zh-CN" altLang="en-US"/>
              <a:t>允许在</a:t>
            </a:r>
            <a:r>
              <a:rPr lang="en-US" altLang="zh-CN"/>
              <a:t>server/lib</a:t>
            </a:r>
            <a:r>
              <a:rPr lang="zh-CN" altLang="en-US"/>
              <a:t>目录、</a:t>
            </a:r>
            <a:r>
              <a:rPr lang="en-US" altLang="zh-CN"/>
              <a:t>common/lib</a:t>
            </a:r>
            <a:r>
              <a:rPr lang="zh-CN" altLang="en-US"/>
              <a:t>和</a:t>
            </a:r>
            <a:r>
              <a:rPr lang="en-US" altLang="zh-CN"/>
              <a:t>shared/lib</a:t>
            </a:r>
            <a:r>
              <a:rPr lang="zh-CN" altLang="en-US"/>
              <a:t>目录下存放</a:t>
            </a:r>
            <a:r>
              <a:rPr lang="en-US" altLang="zh-CN"/>
              <a:t>JAR</a:t>
            </a:r>
            <a:r>
              <a:rPr lang="zh-CN" altLang="en-US"/>
              <a:t>文件，这</a:t>
            </a:r>
            <a:r>
              <a:rPr lang="en-US" altLang="zh-CN"/>
              <a:t>3</a:t>
            </a:r>
            <a:r>
              <a:rPr lang="zh-CN" altLang="en-US"/>
              <a:t>个目录的区别在于：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在</a:t>
            </a:r>
            <a:r>
              <a:rPr lang="en-US" altLang="zh-CN"/>
              <a:t>server/lib</a:t>
            </a:r>
            <a:r>
              <a:rPr lang="zh-CN" altLang="en-US"/>
              <a:t>目录下的</a:t>
            </a:r>
            <a:r>
              <a:rPr lang="en-US" altLang="zh-CN"/>
              <a:t>JAR</a:t>
            </a:r>
            <a:r>
              <a:rPr lang="zh-CN" altLang="en-US"/>
              <a:t>文件只可被</a:t>
            </a:r>
            <a:r>
              <a:rPr lang="en-US" altLang="zh-CN"/>
              <a:t>Tomcat</a:t>
            </a:r>
            <a:r>
              <a:rPr lang="zh-CN" altLang="en-US"/>
              <a:t>访问。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在</a:t>
            </a:r>
            <a:r>
              <a:rPr lang="en-US" altLang="zh-CN"/>
              <a:t>shared/lib</a:t>
            </a:r>
            <a:r>
              <a:rPr lang="zh-CN" altLang="en-US"/>
              <a:t>目录下的</a:t>
            </a:r>
            <a:r>
              <a:rPr lang="en-US" altLang="zh-CN"/>
              <a:t>JAR</a:t>
            </a:r>
            <a:r>
              <a:rPr lang="zh-CN" altLang="en-US"/>
              <a:t>文件可以被所有的</a:t>
            </a:r>
            <a:r>
              <a:rPr lang="en-US" altLang="zh-CN"/>
              <a:t>JavaWeb</a:t>
            </a:r>
            <a:r>
              <a:rPr lang="zh-CN" altLang="en-US"/>
              <a:t>应用访问，但不能被</a:t>
            </a:r>
            <a:r>
              <a:rPr lang="en-US" altLang="zh-CN"/>
              <a:t>Tomcat</a:t>
            </a:r>
            <a:r>
              <a:rPr lang="zh-CN" altLang="en-US"/>
              <a:t>访问。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在</a:t>
            </a:r>
            <a:r>
              <a:rPr lang="en-US" altLang="zh-CN"/>
              <a:t>common/lib</a:t>
            </a:r>
            <a:r>
              <a:rPr lang="zh-CN" altLang="en-US"/>
              <a:t>目录下的</a:t>
            </a:r>
            <a:r>
              <a:rPr lang="en-US" altLang="zh-CN"/>
              <a:t>JAR</a:t>
            </a:r>
            <a:r>
              <a:rPr lang="zh-CN" altLang="en-US"/>
              <a:t>文件可以被</a:t>
            </a:r>
            <a:r>
              <a:rPr lang="en-US" altLang="zh-CN"/>
              <a:t>Tomcat</a:t>
            </a:r>
            <a:r>
              <a:rPr lang="zh-CN" altLang="en-US"/>
              <a:t>和所有</a:t>
            </a:r>
            <a:r>
              <a:rPr lang="en-US" altLang="zh-CN"/>
              <a:t>JavaWeb</a:t>
            </a:r>
            <a:r>
              <a:rPr lang="zh-CN" altLang="en-US"/>
              <a:t>应用访问。</a:t>
            </a: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F5C77CB-BEAA-479A-8899-8988771F289D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Jar –</a:t>
            </a:r>
            <a:r>
              <a:rPr lang="en-US" altLang="zh-CN" dirty="0" err="1"/>
              <a:t>cvf</a:t>
            </a:r>
            <a:r>
              <a:rPr lang="en-US" altLang="zh-CN" dirty="0"/>
              <a:t>  *</a:t>
            </a:r>
            <a:r>
              <a:rPr lang="zh-CN" altLang="en-US" dirty="0"/>
              <a:t>**</a:t>
            </a:r>
            <a:r>
              <a:rPr lang="en-US" altLang="zh-CN" dirty="0"/>
              <a:t>.war .</a:t>
            </a:r>
            <a:endParaRPr lang="zh-CN" altLang="en-US" dirty="0"/>
          </a:p>
        </p:txBody>
      </p:sp>
      <p:sp>
        <p:nvSpPr>
          <p:cNvPr id="440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F21D3B1-3875-4D5A-94D8-10158BB97B1D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F6E64D3-E430-4AC4-B562-81F8F5ACB565}" type="slidenum">
              <a:rPr lang="en-US" altLang="zh-CN" sz="1200"/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Tomcat</a:t>
            </a:r>
            <a:r>
              <a:rPr lang="zh-CN" altLang="en-US" dirty="0"/>
              <a:t>处理</a:t>
            </a:r>
            <a:r>
              <a:rPr lang="en-US" altLang="zh-CN" dirty="0"/>
              <a:t>HTTP</a:t>
            </a:r>
            <a:r>
              <a:rPr lang="zh-CN" altLang="en-US" dirty="0"/>
              <a:t>请求的过程</a:t>
            </a:r>
            <a:r>
              <a:rPr lang="en-US" altLang="zh-CN" dirty="0"/>
              <a:t>localhost/test/</a:t>
            </a:r>
            <a:r>
              <a:rPr lang="en-US" altLang="zh-CN"/>
              <a:t>index.jsp</a:t>
            </a:r>
            <a:r>
              <a:rPr lang="zh-CN" altLang="en-US"/>
              <a:t>：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1⃣️</a:t>
            </a:r>
            <a:r>
              <a:rPr lang="zh-CN" altLang="en-US" dirty="0"/>
              <a:t>用户发送一个请求，被发送到当前机器的</a:t>
            </a:r>
            <a:r>
              <a:rPr lang="en-US" altLang="zh-CN" dirty="0"/>
              <a:t>80</a:t>
            </a:r>
            <a:r>
              <a:rPr lang="zh-CN" altLang="en-US" dirty="0"/>
              <a:t>端口号，被正在监听</a:t>
            </a:r>
            <a:r>
              <a:rPr lang="en-US" altLang="zh-CN" dirty="0"/>
              <a:t>80</a:t>
            </a:r>
            <a:r>
              <a:rPr lang="zh-CN" altLang="en-US" dirty="0"/>
              <a:t>端口号的</a:t>
            </a:r>
            <a:r>
              <a:rPr lang="en-US" altLang="zh-CN" dirty="0"/>
              <a:t>coyote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／</a:t>
            </a:r>
            <a:r>
              <a:rPr lang="en-US" altLang="zh-CN" dirty="0"/>
              <a:t>1.1</a:t>
            </a:r>
            <a:r>
              <a:rPr lang="zh-CN" altLang="en-US" dirty="0"/>
              <a:t>获得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2⃣️Connector</a:t>
            </a:r>
            <a:r>
              <a:rPr lang="zh-CN" altLang="en-US" dirty="0"/>
              <a:t>组件将收到的请求传递给</a:t>
            </a:r>
            <a:r>
              <a:rPr lang="en-US" altLang="zh-CN" dirty="0"/>
              <a:t>Engine</a:t>
            </a:r>
            <a:r>
              <a:rPr lang="zh-CN" altLang="en-US" dirty="0"/>
              <a:t>组件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3⃣️Engine</a:t>
            </a:r>
            <a:r>
              <a:rPr lang="zh-CN" altLang="en-US" dirty="0"/>
              <a:t>获得了请求地址为</a:t>
            </a:r>
            <a:r>
              <a:rPr lang="en-US" altLang="zh-CN" dirty="0"/>
              <a:t>localhost/test/</a:t>
            </a:r>
            <a:r>
              <a:rPr lang="en-US" altLang="zh-CN" dirty="0" err="1"/>
              <a:t>index.jsp</a:t>
            </a:r>
            <a:r>
              <a:rPr lang="zh-CN" altLang="en-US" dirty="0"/>
              <a:t>，匹配虚拟主机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4⃣️</a:t>
            </a:r>
            <a:r>
              <a:rPr lang="zh-CN" altLang="en-US" dirty="0"/>
              <a:t>匹配到名为</a:t>
            </a:r>
            <a:r>
              <a:rPr lang="en-US" altLang="zh-CN" dirty="0"/>
              <a:t>localhost</a:t>
            </a:r>
            <a:r>
              <a:rPr lang="zh-CN" altLang="en-US" dirty="0"/>
              <a:t>的</a:t>
            </a:r>
            <a:r>
              <a:rPr lang="en-US" altLang="zh-CN" dirty="0"/>
              <a:t>host</a:t>
            </a:r>
            <a:r>
              <a:rPr lang="zh-CN" altLang="en-US" dirty="0"/>
              <a:t>，如果没匹配到，也将请求交给它处理，它被定义为</a:t>
            </a:r>
            <a:r>
              <a:rPr lang="en-US" altLang="zh-CN" dirty="0"/>
              <a:t>Engine</a:t>
            </a:r>
            <a:r>
              <a:rPr lang="zh-CN" altLang="en-US" dirty="0"/>
              <a:t>的默认虚拟主机，该</a:t>
            </a:r>
            <a:r>
              <a:rPr lang="en-US" altLang="zh-CN" dirty="0"/>
              <a:t>host</a:t>
            </a:r>
            <a:r>
              <a:rPr lang="zh-CN" altLang="en-US" dirty="0"/>
              <a:t>获得</a:t>
            </a:r>
            <a:r>
              <a:rPr lang="en-US" altLang="zh-CN" dirty="0"/>
              <a:t>/test/</a:t>
            </a:r>
            <a:r>
              <a:rPr lang="en-US" altLang="zh-CN" dirty="0" err="1"/>
              <a:t>index.jsp</a:t>
            </a:r>
            <a:r>
              <a:rPr lang="zh-CN" altLang="en-US" dirty="0"/>
              <a:t>，匹配它所拥有的全部</a:t>
            </a:r>
            <a:r>
              <a:rPr lang="en-US" altLang="zh-CN" dirty="0"/>
              <a:t>Context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5⃣️</a:t>
            </a:r>
            <a:r>
              <a:rPr lang="zh-CN" altLang="en-US" dirty="0"/>
              <a:t>匹配</a:t>
            </a:r>
            <a:r>
              <a:rPr lang="en-US" altLang="zh-CN" dirty="0"/>
              <a:t>/test</a:t>
            </a:r>
            <a:r>
              <a:rPr lang="zh-CN" altLang="en-US" dirty="0"/>
              <a:t>应用名对应的</a:t>
            </a:r>
            <a:r>
              <a:rPr lang="en-US" altLang="zh-CN" dirty="0"/>
              <a:t>Context</a:t>
            </a:r>
            <a:r>
              <a:rPr lang="zh-CN" altLang="en-US" dirty="0"/>
              <a:t>节点，</a:t>
            </a:r>
            <a:r>
              <a:rPr lang="en-US" altLang="zh-CN" dirty="0"/>
              <a:t>Context</a:t>
            </a:r>
            <a:r>
              <a:rPr lang="zh-CN" altLang="en-US" dirty="0"/>
              <a:t>节点获得</a:t>
            </a:r>
            <a:r>
              <a:rPr lang="en-US" altLang="zh-CN" dirty="0" err="1"/>
              <a:t>index.jsp</a:t>
            </a:r>
            <a:r>
              <a:rPr lang="zh-CN" altLang="en-US" dirty="0"/>
              <a:t>，它再去寻找响应的</a:t>
            </a:r>
            <a:r>
              <a:rPr lang="en-US" altLang="zh-CN" dirty="0"/>
              <a:t>servlet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6⃣️Servlet</a:t>
            </a:r>
            <a:r>
              <a:rPr lang="zh-CN" altLang="en-US" dirty="0"/>
              <a:t>处理完逻辑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7⃣️Context</a:t>
            </a:r>
            <a:r>
              <a:rPr lang="zh-CN" altLang="en-US" dirty="0"/>
              <a:t>节点把执行完的结果返回给</a:t>
            </a:r>
            <a:r>
              <a:rPr lang="en-US" altLang="zh-CN" dirty="0"/>
              <a:t>Host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8⃣️Host</a:t>
            </a:r>
            <a:r>
              <a:rPr lang="zh-CN" altLang="en-US" dirty="0"/>
              <a:t>将结果返回给</a:t>
            </a:r>
            <a:r>
              <a:rPr lang="en-US" altLang="zh-CN" dirty="0"/>
              <a:t>Engine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9⃣️Engine</a:t>
            </a:r>
            <a:r>
              <a:rPr lang="zh-CN" altLang="en-US" dirty="0"/>
              <a:t>将结果返回给</a:t>
            </a:r>
            <a:r>
              <a:rPr lang="en-US" altLang="zh-CN" dirty="0"/>
              <a:t>Connector</a:t>
            </a:r>
            <a:r>
              <a:rPr lang="zh-CN" altLang="en-US" dirty="0"/>
              <a:t>组件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🔟Connector</a:t>
            </a:r>
            <a:r>
              <a:rPr lang="zh-CN" altLang="en-US" dirty="0"/>
              <a:t>将最终的响应结果返回给客户端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050026B-7EC0-4C49-9A45-50CDF7BEE684}" type="slidenum">
              <a:rPr lang="en-US" altLang="zh-CN" sz="1200"/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&lt;Context path="/</a:t>
            </a:r>
            <a:r>
              <a:rPr lang="en-US" altLang="zh-CN" dirty="0" err="1"/>
              <a:t>myxxx</a:t>
            </a:r>
            <a:r>
              <a:rPr lang="en-US" altLang="zh-CN" dirty="0"/>
              <a:t>"  </a:t>
            </a:r>
            <a:r>
              <a:rPr lang="en-US" altLang="zh-CN" dirty="0" err="1"/>
              <a:t>docBase</a:t>
            </a:r>
            <a:r>
              <a:rPr lang="en-US" altLang="zh-CN" dirty="0"/>
              <a:t>="F:/</a:t>
            </a:r>
            <a:r>
              <a:rPr lang="en-US" altLang="zh-CN" dirty="0" err="1"/>
              <a:t>myapp</a:t>
            </a:r>
            <a:r>
              <a:rPr lang="en-US" altLang="zh-CN" dirty="0"/>
              <a:t>" reloadable="false" &gt;&lt;/Context&gt;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jar  -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cvf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  web1.war *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在一般情况下，</a:t>
            </a:r>
            <a:r>
              <a:rPr lang="en-US" altLang="zh-CN" dirty="0"/>
              <a:t>&lt;Context&gt;</a:t>
            </a:r>
            <a:r>
              <a:rPr lang="zh-CN" altLang="en-US" dirty="0"/>
              <a:t>元素都会使用默认的标准</a:t>
            </a:r>
            <a:r>
              <a:rPr lang="en-US" altLang="zh-CN" dirty="0"/>
              <a:t>Context</a:t>
            </a:r>
            <a:r>
              <a:rPr lang="zh-CN" altLang="en-US" dirty="0"/>
              <a:t>组件，即</a:t>
            </a:r>
            <a:r>
              <a:rPr lang="en-US" altLang="zh-CN" dirty="0" err="1"/>
              <a:t>className</a:t>
            </a:r>
            <a:r>
              <a:rPr lang="zh-CN" altLang="en-US" dirty="0"/>
              <a:t>属性采用默认值</a:t>
            </a:r>
            <a:r>
              <a:rPr lang="en-US" altLang="zh-CN" dirty="0" err="1"/>
              <a:t>org.apache.catalina.core.StandardContext</a:t>
            </a:r>
            <a:r>
              <a:rPr lang="zh-CN" altLang="en-US" dirty="0"/>
              <a:t>，它除了拥有上面介绍到的属性外，还有自身专有的属性：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cachingAllowed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是否允许启用静态资源</a:t>
            </a:r>
            <a:r>
              <a:rPr lang="en-US" altLang="zh-CN" dirty="0"/>
              <a:t>(HTML</a:t>
            </a:r>
            <a:r>
              <a:rPr lang="zh-CN" altLang="en-US" dirty="0"/>
              <a:t>、图片、声音等</a:t>
            </a:r>
            <a:r>
              <a:rPr lang="en-US" altLang="zh-CN" dirty="0"/>
              <a:t>)</a:t>
            </a:r>
            <a:r>
              <a:rPr lang="zh-CN" altLang="en-US" dirty="0"/>
              <a:t>的缓存。默认值为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cacheMaxSize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设置静态资源缓存的最大值，单位为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workDir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指定</a:t>
            </a:r>
            <a:r>
              <a:rPr lang="en-US" altLang="zh-CN" dirty="0"/>
              <a:t>Web</a:t>
            </a:r>
            <a:r>
              <a:rPr lang="zh-CN" altLang="en-US" dirty="0"/>
              <a:t>应用的工作目录。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uppackWAR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如果为</a:t>
            </a:r>
            <a:r>
              <a:rPr lang="en-US" altLang="zh-CN" dirty="0"/>
              <a:t>true</a:t>
            </a:r>
            <a:r>
              <a:rPr lang="zh-CN" altLang="en-US" dirty="0"/>
              <a:t>，会把</a:t>
            </a:r>
            <a:r>
              <a:rPr lang="en-US" altLang="zh-CN" dirty="0"/>
              <a:t>war</a:t>
            </a:r>
            <a:r>
              <a:rPr lang="zh-CN" altLang="en-US" dirty="0"/>
              <a:t>文件展开为开放目录后再运行。为</a:t>
            </a:r>
            <a:r>
              <a:rPr lang="en-US" altLang="zh-CN" dirty="0"/>
              <a:t>false</a:t>
            </a:r>
            <a:r>
              <a:rPr lang="zh-CN" altLang="en-US" dirty="0"/>
              <a:t>，直接运行</a:t>
            </a:r>
            <a:r>
              <a:rPr lang="en-US" altLang="zh-CN" dirty="0"/>
              <a:t>war</a:t>
            </a:r>
            <a:r>
              <a:rPr lang="zh-CN" altLang="en-US" dirty="0"/>
              <a:t>文件。默认值为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E2E9245-5D57-488C-89CC-4EDD6C186D4F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Note</a:t>
            </a:r>
            <a:r>
              <a:rPr lang="zh-CN" altLang="en-US" dirty="0"/>
              <a:t>：若想让程序成为默认的</a:t>
            </a:r>
            <a:r>
              <a:rPr lang="en-US" altLang="zh-CN" dirty="0"/>
              <a:t>Web</a:t>
            </a:r>
            <a:r>
              <a:rPr lang="zh-CN" altLang="en-US" dirty="0"/>
              <a:t>应用，即访问</a:t>
            </a:r>
            <a:r>
              <a:rPr lang="en-US" altLang="zh-CN" u="sng" dirty="0">
                <a:hlinkClick r:id="rId3"/>
              </a:rPr>
              <a:t>http://localhost:8080</a:t>
            </a:r>
            <a:r>
              <a:rPr lang="zh-CN" altLang="en-US" dirty="0"/>
              <a:t>时自动登录到</a:t>
            </a:r>
            <a:r>
              <a:rPr lang="en-US" altLang="zh-CN" dirty="0"/>
              <a:t>Web</a:t>
            </a:r>
            <a:r>
              <a:rPr lang="zh-CN" altLang="en-US" dirty="0"/>
              <a:t>应用的主页，可以在此处增加名字为</a:t>
            </a:r>
            <a:r>
              <a:rPr lang="en-US" altLang="zh-CN" dirty="0" err="1"/>
              <a:t>ROOT.xml</a:t>
            </a:r>
            <a:r>
              <a:rPr lang="zh-CN" altLang="en-US" dirty="0"/>
              <a:t>文件，其</a:t>
            </a:r>
            <a:r>
              <a:rPr lang="en-US" altLang="zh-CN" dirty="0"/>
              <a:t>&lt;Context&gt;</a:t>
            </a:r>
            <a:r>
              <a:rPr lang="zh-CN" altLang="en-US" dirty="0"/>
              <a:t>元素的</a:t>
            </a:r>
            <a:r>
              <a:rPr lang="en-US" altLang="zh-CN" dirty="0"/>
              <a:t>path</a:t>
            </a:r>
            <a:r>
              <a:rPr lang="zh-CN" altLang="en-US" dirty="0"/>
              <a:t>属性应该为</a:t>
            </a:r>
            <a:r>
              <a:rPr lang="en-US" dirty="0"/>
              <a:t>””</a:t>
            </a:r>
            <a:endParaRPr lang="zh-CN" altLang="en-US" dirty="0"/>
          </a:p>
        </p:txBody>
      </p:sp>
      <p:sp>
        <p:nvSpPr>
          <p:cNvPr id="471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22CF966-7728-4865-952E-C5D5319DF9DD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23CA3FE-1D75-4FCF-A718-EFB1365905F1}" type="slidenum">
              <a:rPr lang="en-US" altLang="zh-CN" sz="1200"/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随着网络带宽的不断提升，云计算概念的提出，浏览器只要足够强大，</a:t>
            </a:r>
            <a:r>
              <a:rPr lang="en-US" altLang="zh-CN"/>
              <a:t>c/s</a:t>
            </a:r>
            <a:r>
              <a:rPr lang="zh-CN" altLang="en-US"/>
              <a:t>架构立马就会被淘汰，不仅</a:t>
            </a:r>
            <a:r>
              <a:rPr lang="en-US" altLang="zh-CN"/>
              <a:t>c/s</a:t>
            </a:r>
            <a:r>
              <a:rPr lang="zh-CN" altLang="en-US"/>
              <a:t>架构会被淘汰，软件最终都会消失、操作系统都可以没有，最终将会是</a:t>
            </a:r>
            <a:r>
              <a:rPr lang="en-US" altLang="zh-CN"/>
              <a:t>b/s</a:t>
            </a:r>
            <a:r>
              <a:rPr lang="zh-CN" altLang="en-US"/>
              <a:t>架构的天下，也就是浏览器</a:t>
            </a:r>
            <a:r>
              <a:rPr lang="en-US" altLang="zh-CN"/>
              <a:t>+</a:t>
            </a:r>
            <a:r>
              <a:rPr lang="zh-CN" altLang="en-US"/>
              <a:t>搜索引擎的天下。所有现在桌面软件提供的功能，最后都由网站提供，也就是说，将来打开电脑就是一个浏览器，想要什么服务，通过搜索引擎一找，就可以在网上找到相应的服务，用就是了。所以</a:t>
            </a:r>
            <a:r>
              <a:rPr lang="en-US" altLang="zh-CN"/>
              <a:t>web</a:t>
            </a:r>
            <a:r>
              <a:rPr lang="zh-CN" altLang="en-US"/>
              <a:t>开发人员是现在最流行的岗位。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EAE103-17E9-4D9A-A7B0-EFE158568C6E}" type="slidenum">
              <a:rPr lang="en-US" altLang="zh-CN" sz="1200"/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实验说明：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、在本地计算机上随便创建一个</a:t>
            </a:r>
            <a:r>
              <a:rPr lang="en-US" altLang="zh-CN" dirty="0"/>
              <a:t>web</a:t>
            </a:r>
            <a:r>
              <a:rPr lang="zh-CN" altLang="en-US" dirty="0"/>
              <a:t>页面，大家可以访问到吗？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、启动</a:t>
            </a:r>
            <a:r>
              <a:rPr lang="en-US" altLang="zh-CN" dirty="0"/>
              <a:t>tomcat</a:t>
            </a:r>
            <a:r>
              <a:rPr lang="zh-CN" altLang="en-US" dirty="0"/>
              <a:t>服务器，把</a:t>
            </a:r>
            <a:r>
              <a:rPr lang="en-US" altLang="zh-CN" dirty="0"/>
              <a:t>web</a:t>
            </a:r>
            <a:r>
              <a:rPr lang="zh-CN" altLang="en-US" dirty="0"/>
              <a:t>页面放在</a:t>
            </a:r>
            <a:r>
              <a:rPr lang="en-US" altLang="zh-CN" dirty="0"/>
              <a:t>tomcat</a:t>
            </a:r>
            <a:r>
              <a:rPr lang="zh-CN" altLang="en-US" dirty="0"/>
              <a:t>服务器中，用户就可以访问了。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这说明什么问题？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、不管什么</a:t>
            </a:r>
            <a:r>
              <a:rPr lang="en-US" altLang="zh-CN" dirty="0"/>
              <a:t>web</a:t>
            </a:r>
            <a:r>
              <a:rPr lang="zh-CN" altLang="en-US" dirty="0"/>
              <a:t>资源，想被远程计算机访问，都必须有一个与之对应的网络通信程序，当用户来访问时，这个网络通信程序读取</a:t>
            </a:r>
            <a:r>
              <a:rPr lang="en-US" altLang="zh-CN" dirty="0"/>
              <a:t>web</a:t>
            </a:r>
            <a:r>
              <a:rPr lang="zh-CN" altLang="en-US" dirty="0"/>
              <a:t>资源数据，并把数据发送给来访者。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服务器就是这样一个程序，它用于完成底层网络通迅。使用这些服务器，用户只需要关注</a:t>
            </a:r>
            <a:r>
              <a:rPr lang="en-US" altLang="zh-CN" dirty="0"/>
              <a:t>web</a:t>
            </a:r>
            <a:r>
              <a:rPr lang="zh-CN" altLang="en-US" dirty="0"/>
              <a:t>资源怎么编写，而不需要关心资源如何发送到客户端手中，从而极大的减轻了开发者的开发工作量。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700" dirty="0"/>
          </a:p>
          <a:p>
            <a:pPr>
              <a:lnSpc>
                <a:spcPct val="80000"/>
              </a:lnSpc>
            </a:pPr>
            <a:r>
              <a:rPr lang="en-US" altLang="zh-CN" sz="700" dirty="0" err="1"/>
              <a:t>JAVAEE</a:t>
            </a:r>
            <a:r>
              <a:rPr lang="zh-CN" altLang="en-US" sz="700" dirty="0" err="1"/>
              <a:t>就是利用</a:t>
            </a:r>
            <a:r>
              <a:rPr lang="en-US" altLang="zh-CN" sz="700" dirty="0" err="1"/>
              <a:t>java</a:t>
            </a:r>
            <a:r>
              <a:rPr lang="zh-CN" altLang="en-US" sz="700" dirty="0" err="1"/>
              <a:t>来进行企业开发大家遵循的一套规范。</a:t>
            </a:r>
            <a:endParaRPr lang="en-US" altLang="zh-CN" sz="700" dirty="0" err="1"/>
          </a:p>
          <a:p>
            <a:pPr>
              <a:lnSpc>
                <a:spcPct val="80000"/>
              </a:lnSpc>
            </a:pPr>
            <a:r>
              <a:rPr lang="en-US" altLang="zh-CN" sz="700" dirty="0" err="1"/>
              <a:t>WebLogic</a:t>
            </a:r>
            <a:r>
              <a:rPr lang="zh-CN" altLang="en-US" sz="700" dirty="0"/>
              <a:t>是美商</a:t>
            </a:r>
            <a:r>
              <a:rPr lang="en-US" altLang="zh-CN" sz="700" dirty="0"/>
              <a:t>Oracle</a:t>
            </a:r>
            <a:r>
              <a:rPr lang="zh-CN" altLang="en-US" sz="700" dirty="0"/>
              <a:t>的主要产品之一，系并购得来。是商业市场上主要的</a:t>
            </a:r>
            <a:r>
              <a:rPr lang="en-US" altLang="zh-CN" sz="700" dirty="0"/>
              <a:t>Java</a:t>
            </a:r>
            <a:r>
              <a:rPr lang="zh-CN" altLang="en-US" sz="700" dirty="0"/>
              <a:t>（</a:t>
            </a:r>
            <a:r>
              <a:rPr lang="en-US" altLang="zh-CN" sz="700" dirty="0"/>
              <a:t>J2EE</a:t>
            </a:r>
            <a:r>
              <a:rPr lang="zh-CN" altLang="en-US" sz="700" dirty="0"/>
              <a:t>）应用服务器软件（</a:t>
            </a:r>
            <a:r>
              <a:rPr lang="en-US" altLang="zh-CN" sz="700" dirty="0"/>
              <a:t>application server</a:t>
            </a:r>
            <a:r>
              <a:rPr lang="zh-CN" altLang="en-US" sz="700" dirty="0"/>
              <a:t>）之一，是世界上第一个成功商业化的</a:t>
            </a:r>
            <a:r>
              <a:rPr lang="en-US" altLang="zh-CN" sz="700" dirty="0"/>
              <a:t>J2EE</a:t>
            </a:r>
            <a:r>
              <a:rPr lang="zh-CN" altLang="en-US" sz="700" dirty="0"/>
              <a:t>应用服务器</a:t>
            </a:r>
            <a:r>
              <a:rPr lang="en-US" altLang="zh-CN" sz="700" dirty="0"/>
              <a:t>, </a:t>
            </a:r>
            <a:r>
              <a:rPr lang="zh-CN" altLang="en-US" sz="700" dirty="0"/>
              <a:t>已推出到</a:t>
            </a:r>
            <a:r>
              <a:rPr lang="en-US" altLang="zh-CN" sz="700" dirty="0"/>
              <a:t>12c(12.1.1) </a:t>
            </a:r>
            <a:r>
              <a:rPr lang="zh-CN" altLang="en-US" sz="700" dirty="0"/>
              <a:t>版。</a:t>
            </a:r>
            <a:r>
              <a:rPr lang="en-US" altLang="zh-CN" sz="700" dirty="0"/>
              <a:t> </a:t>
            </a:r>
            <a:endParaRPr lang="zh-CN" altLang="en-US" sz="700" dirty="0"/>
          </a:p>
          <a:p>
            <a:pPr>
              <a:lnSpc>
                <a:spcPct val="80000"/>
              </a:lnSpc>
            </a:pPr>
            <a:r>
              <a:rPr lang="zh-CN" altLang="en-US" sz="700" dirty="0"/>
              <a:t>金融电信领域使用较多。</a:t>
            </a:r>
            <a:endParaRPr lang="zh-CN" altLang="en-US" sz="700" dirty="0"/>
          </a:p>
          <a:p>
            <a:pPr>
              <a:lnSpc>
                <a:spcPct val="80000"/>
              </a:lnSpc>
            </a:pPr>
            <a:r>
              <a:rPr lang="en-US" altLang="zh-CN" sz="700" dirty="0" err="1"/>
              <a:t>WebLogic</a:t>
            </a:r>
            <a:r>
              <a:rPr lang="zh-CN" altLang="en-US" sz="700" dirty="0"/>
              <a:t>最早由 </a:t>
            </a:r>
            <a:r>
              <a:rPr lang="en-US" altLang="zh-CN" sz="700" dirty="0" err="1"/>
              <a:t>WebLogic</a:t>
            </a:r>
            <a:r>
              <a:rPr lang="en-US" altLang="zh-CN" sz="700" dirty="0"/>
              <a:t> Inc. </a:t>
            </a:r>
            <a:r>
              <a:rPr lang="zh-CN" altLang="en-US" sz="700" dirty="0"/>
              <a:t>开发，后并入</a:t>
            </a:r>
            <a:r>
              <a:rPr lang="en-US" altLang="zh-CN" sz="700" dirty="0"/>
              <a:t>BEA </a:t>
            </a:r>
            <a:r>
              <a:rPr lang="zh-CN" altLang="en-US" sz="700" dirty="0"/>
              <a:t>公司，最终</a:t>
            </a:r>
            <a:r>
              <a:rPr lang="en-US" altLang="zh-CN" sz="700" dirty="0"/>
              <a:t>BEA</a:t>
            </a:r>
            <a:r>
              <a:rPr lang="zh-CN" altLang="en-US" sz="700" dirty="0"/>
              <a:t>公司又并入 </a:t>
            </a:r>
            <a:r>
              <a:rPr lang="en-US" altLang="zh-CN" sz="700" dirty="0"/>
              <a:t>Oracle</a:t>
            </a:r>
            <a:r>
              <a:rPr lang="zh-CN" altLang="en-US" sz="700" dirty="0"/>
              <a:t>公司。</a:t>
            </a:r>
            <a:endParaRPr lang="zh-CN" altLang="en-US" sz="700" dirty="0"/>
          </a:p>
        </p:txBody>
      </p:sp>
      <p:sp>
        <p:nvSpPr>
          <p:cNvPr id="3686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AE0A893-6D90-4169-AD30-F8BAB4930319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WebSphere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作为一款企业级应用服务，一般都是大型企业和政府机关所采用。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JCP</a:t>
            </a:r>
            <a:r>
              <a:rPr lang="zh-CN" altLang="en-US" dirty="0"/>
              <a:t>（</a:t>
            </a:r>
            <a:r>
              <a:rPr lang="en-US" altLang="zh-CN" dirty="0"/>
              <a:t>Java Community Process) </a:t>
            </a:r>
            <a:r>
              <a:rPr lang="zh-CN" altLang="en-US" dirty="0"/>
              <a:t>是一个开放的国际组织，主要由</a:t>
            </a:r>
            <a:r>
              <a:rPr lang="en-US" altLang="zh-CN" dirty="0"/>
              <a:t>Java</a:t>
            </a:r>
            <a:r>
              <a:rPr lang="zh-CN" altLang="en-US" dirty="0"/>
              <a:t>开发者以及被授权者组成，职能是发展和更新。</a:t>
            </a:r>
            <a:endParaRPr lang="en-US" altLang="zh-CN" dirty="0"/>
          </a:p>
          <a:p>
            <a:endParaRPr lang="en-US" altLang="zh-CN" dirty="0"/>
          </a:p>
          <a:p>
            <a:pPr latinLnBrk="1"/>
            <a:r>
              <a:rPr lang="en-US" altLang="zh-CN" dirty="0"/>
              <a:t>“Tomcat</a:t>
            </a:r>
            <a:r>
              <a:rPr lang="zh-CN" altLang="en-US" dirty="0"/>
              <a:t>可能是排在</a:t>
            </a:r>
            <a:r>
              <a:rPr lang="en-US" altLang="zh-CN" dirty="0"/>
              <a:t>Apache Web </a:t>
            </a:r>
            <a:r>
              <a:rPr lang="zh-CN" altLang="en-US" dirty="0"/>
              <a:t>服务器和</a:t>
            </a:r>
            <a:r>
              <a:rPr lang="en-US" altLang="zh-CN" dirty="0"/>
              <a:t>MySQL </a:t>
            </a:r>
            <a:r>
              <a:rPr lang="zh-CN" altLang="en-US" dirty="0"/>
              <a:t>数据库之后使用最多的开源产品。”</a:t>
            </a:r>
            <a:r>
              <a:rPr lang="en-US" altLang="zh-CN" dirty="0">
                <a:hlinkClick r:id="rId3" tooltip="BZ"/>
              </a:rPr>
              <a:t>BZ</a:t>
            </a:r>
            <a:r>
              <a:rPr lang="zh-CN" altLang="en-US" dirty="0"/>
              <a:t>最新的调查研究则为此提供了有力的证据：</a:t>
            </a:r>
            <a:r>
              <a:rPr lang="en-US" altLang="zh-CN" dirty="0"/>
              <a:t>Apache Tomcat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社区最常用的应用服务器</a:t>
            </a:r>
            <a:r>
              <a:rPr lang="en-US" altLang="zh-CN" dirty="0"/>
              <a:t>??64%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开发者选择使用</a:t>
            </a:r>
            <a:r>
              <a:rPr lang="en-US" altLang="zh-CN" dirty="0"/>
              <a:t>Tomcat</a:t>
            </a:r>
            <a:r>
              <a:rPr lang="zh-CN" altLang="en-US" dirty="0"/>
              <a:t>。</a:t>
            </a:r>
            <a:r>
              <a:rPr lang="en-US" altLang="zh-CN" dirty="0"/>
              <a:t>Tomcat</a:t>
            </a:r>
            <a:r>
              <a:rPr lang="zh-CN" altLang="en-US" dirty="0"/>
              <a:t>之所以大受欢迎原因主要有以下五点：</a:t>
            </a:r>
            <a:endParaRPr lang="zh-CN" altLang="en-US" dirty="0"/>
          </a:p>
          <a:p>
            <a:pPr latinLnBrk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Tomcat</a:t>
            </a:r>
            <a:r>
              <a:rPr lang="zh-CN" altLang="en-US" dirty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的核心项目之一，也被 </a:t>
            </a:r>
            <a:r>
              <a:rPr lang="en-US" altLang="zh-CN" dirty="0">
                <a:hlinkClick r:id="rId4" tooltip="SUN"/>
              </a:rPr>
              <a:t>SUN</a:t>
            </a:r>
            <a:r>
              <a:rPr lang="en-US" altLang="zh-CN" dirty="0"/>
              <a:t> </a:t>
            </a:r>
            <a:r>
              <a:rPr lang="zh-CN" altLang="en-US" dirty="0"/>
              <a:t>视作 </a:t>
            </a:r>
            <a:r>
              <a:rPr lang="en-US" altLang="zh-CN" dirty="0"/>
              <a:t>Servlet/JSP </a:t>
            </a:r>
            <a:r>
              <a:rPr lang="zh-CN" altLang="en-US" dirty="0"/>
              <a:t>容器的一个重要参考实现而加以支持。因此 </a:t>
            </a:r>
            <a:r>
              <a:rPr lang="en-US" altLang="zh-CN" dirty="0"/>
              <a:t>SUN </a:t>
            </a:r>
            <a:r>
              <a:rPr lang="zh-CN" altLang="en-US" dirty="0"/>
              <a:t>最新的</a:t>
            </a:r>
            <a:r>
              <a:rPr lang="en-US" altLang="zh-CN" dirty="0"/>
              <a:t>Servlet/JSP</a:t>
            </a:r>
            <a:r>
              <a:rPr lang="zh-CN" altLang="en-US" dirty="0"/>
              <a:t>规范，往往能够很快地在</a:t>
            </a:r>
            <a:r>
              <a:rPr lang="en-US" altLang="zh-CN" dirty="0"/>
              <a:t>Tomcat</a:t>
            </a:r>
            <a:r>
              <a:rPr lang="zh-CN" altLang="en-US" dirty="0"/>
              <a:t>的新版本中得到体现；</a:t>
            </a:r>
            <a:endParaRPr lang="zh-CN" altLang="en-US" dirty="0"/>
          </a:p>
          <a:p>
            <a:pPr latinLnBrk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Tomcat</a:t>
            </a:r>
            <a:r>
              <a:rPr lang="zh-CN" altLang="en-US" dirty="0"/>
              <a:t>是一个小巧精致的</a:t>
            </a:r>
            <a:r>
              <a:rPr lang="en-US" altLang="zh-CN" dirty="0"/>
              <a:t>web</a:t>
            </a:r>
            <a:r>
              <a:rPr lang="zh-CN" altLang="en-US" dirty="0"/>
              <a:t>应用服务器，配置、安装、运行、部署</a:t>
            </a:r>
            <a:r>
              <a:rPr lang="en-US" altLang="zh-CN" dirty="0"/>
              <a:t>web</a:t>
            </a:r>
            <a:r>
              <a:rPr lang="zh-CN" altLang="en-US" dirty="0"/>
              <a:t>应用都很简单，这让用户能够很快地上手使用；</a:t>
            </a:r>
            <a:endParaRPr lang="zh-CN" altLang="en-US" dirty="0"/>
          </a:p>
          <a:p>
            <a:pPr latinLnBrk="1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hlinkClick r:id="rId5" tooltip="开源软件"/>
              </a:rPr>
              <a:t>开源软件</a:t>
            </a:r>
            <a:r>
              <a:rPr lang="zh-CN" altLang="en-US" dirty="0"/>
              <a:t>的生命力，往往与其社区的状况有紧密的联系。在一个</a:t>
            </a:r>
            <a:r>
              <a:rPr lang="zh-CN" altLang="en-US" dirty="0">
                <a:hlinkClick r:id="rId6" tooltip="健康"/>
              </a:rPr>
              <a:t>健康</a:t>
            </a:r>
            <a:r>
              <a:rPr lang="zh-CN" altLang="en-US" dirty="0"/>
              <a:t>、活跃的社区，用户的疑问通常能够及时地解决，用户的反馈往往能够得到有效地处理，这样会吸引更多的用户加入到社区中来；反过来，不断扩大的用户群，也会促进社区的发展。</a:t>
            </a:r>
            <a:r>
              <a:rPr lang="en-US" altLang="zh-CN" dirty="0"/>
              <a:t>Tomcat</a:t>
            </a:r>
            <a:r>
              <a:rPr lang="zh-CN" altLang="en-US" dirty="0"/>
              <a:t>所拥有的优秀社区，对开发者而言，无论用什么标准来评价，都是充满吸引力的；</a:t>
            </a:r>
            <a:endParaRPr lang="zh-CN" altLang="en-US" dirty="0"/>
          </a:p>
          <a:p>
            <a:pPr latinLnBrk="1"/>
            <a:r>
              <a:rPr lang="en-US" altLang="zh-CN" dirty="0"/>
              <a:t>4</a:t>
            </a:r>
            <a:r>
              <a:rPr lang="zh-CN" altLang="en-US" dirty="0"/>
              <a:t>、编写良好的文档，是开发者在开发中最好的帮手之一。</a:t>
            </a:r>
            <a:r>
              <a:rPr lang="en-US" altLang="zh-CN" dirty="0"/>
              <a:t>Apache</a:t>
            </a:r>
            <a:r>
              <a:rPr lang="zh-CN" altLang="en-US" dirty="0"/>
              <a:t>在开源社区中，无疑是撰写文档方面的佼佼者；</a:t>
            </a:r>
            <a:endParaRPr lang="zh-CN" altLang="en-US" dirty="0"/>
          </a:p>
          <a:p>
            <a:pPr latinLnBrk="1"/>
            <a:r>
              <a:rPr lang="en-US" altLang="zh-CN" dirty="0"/>
              <a:t>5</a:t>
            </a:r>
            <a:r>
              <a:rPr lang="zh-CN" altLang="en-US" dirty="0"/>
              <a:t>、因为开源和免费的特性，使得用户可以自由无障碍地下载、安装、使用</a:t>
            </a:r>
            <a:r>
              <a:rPr lang="en-US" altLang="zh-CN" dirty="0"/>
              <a:t>Tomcat</a:t>
            </a:r>
            <a:r>
              <a:rPr lang="zh-CN" altLang="en-US" dirty="0"/>
              <a:t>。这也是 </a:t>
            </a:r>
            <a:r>
              <a:rPr lang="en-US" altLang="zh-CN" dirty="0"/>
              <a:t>Tomcat </a:t>
            </a:r>
            <a:r>
              <a:rPr lang="zh-CN" altLang="en-US" dirty="0"/>
              <a:t>能够被广泛使用的重要原因之一。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C785401-5ABD-43A3-8209-FB00977DDB88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应用服务器安装基础上的份额已经增长得更多。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63.9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％份额让冠军的归属毫无悬念。</a:t>
            </a:r>
            <a:endParaRPr lang="en-US" altLang="zh-CN" sz="1200" b="0" i="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之下，有四家供应商拥有比较显著的市场份额：</a:t>
            </a:r>
            <a:endParaRPr lang="zh-CN" altLang="en-US" sz="1200" b="0" i="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JBoss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/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WildFly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，拥有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13.8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％的市场份额。</a:t>
            </a:r>
            <a:endParaRPr lang="zh-CN" altLang="en-US" sz="1200" b="0" i="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jetty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，占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％的市场份额。</a:t>
            </a:r>
            <a:endParaRPr lang="zh-CN" altLang="en-US" sz="1200" b="0" i="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GlassFish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，有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5.6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％。</a:t>
            </a:r>
            <a:endParaRPr lang="zh-CN" altLang="en-US" sz="1200" b="0" i="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Oracle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WebLogic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，具有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4.5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％。</a:t>
            </a:r>
            <a:endParaRPr lang="en-US" altLang="zh-CN" sz="1200" b="0" i="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数据来源于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DZONE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从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Plumbr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Java Agent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监控的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收集的数据。可以了解当前最常采用哪些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版本，主导市场的有哪些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厂商，以及不同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应用服务器的市场分布。</a:t>
            </a:r>
            <a:endParaRPr lang="zh-CN" altLang="en-US" sz="1200" b="0" i="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从趋势中只能得出一个主要结论：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依然是第一的偏好，并在逐渐扩大，稳步增长。</a:t>
            </a:r>
            <a:endParaRPr lang="zh-CN" altLang="en-US" sz="1200" b="0" i="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3BAD0-BE11-45C2-ADF2-F73ADDF8D18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23F5568-C424-42FC-944B-594A609FA18E}" type="slidenum">
              <a:rPr lang="en-US" altLang="zh-CN" sz="1200"/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javaweb</a:t>
            </a:r>
            <a:r>
              <a:rPr lang="zh-CN" altLang="en-US"/>
              <a:t>：使用</a:t>
            </a:r>
            <a:r>
              <a:rPr lang="en-US" altLang="zh-CN"/>
              <a:t>java</a:t>
            </a:r>
            <a:r>
              <a:rPr lang="zh-CN" altLang="en-US"/>
              <a:t>技术开发</a:t>
            </a:r>
            <a:r>
              <a:rPr lang="en-US" altLang="zh-CN"/>
              <a:t>web</a:t>
            </a:r>
            <a:r>
              <a:rPr lang="zh-CN" altLang="en-US"/>
              <a:t>页面。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056E7-F218-4AD3-8A11-6D0D0B49D618}" type="datetimeFigureOut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BBF27-82F2-442C-BAA1-93EF3EEF8A6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tomcat.apache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://localhost:8080/MyAp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tiff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3.wav"/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i="1" dirty="0" err="1">
                <a:solidFill>
                  <a:srgbClr val="000000"/>
                </a:solidFill>
              </a:rPr>
              <a:t>JavaWeb</a:t>
            </a:r>
            <a:r>
              <a:rPr lang="zh-CN" altLang="en-US" sz="5400" i="1" dirty="0">
                <a:solidFill>
                  <a:srgbClr val="000000"/>
                </a:solidFill>
              </a:rPr>
              <a:t>开发介绍</a:t>
            </a:r>
            <a:endParaRPr lang="en-US" altLang="zh-CN" sz="54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dirty="0"/>
              <a:t>Java</a:t>
            </a:r>
            <a:r>
              <a:rPr lang="zh-CN" altLang="en-US" sz="3600" b="1" dirty="0"/>
              <a:t>应用服务器</a:t>
            </a:r>
            <a:r>
              <a:rPr lang="en-US" altLang="zh-CN" sz="3600" b="1" dirty="0"/>
              <a:t>2013-2017</a:t>
            </a:r>
            <a:r>
              <a:rPr lang="zh-CN" altLang="en-US" sz="3600" b="1" dirty="0"/>
              <a:t>的使用情况</a:t>
            </a:r>
            <a:endParaRPr lang="zh-CN" altLang="en-US" sz="3600" b="1" dirty="0"/>
          </a:p>
          <a:p>
            <a:br>
              <a:rPr lang="zh-CN" altLang="en-US" sz="3600" dirty="0"/>
            </a:br>
            <a:endParaRPr lang="zh-CN" altLang="en-US" sz="3600" b="1" dirty="0"/>
          </a:p>
        </p:txBody>
      </p:sp>
      <p:pic>
        <p:nvPicPr>
          <p:cNvPr id="54274" name="Picture 2" descr="最新出炉，2017年最受欢迎的JAVA应用服务器、JAVA版本和JVM厂商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6204" y="1576614"/>
            <a:ext cx="7818124" cy="3982357"/>
          </a:xfrm>
          <a:prstGeom prst="rect">
            <a:avLst/>
          </a:prstGeom>
          <a:noFill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615" y="2161155"/>
            <a:ext cx="6324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4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Tomcat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1267" name="内容占位符 5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/>
              <a:t>Tomcat</a:t>
            </a:r>
            <a:r>
              <a:rPr lang="zh-CN" altLang="en-US" sz="2400" dirty="0"/>
              <a:t>是在</a:t>
            </a:r>
            <a:r>
              <a:rPr lang="en-US" altLang="zh-CN" sz="2400" dirty="0"/>
              <a:t>SUN</a:t>
            </a:r>
            <a:r>
              <a:rPr lang="zh-CN" altLang="en-US" sz="2400" dirty="0"/>
              <a:t>公司推出的小型</a:t>
            </a:r>
            <a:r>
              <a:rPr lang="en-US" altLang="zh-CN" sz="2400" dirty="0" err="1"/>
              <a:t>Servlet</a:t>
            </a:r>
            <a:r>
              <a:rPr lang="en-US" altLang="zh-CN" sz="2400" dirty="0"/>
              <a:t>/JSP</a:t>
            </a:r>
            <a:r>
              <a:rPr lang="zh-CN" altLang="en-US" sz="2400" dirty="0"/>
              <a:t>调试工具的基础上发展起来的一个优秀的</a:t>
            </a:r>
            <a:r>
              <a:rPr lang="en-US" altLang="zh-CN" sz="2400" dirty="0" err="1"/>
              <a:t>Servlet</a:t>
            </a:r>
            <a:r>
              <a:rPr lang="zh-CN" altLang="en-US" sz="2400" dirty="0"/>
              <a:t>容器，</a:t>
            </a:r>
            <a:r>
              <a:rPr lang="en-US" altLang="zh-CN" sz="2400" dirty="0"/>
              <a:t>Tomcat</a:t>
            </a:r>
            <a:r>
              <a:rPr lang="zh-CN" altLang="en-US" sz="2400" dirty="0"/>
              <a:t>本身完全用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语言编写。目前是</a:t>
            </a:r>
            <a:r>
              <a:rPr lang="en-US" altLang="zh-CN" sz="2400" dirty="0"/>
              <a:t>Apache</a:t>
            </a:r>
            <a:r>
              <a:rPr lang="zh-CN" altLang="en-US" sz="2400" dirty="0"/>
              <a:t>开源软件组织的一个软件项目，它的官方网址为</a:t>
            </a:r>
            <a:r>
              <a:rPr lang="en-US" altLang="zh-CN" sz="2400" u="sng" dirty="0">
                <a:hlinkClick r:id="rId1"/>
              </a:rPr>
              <a:t>http://tomcat.apache.org</a:t>
            </a:r>
            <a:r>
              <a:rPr lang="zh-CN" altLang="en-US" sz="2400" dirty="0"/>
              <a:t>。得到了广大开源代码志愿者的大力支持，且可以和目前大部分的主流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</a:t>
            </a:r>
            <a:r>
              <a:rPr lang="en-US" altLang="zh-CN" sz="2400" dirty="0"/>
              <a:t>(Apache</a:t>
            </a:r>
            <a:r>
              <a:rPr lang="zh-CN" altLang="en-US" sz="2400" dirty="0"/>
              <a:t>服务器</a:t>
            </a:r>
            <a:r>
              <a:rPr lang="en-US" altLang="zh-CN" sz="2400" dirty="0"/>
              <a:t>)</a:t>
            </a:r>
            <a:r>
              <a:rPr lang="zh-CN" altLang="en-US" sz="2400" dirty="0"/>
              <a:t>一起工作，它运行稳定、可靠且高效。已成为目前开发企业</a:t>
            </a:r>
            <a:r>
              <a:rPr lang="en-US" altLang="zh-CN" sz="2400" dirty="0" err="1"/>
              <a:t>JavaWeb</a:t>
            </a:r>
            <a:r>
              <a:rPr lang="zh-CN" altLang="en-US" sz="2400" dirty="0"/>
              <a:t>应用的最佳</a:t>
            </a:r>
            <a:r>
              <a:rPr lang="en-US" altLang="zh-CN" sz="2400" dirty="0" err="1"/>
              <a:t>Servlet</a:t>
            </a:r>
            <a:r>
              <a:rPr lang="zh-CN" altLang="en-US" sz="2400" dirty="0"/>
              <a:t>容器选择之一。</a:t>
            </a:r>
            <a:endParaRPr lang="zh-CN" altLang="en-US" sz="2400" dirty="0"/>
          </a:p>
          <a:p>
            <a:r>
              <a:rPr lang="zh-CN" altLang="en-US" sz="2400" dirty="0"/>
              <a:t>我们后面的</a:t>
            </a:r>
            <a:r>
              <a:rPr lang="en-US" altLang="zh-CN" sz="2400" dirty="0"/>
              <a:t>Java Web</a:t>
            </a:r>
            <a:r>
              <a:rPr lang="zh-CN" altLang="en-US" sz="2400" dirty="0"/>
              <a:t>学习都是基于</a:t>
            </a:r>
            <a:r>
              <a:rPr lang="en-US" altLang="zh-CN" sz="2400" dirty="0"/>
              <a:t>Tomcat</a:t>
            </a:r>
            <a:r>
              <a:rPr lang="zh-CN" altLang="en-US" sz="2400" dirty="0"/>
              <a:t>服务器的。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>
                <a:ea typeface="新宋体" panose="02010609030101010101" pitchFamily="49" charset="-122"/>
              </a:rPr>
              <a:t>Tomcat</a:t>
            </a:r>
            <a:r>
              <a:rPr lang="zh-CN" altLang="en-US" sz="3200" b="1">
                <a:ea typeface="新宋体" panose="02010609030101010101" pitchFamily="49" charset="-122"/>
              </a:rPr>
              <a:t>服务器</a:t>
            </a:r>
            <a:endParaRPr lang="zh-CN" altLang="en-US" sz="3200" b="1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2060575"/>
            <a:ext cx="8443106" cy="42481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sz="3900" b="1" dirty="0"/>
              <a:t>Tomcat</a:t>
            </a:r>
            <a:r>
              <a:rPr lang="zh-CN" altLang="en-US" sz="3900" b="1" dirty="0"/>
              <a:t>官方站点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r>
              <a:rPr lang="en-US" altLang="zh-CN" sz="2800" dirty="0">
                <a:latin typeface="宋体" panose="02010600030101010101" pitchFamily="2" charset="-122"/>
              </a:rPr>
              <a:t>http://tomcat.apache.org</a:t>
            </a:r>
            <a:endParaRPr lang="en-US" altLang="zh-CN" sz="45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3900" b="1" dirty="0"/>
              <a:t>获取</a:t>
            </a:r>
            <a:r>
              <a:rPr lang="en-US" altLang="zh-CN" sz="3900" b="1" dirty="0"/>
              <a:t>Tomcat</a:t>
            </a:r>
            <a:r>
              <a:rPr lang="zh-CN" altLang="en-US" sz="3900" b="1" dirty="0"/>
              <a:t>安装程序包</a:t>
            </a:r>
            <a:endParaRPr lang="zh-CN" altLang="en-US" sz="3900" b="1" dirty="0"/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latin typeface="宋体" panose="02010600030101010101" pitchFamily="2" charset="-122"/>
              </a:rPr>
              <a:t>tar.gz</a:t>
            </a:r>
            <a:r>
              <a:rPr lang="zh-CN" altLang="en-US" sz="2800" dirty="0">
                <a:latin typeface="宋体" panose="02010600030101010101" pitchFamily="2" charset="-122"/>
              </a:rPr>
              <a:t>文件是</a:t>
            </a:r>
            <a:r>
              <a:rPr lang="en-US" altLang="zh-CN" sz="2800" dirty="0">
                <a:latin typeface="宋体" panose="02010600030101010101" pitchFamily="2" charset="-122"/>
              </a:rPr>
              <a:t>Linux</a:t>
            </a:r>
            <a:r>
              <a:rPr lang="zh-CN" altLang="en-US" sz="2800" dirty="0">
                <a:latin typeface="宋体" panose="02010600030101010101" pitchFamily="2" charset="-122"/>
              </a:rPr>
              <a:t>操作系统下的安装版本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exe</a:t>
            </a:r>
            <a:r>
              <a:rPr lang="zh-CN" altLang="en-US" sz="2800" dirty="0">
                <a:latin typeface="宋体" panose="02010600030101010101" pitchFamily="2" charset="-122"/>
              </a:rPr>
              <a:t>文件是</a:t>
            </a:r>
            <a:r>
              <a:rPr lang="en-US" altLang="zh-CN" sz="2800" dirty="0">
                <a:latin typeface="宋体" panose="02010600030101010101" pitchFamily="2" charset="-122"/>
              </a:rPr>
              <a:t>Windows</a:t>
            </a:r>
            <a:r>
              <a:rPr lang="zh-CN" altLang="en-US" sz="2800" dirty="0">
                <a:latin typeface="宋体" panose="02010600030101010101" pitchFamily="2" charset="-122"/>
              </a:rPr>
              <a:t>系统下的安装版本x86 x64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zip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文件是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Windows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系统下的压缩版本</a:t>
            </a:r>
            <a:r>
              <a:rPr lang="zh-CN" altLang="en-US" sz="2500" dirty="0">
                <a:solidFill>
                  <a:srgbClr val="FF0000"/>
                </a:solidFill>
              </a:rPr>
              <a:t> (建议)</a:t>
            </a:r>
            <a:endParaRPr lang="zh-CN" altLang="en-US" sz="21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Tomcat</a:t>
            </a:r>
            <a:r>
              <a:rPr lang="zh-CN" altLang="en-US"/>
              <a:t>的版本</a:t>
            </a:r>
            <a:endParaRPr lang="zh-CN" altLang="en-US"/>
          </a:p>
        </p:txBody>
      </p:sp>
      <p:sp>
        <p:nvSpPr>
          <p:cNvPr id="13315" name="内容占位符 2"/>
          <p:cNvSpPr>
            <a:spLocks noGrp="1"/>
          </p:cNvSpPr>
          <p:nvPr>
            <p:ph idx="4294967295"/>
          </p:nvPr>
        </p:nvSpPr>
        <p:spPr>
          <a:xfrm>
            <a:off x="755243" y="1517191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/>
              <a:t>Tomcat</a:t>
            </a:r>
            <a:r>
              <a:rPr lang="zh-CN" altLang="en-US" sz="1800"/>
              <a:t>的版本随着</a:t>
            </a:r>
            <a:r>
              <a:rPr lang="en-US" altLang="zh-CN" sz="1800"/>
              <a:t>SUN</a:t>
            </a:r>
            <a:r>
              <a:rPr lang="zh-CN" altLang="en-US" sz="1800"/>
              <a:t>公司推出的</a:t>
            </a:r>
            <a:r>
              <a:rPr lang="en-US" altLang="zh-CN" sz="1800"/>
              <a:t>Servlet/JSP</a:t>
            </a:r>
            <a:r>
              <a:rPr lang="zh-CN" altLang="en-US" sz="1800"/>
              <a:t>规范不同而不同，基本上是</a:t>
            </a:r>
            <a:r>
              <a:rPr lang="en-US" altLang="zh-CN" sz="1800"/>
              <a:t>SUN</a:t>
            </a:r>
            <a:r>
              <a:rPr lang="zh-CN" altLang="en-US" sz="1800"/>
              <a:t>公司每推出一个版本，</a:t>
            </a:r>
            <a:r>
              <a:rPr lang="en-US" altLang="zh-CN" sz="1800"/>
              <a:t>Tomcat</a:t>
            </a:r>
            <a:r>
              <a:rPr lang="zh-CN" altLang="en-US" sz="1800"/>
              <a:t>也会发行新的版本以适应新的规范。</a:t>
            </a:r>
            <a:endParaRPr lang="en-US" sz="1800"/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</p:txBody>
      </p:sp>
      <p:graphicFrame>
        <p:nvGraphicFramePr>
          <p:cNvPr id="19460" name="Group 4"/>
          <p:cNvGraphicFramePr>
            <a:graphicFrameLocks noGrp="1"/>
          </p:cNvGraphicFramePr>
          <p:nvPr/>
        </p:nvGraphicFramePr>
        <p:xfrm>
          <a:off x="1032701" y="2425188"/>
          <a:ext cx="7837042" cy="4187825"/>
        </p:xfrm>
        <a:graphic>
          <a:graphicData uri="http://schemas.openxmlformats.org/drawingml/2006/table">
            <a:tbl>
              <a:tblPr/>
              <a:tblGrid>
                <a:gridCol w="2412068"/>
                <a:gridCol w="2812627"/>
                <a:gridCol w="2612347"/>
              </a:tblGrid>
              <a:tr h="854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Tomcat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版本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Servlet/JSP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JDK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版本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3.1/2.3</a:t>
                      </a:r>
                      <a:endParaRPr kumimoji="0" lang="zh-CN" alt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JDK7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.0/2.2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JDK6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6.0.x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2.5/2.1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5.5.x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2.4/2.0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5.0.x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2.4/2.0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4.1.x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2.3/1.2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3.3.x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2.2/1.1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36" marR="7523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b="1" dirty="0"/>
              <a:t>安装</a:t>
            </a:r>
            <a:r>
              <a:rPr lang="en-US" altLang="zh-CN" sz="3600" b="1" dirty="0"/>
              <a:t>Tomcat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解压安装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Exe</a:t>
            </a:r>
            <a:r>
              <a:rPr lang="zh-CN" altLang="en-US" dirty="0"/>
              <a:t>安装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Tomcat</a:t>
            </a:r>
            <a:r>
              <a:rPr lang="zh-CN" altLang="en-US"/>
              <a:t>启动方式</a:t>
            </a:r>
            <a:endParaRPr lang="zh-CN" altLang="en-US"/>
          </a:p>
        </p:txBody>
      </p:sp>
      <p:sp>
        <p:nvSpPr>
          <p:cNvPr id="15363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rgbClr val="777777"/>
                </a:solidFill>
              </a:rPr>
              <a:t>使用</a:t>
            </a:r>
            <a:r>
              <a:rPr lang="en-US" altLang="zh-CN" dirty="0">
                <a:solidFill>
                  <a:srgbClr val="777777"/>
                </a:solidFill>
              </a:rPr>
              <a:t>Tomcat</a:t>
            </a:r>
            <a:r>
              <a:rPr lang="zh-CN" altLang="en-US" dirty="0">
                <a:solidFill>
                  <a:srgbClr val="777777"/>
                </a:solidFill>
              </a:rPr>
              <a:t>服务程序</a:t>
            </a:r>
            <a:r>
              <a:rPr lang="en-US" altLang="zh-CN" dirty="0">
                <a:solidFill>
                  <a:srgbClr val="777777"/>
                </a:solidFill>
              </a:rPr>
              <a:t>(</a:t>
            </a:r>
            <a:r>
              <a:rPr lang="zh-CN" altLang="en-US" dirty="0">
                <a:solidFill>
                  <a:srgbClr val="777777"/>
                </a:solidFill>
              </a:rPr>
              <a:t>安装版</a:t>
            </a:r>
            <a:r>
              <a:rPr lang="en-US" altLang="zh-CN" dirty="0">
                <a:solidFill>
                  <a:srgbClr val="777777"/>
                </a:solidFill>
              </a:rPr>
              <a:t>)</a:t>
            </a:r>
            <a:endParaRPr lang="en-US" altLang="zh-CN" dirty="0">
              <a:solidFill>
                <a:srgbClr val="777777"/>
              </a:solidFill>
            </a:endParaRPr>
          </a:p>
          <a:p>
            <a:r>
              <a:rPr lang="zh-CN" altLang="en-US" dirty="0">
                <a:solidFill>
                  <a:srgbClr val="777777"/>
                </a:solidFill>
              </a:rPr>
              <a:t>使用</a:t>
            </a:r>
            <a:r>
              <a:rPr lang="en-US" altLang="zh-CN" dirty="0">
                <a:solidFill>
                  <a:srgbClr val="777777"/>
                </a:solidFill>
              </a:rPr>
              <a:t>Tomcat</a:t>
            </a:r>
            <a:r>
              <a:rPr lang="zh-CN" altLang="en-US" dirty="0">
                <a:solidFill>
                  <a:srgbClr val="777777"/>
                </a:solidFill>
              </a:rPr>
              <a:t>程序组中的快捷菜单</a:t>
            </a:r>
            <a:r>
              <a:rPr lang="en-US" altLang="zh-CN" dirty="0">
                <a:solidFill>
                  <a:srgbClr val="777777"/>
                </a:solidFill>
              </a:rPr>
              <a:t>(</a:t>
            </a:r>
            <a:r>
              <a:rPr lang="zh-CN" altLang="en-US" dirty="0">
                <a:solidFill>
                  <a:srgbClr val="777777"/>
                </a:solidFill>
              </a:rPr>
              <a:t>安装版</a:t>
            </a:r>
            <a:r>
              <a:rPr lang="en-US" altLang="zh-CN" dirty="0">
                <a:solidFill>
                  <a:srgbClr val="777777"/>
                </a:solidFill>
              </a:rPr>
              <a:t>)</a:t>
            </a:r>
            <a:endParaRPr lang="en-US" altLang="zh-CN" dirty="0">
              <a:solidFill>
                <a:srgbClr val="777777"/>
              </a:solidFill>
            </a:endParaRPr>
          </a:p>
          <a:p>
            <a:r>
              <a:rPr lang="zh-CN" altLang="en-US" dirty="0">
                <a:solidFill>
                  <a:srgbClr val="777777"/>
                </a:solidFill>
              </a:rPr>
              <a:t>使用</a:t>
            </a:r>
            <a:r>
              <a:rPr lang="en-US" altLang="zh-CN" dirty="0" err="1">
                <a:solidFill>
                  <a:srgbClr val="777777"/>
                </a:solidFill>
              </a:rPr>
              <a:t>Tomcat.exe</a:t>
            </a:r>
            <a:r>
              <a:rPr lang="zh-CN" altLang="en-US" dirty="0">
                <a:solidFill>
                  <a:srgbClr val="777777"/>
                </a:solidFill>
              </a:rPr>
              <a:t>程序</a:t>
            </a:r>
            <a:r>
              <a:rPr lang="en-US" altLang="zh-CN" dirty="0">
                <a:solidFill>
                  <a:srgbClr val="777777"/>
                </a:solidFill>
              </a:rPr>
              <a:t>(</a:t>
            </a:r>
            <a:r>
              <a:rPr lang="zh-CN" altLang="en-US" dirty="0">
                <a:solidFill>
                  <a:srgbClr val="777777"/>
                </a:solidFill>
              </a:rPr>
              <a:t>安装版</a:t>
            </a:r>
            <a:r>
              <a:rPr lang="en-US" altLang="zh-CN" dirty="0">
                <a:solidFill>
                  <a:srgbClr val="777777"/>
                </a:solidFill>
              </a:rPr>
              <a:t>)</a:t>
            </a:r>
            <a:endParaRPr lang="en-US" altLang="zh-CN" dirty="0">
              <a:solidFill>
                <a:srgbClr val="777777"/>
              </a:solidFill>
            </a:endParaRPr>
          </a:p>
          <a:p>
            <a:r>
              <a:rPr lang="zh-CN" altLang="en-US" dirty="0"/>
              <a:t>使用批处理程序</a:t>
            </a:r>
            <a:r>
              <a:rPr lang="en-US" altLang="zh-CN" dirty="0"/>
              <a:t>(</a:t>
            </a:r>
            <a:r>
              <a:rPr lang="zh-CN" altLang="en-US" dirty="0"/>
              <a:t>使用解压版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1935" y="128788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ea typeface="新宋体" panose="02010609030101010101" pitchFamily="49" charset="-122"/>
              </a:rPr>
              <a:t>Tomcat</a:t>
            </a:r>
            <a:r>
              <a:rPr lang="zh-CN" altLang="en-US" sz="3200" b="1" dirty="0">
                <a:ea typeface="新宋体" panose="02010609030101010101" pitchFamily="49" charset="-122"/>
              </a:rPr>
              <a:t>服务器</a:t>
            </a:r>
            <a:endParaRPr lang="zh-CN" altLang="en-US" sz="3200" b="1" dirty="0">
              <a:ea typeface="新宋体" panose="02010609030101010101" pitchFamily="49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7621" y="1568651"/>
            <a:ext cx="8443106" cy="965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dirty="0"/>
              <a:t>双击 </a:t>
            </a:r>
            <a:r>
              <a:rPr lang="en-US" altLang="zh-CN" sz="2200" dirty="0"/>
              <a:t>bin </a:t>
            </a:r>
            <a:r>
              <a:rPr lang="zh-CN" altLang="en-US" sz="2200" dirty="0"/>
              <a:t>目录下的 </a:t>
            </a:r>
            <a:r>
              <a:rPr lang="en-US" altLang="zh-CN" sz="2200" dirty="0"/>
              <a:t>startup.bat </a:t>
            </a:r>
            <a:r>
              <a:rPr lang="zh-CN" altLang="en-US" sz="2200" dirty="0"/>
              <a:t>文件</a:t>
            </a:r>
            <a:endParaRPr lang="zh-CN" altLang="en-US" sz="2200" dirty="0"/>
          </a:p>
          <a:p>
            <a:pPr>
              <a:lnSpc>
                <a:spcPct val="90000"/>
              </a:lnSpc>
            </a:pPr>
            <a:r>
              <a:rPr lang="zh-CN" altLang="en-US" sz="2200" dirty="0"/>
              <a:t>输入 </a:t>
            </a:r>
            <a:r>
              <a:rPr lang="en-US" altLang="zh-CN" sz="2200" dirty="0"/>
              <a:t>http://localhost:8080/</a:t>
            </a:r>
            <a:r>
              <a:rPr lang="zh-CN" altLang="en-US" sz="2200" dirty="0"/>
              <a:t>，显示如下界面代表安装成功</a:t>
            </a: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en-US" altLang="zh-CN" sz="2200" dirty="0"/>
              <a:t>shutdown.bat</a:t>
            </a:r>
            <a:r>
              <a:rPr lang="zh-CN" altLang="en-US" sz="2200" dirty="0"/>
              <a:t>关闭服务器</a:t>
            </a:r>
            <a:endParaRPr lang="zh-CN" altLang="en-US" sz="2200" dirty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5280" y="2997200"/>
            <a:ext cx="9256417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sz="3200" b="1">
                <a:ea typeface="新宋体" panose="02010609030101010101" pitchFamily="49" charset="-122"/>
              </a:rPr>
              <a:t>常见启动问题</a:t>
            </a:r>
            <a:endParaRPr lang="zh-CN" sz="3200" b="1">
              <a:ea typeface="新宋体" panose="02010609030101010101" pitchFamily="49" charset="-122"/>
            </a:endParaRP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670504" y="1989138"/>
            <a:ext cx="8451813" cy="331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Aft>
                <a:spcPct val="20000"/>
              </a:spcAft>
              <a:defRPr/>
            </a:pPr>
            <a:r>
              <a:rPr lang="zh-CN" altLang="en-US" sz="2700" dirty="0"/>
              <a:t>端口占用问题</a:t>
            </a:r>
            <a:r>
              <a:rPr lang="en-US" sz="2700" dirty="0"/>
              <a:t>(</a:t>
            </a:r>
            <a:r>
              <a:rPr lang="zh-CN" altLang="en-US" sz="2700" dirty="0"/>
              <a:t>更改默认端口</a:t>
            </a:r>
            <a:r>
              <a:rPr lang="en-US" sz="2700" dirty="0"/>
              <a:t>)</a:t>
            </a:r>
            <a:endParaRPr lang="en-US" sz="2700" dirty="0"/>
          </a:p>
          <a:p>
            <a:pPr marL="342900" indent="-342900">
              <a:spcAft>
                <a:spcPct val="20000"/>
              </a:spcAft>
              <a:defRPr/>
            </a:pPr>
            <a:r>
              <a:rPr lang="en-US" altLang="zh-CN" sz="2700" dirty="0" err="1">
                <a:solidFill>
                  <a:schemeClr val="accent3">
                    <a:lumMod val="75000"/>
                  </a:schemeClr>
                </a:solidFill>
              </a:rPr>
              <a:t>Java_home</a:t>
            </a:r>
            <a:r>
              <a:rPr lang="zh-CN" altLang="en-US" sz="2700" dirty="0">
                <a:solidFill>
                  <a:schemeClr val="accent3">
                    <a:lumMod val="75000"/>
                  </a:schemeClr>
                </a:solidFill>
              </a:rPr>
              <a:t>环境变量</a:t>
            </a:r>
            <a:endParaRPr lang="zh-CN" altLang="en-US" sz="27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spcAft>
                <a:spcPct val="2000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windows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中设置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java_home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环境变量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spcAft>
                <a:spcPct val="2000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只要在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setclasspath.bat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批处理文件第一次使用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JAVA_HOME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环境变量之前的任何地方，将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JAVA_HOME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环境变量设置为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JDK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的主目录，就可以使用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startup.bat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文件启动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Tomcat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了。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spcAft>
                <a:spcPct val="20000"/>
              </a:spcAft>
              <a:defRPr/>
            </a:pPr>
            <a:endParaRPr lang="zh-CN" altLang="en-US" sz="2700" dirty="0"/>
          </a:p>
          <a:p>
            <a:pPr marL="342900" indent="-342900">
              <a:spcAft>
                <a:spcPct val="20000"/>
              </a:spcAft>
              <a:defRPr/>
            </a:pPr>
            <a:r>
              <a:rPr lang="zh-CN" altLang="en-US" sz="2700" b="1" dirty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i="1" dirty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>
                <a:ea typeface="新宋体" panose="02010609030101010101" pitchFamily="49" charset="-122"/>
              </a:rPr>
              <a:t>：</a:t>
            </a:r>
            <a:r>
              <a:rPr lang="en-US" altLang="zh-CN" sz="3200" b="1" i="1" dirty="0">
                <a:ea typeface="新宋体" panose="02010609030101010101" pitchFamily="49" charset="-122"/>
              </a:rPr>
              <a:t>Tomcat</a:t>
            </a:r>
            <a:r>
              <a:rPr lang="zh-CN" altLang="en-US" sz="3200" b="1" i="1" dirty="0">
                <a:ea typeface="新宋体" panose="02010609030101010101" pitchFamily="49" charset="-122"/>
              </a:rPr>
              <a:t>目录结构</a:t>
            </a:r>
            <a:endParaRPr lang="zh-CN" altLang="en-US" sz="3200" b="1" i="1" dirty="0">
              <a:ea typeface="新宋体" panose="02010609030101010101" pitchFamily="49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887539"/>
            <a:ext cx="8443106" cy="7191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/>
              <a:t>Tomcat </a:t>
            </a:r>
            <a:r>
              <a:rPr lang="zh-CN" altLang="en-US" sz="2800"/>
              <a:t>的目录层次结构</a:t>
            </a:r>
            <a:endParaRPr lang="zh-CN" altLang="en-US" sz="280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87468" y="2492375"/>
            <a:ext cx="3002458" cy="254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1856508" y="2636838"/>
            <a:ext cx="30808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5015707" y="2433638"/>
            <a:ext cx="4740539" cy="36933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存放启动和关闭 </a:t>
            </a:r>
            <a:r>
              <a:rPr lang="en-US" altLang="zh-CN" dirty="0">
                <a:solidFill>
                  <a:srgbClr val="FF0000"/>
                </a:solidFill>
              </a:rPr>
              <a:t>Tomcat </a:t>
            </a:r>
            <a:r>
              <a:rPr lang="zh-CN" altLang="en-US" dirty="0">
                <a:solidFill>
                  <a:srgbClr val="FF0000"/>
                </a:solidFill>
              </a:rPr>
              <a:t>的脚本文件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859992" y="2852738"/>
            <a:ext cx="307734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5029639" y="2852738"/>
            <a:ext cx="4778854" cy="36933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存放 </a:t>
            </a:r>
            <a:r>
              <a:rPr lang="en-US" altLang="zh-CN" dirty="0">
                <a:solidFill>
                  <a:srgbClr val="FF0000"/>
                </a:solidFill>
              </a:rPr>
              <a:t>Tomcat </a:t>
            </a:r>
            <a:r>
              <a:rPr lang="zh-CN" altLang="en-US" dirty="0">
                <a:solidFill>
                  <a:srgbClr val="FF0000"/>
                </a:solidFill>
              </a:rPr>
              <a:t>服务器的各种配置文件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1698026" y="3068638"/>
            <a:ext cx="323931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5015706" y="3284538"/>
            <a:ext cx="4778854" cy="36933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存放 </a:t>
            </a:r>
            <a:r>
              <a:rPr lang="en-US" altLang="zh-CN" dirty="0"/>
              <a:t>Tomcat </a:t>
            </a:r>
            <a:r>
              <a:rPr lang="zh-CN" altLang="en-US" dirty="0"/>
              <a:t>服务器的支撑</a:t>
            </a:r>
            <a:r>
              <a:rPr lang="en-US" altLang="zh-CN" dirty="0"/>
              <a:t>jar 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1776396" y="3357563"/>
            <a:ext cx="3160941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5015706" y="3789363"/>
            <a:ext cx="3540602" cy="36933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存放 </a:t>
            </a:r>
            <a:r>
              <a:rPr lang="en-US" altLang="zh-CN"/>
              <a:t>Tomcat </a:t>
            </a:r>
            <a:r>
              <a:rPr lang="zh-CN" altLang="en-US"/>
              <a:t>的日志文件</a:t>
            </a:r>
            <a:endParaRPr lang="zh-CN" alt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1776396" y="3573463"/>
            <a:ext cx="3160941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5015707" y="4292600"/>
            <a:ext cx="4818910" cy="36933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存放 </a:t>
            </a:r>
            <a:r>
              <a:rPr lang="en-US" altLang="zh-CN" dirty="0"/>
              <a:t>Tomcat </a:t>
            </a:r>
            <a:r>
              <a:rPr lang="zh-CN" altLang="en-US" dirty="0"/>
              <a:t>运行时产生的临时文件</a:t>
            </a:r>
            <a:endParaRPr lang="zh-CN" altLang="en-US" dirty="0"/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5015707" y="4797425"/>
            <a:ext cx="4740539" cy="788988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应用所在目录，即供外界访问的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资源的存放目录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617" name="Text Box 22"/>
          <p:cNvSpPr txBox="1">
            <a:spLocks noChangeArrowheads="1"/>
          </p:cNvSpPr>
          <p:nvPr/>
        </p:nvSpPr>
        <p:spPr bwMode="auto">
          <a:xfrm>
            <a:off x="5015706" y="5734050"/>
            <a:ext cx="3248019" cy="36933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/>
              <a:t>Tomcat </a:t>
            </a:r>
            <a:r>
              <a:rPr lang="zh-CN" altLang="en-US"/>
              <a:t>的工作目录</a:t>
            </a:r>
            <a:endParaRPr lang="zh-CN" altLang="en-US"/>
          </a:p>
        </p:txBody>
      </p:sp>
      <p:sp>
        <p:nvSpPr>
          <p:cNvPr id="25618" name="Line 23"/>
          <p:cNvSpPr>
            <a:spLocks noChangeShapeType="1"/>
          </p:cNvSpPr>
          <p:nvPr/>
        </p:nvSpPr>
        <p:spPr bwMode="auto">
          <a:xfrm>
            <a:off x="1934879" y="3789363"/>
            <a:ext cx="3002458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24"/>
          <p:cNvSpPr>
            <a:spLocks noChangeShapeType="1"/>
          </p:cNvSpPr>
          <p:nvPr/>
        </p:nvSpPr>
        <p:spPr bwMode="auto">
          <a:xfrm>
            <a:off x="1698026" y="4005263"/>
            <a:ext cx="323931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  <p:bldP spid="25607" grpId="0" animBg="1" autoUpdateAnimBg="0"/>
      <p:bldP spid="25608" grpId="0" animBg="1"/>
      <p:bldP spid="25609" grpId="0" animBg="1" autoUpdateAnimBg="0"/>
      <p:bldP spid="25610" grpId="0" animBg="1"/>
      <p:bldP spid="25611" grpId="0" animBg="1" autoUpdateAnimBg="0"/>
      <p:bldP spid="25612" grpId="0" animBg="1"/>
      <p:bldP spid="25613" grpId="0" animBg="1" autoUpdateAnimBg="0"/>
      <p:bldP spid="25614" grpId="0" animBg="1"/>
      <p:bldP spid="25615" grpId="0" animBg="1" autoUpdateAnimBg="0"/>
      <p:bldP spid="25616" grpId="0" animBg="1" autoUpdateAnimBg="0"/>
      <p:bldP spid="25617" grpId="0" animBg="1" autoUpdateAnimBg="0"/>
      <p:bldP spid="25618" grpId="0" animBg="1"/>
      <p:bldP spid="256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err="1">
                <a:ea typeface="新宋体" panose="02010609030101010101" pitchFamily="49" charset="-122"/>
              </a:rPr>
              <a:t>JavaWEB</a:t>
            </a:r>
            <a:r>
              <a:rPr lang="zh-CN" altLang="en-US" sz="3200" b="1" dirty="0">
                <a:ea typeface="新宋体" panose="02010609030101010101" pitchFamily="49" charset="-122"/>
              </a:rPr>
              <a:t>应用程序</a:t>
            </a:r>
            <a:endParaRPr lang="zh-CN" altLang="en-US" sz="32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16113"/>
            <a:ext cx="8688667" cy="39608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/>
              <a:t>WEB</a:t>
            </a:r>
            <a:r>
              <a:rPr lang="zh-CN" altLang="en-US" sz="2200" dirty="0"/>
              <a:t>应用程序指供浏览器访问的程序，通常也简称为</a:t>
            </a:r>
            <a:r>
              <a:rPr lang="en-US" altLang="zh-CN" sz="2200" dirty="0"/>
              <a:t>web</a:t>
            </a:r>
            <a:r>
              <a:rPr lang="zh-CN" altLang="en-US" sz="2200" dirty="0"/>
              <a:t>应用。</a:t>
            </a:r>
            <a:endParaRPr lang="zh-CN" altLang="en-US" sz="2200" dirty="0"/>
          </a:p>
          <a:p>
            <a:pPr>
              <a:lnSpc>
                <a:spcPct val="90000"/>
              </a:lnSpc>
            </a:pPr>
            <a:endParaRPr lang="zh-CN" altLang="en-US" sz="2200" dirty="0"/>
          </a:p>
          <a:p>
            <a:pPr>
              <a:lnSpc>
                <a:spcPct val="90000"/>
              </a:lnSpc>
            </a:pPr>
            <a:r>
              <a:rPr lang="zh-CN" altLang="en-US" sz="2200" dirty="0"/>
              <a:t>一个</a:t>
            </a:r>
            <a:r>
              <a:rPr lang="en-US" altLang="zh-CN" sz="2200" dirty="0"/>
              <a:t>web</a:t>
            </a:r>
            <a:r>
              <a:rPr lang="zh-CN" altLang="en-US" sz="2200" dirty="0"/>
              <a:t>应用由多个静态</a:t>
            </a:r>
            <a:r>
              <a:rPr lang="en-US" altLang="zh-CN" sz="2200" dirty="0"/>
              <a:t>web</a:t>
            </a:r>
            <a:r>
              <a:rPr lang="zh-CN" altLang="en-US" sz="2200" dirty="0"/>
              <a:t>资源和动态</a:t>
            </a:r>
            <a:r>
              <a:rPr lang="en-US" altLang="zh-CN" sz="2200" dirty="0"/>
              <a:t>web</a:t>
            </a:r>
            <a:r>
              <a:rPr lang="zh-CN" altLang="en-US" sz="2200" dirty="0"/>
              <a:t>资源组成，如</a:t>
            </a:r>
            <a:r>
              <a:rPr lang="en-US" altLang="zh-CN" sz="2200" dirty="0"/>
              <a:t>: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html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css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文件</a:t>
            </a:r>
            <a:endParaRPr lang="zh-CN" altLang="en-US" sz="1800" dirty="0"/>
          </a:p>
          <a:p>
            <a:pPr lvl="1">
              <a:lnSpc>
                <a:spcPct val="90000"/>
              </a:lnSpc>
            </a:pPr>
            <a:r>
              <a:rPr lang="en-US" altLang="zh-CN" sz="1800" dirty="0" err="1"/>
              <a:t>Jsp</a:t>
            </a:r>
            <a:r>
              <a:rPr lang="zh-CN" altLang="en-US" sz="1800" dirty="0"/>
              <a:t>文件、</a:t>
            </a:r>
            <a:r>
              <a:rPr lang="en-US" altLang="zh-CN" sz="1800" dirty="0"/>
              <a:t>java</a:t>
            </a:r>
            <a:r>
              <a:rPr lang="zh-CN" altLang="en-US" sz="1800" dirty="0"/>
              <a:t>程序、支持</a:t>
            </a:r>
            <a:r>
              <a:rPr lang="en-US" altLang="zh-CN" sz="1800" dirty="0"/>
              <a:t>jar</a:t>
            </a:r>
            <a:r>
              <a:rPr lang="zh-CN" altLang="en-US" sz="1800" dirty="0"/>
              <a:t>包、</a:t>
            </a:r>
            <a:endParaRPr lang="zh-CN" altLang="en-US" sz="1800" dirty="0"/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配置文件</a:t>
            </a:r>
            <a:endParaRPr lang="zh-CN" altLang="en-US" sz="1800" dirty="0"/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……</a:t>
            </a:r>
            <a:endParaRPr lang="en-US" altLang="zh-CN" sz="18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en-US" altLang="zh-CN" sz="2100" dirty="0"/>
              <a:t>Web</a:t>
            </a:r>
            <a:r>
              <a:rPr lang="zh-CN" altLang="en-US" sz="2100" dirty="0"/>
              <a:t>应用开发好后，若想供外界访问，需要把</a:t>
            </a:r>
            <a:r>
              <a:rPr lang="en-US" altLang="zh-CN" sz="2100" dirty="0"/>
              <a:t>web</a:t>
            </a:r>
            <a:r>
              <a:rPr lang="zh-CN" altLang="en-US" sz="2100" dirty="0"/>
              <a:t>应用所在目录交给</a:t>
            </a:r>
            <a:r>
              <a:rPr lang="en-US" altLang="zh-CN" sz="2100" dirty="0"/>
              <a:t>web</a:t>
            </a:r>
            <a:r>
              <a:rPr lang="zh-CN" altLang="en-US" sz="2100" dirty="0"/>
              <a:t>服务器管理，这个过程称之为虚似目录的映射，应用在</a:t>
            </a:r>
            <a:r>
              <a:rPr lang="en-US" altLang="zh-CN" sz="2100" dirty="0" err="1"/>
              <a:t>webapps</a:t>
            </a:r>
            <a:r>
              <a:rPr lang="zh-CN" altLang="en-US" sz="2100" dirty="0"/>
              <a:t>目录下无需映射。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966" y="43513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534" y="4902200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3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概述（</a:t>
            </a:r>
            <a:r>
              <a:rPr kumimoji="0" lang="en-US" altLang="zh-CN" sz="23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B/S &amp; C/S &amp; </a:t>
            </a:r>
            <a:r>
              <a:rPr kumimoji="0" lang="zh-CN" altLang="en-US" sz="23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服务器）</a:t>
            </a:r>
            <a:endParaRPr kumimoji="0" lang="en-US" altLang="zh-CN" sz="23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en-US" altLang="zh-CN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0" lang="en-US" altLang="zh-CN" sz="23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kumimoji="0" lang="zh-CN" altLang="en-US" sz="23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配置信息</a:t>
            </a:r>
            <a:endParaRPr kumimoji="0" lang="en-US" altLang="zh-CN" sz="23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err="1">
                <a:ea typeface="新宋体" panose="02010609030101010101" pitchFamily="49" charset="-122"/>
              </a:rPr>
              <a:t>JavaWEB</a:t>
            </a:r>
            <a:r>
              <a:rPr lang="zh-CN" altLang="en-US" sz="3200" b="1" dirty="0">
                <a:ea typeface="新宋体" panose="02010609030101010101" pitchFamily="49" charset="-122"/>
              </a:rPr>
              <a:t>应用的组成结构</a:t>
            </a:r>
            <a:endParaRPr lang="zh-CN" altLang="en-US" sz="3200" b="1" dirty="0">
              <a:ea typeface="新宋体" panose="02010609030101010101" pitchFamily="49" charset="-122"/>
            </a:endParaRPr>
          </a:p>
        </p:txBody>
      </p:sp>
      <p:sp>
        <p:nvSpPr>
          <p:cNvPr id="20484" name="Text Box 18"/>
          <p:cNvSpPr txBox="1">
            <a:spLocks noChangeArrowheads="1"/>
          </p:cNvSpPr>
          <p:nvPr/>
        </p:nvSpPr>
        <p:spPr bwMode="auto">
          <a:xfrm>
            <a:off x="750616" y="1916113"/>
            <a:ext cx="84518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dirty="0"/>
              <a:t>开发</a:t>
            </a:r>
            <a:r>
              <a:rPr lang="en-US" altLang="zh-CN" dirty="0"/>
              <a:t>web</a:t>
            </a:r>
            <a:r>
              <a:rPr lang="zh-CN" altLang="en-US" dirty="0"/>
              <a:t>应用时，</a:t>
            </a:r>
            <a:r>
              <a:rPr lang="zh-CN" altLang="en-US" dirty="0">
                <a:solidFill>
                  <a:srgbClr val="FF0000"/>
                </a:solidFill>
              </a:rPr>
              <a:t>不同类型的文件有严格的存放规则</a:t>
            </a:r>
            <a:r>
              <a:rPr lang="zh-CN" altLang="en-US" dirty="0"/>
              <a:t>，否则不仅可能会使</a:t>
            </a:r>
            <a:r>
              <a:rPr lang="en-US" altLang="zh-CN" dirty="0"/>
              <a:t>web</a:t>
            </a:r>
            <a:r>
              <a:rPr lang="zh-CN" altLang="en-US" dirty="0"/>
              <a:t>应用无法访问，还会导致</a:t>
            </a:r>
            <a:r>
              <a:rPr lang="en-US" altLang="zh-CN" dirty="0"/>
              <a:t>web</a:t>
            </a:r>
            <a:r>
              <a:rPr lang="zh-CN" altLang="en-US" dirty="0"/>
              <a:t>服务器启动报错。</a:t>
            </a:r>
            <a:endParaRPr lang="zh-CN" altLang="en-US" dirty="0"/>
          </a:p>
        </p:txBody>
      </p:sp>
      <p:sp>
        <p:nvSpPr>
          <p:cNvPr id="20485" name="Rectangle 20"/>
          <p:cNvSpPr>
            <a:spLocks noChangeArrowheads="1"/>
          </p:cNvSpPr>
          <p:nvPr/>
        </p:nvSpPr>
        <p:spPr bwMode="auto">
          <a:xfrm>
            <a:off x="7069013" y="2565401"/>
            <a:ext cx="2962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/>
            <a:r>
              <a:rPr lang="en-US" altLang="zh-CN" sz="1400" dirty="0"/>
              <a:t>Web</a:t>
            </a:r>
            <a:r>
              <a:rPr lang="zh-CN" altLang="en-US" sz="1400" dirty="0"/>
              <a:t>应用所在目录（应用目录</a:t>
            </a:r>
            <a:endParaRPr lang="zh-CN" altLang="en-US" sz="14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400" dirty="0"/>
              <a:t>）</a:t>
            </a:r>
            <a:endParaRPr lang="zh-CN" altLang="en-US" sz="1400" dirty="0"/>
          </a:p>
        </p:txBody>
      </p:sp>
      <p:sp>
        <p:nvSpPr>
          <p:cNvPr id="20486" name="Rectangle 22"/>
          <p:cNvSpPr>
            <a:spLocks noChangeArrowheads="1"/>
          </p:cNvSpPr>
          <p:nvPr/>
        </p:nvSpPr>
        <p:spPr bwMode="auto">
          <a:xfrm>
            <a:off x="7069012" y="3284539"/>
            <a:ext cx="2291899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400" dirty="0"/>
              <a:t>这些文件一般存在</a:t>
            </a:r>
            <a:r>
              <a:rPr lang="en-US" altLang="zh-CN" sz="1400" dirty="0"/>
              <a:t>web</a:t>
            </a:r>
            <a:r>
              <a:rPr lang="zh-CN" altLang="en-US" sz="1400" dirty="0"/>
              <a:t>应</a:t>
            </a:r>
            <a:endParaRPr lang="zh-CN" altLang="en-US" sz="14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400" dirty="0"/>
              <a:t>用根目录下，</a:t>
            </a:r>
            <a:r>
              <a:rPr lang="zh-CN" altLang="en-US" sz="1400" b="1" dirty="0">
                <a:solidFill>
                  <a:srgbClr val="FF0000"/>
                </a:solidFill>
              </a:rPr>
              <a:t>根目录下的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</a:rPr>
              <a:t>文件外界可以直接访问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487" name="Rectangle 24"/>
          <p:cNvSpPr>
            <a:spLocks noChangeArrowheads="1"/>
          </p:cNvSpPr>
          <p:nvPr/>
        </p:nvSpPr>
        <p:spPr bwMode="auto">
          <a:xfrm>
            <a:off x="6990642" y="4437063"/>
            <a:ext cx="2448640" cy="1655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600" dirty="0"/>
              <a:t>java</a:t>
            </a:r>
            <a:r>
              <a:rPr lang="zh-CN" altLang="en-US" sz="1600" dirty="0"/>
              <a:t>类、</a:t>
            </a:r>
            <a:r>
              <a:rPr lang="en-US" altLang="zh-CN" sz="1600" dirty="0"/>
              <a:t>jar</a:t>
            </a:r>
            <a:r>
              <a:rPr lang="zh-CN" altLang="en-US" sz="1600" dirty="0"/>
              <a:t>包、</a:t>
            </a:r>
            <a:r>
              <a:rPr lang="en-US" altLang="zh-CN" sz="1600" dirty="0"/>
              <a:t>web</a:t>
            </a:r>
            <a:r>
              <a:rPr lang="zh-CN" altLang="en-US" sz="1600" dirty="0"/>
              <a:t>应</a:t>
            </a:r>
            <a:endParaRPr lang="zh-CN" altLang="en-US" sz="16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600" dirty="0"/>
              <a:t>用的配置文件存在这个</a:t>
            </a:r>
            <a:endParaRPr lang="zh-CN" altLang="en-US" sz="16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600" dirty="0"/>
              <a:t>目录下，</a:t>
            </a:r>
            <a:r>
              <a:rPr lang="zh-CN" altLang="en-US" sz="1600" b="1" dirty="0">
                <a:solidFill>
                  <a:srgbClr val="FF0000"/>
                </a:solidFill>
              </a:rPr>
              <a:t>该目录下的文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件外界无法非法直接访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问，由</a:t>
            </a:r>
            <a:r>
              <a:rPr lang="en-US" altLang="zh-CN" sz="1600" b="1" dirty="0">
                <a:solidFill>
                  <a:srgbClr val="FF0000"/>
                </a:solidFill>
              </a:rPr>
              <a:t>web</a:t>
            </a:r>
            <a:r>
              <a:rPr lang="zh-CN" altLang="en-US" sz="1600" b="1" dirty="0">
                <a:solidFill>
                  <a:srgbClr val="FF0000"/>
                </a:solidFill>
              </a:rPr>
              <a:t>服务器负责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调用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488" name="Text Box 25"/>
          <p:cNvSpPr txBox="1">
            <a:spLocks noChangeArrowheads="1"/>
          </p:cNvSpPr>
          <p:nvPr/>
        </p:nvSpPr>
        <p:spPr bwMode="auto">
          <a:xfrm>
            <a:off x="750615" y="5734051"/>
            <a:ext cx="608154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dirty="0"/>
              <a:t>web</a:t>
            </a:r>
            <a:r>
              <a:rPr lang="zh-CN" altLang="en-US" dirty="0"/>
              <a:t>应用中，</a:t>
            </a:r>
            <a:r>
              <a:rPr lang="en-US" altLang="zh-CN" dirty="0" err="1"/>
              <a:t>web.xml</a:t>
            </a:r>
            <a:r>
              <a:rPr lang="zh-CN" altLang="en-US" dirty="0"/>
              <a:t>文件是其中最重要的一个文件，它用于对</a:t>
            </a:r>
            <a:r>
              <a:rPr lang="en-US" altLang="zh-CN" dirty="0"/>
              <a:t>web</a:t>
            </a:r>
            <a:r>
              <a:rPr lang="zh-CN" altLang="en-US" dirty="0"/>
              <a:t>应用中的</a:t>
            </a:r>
            <a:r>
              <a:rPr lang="en-US" altLang="zh-CN" dirty="0"/>
              <a:t>web</a:t>
            </a:r>
            <a:r>
              <a:rPr lang="zh-CN" altLang="en-US" dirty="0"/>
              <a:t>资源进行配置。</a:t>
            </a:r>
            <a:endParaRPr lang="zh-CN" altLang="en-US" dirty="0"/>
          </a:p>
        </p:txBody>
      </p:sp>
      <p:pic>
        <p:nvPicPr>
          <p:cNvPr id="20489" name="Picture 27"/>
          <p:cNvPicPr>
            <a:picLocks noGrp="1" noChangeAspect="1" noChangeArrowheads="1"/>
          </p:cNvPicPr>
          <p:nvPr>
            <p:ph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750615" y="2708275"/>
            <a:ext cx="5609580" cy="2660650"/>
          </a:xfrm>
          <a:prstGeom prst="rect">
            <a:avLst/>
          </a:prstGeom>
          <a:noFill/>
        </p:spPr>
      </p:pic>
      <p:sp>
        <p:nvSpPr>
          <p:cNvPr id="20490" name="Line 29"/>
          <p:cNvSpPr>
            <a:spLocks noChangeShapeType="1"/>
          </p:cNvSpPr>
          <p:nvPr/>
        </p:nvSpPr>
        <p:spPr bwMode="auto">
          <a:xfrm flipV="1">
            <a:off x="1381062" y="2781300"/>
            <a:ext cx="560958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30"/>
          <p:cNvSpPr>
            <a:spLocks noChangeShapeType="1"/>
          </p:cNvSpPr>
          <p:nvPr/>
        </p:nvSpPr>
        <p:spPr bwMode="auto">
          <a:xfrm>
            <a:off x="4225036" y="3284538"/>
            <a:ext cx="276560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31"/>
          <p:cNvSpPr>
            <a:spLocks noChangeShapeType="1"/>
          </p:cNvSpPr>
          <p:nvPr/>
        </p:nvSpPr>
        <p:spPr bwMode="auto">
          <a:xfrm>
            <a:off x="2882291" y="3933826"/>
            <a:ext cx="4029981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 err="1"/>
              <a:t>JavaWeb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演示建立一个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dirty="0"/>
          </a:p>
          <a:p>
            <a:r>
              <a:rPr lang="zh-CN" altLang="en-US" dirty="0"/>
              <a:t>发布</a:t>
            </a:r>
            <a:r>
              <a:rPr lang="en-US" altLang="zh-CN" dirty="0" err="1"/>
              <a:t>JavaWeb</a:t>
            </a:r>
            <a:r>
              <a:rPr lang="zh-CN" altLang="en-US" dirty="0"/>
              <a:t>应用</a:t>
            </a:r>
            <a:r>
              <a:rPr lang="en-US" altLang="zh-CN" dirty="0"/>
              <a:t>(</a:t>
            </a:r>
            <a:r>
              <a:rPr lang="zh-CN" altLang="en-US" dirty="0"/>
              <a:t>开放式目录和</a:t>
            </a:r>
            <a:r>
              <a:rPr lang="en-US" altLang="zh-CN" dirty="0"/>
              <a:t>war)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应用（组件）的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无论是开放式目录结构还是打包文件方式发布</a:t>
            </a:r>
            <a:r>
              <a:rPr lang="en-US" altLang="zh-CN" dirty="0"/>
              <a:t>web</a:t>
            </a:r>
            <a:r>
              <a:rPr lang="zh-CN" altLang="en-US" dirty="0"/>
              <a:t>应用，</a:t>
            </a:r>
            <a:r>
              <a:rPr lang="en-US" altLang="zh-CN" dirty="0"/>
              <a:t>web</a:t>
            </a:r>
            <a:r>
              <a:rPr lang="zh-CN" altLang="en-US" dirty="0"/>
              <a:t>应用的默认</a:t>
            </a:r>
            <a:r>
              <a:rPr lang="en-US" altLang="zh-CN" dirty="0"/>
              <a:t>URL</a:t>
            </a:r>
            <a:r>
              <a:rPr lang="zh-CN" altLang="en-US" dirty="0"/>
              <a:t>入口都是</a:t>
            </a:r>
            <a:r>
              <a:rPr lang="en-US" altLang="zh-CN" dirty="0"/>
              <a:t>Web</a:t>
            </a:r>
            <a:r>
              <a:rPr lang="zh-CN" altLang="en-US" dirty="0"/>
              <a:t>应用的根目录名。例如要访问</a:t>
            </a:r>
            <a:r>
              <a:rPr lang="en-US" altLang="zh-CN" dirty="0" err="1"/>
              <a:t>MyApp</a:t>
            </a:r>
            <a:r>
              <a:rPr lang="zh-CN" altLang="en-US" dirty="0"/>
              <a:t>应用，它的</a:t>
            </a:r>
            <a:r>
              <a:rPr lang="en-US" altLang="zh-CN" dirty="0"/>
              <a:t>URL</a:t>
            </a:r>
            <a:r>
              <a:rPr lang="zh-CN" altLang="en-US" dirty="0"/>
              <a:t>入口为</a:t>
            </a:r>
            <a:r>
              <a:rPr lang="en-US" altLang="zh-CN" dirty="0"/>
              <a:t>/</a:t>
            </a:r>
            <a:r>
              <a:rPr lang="en-US" altLang="zh-CN" dirty="0" err="1"/>
              <a:t>MyApp</a:t>
            </a:r>
            <a:r>
              <a:rPr lang="zh-CN" altLang="en-US" dirty="0"/>
              <a:t>，如访问本地服务</a:t>
            </a:r>
            <a:r>
              <a:rPr lang="en-US" altLang="zh-CN" u="sng" dirty="0">
                <a:hlinkClick r:id="rId1"/>
              </a:rPr>
              <a:t>http://localhost:8080/MyApp</a:t>
            </a:r>
            <a:endParaRPr lang="en-US" altLang="zh-CN" u="sng" dirty="0"/>
          </a:p>
          <a:p>
            <a:r>
              <a:rPr lang="zh-CN" altLang="en-US" dirty="0"/>
              <a:t>（</a:t>
            </a:r>
            <a:r>
              <a:rPr lang="en-US" altLang="zh-CN" dirty="0"/>
              <a:t>http://127.0.0.1:8080/MyApp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/>
              <a:t>Tomcat</a:t>
            </a:r>
            <a:r>
              <a:rPr lang="zh-CN" altLang="en-US" b="1" dirty="0"/>
              <a:t>的组成结构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/>
              <a:t>Tomcat</a:t>
            </a:r>
            <a:r>
              <a:rPr lang="zh-CN" altLang="en-US" sz="3200" dirty="0"/>
              <a:t>本身由一系列可配置的组件构成，其中核心组件是</a:t>
            </a:r>
            <a:r>
              <a:rPr lang="en-US" altLang="zh-CN" sz="3200" dirty="0" err="1"/>
              <a:t>Servlet</a:t>
            </a:r>
            <a:r>
              <a:rPr lang="zh-CN" altLang="en-US" sz="3200" dirty="0"/>
              <a:t>容器组件，它是所有其他</a:t>
            </a:r>
            <a:r>
              <a:rPr lang="en-US" altLang="zh-CN" sz="3200" dirty="0"/>
              <a:t>Tomcat</a:t>
            </a:r>
            <a:r>
              <a:rPr lang="zh-CN" altLang="en-US" sz="3200" dirty="0"/>
              <a:t>组件的顶层容器。每个组件都可以在</a:t>
            </a:r>
            <a:r>
              <a:rPr lang="en-US" altLang="zh-CN" sz="3200" dirty="0"/>
              <a:t>Tomcat</a:t>
            </a:r>
            <a:r>
              <a:rPr lang="zh-CN" altLang="en-US" sz="3200" dirty="0"/>
              <a:t>安装目录</a:t>
            </a:r>
            <a:r>
              <a:rPr lang="en-US" altLang="zh-CN" sz="3200" dirty="0"/>
              <a:t>/conf/</a:t>
            </a:r>
            <a:r>
              <a:rPr lang="en-US" altLang="zh-CN" sz="3200" dirty="0" err="1"/>
              <a:t>server.xml</a:t>
            </a:r>
            <a:r>
              <a:rPr lang="zh-CN" altLang="en-US" sz="3200" dirty="0"/>
              <a:t>文件中进行配置，每个</a:t>
            </a:r>
            <a:r>
              <a:rPr lang="en-US" altLang="zh-CN" sz="3200" dirty="0"/>
              <a:t>Tomcat</a:t>
            </a:r>
            <a:r>
              <a:rPr lang="zh-CN" altLang="en-US" sz="3200" dirty="0"/>
              <a:t>组件在</a:t>
            </a:r>
            <a:r>
              <a:rPr lang="en-US" altLang="zh-CN" sz="3200" dirty="0" err="1">
                <a:solidFill>
                  <a:srgbClr val="FF0000"/>
                </a:solidFill>
              </a:rPr>
              <a:t>server.xml</a:t>
            </a:r>
            <a:r>
              <a:rPr lang="zh-CN" altLang="en-US" sz="3200" dirty="0"/>
              <a:t>文件中对应一种配置元素。以下用</a:t>
            </a:r>
            <a:r>
              <a:rPr lang="en-US" altLang="zh-CN" sz="3200" dirty="0"/>
              <a:t>XML</a:t>
            </a:r>
            <a:r>
              <a:rPr lang="zh-CN" altLang="en-US" sz="3200" dirty="0"/>
              <a:t>的形式展示了各种</a:t>
            </a:r>
            <a:r>
              <a:rPr lang="en-US" altLang="zh-CN" sz="3200" dirty="0"/>
              <a:t>Tomcat</a:t>
            </a:r>
            <a:r>
              <a:rPr lang="zh-CN" altLang="en-US" sz="3200" dirty="0"/>
              <a:t>组件之间的关系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>
          <a:xfrm>
            <a:off x="808672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Tomcat</a:t>
            </a:r>
            <a:r>
              <a:rPr lang="zh-CN" altLang="en-US" b="1"/>
              <a:t>的组成结构</a:t>
            </a:r>
            <a:endParaRPr lang="zh-CN" altLang="en-US"/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3819" y="1773239"/>
            <a:ext cx="9613437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ea typeface="新宋体" panose="02010609030101010101" pitchFamily="49" charset="-122"/>
              </a:rPr>
              <a:t>Tomcat</a:t>
            </a:r>
            <a:r>
              <a:rPr lang="zh-CN" altLang="en-US" sz="3200" b="1" dirty="0">
                <a:ea typeface="新宋体" panose="02010609030101010101" pitchFamily="49" charset="-122"/>
              </a:rPr>
              <a:t>体系架构</a:t>
            </a:r>
            <a:endParaRPr lang="zh-CN" altLang="en-US" sz="32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25604" name="Picture 7" descr="ޞ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7537" y="867942"/>
            <a:ext cx="5806363" cy="27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37" y="3705510"/>
            <a:ext cx="5806363" cy="301930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5838" y="1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sz="3200" b="1" dirty="0">
                <a:ea typeface="新宋体" panose="02010609030101010101" pitchFamily="49" charset="-122"/>
              </a:rPr>
              <a:t>虚</a:t>
            </a:r>
            <a:r>
              <a:rPr lang="zh-CN" altLang="en-US" sz="3200" b="1" dirty="0">
                <a:ea typeface="新宋体" panose="02010609030101010101" pitchFamily="49" charset="-122"/>
              </a:rPr>
              <a:t>拟</a:t>
            </a:r>
            <a:r>
              <a:rPr lang="zh-CN" sz="3200" b="1" dirty="0">
                <a:ea typeface="新宋体" panose="02010609030101010101" pitchFamily="49" charset="-122"/>
              </a:rPr>
              <a:t>目录的映射方式</a:t>
            </a:r>
            <a:endParaRPr lang="zh-CN" sz="3200" b="1" dirty="0">
              <a:ea typeface="新宋体" panose="02010609030101010101" pitchFamily="49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2244" y="1412876"/>
            <a:ext cx="8443106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在</a:t>
            </a:r>
            <a:r>
              <a:rPr lang="en-US" altLang="zh-CN" sz="2000" dirty="0" err="1"/>
              <a:t>server.xml</a:t>
            </a:r>
            <a:r>
              <a:rPr lang="zh-CN" altLang="en-US" sz="2000" dirty="0"/>
              <a:t>文件的</a:t>
            </a:r>
            <a:r>
              <a:rPr lang="en-US" altLang="zh-CN" sz="2000" dirty="0"/>
              <a:t>host</a:t>
            </a:r>
            <a:r>
              <a:rPr lang="zh-CN" altLang="en-US" sz="2000" dirty="0"/>
              <a:t>元素中配置，例如：</a:t>
            </a:r>
            <a:endParaRPr lang="zh-CN" altLang="en-US" sz="2000" dirty="0"/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712516" y="4365625"/>
            <a:ext cx="8451813" cy="1366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Tomcat6</a:t>
            </a:r>
            <a:r>
              <a:rPr lang="zh-CN" altLang="en-US" dirty="0"/>
              <a:t>中，不再建议在</a:t>
            </a:r>
            <a:r>
              <a:rPr lang="en-US" altLang="zh-CN" dirty="0" err="1"/>
              <a:t>server.xml</a:t>
            </a:r>
            <a:r>
              <a:rPr lang="zh-CN" altLang="en-US" dirty="0"/>
              <a:t>文件中配置</a:t>
            </a:r>
            <a:r>
              <a:rPr lang="en-US" altLang="zh-CN" dirty="0"/>
              <a:t>context</a:t>
            </a:r>
            <a:r>
              <a:rPr lang="zh-CN" altLang="en-US" dirty="0"/>
              <a:t>元素，细节查看</a:t>
            </a:r>
            <a:r>
              <a:rPr lang="en-US" altLang="zh-CN" dirty="0"/>
              <a:t>tomcat</a:t>
            </a:r>
            <a:r>
              <a:rPr lang="zh-CN" altLang="en-US" dirty="0"/>
              <a:t>服务器关于</a:t>
            </a:r>
            <a:r>
              <a:rPr lang="en-US" altLang="zh-CN" dirty="0"/>
              <a:t>context</a:t>
            </a:r>
            <a:r>
              <a:rPr lang="zh-CN" altLang="en-US" dirty="0"/>
              <a:t>元素的说明。</a:t>
            </a:r>
            <a:endParaRPr lang="zh-CN" altLang="en-US" dirty="0"/>
          </a:p>
          <a:p>
            <a:pPr marL="342900" indent="-342900"/>
            <a:r>
              <a:rPr lang="zh-CN" altLang="en-US" dirty="0"/>
              <a:t>让</a:t>
            </a:r>
            <a:r>
              <a:rPr lang="en-US" altLang="zh-CN" dirty="0"/>
              <a:t>tomcat</a:t>
            </a:r>
            <a:r>
              <a:rPr lang="zh-CN" altLang="en-US" dirty="0"/>
              <a:t>自动映射： </a:t>
            </a:r>
            <a:r>
              <a:rPr lang="en-US" altLang="zh-CN" dirty="0"/>
              <a:t>tomcat</a:t>
            </a:r>
            <a:r>
              <a:rPr lang="zh-CN" altLang="en-US" dirty="0"/>
              <a:t>服务器会自动管理</a:t>
            </a:r>
            <a:r>
              <a:rPr lang="en-US" altLang="zh-CN" dirty="0" err="1"/>
              <a:t>webapps</a:t>
            </a:r>
            <a:r>
              <a:rPr lang="zh-CN" altLang="en-US" dirty="0"/>
              <a:t>目录下的所有</a:t>
            </a:r>
            <a:r>
              <a:rPr lang="en-US" altLang="zh-CN" dirty="0"/>
              <a:t>web</a:t>
            </a:r>
            <a:r>
              <a:rPr lang="zh-CN" altLang="en-US" dirty="0"/>
              <a:t>应用，并把它映射成虚似目录。换句话说，</a:t>
            </a:r>
            <a:r>
              <a:rPr lang="en-US" altLang="zh-CN" dirty="0"/>
              <a:t>tomcat</a:t>
            </a:r>
            <a:r>
              <a:rPr lang="zh-CN" altLang="en-US" dirty="0"/>
              <a:t>服务器</a:t>
            </a:r>
            <a:r>
              <a:rPr lang="en-US" altLang="zh-CN" dirty="0" err="1"/>
              <a:t>webapps</a:t>
            </a:r>
            <a:r>
              <a:rPr lang="zh-CN" altLang="en-US" dirty="0"/>
              <a:t>目录中的</a:t>
            </a:r>
            <a:r>
              <a:rPr lang="en-US" altLang="zh-CN" dirty="0"/>
              <a:t>web</a:t>
            </a:r>
            <a:r>
              <a:rPr lang="zh-CN" altLang="en-US" dirty="0"/>
              <a:t>应用，外界可以直接访问。</a:t>
            </a:r>
            <a:endParaRPr lang="zh-CN" altLang="en-US" dirty="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2962403" y="3211514"/>
            <a:ext cx="1186005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marL="342900" indent="-342900"/>
            <a:endParaRPr lang="zh-CN" altLang="en-US"/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5174189" y="3211514"/>
            <a:ext cx="1105893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marL="342900" indent="-342900"/>
            <a:endParaRPr lang="zh-CN" altLang="en-US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05662" y="3500438"/>
            <a:ext cx="6321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1856508" y="3932238"/>
            <a:ext cx="126188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400"/>
              <a:t>虚似目录名称</a:t>
            </a:r>
            <a:endParaRPr lang="zh-CN" altLang="en-US" sz="1400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5806377" y="3500438"/>
            <a:ext cx="473706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5649637" y="3943350"/>
            <a:ext cx="1599925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400"/>
              <a:t>Web</a:t>
            </a:r>
            <a:r>
              <a:rPr lang="zh-CN" altLang="en-US" sz="1400"/>
              <a:t>应用所在目录</a:t>
            </a:r>
            <a:endParaRPr lang="zh-CN" altLang="en-US" sz="1400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619656" y="1989139"/>
            <a:ext cx="5091907" cy="1600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1400" b="1" dirty="0"/>
              <a:t>   &lt;Host name="localhost"  appBase="webapps"</a:t>
            </a:r>
            <a:endParaRPr lang="zh-CN" altLang="zh-CN" sz="1400" b="1" dirty="0"/>
          </a:p>
          <a:p>
            <a:endParaRPr lang="zh-CN" altLang="zh-CN" sz="1400" b="1" dirty="0"/>
          </a:p>
          <a:p>
            <a:r>
              <a:rPr lang="zh-CN" altLang="zh-CN" sz="1400" b="1" dirty="0"/>
              <a:t>            unpackWARs="true" autoDeploy="true"</a:t>
            </a:r>
            <a:endParaRPr lang="zh-CN" altLang="zh-CN" sz="1400" b="1" dirty="0"/>
          </a:p>
          <a:p>
            <a:endParaRPr lang="zh-CN" altLang="zh-CN" sz="1400" b="1" dirty="0"/>
          </a:p>
          <a:p>
            <a:r>
              <a:rPr lang="zh-CN" altLang="zh-CN" sz="1400" b="1" dirty="0"/>
              <a:t>            xmlValidation="false" xmlNamespaceAware="false"&gt;</a:t>
            </a:r>
            <a:endParaRPr lang="zh-CN" altLang="zh-CN" sz="1400" b="1" dirty="0"/>
          </a:p>
          <a:p>
            <a:endParaRPr lang="zh-CN" altLang="zh-CN" sz="1400" b="1" dirty="0"/>
          </a:p>
          <a:p>
            <a:r>
              <a:rPr lang="zh-CN" altLang="zh-CN" sz="1400" b="1" dirty="0"/>
              <a:t>&lt;Context path="/myapp" docBase="G:\work\myapp"&gt;&lt;/Context&gt;</a:t>
            </a:r>
            <a:endParaRPr lang="zh-CN" altLang="zh-CN" sz="14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Context</a:t>
            </a:r>
            <a:r>
              <a:rPr lang="zh-CN" altLang="en-US"/>
              <a:t>元素的属性</a:t>
            </a:r>
            <a:endParaRPr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6964" y="1928814"/>
            <a:ext cx="8934227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Context</a:t>
            </a:r>
            <a:r>
              <a:rPr lang="zh-CN" altLang="en-US"/>
              <a:t>元素</a:t>
            </a:r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dirty="0"/>
              <a:t>Tomcat</a:t>
            </a:r>
            <a:r>
              <a:rPr lang="zh-CN" altLang="en-US" sz="1800" dirty="0"/>
              <a:t>提供了多种配置</a:t>
            </a:r>
            <a:r>
              <a:rPr lang="en-US" altLang="zh-CN" sz="1800" dirty="0"/>
              <a:t>&lt;Context&gt;</a:t>
            </a:r>
            <a:r>
              <a:rPr lang="zh-CN" altLang="en-US" sz="1800" dirty="0"/>
              <a:t>元素的途径。当其加载一个</a:t>
            </a:r>
            <a:r>
              <a:rPr lang="en-US" altLang="zh-CN" sz="1800" dirty="0"/>
              <a:t>web</a:t>
            </a:r>
            <a:r>
              <a:rPr lang="zh-CN" altLang="en-US" sz="1800" dirty="0"/>
              <a:t>应用时，会：</a:t>
            </a:r>
            <a:endParaRPr lang="zh-CN" altLang="en-US" sz="1800" dirty="0"/>
          </a:p>
          <a:p>
            <a:r>
              <a:rPr lang="en-US" altLang="zh-CN" sz="1800" dirty="0">
                <a:solidFill>
                  <a:srgbClr val="FF0000"/>
                </a:solidFill>
              </a:rPr>
              <a:t>1)</a:t>
            </a:r>
            <a:r>
              <a:rPr lang="zh-CN" altLang="en-US" sz="1800" dirty="0">
                <a:solidFill>
                  <a:srgbClr val="FF0000"/>
                </a:solidFill>
              </a:rPr>
              <a:t>到</a:t>
            </a:r>
            <a:r>
              <a:rPr lang="en-US" altLang="zh-CN" sz="1800" dirty="0">
                <a:solidFill>
                  <a:srgbClr val="FF0000"/>
                </a:solidFill>
              </a:rPr>
              <a:t>Tomcat</a:t>
            </a:r>
            <a:r>
              <a:rPr lang="zh-CN" altLang="en-US" sz="1800" dirty="0">
                <a:solidFill>
                  <a:srgbClr val="FF0000"/>
                </a:solidFill>
              </a:rPr>
              <a:t>安装目录</a:t>
            </a:r>
            <a:r>
              <a:rPr lang="en-US" altLang="zh-CN" sz="1800" dirty="0">
                <a:solidFill>
                  <a:srgbClr val="FF0000"/>
                </a:solidFill>
              </a:rPr>
              <a:t>/conf/[</a:t>
            </a:r>
            <a:r>
              <a:rPr lang="en-US" altLang="zh-CN" sz="1800" dirty="0" err="1">
                <a:solidFill>
                  <a:srgbClr val="FF0000"/>
                </a:solidFill>
              </a:rPr>
              <a:t>enginename</a:t>
            </a:r>
            <a:r>
              <a:rPr lang="en-US" altLang="zh-CN" sz="1800" dirty="0">
                <a:solidFill>
                  <a:srgbClr val="FF0000"/>
                </a:solidFill>
              </a:rPr>
              <a:t>]/[hostname]/[</a:t>
            </a:r>
            <a:r>
              <a:rPr lang="en-US" altLang="zh-CN" sz="1800" dirty="0" err="1">
                <a:solidFill>
                  <a:srgbClr val="FF0000"/>
                </a:solidFill>
              </a:rPr>
              <a:t>contextpath</a:t>
            </a:r>
            <a:r>
              <a:rPr lang="en-US" altLang="zh-CN" sz="1800" dirty="0">
                <a:solidFill>
                  <a:srgbClr val="FF0000"/>
                </a:solidFill>
              </a:rPr>
              <a:t>].xml</a:t>
            </a:r>
            <a:r>
              <a:rPr lang="zh-CN" altLang="en-US" sz="1800" dirty="0">
                <a:solidFill>
                  <a:srgbClr val="FF0000"/>
                </a:solidFill>
              </a:rPr>
              <a:t>文件中查找</a:t>
            </a:r>
            <a:r>
              <a:rPr lang="en-US" altLang="zh-CN" sz="1800" dirty="0">
                <a:solidFill>
                  <a:srgbClr val="FF0000"/>
                </a:solidFill>
              </a:rPr>
              <a:t>&lt;Context&gt;</a:t>
            </a:r>
            <a:r>
              <a:rPr lang="zh-CN" altLang="en-US" sz="1800" dirty="0">
                <a:solidFill>
                  <a:srgbClr val="FF0000"/>
                </a:solidFill>
              </a:rPr>
              <a:t>元素。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2) </a:t>
            </a:r>
            <a:r>
              <a:rPr lang="zh-CN" altLang="en-US" sz="1800" dirty="0">
                <a:solidFill>
                  <a:srgbClr val="FF0000"/>
                </a:solidFill>
              </a:rPr>
              <a:t>到</a:t>
            </a:r>
            <a:r>
              <a:rPr lang="en-US" altLang="zh-CN" sz="1800" dirty="0">
                <a:solidFill>
                  <a:srgbClr val="FF0000"/>
                </a:solidFill>
              </a:rPr>
              <a:t>Tomcat</a:t>
            </a:r>
            <a:r>
              <a:rPr lang="zh-CN" altLang="en-US" sz="1800" dirty="0">
                <a:solidFill>
                  <a:srgbClr val="FF0000"/>
                </a:solidFill>
              </a:rPr>
              <a:t>安装目录</a:t>
            </a:r>
            <a:r>
              <a:rPr lang="en-US" altLang="zh-CN" sz="1800" dirty="0">
                <a:solidFill>
                  <a:srgbClr val="FF0000"/>
                </a:solidFill>
              </a:rPr>
              <a:t>/conf/</a:t>
            </a:r>
            <a:r>
              <a:rPr lang="en-US" altLang="zh-CN" sz="1800" dirty="0" err="1">
                <a:solidFill>
                  <a:srgbClr val="FF0000"/>
                </a:solidFill>
              </a:rPr>
              <a:t>server.xml</a:t>
            </a:r>
            <a:r>
              <a:rPr lang="zh-CN" altLang="en-US" sz="1800" dirty="0">
                <a:solidFill>
                  <a:srgbClr val="FF0000"/>
                </a:solidFill>
              </a:rPr>
              <a:t>文件中查找</a:t>
            </a:r>
            <a:r>
              <a:rPr lang="en-US" altLang="zh-CN" sz="1800" dirty="0">
                <a:solidFill>
                  <a:srgbClr val="FF0000"/>
                </a:solidFill>
              </a:rPr>
              <a:t>&lt;Context&gt;</a:t>
            </a:r>
            <a:r>
              <a:rPr lang="zh-CN" altLang="en-US" sz="1800" dirty="0">
                <a:solidFill>
                  <a:srgbClr val="FF0000"/>
                </a:solidFill>
              </a:rPr>
              <a:t>元素。只适用于单个</a:t>
            </a:r>
            <a:r>
              <a:rPr lang="en-US" altLang="zh-CN" sz="1800" dirty="0">
                <a:solidFill>
                  <a:srgbClr val="FF0000"/>
                </a:solidFill>
              </a:rPr>
              <a:t>Web</a:t>
            </a:r>
            <a:r>
              <a:rPr lang="zh-CN" altLang="en-US" sz="1800" dirty="0">
                <a:solidFill>
                  <a:srgbClr val="FF0000"/>
                </a:solidFill>
              </a:rPr>
              <a:t>应用</a:t>
            </a:r>
            <a:endParaRPr lang="zh-CN" altLang="en-US" sz="1800" dirty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[</a:t>
            </a:r>
            <a:r>
              <a:rPr lang="en-US" altLang="zh-CN" sz="1800" dirty="0" err="1">
                <a:solidFill>
                  <a:srgbClr val="FF0000"/>
                </a:solidFill>
              </a:rPr>
              <a:t>contextpath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r>
              <a:rPr lang="zh-CN" altLang="en-US" sz="1800" dirty="0">
                <a:solidFill>
                  <a:srgbClr val="FF0000"/>
                </a:solidFill>
              </a:rPr>
              <a:t>：表示单个</a:t>
            </a:r>
            <a:r>
              <a:rPr lang="en-US" altLang="zh-CN" sz="1800" dirty="0">
                <a:solidFill>
                  <a:srgbClr val="FF0000"/>
                </a:solidFill>
              </a:rPr>
              <a:t>Web</a:t>
            </a:r>
            <a:r>
              <a:rPr lang="zh-CN" altLang="en-US" sz="1800" dirty="0">
                <a:solidFill>
                  <a:srgbClr val="FF0000"/>
                </a:solidFill>
              </a:rPr>
              <a:t>应用的</a:t>
            </a:r>
            <a:r>
              <a:rPr lang="en-US" altLang="zh-CN" sz="1800" dirty="0">
                <a:solidFill>
                  <a:srgbClr val="FF0000"/>
                </a:solidFill>
              </a:rPr>
              <a:t>URL</a:t>
            </a:r>
            <a:r>
              <a:rPr lang="zh-CN" altLang="en-US" sz="1800" dirty="0">
                <a:solidFill>
                  <a:srgbClr val="FF0000"/>
                </a:solidFill>
              </a:rPr>
              <a:t>入口。如果修改为</a:t>
            </a:r>
            <a:r>
              <a:rPr lang="en-US" altLang="zh-CN" sz="1800" dirty="0">
                <a:solidFill>
                  <a:srgbClr val="FF0000"/>
                </a:solidFill>
              </a:rPr>
              <a:t>ROOT</a:t>
            </a:r>
            <a:r>
              <a:rPr lang="zh-CN" altLang="en-US" sz="1800" dirty="0">
                <a:solidFill>
                  <a:srgbClr val="FF0000"/>
                </a:solidFill>
              </a:rPr>
              <a:t>，则该应用就是默认访问的应用。</a:t>
            </a:r>
            <a:endParaRPr lang="zh-CN" altLang="en-US" sz="1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err="1">
                <a:ea typeface="新宋体" panose="02010609030101010101" pitchFamily="49" charset="-122"/>
              </a:rPr>
              <a:t>web.xml</a:t>
            </a:r>
            <a:r>
              <a:rPr lang="zh-CN" altLang="en-US" sz="3200" b="1" dirty="0">
                <a:ea typeface="新宋体" panose="02010609030101010101" pitchFamily="49" charset="-122"/>
              </a:rPr>
              <a:t>文件</a:t>
            </a:r>
            <a:endParaRPr lang="zh-CN" altLang="en-US" sz="3200" b="1" dirty="0">
              <a:ea typeface="新宋体" panose="02010609030101010101" pitchFamily="49" charset="-122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2060575"/>
            <a:ext cx="8443106" cy="42481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通过</a:t>
            </a:r>
            <a:r>
              <a:rPr lang="en-US" altLang="zh-CN" sz="2000" dirty="0" err="1"/>
              <a:t>web.xml</a:t>
            </a:r>
            <a:r>
              <a:rPr lang="zh-CN" altLang="en-US" sz="2000" dirty="0"/>
              <a:t>文件，可以将</a:t>
            </a:r>
            <a:r>
              <a:rPr lang="en-US" altLang="zh-CN" sz="2000" dirty="0"/>
              <a:t>web</a:t>
            </a:r>
            <a:r>
              <a:rPr lang="zh-CN" altLang="en-US" sz="2000" dirty="0"/>
              <a:t>应用中的：</a:t>
            </a:r>
            <a:endParaRPr lang="zh-CN" altLang="en-US" sz="2000" dirty="0"/>
          </a:p>
          <a:p>
            <a:pPr lvl="1"/>
            <a:r>
              <a:rPr lang="zh-CN" altLang="en-US" sz="1800" dirty="0"/>
              <a:t>某个</a:t>
            </a:r>
            <a:r>
              <a:rPr lang="en-US" altLang="zh-CN" sz="1800" dirty="0"/>
              <a:t>web</a:t>
            </a:r>
            <a:r>
              <a:rPr lang="zh-CN" altLang="en-US" sz="1800" dirty="0"/>
              <a:t>资源配置为网站首页</a:t>
            </a:r>
            <a:endParaRPr lang="en-US" altLang="zh-CN" sz="1800" dirty="0"/>
          </a:p>
          <a:p>
            <a:pPr lvl="2"/>
            <a:r>
              <a:rPr lang="en-US" altLang="zh-CN" sz="1400" dirty="0"/>
              <a:t>&lt;welcome-file-list&gt;</a:t>
            </a:r>
            <a:endParaRPr lang="en-US" altLang="zh-CN" sz="1400" dirty="0"/>
          </a:p>
          <a:p>
            <a:pPr lvl="2"/>
            <a:r>
              <a:rPr lang="en-US" altLang="zh-CN" sz="1400" dirty="0"/>
              <a:t>         &lt;welcome-file&gt;</a:t>
            </a:r>
            <a:r>
              <a:rPr lang="en-US" altLang="zh-CN" sz="1400" dirty="0" err="1"/>
              <a:t>hello.html</a:t>
            </a:r>
            <a:r>
              <a:rPr lang="en-US" altLang="zh-CN" sz="1400" dirty="0"/>
              <a:t>&lt;/welcome-file&gt;</a:t>
            </a:r>
            <a:endParaRPr lang="en-US" altLang="zh-CN" sz="1400" dirty="0"/>
          </a:p>
          <a:p>
            <a:pPr lvl="2"/>
            <a:r>
              <a:rPr lang="en-US" altLang="zh-CN" sz="1400" dirty="0"/>
              <a:t>         &lt;welcome-file&gt;</a:t>
            </a:r>
            <a:r>
              <a:rPr lang="en-US" altLang="zh-CN" sz="1400" dirty="0" err="1"/>
              <a:t>index.html</a:t>
            </a:r>
            <a:r>
              <a:rPr lang="en-US" altLang="zh-CN" sz="1400" dirty="0"/>
              <a:t>&lt;/welcome-file&gt;</a:t>
            </a:r>
            <a:endParaRPr lang="en-US" altLang="zh-CN" sz="1400" dirty="0"/>
          </a:p>
          <a:p>
            <a:pPr lvl="2"/>
            <a:r>
              <a:rPr lang="en-US" altLang="zh-CN" sz="1400" dirty="0"/>
              <a:t>         &lt;welcome-file&gt;</a:t>
            </a:r>
            <a:r>
              <a:rPr lang="en-US" altLang="zh-CN" sz="1400" dirty="0" err="1"/>
              <a:t>index.htm</a:t>
            </a:r>
            <a:r>
              <a:rPr lang="en-US" altLang="zh-CN" sz="1400" dirty="0"/>
              <a:t>&lt;/welcome-file&gt;</a:t>
            </a:r>
            <a:endParaRPr lang="en-US" altLang="zh-CN" sz="1400" dirty="0"/>
          </a:p>
          <a:p>
            <a:pPr lvl="2"/>
            <a:r>
              <a:rPr lang="en-US" altLang="zh-CN" sz="1400" dirty="0"/>
              <a:t>         &lt;welcome-file&gt;</a:t>
            </a:r>
            <a:r>
              <a:rPr lang="en-US" altLang="zh-CN" sz="1400" dirty="0" err="1"/>
              <a:t>index.jsp</a:t>
            </a:r>
            <a:r>
              <a:rPr lang="en-US" altLang="zh-CN" sz="1400" dirty="0"/>
              <a:t>&lt;/welcome-file&gt;</a:t>
            </a:r>
            <a:endParaRPr lang="en-US" altLang="zh-CN" sz="1400" dirty="0"/>
          </a:p>
          <a:p>
            <a:pPr lvl="2"/>
            <a:r>
              <a:rPr lang="en-US" altLang="zh-CN" sz="1400" dirty="0"/>
              <a:t>&lt;/welcome-file-list&gt;</a:t>
            </a:r>
            <a:endParaRPr lang="zh-CN" altLang="en-US" sz="1400" dirty="0"/>
          </a:p>
          <a:p>
            <a:pPr lvl="1"/>
            <a:r>
              <a:rPr lang="zh-CN" altLang="en-US" sz="1800" dirty="0"/>
              <a:t>将</a:t>
            </a:r>
            <a:r>
              <a:rPr lang="en-US" altLang="zh-CN" sz="1800" dirty="0" err="1"/>
              <a:t>servlet</a:t>
            </a:r>
            <a:r>
              <a:rPr lang="zh-CN" altLang="en-US" sz="1800" dirty="0"/>
              <a:t>程序映射到某个</a:t>
            </a:r>
            <a:r>
              <a:rPr lang="en-US" altLang="zh-CN" sz="1800" dirty="0" err="1"/>
              <a:t>url</a:t>
            </a:r>
            <a:r>
              <a:rPr lang="zh-CN" altLang="en-US" sz="1800" dirty="0"/>
              <a:t>地址上</a:t>
            </a:r>
            <a:endParaRPr lang="zh-CN" altLang="en-US" sz="1800" dirty="0"/>
          </a:p>
          <a:p>
            <a:pPr lvl="1"/>
            <a:r>
              <a:rPr lang="en-US" altLang="zh-CN" sz="1800" dirty="0"/>
              <a:t>……</a:t>
            </a:r>
            <a:endParaRPr lang="en-US" altLang="zh-CN" sz="1800" dirty="0"/>
          </a:p>
          <a:p>
            <a:pPr lvl="1"/>
            <a:r>
              <a:rPr lang="zh-CN" altLang="en-US" sz="1800" dirty="0"/>
              <a:t>但凡涉及到对</a:t>
            </a:r>
            <a:r>
              <a:rPr lang="en-US" altLang="zh-CN" sz="1800" dirty="0"/>
              <a:t>web</a:t>
            </a:r>
            <a:r>
              <a:rPr lang="zh-CN" altLang="en-US" sz="1800" dirty="0"/>
              <a:t>资源进行配置，都需要通过</a:t>
            </a:r>
            <a:r>
              <a:rPr lang="en-US" altLang="zh-CN" sz="1800" dirty="0" err="1"/>
              <a:t>web.xml</a:t>
            </a:r>
            <a:r>
              <a:rPr lang="zh-CN" altLang="en-US" sz="1800" dirty="0"/>
              <a:t>文件</a:t>
            </a:r>
            <a:endParaRPr lang="zh-CN" altLang="en-US" sz="1800" dirty="0"/>
          </a:p>
          <a:p>
            <a:endParaRPr lang="zh-CN" altLang="en-US" sz="2000" dirty="0"/>
          </a:p>
          <a:p>
            <a:r>
              <a:rPr lang="zh-CN" altLang="en-US" sz="2000" dirty="0"/>
              <a:t>举例：通过</a:t>
            </a:r>
            <a:r>
              <a:rPr lang="en-US" altLang="zh-CN" sz="2000" dirty="0" err="1"/>
              <a:t>web.xml</a:t>
            </a:r>
            <a:r>
              <a:rPr lang="zh-CN" altLang="en-US" sz="2000" dirty="0"/>
              <a:t>文件配置网站首页。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注意：</a:t>
            </a:r>
            <a:r>
              <a:rPr lang="en-US" altLang="zh-CN" sz="2000" dirty="0" err="1"/>
              <a:t>web.xml</a:t>
            </a:r>
            <a:r>
              <a:rPr lang="zh-CN" altLang="en-US" sz="2000" dirty="0"/>
              <a:t>文件必须放在</a:t>
            </a:r>
            <a:r>
              <a:rPr lang="en-US" altLang="zh-CN" sz="2000" dirty="0"/>
              <a:t>web</a:t>
            </a:r>
            <a:r>
              <a:rPr lang="zh-CN" altLang="en-US" sz="2000" dirty="0"/>
              <a:t>应用</a:t>
            </a:r>
            <a:r>
              <a:rPr lang="en-US" altLang="zh-CN" sz="2000" dirty="0"/>
              <a:t>\WEB-INF</a:t>
            </a:r>
            <a:r>
              <a:rPr lang="zh-CN" altLang="en-US" sz="2000" dirty="0"/>
              <a:t>目录下。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ea typeface="新宋体" panose="02010609030101010101" pitchFamily="49" charset="-122"/>
              </a:rPr>
              <a:t>WEB</a:t>
            </a:r>
            <a:r>
              <a:rPr lang="zh-CN" altLang="en-US" sz="3200" b="1" dirty="0">
                <a:ea typeface="新宋体" panose="02010609030101010101" pitchFamily="49" charset="-122"/>
              </a:rPr>
              <a:t>服务器开发</a:t>
            </a:r>
            <a:r>
              <a:rPr lang="en-US" altLang="zh-CN" sz="3200" b="1" dirty="0">
                <a:ea typeface="新宋体" panose="02010609030101010101" pitchFamily="49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a typeface="新宋体" panose="02010609030101010101" pitchFamily="49" charset="-122"/>
              </a:rPr>
              <a:t>服务器</a:t>
            </a:r>
            <a:r>
              <a:rPr lang="en-US" altLang="zh-CN" sz="3200" b="1" dirty="0">
                <a:ea typeface="新宋体" panose="02010609030101010101" pitchFamily="49" charset="-122"/>
              </a:rPr>
              <a:t>)</a:t>
            </a:r>
            <a:r>
              <a:rPr lang="zh-CN" altLang="en-US" sz="3200" b="1" dirty="0">
                <a:ea typeface="新宋体" panose="02010609030101010101" pitchFamily="49" charset="-122"/>
              </a:rPr>
              <a:t>的相关知识</a:t>
            </a:r>
            <a:endParaRPr lang="zh-CN" altLang="en-US" sz="32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4552" y="1473721"/>
            <a:ext cx="8443106" cy="42481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100" dirty="0"/>
              <a:t>WEB</a:t>
            </a:r>
            <a:r>
              <a:rPr lang="zh-CN" altLang="en-US" sz="2100" dirty="0"/>
              <a:t>，在英语中</a:t>
            </a:r>
            <a:r>
              <a:rPr lang="en-US" altLang="zh-CN" sz="2100" dirty="0"/>
              <a:t>web</a:t>
            </a:r>
            <a:r>
              <a:rPr lang="zh-CN" altLang="en-US" sz="2100" dirty="0"/>
              <a:t>即表示网页的意思，它用于表示</a:t>
            </a:r>
            <a:r>
              <a:rPr lang="en-US" altLang="zh-CN" sz="2100" dirty="0"/>
              <a:t>Internet SERVER </a:t>
            </a:r>
            <a:r>
              <a:rPr lang="zh-CN" altLang="en-US" sz="2100" dirty="0">
                <a:solidFill>
                  <a:srgbClr val="FF0000"/>
                </a:solidFill>
              </a:rPr>
              <a:t>上供外界访问的资源。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Internet</a:t>
            </a:r>
            <a:r>
              <a:rPr lang="zh-CN" altLang="en-US" sz="2000" dirty="0"/>
              <a:t>上供外界访问的</a:t>
            </a:r>
            <a:r>
              <a:rPr lang="en-US" altLang="zh-CN" sz="2000" dirty="0"/>
              <a:t>Web</a:t>
            </a:r>
            <a:r>
              <a:rPr lang="zh-CN" altLang="en-US" sz="2000" dirty="0"/>
              <a:t>资源分为：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1900" dirty="0"/>
              <a:t>静态</a:t>
            </a:r>
            <a:r>
              <a:rPr lang="en-US" altLang="zh-CN" sz="1900" dirty="0"/>
              <a:t>web</a:t>
            </a:r>
            <a:r>
              <a:rPr lang="zh-CN" altLang="en-US" sz="1900" dirty="0"/>
              <a:t>资源（如</a:t>
            </a:r>
            <a:r>
              <a:rPr lang="en-US" altLang="zh-CN" sz="1900" dirty="0"/>
              <a:t>html </a:t>
            </a:r>
            <a:r>
              <a:rPr lang="zh-CN" altLang="en-US" sz="1900" dirty="0"/>
              <a:t>页面）：</a:t>
            </a:r>
            <a:r>
              <a:rPr lang="zh-CN" altLang="en-US" sz="1800" dirty="0"/>
              <a:t>指</a:t>
            </a:r>
            <a:r>
              <a:rPr lang="en-US" altLang="zh-CN" sz="1800" dirty="0"/>
              <a:t>web</a:t>
            </a:r>
            <a:r>
              <a:rPr lang="zh-CN" altLang="en-US" sz="1800" dirty="0"/>
              <a:t>页面中供人们浏览的数据始终是不变。</a:t>
            </a:r>
            <a:endParaRPr lang="zh-CN" altLang="en-US" sz="1800" dirty="0"/>
          </a:p>
          <a:p>
            <a:pPr lvl="1">
              <a:lnSpc>
                <a:spcPct val="90000"/>
              </a:lnSpc>
            </a:pPr>
            <a:r>
              <a:rPr lang="zh-CN" altLang="en-US" sz="1900" dirty="0"/>
              <a:t>动态</a:t>
            </a:r>
            <a:r>
              <a:rPr lang="en-US" altLang="zh-CN" sz="1900" dirty="0"/>
              <a:t>web</a:t>
            </a:r>
            <a:r>
              <a:rPr lang="zh-CN" altLang="en-US" sz="1900" dirty="0"/>
              <a:t>资源：</a:t>
            </a:r>
            <a:r>
              <a:rPr lang="zh-CN" altLang="en-US" sz="1800" dirty="0"/>
              <a:t>指</a:t>
            </a:r>
            <a:r>
              <a:rPr lang="en-US" altLang="zh-CN" sz="1800" dirty="0"/>
              <a:t>web</a:t>
            </a:r>
            <a:r>
              <a:rPr lang="zh-CN" altLang="en-US" sz="1800" dirty="0"/>
              <a:t>页面中供人们浏览的数据是由程序产生的，不同时间点访问</a:t>
            </a:r>
            <a:r>
              <a:rPr lang="en-US" altLang="zh-CN" sz="1800" dirty="0"/>
              <a:t>web</a:t>
            </a:r>
            <a:r>
              <a:rPr lang="zh-CN" altLang="en-US" sz="1800" dirty="0"/>
              <a:t>页面看到的内容各不相同。</a:t>
            </a: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B0F0"/>
                </a:solidFill>
              </a:rPr>
              <a:t>静态</a:t>
            </a:r>
            <a:r>
              <a:rPr lang="en-US" altLang="zh-CN" sz="2000" dirty="0">
                <a:solidFill>
                  <a:srgbClr val="00B0F0"/>
                </a:solidFill>
              </a:rPr>
              <a:t>web</a:t>
            </a:r>
            <a:r>
              <a:rPr lang="zh-CN" altLang="en-US" sz="2000" dirty="0">
                <a:solidFill>
                  <a:srgbClr val="00B0F0"/>
                </a:solidFill>
              </a:rPr>
              <a:t>资源开发技术</a:t>
            </a:r>
            <a:endParaRPr lang="zh-CN" altLang="en-US" sz="20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Html </a:t>
            </a:r>
            <a:r>
              <a:rPr lang="en-US" altLang="zh-CN" sz="1800" dirty="0" err="1">
                <a:solidFill>
                  <a:srgbClr val="FF0000"/>
                </a:solidFill>
              </a:rPr>
              <a:t>css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javascript</a:t>
            </a:r>
            <a:r>
              <a:rPr lang="en-US" altLang="zh-CN" sz="1800" dirty="0">
                <a:solidFill>
                  <a:srgbClr val="FF0000"/>
                </a:solidFill>
              </a:rPr>
              <a:t> ? </a:t>
            </a:r>
            <a:r>
              <a:rPr lang="zh-CN" altLang="en-US" sz="1800" dirty="0">
                <a:solidFill>
                  <a:srgbClr val="FF0000"/>
                </a:solidFill>
              </a:rPr>
              <a:t>图片 音频 视频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/>
              <a:t>常用动态</a:t>
            </a:r>
            <a:r>
              <a:rPr lang="en-US" altLang="zh-CN" sz="2000" dirty="0"/>
              <a:t>web</a:t>
            </a:r>
            <a:r>
              <a:rPr lang="zh-CN" altLang="en-US" sz="2000" dirty="0"/>
              <a:t>资源开发技术：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JSP/</a:t>
            </a:r>
            <a:r>
              <a:rPr lang="en-US" altLang="zh-CN" sz="1800" dirty="0" err="1">
                <a:solidFill>
                  <a:srgbClr val="FF0000"/>
                </a:solidFill>
              </a:rPr>
              <a:t>Servlet</a:t>
            </a:r>
            <a:r>
              <a:rPr lang="zh-CN" altLang="en-US" sz="1800" dirty="0"/>
              <a:t>、</a:t>
            </a:r>
            <a:r>
              <a:rPr lang="en-US" altLang="zh-CN" sz="1800" dirty="0"/>
              <a:t>ASP</a:t>
            </a:r>
            <a:r>
              <a:rPr lang="zh-CN" altLang="en-US" sz="1800" dirty="0"/>
              <a:t>、</a:t>
            </a:r>
            <a:r>
              <a:rPr lang="en-US" altLang="zh-CN" sz="1800" dirty="0"/>
              <a:t>PHP </a:t>
            </a:r>
            <a:r>
              <a:rPr lang="zh-CN" altLang="en-US" sz="1800" dirty="0"/>
              <a:t>等 </a:t>
            </a:r>
            <a:r>
              <a:rPr lang="en-US" altLang="zh-CN" sz="1800" dirty="0" err="1"/>
              <a:t>node.js</a:t>
            </a:r>
            <a:endParaRPr lang="zh-CN" altLang="en-US" sz="1800" dirty="0"/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在</a:t>
            </a:r>
            <a:r>
              <a:rPr lang="en-US" altLang="zh-CN" sz="1800" dirty="0"/>
              <a:t>Java</a:t>
            </a:r>
            <a:r>
              <a:rPr lang="zh-CN" altLang="en-US" sz="1800" dirty="0"/>
              <a:t>中，动态</a:t>
            </a:r>
            <a:r>
              <a:rPr lang="en-US" altLang="zh-CN" sz="1800" dirty="0"/>
              <a:t>web</a:t>
            </a:r>
            <a:r>
              <a:rPr lang="zh-CN" altLang="en-US" sz="1800" dirty="0"/>
              <a:t>资源开发技术统称为</a:t>
            </a:r>
            <a:r>
              <a:rPr lang="en-US" altLang="zh-CN" sz="1800" dirty="0" err="1"/>
              <a:t>Javaweb</a:t>
            </a:r>
            <a:r>
              <a:rPr lang="zh-CN" altLang="en-US" sz="1800" dirty="0"/>
              <a:t>，我们课程的重点也是教大家如何使用</a:t>
            </a:r>
            <a:r>
              <a:rPr lang="en-US" altLang="zh-CN" sz="1800" dirty="0"/>
              <a:t>Java</a:t>
            </a:r>
            <a:r>
              <a:rPr lang="zh-CN" altLang="en-US" sz="1800" dirty="0"/>
              <a:t>技术开发动态的</a:t>
            </a:r>
            <a:r>
              <a:rPr lang="en-US" altLang="zh-CN" sz="1800" dirty="0"/>
              <a:t>web</a:t>
            </a:r>
            <a:r>
              <a:rPr lang="zh-CN" altLang="en-US" sz="1800" dirty="0"/>
              <a:t>资源，即动态</a:t>
            </a:r>
            <a:r>
              <a:rPr lang="en-US" altLang="zh-CN" sz="1800" dirty="0"/>
              <a:t>web</a:t>
            </a:r>
            <a:r>
              <a:rPr lang="zh-CN" altLang="en-US" sz="1800" dirty="0"/>
              <a:t>页面。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5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2075" y="428625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ea typeface="新宋体" panose="02010609030101010101" pitchFamily="49" charset="-122"/>
              </a:rPr>
              <a:t>WEB</a:t>
            </a:r>
            <a:r>
              <a:rPr lang="zh-CN" altLang="en-US" sz="3200" b="1" dirty="0">
                <a:ea typeface="新宋体" panose="02010609030101010101" pitchFamily="49" charset="-122"/>
              </a:rPr>
              <a:t>开发的前景</a:t>
            </a:r>
            <a:endParaRPr lang="zh-CN" altLang="en-US" sz="32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8985" y="1989138"/>
            <a:ext cx="8451814" cy="576262"/>
          </a:xfrm>
          <a:prstGeom prst="rect">
            <a:avLst/>
          </a:prstGeo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sz="1800" dirty="0"/>
              <a:t>软件开发的两种架构：</a:t>
            </a:r>
            <a:r>
              <a:rPr lang="en-US" altLang="zh-CN" sz="1800" dirty="0"/>
              <a:t>c/s   </a:t>
            </a:r>
            <a:r>
              <a:rPr lang="zh-CN" altLang="en-US" sz="1800" dirty="0"/>
              <a:t>和  </a:t>
            </a:r>
            <a:r>
              <a:rPr lang="en-US" altLang="zh-CN" sz="1800" dirty="0"/>
              <a:t>b/s</a:t>
            </a:r>
            <a:endParaRPr lang="en-US" altLang="zh-CN" sz="1800" dirty="0"/>
          </a:p>
        </p:txBody>
      </p:sp>
      <p:pic>
        <p:nvPicPr>
          <p:cNvPr id="46085" name="Picture 4" descr="쬐ୈ쬘ୈX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37337" y="2997200"/>
            <a:ext cx="4501944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5" descr="X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2132" y="3068639"/>
            <a:ext cx="3678185" cy="2581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dirty="0">
                <a:ea typeface="新宋体" panose="02010609030101010101" pitchFamily="49" charset="-122"/>
              </a:rPr>
              <a:t>WEB</a:t>
            </a:r>
            <a:r>
              <a:rPr lang="zh-CN" altLang="en-US" sz="3600" b="1" dirty="0">
                <a:ea typeface="新宋体" panose="02010609030101010101" pitchFamily="49" charset="-122"/>
              </a:rPr>
              <a:t>开发的前景</a:t>
            </a:r>
            <a:endParaRPr lang="zh-CN" altLang="en-US" dirty="0"/>
          </a:p>
        </p:txBody>
      </p:sp>
      <p:sp>
        <p:nvSpPr>
          <p:cNvPr id="32771" name="内容占位符 4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785939"/>
            <a:ext cx="10031413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803920" y="1844675"/>
            <a:ext cx="45756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/>
              <a:t>c/s</a:t>
            </a:r>
            <a:endParaRPr lang="zh-CN" alt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526834" y="1866446"/>
            <a:ext cx="50526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/>
              <a:t>B/S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ea typeface="新宋体" panose="02010609030101010101" pitchFamily="49" charset="-122"/>
              </a:rPr>
              <a:t>WEB</a:t>
            </a:r>
            <a:r>
              <a:rPr lang="zh-CN" altLang="en-US" sz="3200" b="1" dirty="0">
                <a:ea typeface="新宋体" panose="02010609030101010101" pitchFamily="49" charset="-122"/>
              </a:rPr>
              <a:t>服务器  </a:t>
            </a:r>
            <a:r>
              <a:rPr lang="en-US" altLang="zh-CN" sz="3200" b="1" dirty="0">
                <a:ea typeface="新宋体" panose="02010609030101010101" pitchFamily="49" charset="-122"/>
              </a:rPr>
              <a:t>(</a:t>
            </a:r>
            <a:r>
              <a:rPr lang="zh-CN" altLang="en-US" sz="3200" b="1" dirty="0">
                <a:ea typeface="新宋体" panose="02010609030101010101" pitchFamily="49" charset="-122"/>
              </a:rPr>
              <a:t>程序</a:t>
            </a:r>
            <a:r>
              <a:rPr lang="en-US" altLang="zh-CN" sz="3200" b="1" dirty="0">
                <a:ea typeface="新宋体" panose="02010609030101010101" pitchFamily="49" charset="-122"/>
              </a:rPr>
              <a:t>)=(</a:t>
            </a:r>
            <a:r>
              <a:rPr lang="en-US" altLang="zh-CN" sz="3200" b="1" dirty="0">
                <a:solidFill>
                  <a:srgbClr val="FF0000"/>
                </a:solidFill>
                <a:ea typeface="新宋体" panose="02010609030101010101" pitchFamily="49" charset="-122"/>
              </a:rPr>
              <a:t>WEB </a:t>
            </a:r>
            <a:r>
              <a:rPr lang="zh-CN" altLang="en-US" sz="3200" b="1" dirty="0">
                <a:solidFill>
                  <a:srgbClr val="FF0000"/>
                </a:solidFill>
                <a:ea typeface="新宋体" panose="02010609030101010101" pitchFamily="49" charset="-122"/>
              </a:rPr>
              <a:t>应用程序 </a:t>
            </a:r>
            <a:r>
              <a:rPr lang="en-US" altLang="zh-CN" sz="3200" b="1" dirty="0">
                <a:ea typeface="新宋体" panose="02010609030101010101" pitchFamily="49" charset="-122"/>
              </a:rPr>
              <a:t>)</a:t>
            </a:r>
            <a:endParaRPr lang="zh-CN" altLang="en-US" sz="32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1036" y="908669"/>
            <a:ext cx="8443106" cy="4248150"/>
          </a:xfrm>
          <a:prstGeom prst="rect">
            <a:avLst/>
          </a:prstGeo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sz="2000" dirty="0"/>
              <a:t>学习</a:t>
            </a:r>
            <a:r>
              <a:rPr lang="en-US" altLang="zh-CN" sz="2000" dirty="0"/>
              <a:t>web</a:t>
            </a:r>
            <a:r>
              <a:rPr lang="zh-CN" altLang="en-US" sz="2000" dirty="0"/>
              <a:t>开发，需要</a:t>
            </a:r>
            <a:r>
              <a:rPr lang="zh-CN" altLang="en-US" sz="2000" dirty="0">
                <a:solidFill>
                  <a:srgbClr val="FF0000"/>
                </a:solidFill>
              </a:rPr>
              <a:t>先安装一台</a:t>
            </a:r>
            <a:r>
              <a:rPr lang="en-US" altLang="zh-CN" sz="2000" dirty="0">
                <a:solidFill>
                  <a:srgbClr val="FF0000"/>
                </a:solidFill>
              </a:rPr>
              <a:t>web</a:t>
            </a:r>
            <a:r>
              <a:rPr lang="zh-CN" altLang="en-US" sz="2000" dirty="0">
                <a:solidFill>
                  <a:srgbClr val="FF0000"/>
                </a:solidFill>
              </a:rPr>
              <a:t>服务器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程序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zh-CN" altLang="en-US" sz="2000" dirty="0"/>
              <a:t>然后再在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服务器中开发相应的</a:t>
            </a:r>
            <a:r>
              <a:rPr lang="en-US" altLang="zh-CN" sz="2000" dirty="0"/>
              <a:t>web</a:t>
            </a:r>
            <a:r>
              <a:rPr lang="zh-CN" altLang="en-US" sz="2000" dirty="0"/>
              <a:t>资源，供用户使用浏览器访问。</a:t>
            </a:r>
            <a:endParaRPr lang="en-US" altLang="zh-CN" sz="2000" dirty="0"/>
          </a:p>
          <a:p>
            <a:pPr>
              <a:spcAft>
                <a:spcPct val="20000"/>
              </a:spcAft>
            </a:pPr>
            <a:r>
              <a:rPr lang="zh-CN" altLang="en-US" sz="2000" dirty="0"/>
              <a:t>自己实现一个最简易的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87564" y="1907812"/>
            <a:ext cx="5821924" cy="33722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622" y="1523414"/>
            <a:ext cx="3968353" cy="41207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142" y="1567641"/>
            <a:ext cx="3803442" cy="3966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945" y="5467960"/>
            <a:ext cx="4724400" cy="120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622" y="5644258"/>
            <a:ext cx="3590409" cy="12169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622" y="6786388"/>
            <a:ext cx="3187700" cy="35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8945" y="6684788"/>
            <a:ext cx="3225800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5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1402" y="646113"/>
            <a:ext cx="8526701" cy="1143000"/>
          </a:xfrm>
          <a:prstGeom prst="rect">
            <a:avLst/>
          </a:prstGeom>
        </p:spPr>
        <p:txBody>
          <a:bodyPr/>
          <a:lstStyle/>
          <a:p>
            <a:br>
              <a:rPr lang="en-US" altLang="zh-CN" sz="3200" b="1" i="1" dirty="0">
                <a:ea typeface="新宋体" panose="02010609030101010101" pitchFamily="49" charset="-122"/>
              </a:rPr>
            </a:br>
            <a:r>
              <a:rPr lang="zh-CN" altLang="en-US" sz="3200" b="1" dirty="0">
                <a:ea typeface="新宋体" panose="02010609030101010101" pitchFamily="49" charset="-122"/>
              </a:rPr>
              <a:t>常见</a:t>
            </a:r>
            <a:r>
              <a:rPr lang="en-US" altLang="zh-CN" sz="3200" b="1" dirty="0">
                <a:ea typeface="新宋体" panose="02010609030101010101" pitchFamily="49" charset="-122"/>
              </a:rPr>
              <a:t>JAVAWEB</a:t>
            </a:r>
            <a:r>
              <a:rPr lang="zh-CN" altLang="en-US" sz="3200" b="1" dirty="0">
                <a:ea typeface="新宋体" panose="02010609030101010101" pitchFamily="49" charset="-122"/>
              </a:rPr>
              <a:t>服务器（程序）</a:t>
            </a:r>
            <a:endParaRPr lang="zh-CN" altLang="en-US" sz="3200" b="1" dirty="0">
              <a:ea typeface="新宋体" panose="02010609030101010101" pitchFamily="49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1907" y="1878013"/>
            <a:ext cx="8775745" cy="15113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3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WebLogic</a:t>
            </a:r>
            <a:r>
              <a:rPr lang="zh-CN" altLang="en-US" sz="2300" dirty="0"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en-US" altLang="zh-CN" sz="2300" dirty="0">
                <a:latin typeface="新宋体" panose="02010609030101010101" pitchFamily="49" charset="-122"/>
                <a:ea typeface="新宋体" panose="02010609030101010101" pitchFamily="49" charset="-122"/>
              </a:rPr>
              <a:t>BEA</a:t>
            </a:r>
            <a:r>
              <a:rPr lang="zh-CN" altLang="en-US" sz="2300" dirty="0">
                <a:latin typeface="新宋体" panose="02010609030101010101" pitchFamily="49" charset="-122"/>
                <a:ea typeface="新宋体" panose="02010609030101010101" pitchFamily="49" charset="-122"/>
              </a:rPr>
              <a:t>公司的产品，是目前应用</a:t>
            </a:r>
            <a:r>
              <a:rPr lang="en-US" altLang="zh-CN" sz="2300" dirty="0">
                <a:latin typeface="新宋体" panose="02010609030101010101" pitchFamily="49" charset="-122"/>
                <a:ea typeface="新宋体" panose="02010609030101010101" pitchFamily="49" charset="-122"/>
              </a:rPr>
              <a:t>”</a:t>
            </a:r>
            <a:r>
              <a:rPr lang="zh-CN" altLang="en-US" sz="2300" dirty="0">
                <a:latin typeface="新宋体" panose="02010609030101010101" pitchFamily="49" charset="-122"/>
                <a:ea typeface="新宋体" panose="02010609030101010101" pitchFamily="49" charset="-122"/>
              </a:rPr>
              <a:t>最广泛的</a:t>
            </a:r>
            <a:r>
              <a:rPr lang="en-US" altLang="zh-CN" sz="2300" dirty="0">
                <a:latin typeface="新宋体" panose="02010609030101010101" pitchFamily="49" charset="-122"/>
                <a:ea typeface="新宋体" panose="02010609030101010101" pitchFamily="49" charset="-122"/>
              </a:rPr>
              <a:t>Web</a:t>
            </a:r>
            <a:r>
              <a:rPr lang="zh-CN" altLang="en-US" sz="2300" dirty="0">
                <a:latin typeface="新宋体" panose="02010609030101010101" pitchFamily="49" charset="-122"/>
                <a:ea typeface="新宋体" panose="02010609030101010101" pitchFamily="49" charset="-122"/>
              </a:rPr>
              <a:t>服务器</a:t>
            </a:r>
            <a:r>
              <a:rPr lang="en-US" altLang="zh-CN" sz="2300" dirty="0">
                <a:latin typeface="新宋体" panose="02010609030101010101" pitchFamily="49" charset="-122"/>
                <a:ea typeface="新宋体" panose="02010609030101010101" pitchFamily="49" charset="-122"/>
              </a:rPr>
              <a:t>”</a:t>
            </a:r>
            <a:r>
              <a:rPr lang="zh-CN" altLang="en-US" sz="2300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en-US" sz="23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支持</a:t>
            </a:r>
            <a:r>
              <a:rPr lang="en-US" altLang="zh-CN" sz="23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JavaEE</a:t>
            </a:r>
            <a:r>
              <a:rPr lang="zh-CN" altLang="en-US" sz="23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规范</a:t>
            </a:r>
            <a:r>
              <a:rPr lang="zh-CN" altLang="en-US" sz="2300" dirty="0">
                <a:latin typeface="新宋体" panose="02010609030101010101" pitchFamily="49" charset="-122"/>
                <a:ea typeface="新宋体" panose="02010609030101010101" pitchFamily="49" charset="-122"/>
              </a:rPr>
              <a:t>，而且不断的完善以适应新的开发要求，启动界面如图 </a:t>
            </a:r>
            <a:endParaRPr lang="zh-CN" altLang="en-US" sz="23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245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2008025" y="3362325"/>
            <a:ext cx="5398851" cy="268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5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0446" y="644525"/>
            <a:ext cx="85267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b="1">
                <a:ea typeface="新宋体" panose="02010609030101010101" pitchFamily="49" charset="-122"/>
              </a:rPr>
              <a:t>常见</a:t>
            </a:r>
            <a:r>
              <a:rPr lang="en-US" altLang="zh-CN" sz="3200" b="1">
                <a:ea typeface="新宋体" panose="02010609030101010101" pitchFamily="49" charset="-122"/>
              </a:rPr>
              <a:t>WEB</a:t>
            </a:r>
            <a:r>
              <a:rPr lang="zh-CN" altLang="en-US" sz="3200" b="1">
                <a:ea typeface="新宋体" panose="02010609030101010101" pitchFamily="49" charset="-122"/>
              </a:rPr>
              <a:t>服务器</a:t>
            </a:r>
            <a:endParaRPr lang="zh-CN" altLang="en-US" sz="3200" b="1">
              <a:ea typeface="新宋体" panose="02010609030101010101" pitchFamily="49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0727" y="1893888"/>
            <a:ext cx="8686925" cy="1441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另一个常用的</a:t>
            </a:r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Web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服务器是</a:t>
            </a:r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IBM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公司的</a:t>
            </a:r>
            <a:r>
              <a:rPr lang="en-US" altLang="zh-CN" sz="2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WebSphereAS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支持</a:t>
            </a:r>
            <a:r>
              <a:rPr lang="en-US" altLang="zh-CN" sz="28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JavaEE</a:t>
            </a:r>
            <a:r>
              <a:rPr lang="zh-CN" altLang="en-US" sz="2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规范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，启动界面如图</a:t>
            </a:r>
            <a:endParaRPr lang="zh-CN" altLang="en-US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2293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856508" y="3068639"/>
            <a:ext cx="6259184" cy="3125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b="1" dirty="0">
                <a:ea typeface="新宋体" panose="02010609030101010101" pitchFamily="49" charset="-122"/>
              </a:rPr>
              <a:t>常见</a:t>
            </a:r>
            <a:r>
              <a:rPr lang="en-US" altLang="zh-CN" sz="3600" b="1" dirty="0">
                <a:ea typeface="新宋体" panose="02010609030101010101" pitchFamily="49" charset="-122"/>
              </a:rPr>
              <a:t>WEB</a:t>
            </a:r>
            <a:r>
              <a:rPr lang="zh-CN" altLang="en-US" sz="3600" b="1" dirty="0">
                <a:ea typeface="新宋体" panose="02010609030101010101" pitchFamily="49" charset="-122"/>
              </a:rPr>
              <a:t>服务器</a:t>
            </a:r>
            <a:endParaRPr lang="zh-CN" altLang="en-US" dirty="0"/>
          </a:p>
        </p:txBody>
      </p:sp>
      <p:sp>
        <p:nvSpPr>
          <p:cNvPr id="9219" name="内容占位符 4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大名鼎鼎的红帽的产品，原来属于开源组织</a:t>
            </a:r>
            <a:r>
              <a:rPr lang="en-US" altLang="zh-CN" dirty="0" err="1"/>
              <a:t>JbossAS</a:t>
            </a:r>
            <a:r>
              <a:rPr lang="zh-CN" altLang="en-US" dirty="0"/>
              <a:t>，后被红帽收购。</a:t>
            </a:r>
            <a:r>
              <a:rPr lang="zh-CN" altLang="en-US" dirty="0">
                <a:solidFill>
                  <a:srgbClr val="FF0000"/>
                </a:solidFill>
              </a:rPr>
              <a:t>支持</a:t>
            </a:r>
            <a:r>
              <a:rPr lang="en-US" altLang="zh-CN" dirty="0" err="1">
                <a:solidFill>
                  <a:srgbClr val="FF0000"/>
                </a:solidFill>
              </a:rPr>
              <a:t>JavaEE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，免费。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220" name="Picture 2" descr="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51113" y="3714750"/>
            <a:ext cx="5250818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5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1683" y="638175"/>
            <a:ext cx="85267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b="1">
                <a:ea typeface="新宋体" panose="02010609030101010101" pitchFamily="49" charset="-122"/>
              </a:rPr>
              <a:t>常见</a:t>
            </a:r>
            <a:r>
              <a:rPr lang="en-US" altLang="zh-CN" sz="3200" b="1">
                <a:ea typeface="新宋体" panose="02010609030101010101" pitchFamily="49" charset="-122"/>
              </a:rPr>
              <a:t>WEB</a:t>
            </a:r>
            <a:r>
              <a:rPr lang="zh-CN" altLang="en-US" sz="3200" b="1">
                <a:ea typeface="新宋体" panose="02010609030101010101" pitchFamily="49" charset="-122"/>
              </a:rPr>
              <a:t>服务器</a:t>
            </a:r>
            <a:endParaRPr lang="en-US" sz="3200" b="1">
              <a:ea typeface="新宋体" panose="02010609030101010101" pitchFamily="49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8986" y="1893889"/>
            <a:ext cx="9084002" cy="1584325"/>
          </a:xfrm>
          <a:prstGeom prst="rect">
            <a:avLst/>
          </a:prstGeom>
        </p:spPr>
        <p:txBody>
          <a:bodyPr/>
          <a:lstStyle/>
          <a:p>
            <a:r>
              <a:rPr lang="zh-CN" altLang="en-US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Apache </a:t>
            </a:r>
            <a:endParaRPr lang="en-US" altLang="zh-CN" sz="23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在小型的应用系统或者有特殊需要的系统中，可以使用一个</a:t>
            </a:r>
            <a:endParaRPr lang="zh-CN" altLang="en-US" sz="23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免费的</a:t>
            </a:r>
            <a:r>
              <a:rPr lang="en-US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Web</a:t>
            </a:r>
            <a:r>
              <a:rPr lang="zh-CN" altLang="en-US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服务器：</a:t>
            </a:r>
            <a:r>
              <a:rPr lang="en-US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Tomcat</a:t>
            </a:r>
            <a:r>
              <a:rPr lang="zh-CN" altLang="en-US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，该服务器支持全部</a:t>
            </a:r>
            <a:r>
              <a:rPr lang="en-US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JSP</a:t>
            </a:r>
            <a:r>
              <a:rPr lang="zh-CN" altLang="en-US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以及</a:t>
            </a:r>
            <a:endParaRPr lang="zh-CN" altLang="en-US" sz="23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3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Servlet</a:t>
            </a:r>
            <a:r>
              <a:rPr lang="zh-CN" altLang="en-US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规范，启动界面如图</a:t>
            </a:r>
            <a:r>
              <a:rPr lang="zh-CN" altLang="en-US" sz="23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sz="23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4341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2389446" y="3864429"/>
            <a:ext cx="5083627" cy="2373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最新出炉，2017年最受欢迎的JAVA应用服务器、JAVA版本和JVM厂商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9975" y="1574799"/>
            <a:ext cx="7681894" cy="4405086"/>
          </a:xfrm>
          <a:prstGeom prst="rect">
            <a:avLst/>
          </a:prstGeom>
          <a:noFill/>
        </p:spPr>
      </p:pic>
      <p:sp>
        <p:nvSpPr>
          <p:cNvPr id="4" name="标题 1"/>
          <p:cNvSpPr txBox="1"/>
          <p:nvPr/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dirty="0"/>
              <a:t>2017</a:t>
            </a:r>
            <a:r>
              <a:rPr lang="zh-CN" altLang="en-US" sz="3600" b="1" dirty="0"/>
              <a:t>年使用最广泛的</a:t>
            </a:r>
            <a:r>
              <a:rPr lang="en-US" altLang="zh-CN" sz="3600" b="1" dirty="0"/>
              <a:t>Java</a:t>
            </a:r>
            <a:r>
              <a:rPr lang="zh-CN" altLang="en-US" sz="3600" b="1" dirty="0"/>
              <a:t>应用服务器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4491</Words>
  <Application>WPS 演示</Application>
  <PresentationFormat>自定义</PresentationFormat>
  <Paragraphs>322</Paragraphs>
  <Slides>32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新宋体</vt:lpstr>
      <vt:lpstr>Arial Unicode MS</vt:lpstr>
      <vt:lpstr>Times New Roman</vt:lpstr>
      <vt:lpstr>Office Theme</vt:lpstr>
      <vt:lpstr>PowerPoint 演示文稿</vt:lpstr>
      <vt:lpstr>PowerPoint 演示文稿</vt:lpstr>
      <vt:lpstr>WEB服务器开发(服务器)的相关知识</vt:lpstr>
      <vt:lpstr>WEB服务器  (程序)=(WEB 应用程序 )</vt:lpstr>
      <vt:lpstr> 常见JAVAWEB服务器（程序）</vt:lpstr>
      <vt:lpstr>常见WEB服务器</vt:lpstr>
      <vt:lpstr>常见WEB服务器</vt:lpstr>
      <vt:lpstr>常见WEB服务器</vt:lpstr>
      <vt:lpstr>PowerPoint 演示文稿</vt:lpstr>
      <vt:lpstr>PowerPoint 演示文稿</vt:lpstr>
      <vt:lpstr>Tomcat简介</vt:lpstr>
      <vt:lpstr>Tomcat服务器</vt:lpstr>
      <vt:lpstr>Tomcat的版本</vt:lpstr>
      <vt:lpstr>安装Tomcat</vt:lpstr>
      <vt:lpstr>Tomcat启动方式</vt:lpstr>
      <vt:lpstr>Tomcat服务器</vt:lpstr>
      <vt:lpstr>常见启动问题</vt:lpstr>
      <vt:lpstr>Tip：Tomcat目录结构</vt:lpstr>
      <vt:lpstr>JavaWEB应用程序</vt:lpstr>
      <vt:lpstr>JavaWEB应用的组成结构</vt:lpstr>
      <vt:lpstr>发布JavaWeb应用</vt:lpstr>
      <vt:lpstr>Web应用（组件）的URL</vt:lpstr>
      <vt:lpstr>Tomcat的组成结构（了解）</vt:lpstr>
      <vt:lpstr>Tomcat的组成结构</vt:lpstr>
      <vt:lpstr>Tomcat体系架构</vt:lpstr>
      <vt:lpstr>虚拟目录的映射方式</vt:lpstr>
      <vt:lpstr>Context元素的属性</vt:lpstr>
      <vt:lpstr>Context元素</vt:lpstr>
      <vt:lpstr>web.xml文件</vt:lpstr>
      <vt:lpstr>WEB开发的前景</vt:lpstr>
      <vt:lpstr>WEB开发的前景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Administrator</cp:lastModifiedBy>
  <cp:revision>108</cp:revision>
  <dcterms:created xsi:type="dcterms:W3CDTF">2020-08-14T09:10:00Z</dcterms:created>
  <dcterms:modified xsi:type="dcterms:W3CDTF">2020-09-08T03:19:51Z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