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</p:sldIdLst>
  <p:sldSz cx="10031095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CDCD"/>
    <a:srgbClr val="FF9B05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94214" autoAdjust="0"/>
  </p:normalViewPr>
  <p:slideViewPr>
    <p:cSldViewPr snapToGrid="0">
      <p:cViewPr varScale="1">
        <p:scale>
          <a:sx n="131" d="100"/>
          <a:sy n="131" d="100"/>
        </p:scale>
        <p:origin x="800" y="176"/>
      </p:cViewPr>
      <p:guideLst>
        <p:guide orient="horz" pos="2160"/>
        <p:guide pos="3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http://tomcat.apache.org/tomcat-8.0-doc/servletapi/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A servlet is a small Java program that runs within a Web server. </a:t>
            </a:r>
            <a:endParaRPr lang="zh-CN" altLang="en-US" dirty="0"/>
          </a:p>
          <a:p>
            <a:r>
              <a:rPr lang="zh-CN" altLang="en-US" dirty="0"/>
              <a:t>Servlets receive and respond to requests from Web clients, usually across HTTP, the HyperText Transfer Protocol. </a:t>
            </a:r>
            <a:endParaRPr lang="en-US" altLang="zh-CN" dirty="0"/>
          </a:p>
          <a:p>
            <a:r>
              <a:rPr lang="en-US" altLang="zh-CN"/>
              <a:t>http://tomcat.apache.org/tomcat-8.5-doc/servletapi/overview-summary.html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FB73B85-8365-4469-8C92-3B7B1B01C7B8}" type="slidenum">
              <a:rPr lang="en-US" altLang="zh-CN" sz="1200"/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可以精确匹配，就用最精确的匹配</a:t>
            </a:r>
            <a:endParaRPr lang="en-US" dirty="0"/>
          </a:p>
          <a:p>
            <a:r>
              <a:rPr lang="en-US" altLang="zh-CN" dirty="0"/>
              <a:t>2./*</a:t>
            </a:r>
            <a:r>
              <a:rPr lang="zh-CN" altLang="en-US" dirty="0"/>
              <a:t>的优先级要高于</a:t>
            </a:r>
            <a:r>
              <a:rPr lang="en-US" dirty="0"/>
              <a:t>*</a:t>
            </a:r>
            <a:r>
              <a:rPr lang="en-US" altLang="zh-CN" dirty="0"/>
              <a:t>.do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开头的优先级要高于</a:t>
            </a:r>
            <a:r>
              <a:rPr lang="en-US" altLang="zh-CN" dirty="0"/>
              <a:t>*.</a:t>
            </a:r>
            <a:r>
              <a:rPr lang="zh-CN" altLang="en-US" dirty="0"/>
              <a:t>后缀的优先级</a:t>
            </a:r>
            <a:endParaRPr lang="zh-CN" altLang="en-US" dirty="0"/>
          </a:p>
          <a:p>
            <a:r>
              <a:rPr lang="zh-CN" altLang="en-US" dirty="0"/>
              <a:t>精准匹配要优先级最高，（以</a:t>
            </a:r>
            <a:r>
              <a:rPr lang="en-US" altLang="zh-CN" dirty="0"/>
              <a:t>/</a:t>
            </a:r>
            <a:r>
              <a:rPr lang="zh-CN" altLang="en-US" dirty="0"/>
              <a:t>开头的匹配）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818703-A802-4531-9362-DA24B490D9C5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9ACF34B-ACBF-4B55-8DE9-7E0749FE0A2D}" type="slidenum">
              <a:rPr lang="en-US" altLang="zh-CN" sz="1200"/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服务器中的</a:t>
            </a:r>
            <a:r>
              <a:rPr lang="en-US" altLang="zh-CN"/>
              <a:t>html</a:t>
            </a:r>
            <a:r>
              <a:rPr lang="zh-CN" altLang="en-US"/>
              <a:t>文件数据的读取由缺省</a:t>
            </a:r>
            <a:r>
              <a:rPr lang="en-US" altLang="zh-CN"/>
              <a:t>servlet</a:t>
            </a:r>
            <a:r>
              <a:rPr lang="zh-CN" altLang="en-US"/>
              <a:t>完成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3A96826-CDF3-46B5-B8D1-AE0D92FD25CE}" type="slidenum">
              <a:rPr lang="en-US" altLang="zh-CN" sz="1200"/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zh-CN" altLang="en-US"/>
              <a:t>从提高</a:t>
            </a:r>
            <a:r>
              <a:rPr lang="en-US" altLang="zh-CN"/>
              <a:t>Servlet</a:t>
            </a:r>
            <a:r>
              <a:rPr lang="zh-CN" altLang="en-US"/>
              <a:t>容器运行性能的角度出发，</a:t>
            </a:r>
            <a:r>
              <a:rPr lang="en-US" altLang="zh-CN"/>
              <a:t>Servlet</a:t>
            </a:r>
            <a:r>
              <a:rPr lang="zh-CN" altLang="en-US"/>
              <a:t>规范为</a:t>
            </a:r>
            <a:r>
              <a:rPr lang="en-US" altLang="zh-CN"/>
              <a:t>Servlet</a:t>
            </a:r>
            <a:r>
              <a:rPr lang="zh-CN" altLang="en-US"/>
              <a:t>规定了不同的初始化情形。如果有些</a:t>
            </a:r>
            <a:r>
              <a:rPr lang="en-US" altLang="zh-CN"/>
              <a:t>Servlet</a:t>
            </a:r>
            <a:r>
              <a:rPr lang="zh-CN" altLang="en-US"/>
              <a:t>专门负责在</a:t>
            </a:r>
            <a:r>
              <a:rPr lang="en-US" altLang="zh-CN"/>
              <a:t>web</a:t>
            </a:r>
            <a:r>
              <a:rPr lang="zh-CN" altLang="en-US"/>
              <a:t>应用启动阶段为</a:t>
            </a:r>
            <a:r>
              <a:rPr lang="en-US" altLang="zh-CN"/>
              <a:t>web</a:t>
            </a:r>
            <a:r>
              <a:rPr lang="zh-CN" altLang="en-US"/>
              <a:t>应用完成一些初始化操作，则可以让它们在</a:t>
            </a:r>
            <a:r>
              <a:rPr lang="en-US" altLang="zh-CN"/>
              <a:t>web</a:t>
            </a:r>
            <a:r>
              <a:rPr lang="zh-CN" altLang="en-US"/>
              <a:t>应用启动时就被初始化。对于大多数</a:t>
            </a:r>
            <a:r>
              <a:rPr lang="en-US" altLang="zh-CN"/>
              <a:t>Servlet</a:t>
            </a:r>
            <a:r>
              <a:rPr lang="zh-CN" altLang="en-US"/>
              <a:t>，只需当客户端首次请求访问时才被初始化。假设所有的</a:t>
            </a:r>
            <a:r>
              <a:rPr lang="en-US" altLang="zh-CN"/>
              <a:t>Servlet</a:t>
            </a:r>
            <a:r>
              <a:rPr lang="zh-CN" altLang="en-US"/>
              <a:t>都在</a:t>
            </a:r>
            <a:r>
              <a:rPr lang="en-US" altLang="zh-CN"/>
              <a:t>web</a:t>
            </a:r>
            <a:r>
              <a:rPr lang="zh-CN" altLang="en-US"/>
              <a:t>应用启动时被初始化，那么会大大增加</a:t>
            </a:r>
            <a:r>
              <a:rPr lang="en-US" altLang="zh-CN"/>
              <a:t>Servlet</a:t>
            </a:r>
            <a:r>
              <a:rPr lang="zh-CN" altLang="en-US"/>
              <a:t>容器启动</a:t>
            </a:r>
            <a:r>
              <a:rPr lang="en-US" altLang="zh-CN"/>
              <a:t>web</a:t>
            </a:r>
            <a:r>
              <a:rPr lang="zh-CN" altLang="en-US"/>
              <a:t>应用的负担，而且</a:t>
            </a:r>
            <a:r>
              <a:rPr lang="en-US" altLang="zh-CN"/>
              <a:t>Servlet</a:t>
            </a:r>
            <a:r>
              <a:rPr lang="zh-CN" altLang="en-US"/>
              <a:t>容器有可能加载一些永远不会被客户访问的</a:t>
            </a:r>
            <a:r>
              <a:rPr lang="en-US" altLang="zh-CN"/>
              <a:t>Servlet</a:t>
            </a:r>
            <a:r>
              <a:rPr lang="zh-CN" altLang="en-US"/>
              <a:t>，白白浪费容器的资源。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7CB349A-2561-49DC-A53E-3530313CF79F}" type="slidenum">
              <a:rPr lang="en-US" altLang="zh-CN" sz="120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实际的</a:t>
            </a:r>
            <a:r>
              <a:rPr lang="en-US" altLang="zh-CN" dirty="0" err="1"/>
              <a:t>Servlet</a:t>
            </a:r>
            <a:r>
              <a:rPr lang="zh-CN" altLang="en-US" dirty="0"/>
              <a:t>开发中，可以直接通过</a:t>
            </a:r>
            <a:r>
              <a:rPr lang="en-US" altLang="zh-CN" dirty="0" err="1"/>
              <a:t>getServletConfig</a:t>
            </a:r>
            <a:r>
              <a:rPr lang="en-US" altLang="zh-CN" dirty="0"/>
              <a:t>()</a:t>
            </a:r>
            <a:r>
              <a:rPr lang="zh-CN" altLang="en-US" dirty="0"/>
              <a:t>的到</a:t>
            </a:r>
            <a:r>
              <a:rPr lang="en-US" altLang="zh-CN" dirty="0" err="1"/>
              <a:t>ServletConfig</a:t>
            </a:r>
            <a:r>
              <a:rPr lang="zh-CN" altLang="en-US" dirty="0"/>
              <a:t>对象。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&lt;init-param&gt;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&lt;param-name&gt;encoding&lt;/param-name&gt;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&lt;param-value&gt;UTF-8&lt;/param-value&gt;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&lt;/init-param&gt;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画图帮助理解域对象</a:t>
            </a:r>
            <a:endParaRPr lang="zh-CN" altLang="en-US" dirty="0"/>
          </a:p>
          <a:p>
            <a:r>
              <a:rPr lang="zh-CN" altLang="en-US" dirty="0"/>
              <a:t>&lt;context-param&gt;</a:t>
            </a:r>
            <a:endParaRPr lang="zh-CN" altLang="en-US" dirty="0"/>
          </a:p>
          <a:p>
            <a:r>
              <a:rPr lang="zh-CN" altLang="en-US" dirty="0"/>
              <a:t> &lt;param-name&gt;encode&lt;/param-name&gt;</a:t>
            </a:r>
            <a:endParaRPr lang="zh-CN" altLang="en-US" dirty="0"/>
          </a:p>
          <a:p>
            <a:r>
              <a:rPr lang="zh-CN" altLang="en-US" dirty="0"/>
              <a:t>&lt;param-value&gt;GBK&lt;/param-value&gt;</a:t>
            </a:r>
            <a:endParaRPr lang="zh-CN" altLang="en-US" dirty="0"/>
          </a:p>
          <a:p>
            <a:r>
              <a:rPr lang="zh-CN" altLang="en-US" dirty="0"/>
              <a:t>&lt;/context-param&gt;</a:t>
            </a: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1D4D9F1-8EA5-4A34-BC3B-5F9AFC5C7CD9}" type="slidenum">
              <a:rPr lang="zh-CN" altLang="en-US" sz="1200"/>
            </a:fld>
            <a:endParaRPr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1776E71-5340-4651-BE40-C529E471C9FE}" type="slidenum">
              <a:rPr lang="en-US" altLang="zh-CN" sz="1200"/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统计特定网页被客户端访问的次数</a:t>
            </a:r>
            <a:endParaRPr lang="en-US" dirty="0"/>
          </a:p>
          <a:p>
            <a:pPr eaLnBrk="1" hangingPunct="1"/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Counter {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private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count;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Counter(</a:t>
            </a:r>
            <a:r>
              <a:rPr lang="en-US" altLang="zh-CN" b="1" dirty="0" err="1"/>
              <a:t>int</a:t>
            </a:r>
            <a:r>
              <a:rPr lang="en-US" altLang="zh-CN" dirty="0"/>
              <a:t> count){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.count</a:t>
            </a:r>
            <a:r>
              <a:rPr lang="en-US" altLang="zh-CN" dirty="0"/>
              <a:t> = count;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Counter(){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/>
              <a:t>this</a:t>
            </a:r>
            <a:r>
              <a:rPr lang="en-US" altLang="zh-CN" dirty="0"/>
              <a:t>(0);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getCount</a:t>
            </a:r>
            <a:r>
              <a:rPr lang="en-US" altLang="zh-CN" dirty="0"/>
              <a:t>() {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/>
              <a:t>return</a:t>
            </a:r>
            <a:r>
              <a:rPr lang="en-US" altLang="zh-CN" dirty="0"/>
              <a:t> count;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count) {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 err="1"/>
              <a:t>this</a:t>
            </a:r>
            <a:r>
              <a:rPr lang="en-US" altLang="zh-CN" dirty="0" err="1"/>
              <a:t>.count</a:t>
            </a:r>
            <a:r>
              <a:rPr lang="en-US" altLang="zh-CN" dirty="0"/>
              <a:t> = count;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add(</a:t>
            </a:r>
            <a:r>
              <a:rPr lang="en-US" altLang="zh-CN" b="1" dirty="0" err="1"/>
              <a:t>int</a:t>
            </a:r>
            <a:r>
              <a:rPr lang="en-US" altLang="zh-CN" dirty="0"/>
              <a:t> step){</a:t>
            </a:r>
            <a:endParaRPr lang="zh-CN" altLang="en-US" dirty="0"/>
          </a:p>
          <a:p>
            <a:pPr eaLnBrk="1" hangingPunct="1"/>
            <a:r>
              <a:rPr lang="en-US" altLang="zh-CN" dirty="0"/>
              <a:t>		count+=step;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  <a:p>
            <a:pPr eaLnBrk="1" hangingPunct="1"/>
            <a:r>
              <a:rPr lang="en-US" altLang="zh-CN" dirty="0"/>
              <a:t>----------------------------------------------</a:t>
            </a:r>
            <a:endParaRPr lang="zh-CN" altLang="en-US" dirty="0"/>
          </a:p>
          <a:p>
            <a:pPr eaLnBrk="1" hangingPunct="1"/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doGet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</a:t>
            </a:r>
            <a:endParaRPr lang="zh-CN" altLang="en-US" dirty="0"/>
          </a:p>
          <a:p>
            <a:pPr eaLnBrk="1" hangingPunct="1"/>
            <a:r>
              <a:rPr lang="en-US" altLang="zh-CN" dirty="0"/>
              <a:t>			</a:t>
            </a:r>
            <a:r>
              <a:rPr lang="en-US" altLang="zh-CN" b="1" dirty="0"/>
              <a:t>throws</a:t>
            </a:r>
            <a:r>
              <a:rPr lang="en-US" altLang="zh-CN" dirty="0"/>
              <a:t>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ServletContext</a:t>
            </a:r>
            <a:r>
              <a:rPr lang="en-US" altLang="zh-CN" dirty="0"/>
              <a:t> context = </a:t>
            </a:r>
            <a:r>
              <a:rPr lang="en-US" altLang="zh-CN" dirty="0" err="1"/>
              <a:t>getServletContext</a:t>
            </a:r>
            <a:r>
              <a:rPr lang="en-US" altLang="zh-CN" dirty="0"/>
              <a:t>();</a:t>
            </a:r>
            <a:endParaRPr lang="zh-CN" altLang="en-US" dirty="0"/>
          </a:p>
          <a:p>
            <a:pPr eaLnBrk="1" hangingPunct="1"/>
            <a:r>
              <a:rPr lang="en-US" altLang="zh-CN" dirty="0"/>
              <a:t>		Counter </a:t>
            </a:r>
            <a:r>
              <a:rPr lang="en-US" altLang="zh-CN" dirty="0" err="1"/>
              <a:t>counter</a:t>
            </a:r>
            <a:r>
              <a:rPr lang="en-US" altLang="zh-CN" dirty="0"/>
              <a:t> = (Counter) </a:t>
            </a:r>
            <a:r>
              <a:rPr lang="en-US" altLang="zh-CN" dirty="0" err="1"/>
              <a:t>context.getAttribute</a:t>
            </a:r>
            <a:r>
              <a:rPr lang="en-US" altLang="zh-CN" dirty="0"/>
              <a:t>("counter");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b="1" dirty="0"/>
              <a:t>if</a:t>
            </a:r>
            <a:r>
              <a:rPr lang="en-US" altLang="zh-CN" dirty="0"/>
              <a:t>(counter==</a:t>
            </a:r>
            <a:r>
              <a:rPr lang="en-US" altLang="zh-CN" b="1" dirty="0"/>
              <a:t>null</a:t>
            </a:r>
            <a:r>
              <a:rPr lang="en-US" altLang="zh-CN" dirty="0"/>
              <a:t>){</a:t>
            </a:r>
            <a:endParaRPr lang="zh-CN" altLang="en-US" dirty="0"/>
          </a:p>
          <a:p>
            <a:pPr eaLnBrk="1" hangingPunct="1"/>
            <a:r>
              <a:rPr lang="en-US" altLang="zh-CN" dirty="0"/>
              <a:t>			counter = </a:t>
            </a:r>
            <a:r>
              <a:rPr lang="en-US" altLang="zh-CN" b="1" dirty="0"/>
              <a:t>new</a:t>
            </a:r>
            <a:r>
              <a:rPr lang="en-US" altLang="zh-CN" dirty="0"/>
              <a:t> Counter(1);</a:t>
            </a:r>
            <a:endParaRPr lang="zh-CN" altLang="en-US" dirty="0"/>
          </a:p>
          <a:p>
            <a:pPr eaLnBrk="1" hangingPunct="1"/>
            <a:r>
              <a:rPr lang="en-US" altLang="zh-CN" dirty="0"/>
              <a:t>			</a:t>
            </a:r>
            <a:r>
              <a:rPr lang="en-US" altLang="zh-CN" dirty="0" err="1"/>
              <a:t>context.setAttribute</a:t>
            </a:r>
            <a:r>
              <a:rPr lang="en-US" altLang="zh-CN" dirty="0"/>
              <a:t>("counter", counter);</a:t>
            </a:r>
            <a:endParaRPr lang="zh-CN" altLang="en-US" dirty="0"/>
          </a:p>
          <a:p>
            <a:pPr eaLnBrk="1" hangingPunct="1"/>
            <a:r>
              <a:rPr lang="en-US" altLang="zh-CN" dirty="0"/>
              <a:t>		}</a:t>
            </a:r>
            <a:endParaRPr lang="zh-CN" altLang="en-US" dirty="0"/>
          </a:p>
          <a:p>
            <a:pPr eaLnBrk="1" hangingPunct="1"/>
            <a:r>
              <a:rPr lang="en-US" altLang="zh-CN" dirty="0"/>
              <a:t> 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response.getOutputStream</a:t>
            </a:r>
            <a:r>
              <a:rPr lang="en-US" altLang="zh-CN" dirty="0"/>
              <a:t>().write(("</a:t>
            </a:r>
            <a:r>
              <a:rPr lang="en-US" altLang="zh-CN" dirty="0" err="1"/>
              <a:t>count:"+counter.getCount</a:t>
            </a:r>
            <a:r>
              <a:rPr lang="en-US" altLang="zh-CN" dirty="0"/>
              <a:t>()).</a:t>
            </a:r>
            <a:r>
              <a:rPr lang="en-US" altLang="zh-CN" dirty="0" err="1"/>
              <a:t>getBytes</a:t>
            </a:r>
            <a:r>
              <a:rPr lang="en-US" altLang="zh-CN" dirty="0"/>
              <a:t>());</a:t>
            </a:r>
            <a:endParaRPr lang="zh-CN" altLang="en-US" dirty="0"/>
          </a:p>
          <a:p>
            <a:pPr eaLnBrk="1" hangingPunct="1"/>
            <a:r>
              <a:rPr lang="en-US" altLang="zh-CN" dirty="0"/>
              <a:t>		</a:t>
            </a:r>
            <a:r>
              <a:rPr lang="en-US" altLang="zh-CN" dirty="0" err="1"/>
              <a:t>counter.add</a:t>
            </a:r>
            <a:r>
              <a:rPr lang="en-US" altLang="zh-CN" dirty="0"/>
              <a:t>(1);</a:t>
            </a:r>
            <a:endParaRPr lang="zh-CN" altLang="en-US" dirty="0"/>
          </a:p>
          <a:p>
            <a:pPr eaLnBrk="1" hangingPunct="1"/>
            <a:r>
              <a:rPr lang="en-US" altLang="zh-CN" dirty="0"/>
              <a:t>	}</a:t>
            </a:r>
            <a:endParaRPr lang="zh-CN" altLang="en-US" dirty="0"/>
          </a:p>
          <a:p>
            <a:pPr eaLnBrk="1" hangingPunct="1"/>
            <a:r>
              <a:rPr lang="zh-CN" altLang="en-US" dirty="0"/>
              <a:t>资源文件通常有两种方式：</a:t>
            </a:r>
            <a:endParaRPr lang="zh-CN" altLang="en-US" dirty="0"/>
          </a:p>
          <a:p>
            <a:pPr eaLnBrk="1" hangingPunct="1"/>
            <a:r>
              <a:rPr lang="zh-CN" altLang="en-US" dirty="0"/>
              <a:t>对于简单的资源文件，即包含</a:t>
            </a:r>
            <a:r>
              <a:rPr lang="en-US" altLang="zh-CN" dirty="0"/>
              <a:t>key=value</a:t>
            </a:r>
            <a:r>
              <a:rPr lang="zh-CN" altLang="en-US" dirty="0"/>
              <a:t>的形式，我们一般采用</a:t>
            </a:r>
            <a:r>
              <a:rPr lang="en-US" altLang="zh-CN" dirty="0"/>
              <a:t>properties</a:t>
            </a:r>
            <a:r>
              <a:rPr lang="zh-CN" altLang="en-US" dirty="0"/>
              <a:t>，这些文件的扩展名一般为</a:t>
            </a:r>
            <a:r>
              <a:rPr lang="en-US" dirty="0"/>
              <a:t>*</a:t>
            </a:r>
            <a:r>
              <a:rPr lang="en-US" altLang="zh-CN" dirty="0"/>
              <a:t>.properties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zh-CN" altLang="en-US" dirty="0"/>
              <a:t>对于较复杂的资源文件，采用</a:t>
            </a:r>
            <a:r>
              <a:rPr lang="en-US" altLang="zh-CN" dirty="0"/>
              <a:t>XML</a:t>
            </a:r>
            <a:r>
              <a:rPr lang="zh-CN" altLang="en-US" dirty="0"/>
              <a:t>格式。</a:t>
            </a:r>
            <a:endParaRPr lang="zh-CN" altLang="en-US" dirty="0"/>
          </a:p>
          <a:p>
            <a:pPr eaLnBrk="1" hangingPunct="1"/>
            <a:r>
              <a:rPr lang="zh-CN" altLang="en-US" dirty="0"/>
              <a:t>通常资源文件放在</a:t>
            </a:r>
            <a:r>
              <a:rPr lang="en-US" altLang="zh-CN" dirty="0" err="1"/>
              <a:t>src</a:t>
            </a:r>
            <a:r>
              <a:rPr lang="zh-CN" altLang="en-US" dirty="0"/>
              <a:t>目录或者</a:t>
            </a:r>
            <a:r>
              <a:rPr lang="en-US" altLang="zh-CN" dirty="0"/>
              <a:t>WEB-INF</a:t>
            </a:r>
            <a:r>
              <a:rPr lang="zh-CN" altLang="en-US" dirty="0"/>
              <a:t>目录下。</a:t>
            </a:r>
            <a:endParaRPr lang="zh-CN" altLang="en-US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工程中，要获得某个文件的路径，我们一般都采取相对于</a:t>
            </a:r>
            <a:r>
              <a:rPr lang="en-US" altLang="zh-CN" dirty="0"/>
              <a:t>web</a:t>
            </a:r>
            <a:r>
              <a:rPr lang="zh-CN" altLang="en-US" dirty="0"/>
              <a:t>工程“</a:t>
            </a:r>
            <a:r>
              <a:rPr lang="en-US" altLang="zh-CN" dirty="0"/>
              <a:t>/</a:t>
            </a:r>
            <a:r>
              <a:rPr lang="zh-CN" altLang="en-US" dirty="0"/>
              <a:t>”的相对路径。</a:t>
            </a:r>
            <a:endParaRPr lang="zh-CN" altLang="en-US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下放置</a:t>
            </a:r>
            <a:r>
              <a:rPr lang="en-US" altLang="zh-CN" dirty="0" err="1"/>
              <a:t>properites</a:t>
            </a:r>
            <a:r>
              <a:rPr lang="zh-CN" altLang="en-US" dirty="0"/>
              <a:t>配置文件，利用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Context.getRealpath</a:t>
            </a:r>
            <a:r>
              <a:rPr lang="en-US" altLang="zh-CN" dirty="0"/>
              <a:t>(“’)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context.getResourceAsStream</a:t>
            </a:r>
            <a:r>
              <a:rPr lang="en-US" altLang="zh-CN" dirty="0"/>
              <a:t>("/WEB-INF/classes/</a:t>
            </a:r>
            <a:r>
              <a:rPr lang="en-US" altLang="zh-CN" dirty="0" err="1"/>
              <a:t>db.properties</a:t>
            </a:r>
            <a:r>
              <a:rPr lang="en-US" altLang="zh-CN" dirty="0"/>
              <a:t>")</a:t>
            </a:r>
            <a:r>
              <a:rPr lang="zh-CN" altLang="en-US" dirty="0"/>
              <a:t>来读取。</a:t>
            </a:r>
            <a:endParaRPr lang="zh-CN" altLang="en-US" dirty="0"/>
          </a:p>
          <a:p>
            <a:pPr eaLnBrk="1" hangingPunct="1"/>
            <a:r>
              <a:rPr lang="zh-CN" altLang="en-US" dirty="0"/>
              <a:t>另外一种方式是采用</a:t>
            </a:r>
            <a:r>
              <a:rPr lang="en-US" altLang="zh-CN" dirty="0" err="1"/>
              <a:t>ServeltContext</a:t>
            </a:r>
            <a:r>
              <a:rPr lang="zh-CN" altLang="en-US" dirty="0"/>
              <a:t>的</a:t>
            </a:r>
            <a:r>
              <a:rPr lang="en-US" altLang="zh-CN" dirty="0" err="1"/>
              <a:t>getRealPath</a:t>
            </a:r>
            <a:r>
              <a:rPr lang="en-US" altLang="zh-CN" dirty="0"/>
              <a:t>()</a:t>
            </a:r>
            <a:r>
              <a:rPr lang="zh-CN" altLang="en-US" dirty="0"/>
              <a:t>方法来获取某个文件的绝对路径。</a:t>
            </a:r>
            <a:endParaRPr lang="zh-CN" altLang="en-US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、加载</a:t>
            </a:r>
            <a:r>
              <a:rPr lang="en-US" altLang="zh-CN" dirty="0" err="1"/>
              <a:t>src</a:t>
            </a:r>
            <a:r>
              <a:rPr lang="zh-CN" altLang="en-US" dirty="0"/>
              <a:t>下的属性资源文件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InputStream</a:t>
            </a:r>
            <a:r>
              <a:rPr lang="en-US" altLang="zh-CN" dirty="0"/>
              <a:t> in= </a:t>
            </a:r>
            <a:r>
              <a:rPr lang="en-US" altLang="zh-CN" dirty="0" err="1"/>
              <a:t>ServletDemo.getClass</a:t>
            </a:r>
            <a:r>
              <a:rPr lang="en-US" altLang="zh-CN" dirty="0"/>
              <a:t>().</a:t>
            </a:r>
            <a:r>
              <a:rPr lang="en-US" altLang="zh-CN" dirty="0" err="1"/>
              <a:t>getClassLoader</a:t>
            </a:r>
            <a:r>
              <a:rPr lang="en-US" altLang="zh-CN" dirty="0"/>
              <a:t>().</a:t>
            </a:r>
            <a:r>
              <a:rPr lang="en-US" altLang="zh-CN" dirty="0" err="1"/>
              <a:t>getResourceAsStream</a:t>
            </a:r>
            <a:r>
              <a:rPr lang="en-US" altLang="zh-CN" dirty="0"/>
              <a:t>("</a:t>
            </a:r>
            <a:r>
              <a:rPr lang="en-US" altLang="zh-CN" dirty="0" err="1"/>
              <a:t>db.properties</a:t>
            </a:r>
            <a:r>
              <a:rPr lang="en-US" altLang="zh-CN" dirty="0"/>
              <a:t>");</a:t>
            </a:r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、加载与</a:t>
            </a:r>
            <a:r>
              <a:rPr lang="en-US" altLang="zh-CN" dirty="0" err="1"/>
              <a:t>servlet</a:t>
            </a:r>
            <a:r>
              <a:rPr lang="zh-CN" altLang="en-US" dirty="0"/>
              <a:t>同包中的资源属性文件</a:t>
            </a:r>
            <a:endParaRPr lang="zh-CN" altLang="en-US" dirty="0"/>
          </a:p>
          <a:p>
            <a:pPr eaLnBrk="1" hangingPunct="1"/>
            <a:r>
              <a:rPr lang="en-US" altLang="zh-CN" dirty="0" err="1"/>
              <a:t>InputStream</a:t>
            </a:r>
            <a:r>
              <a:rPr lang="en-US" altLang="zh-CN" dirty="0"/>
              <a:t> in=</a:t>
            </a:r>
            <a:r>
              <a:rPr lang="en-US" altLang="zh-CN" dirty="0" err="1"/>
              <a:t>ServletDemo.getClass</a:t>
            </a:r>
            <a:r>
              <a:rPr lang="en-US" altLang="zh-CN" dirty="0"/>
              <a:t>().</a:t>
            </a:r>
            <a:r>
              <a:rPr lang="en-US" altLang="zh-CN" dirty="0" err="1"/>
              <a:t>getClassLoader</a:t>
            </a:r>
            <a:r>
              <a:rPr lang="en-US" altLang="zh-CN" dirty="0"/>
              <a:t>().</a:t>
            </a:r>
            <a:r>
              <a:rPr lang="en-US" altLang="zh-CN" dirty="0" err="1"/>
              <a:t>getResourceAsStream</a:t>
            </a:r>
            <a:r>
              <a:rPr lang="en-US" altLang="zh-CN" dirty="0"/>
              <a:t>("</a:t>
            </a:r>
            <a:r>
              <a:rPr lang="en-US" altLang="zh-CN" dirty="0" err="1"/>
              <a:t>cn/cskaoyan/db.properties</a:t>
            </a:r>
            <a:r>
              <a:rPr lang="en-US" altLang="zh-CN" dirty="0"/>
              <a:t>");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AAF23-CDA6-480D-B592-5C62FFA5A196}" type="datetimeFigureOut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0CC40-7583-464A-B804-43D4BAB4731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.xml"/><Relationship Id="rId2" Type="http://schemas.openxmlformats.org/officeDocument/2006/relationships/hyperlink" Target="http://www.1ppt.com/hangye/" TargetMode="External"/><Relationship Id="rId19" Type="http://schemas.openxmlformats.org/officeDocument/2006/relationships/audio" Target="../media/audio1.wav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27274" y="3863976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24117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84782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i="1" dirty="0"/>
              <a:t>Servlet</a:t>
            </a:r>
            <a:endParaRPr lang="en-US" altLang="zh-CN" sz="5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的一些细节</a:t>
            </a:r>
            <a:r>
              <a:rPr lang="en-US" altLang="zh-CN" sz="3200">
                <a:ea typeface="新宋体" panose="02010609030101010101" pitchFamily="49" charset="-122"/>
              </a:rPr>
              <a:t>(1)</a:t>
            </a:r>
            <a:endParaRPr lang="en-US" altLang="zh-CN" sz="3200">
              <a:ea typeface="新宋体" panose="02010609030101010101" pitchFamily="49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3"/>
            <a:ext cx="8443106" cy="20891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1600" dirty="0">
                <a:latin typeface="宋体" panose="02010600030101010101" pitchFamily="2" charset="-122"/>
              </a:rPr>
              <a:t>由于客户端是通过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地址访问</a:t>
            </a:r>
            <a:r>
              <a:rPr lang="en-US" altLang="zh-CN" sz="1600" dirty="0">
                <a:latin typeface="宋体" panose="02010600030101010101" pitchFamily="2" charset="-122"/>
              </a:rPr>
              <a:t>web</a:t>
            </a:r>
            <a:r>
              <a:rPr lang="zh-CN" altLang="en-US" sz="1600" dirty="0">
                <a:latin typeface="宋体" panose="02010600030101010101" pitchFamily="2" charset="-122"/>
              </a:rPr>
              <a:t>服务器中的资源，所以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程序若想被外界访问，必须把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程序映射到一个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地址上，这个工作在</a:t>
            </a:r>
            <a:r>
              <a:rPr lang="en-US" altLang="zh-CN" sz="1600" dirty="0" err="1">
                <a:latin typeface="宋体" panose="02010600030101010101" pitchFamily="2" charset="-122"/>
              </a:rPr>
              <a:t>web.xml</a:t>
            </a:r>
            <a:r>
              <a:rPr lang="zh-CN" altLang="en-US" sz="1600" dirty="0">
                <a:latin typeface="宋体" panose="02010600030101010101" pitchFamily="2" charset="-122"/>
              </a:rPr>
              <a:t>文件中使用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&gt;</a:t>
            </a:r>
            <a:r>
              <a:rPr lang="zh-CN" altLang="en-US" sz="1600" dirty="0">
                <a:latin typeface="宋体" panose="02010600030101010101" pitchFamily="2" charset="-122"/>
              </a:rPr>
              <a:t>元素和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</a:t>
            </a:r>
            <a:r>
              <a:rPr lang="zh-CN" altLang="en-US" sz="1600" dirty="0">
                <a:latin typeface="宋体" panose="02010600030101010101" pitchFamily="2" charset="-122"/>
              </a:rPr>
              <a:t>元素完成。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&gt;</a:t>
            </a:r>
            <a:r>
              <a:rPr lang="zh-CN" altLang="en-US" sz="1600" dirty="0">
                <a:latin typeface="宋体" panose="02010600030101010101" pitchFamily="2" charset="-122"/>
              </a:rPr>
              <a:t>元素用于注册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，它包含有两个主要的子元素：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r>
              <a:rPr lang="zh-CN" altLang="en-US" sz="1600" dirty="0">
                <a:latin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-class&gt;</a:t>
            </a:r>
            <a:r>
              <a:rPr lang="zh-CN" altLang="en-US" sz="1600" dirty="0">
                <a:latin typeface="宋体" panose="02010600030101010101" pitchFamily="2" charset="-122"/>
              </a:rPr>
              <a:t>，分别用于设置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的注册名称和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的完整类名。 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1600" dirty="0">
                <a:latin typeface="宋体" panose="02010600030101010101" pitchFamily="2" charset="-122"/>
              </a:rPr>
              <a:t>一个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</a:t>
            </a:r>
            <a:r>
              <a:rPr lang="zh-CN" altLang="en-US" sz="1600" dirty="0">
                <a:latin typeface="宋体" panose="02010600030101010101" pitchFamily="2" charset="-122"/>
              </a:rPr>
              <a:t>元素用于映射一个已注册的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的一个对外访问路径，它包含有两个子元素：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r>
              <a:rPr lang="zh-CN" altLang="en-US" sz="1600" dirty="0">
                <a:latin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url</a:t>
            </a:r>
            <a:r>
              <a:rPr lang="en-US" altLang="zh-CN" sz="1600" dirty="0">
                <a:latin typeface="宋体" panose="02010600030101010101" pitchFamily="2" charset="-122"/>
              </a:rPr>
              <a:t>-pattern&gt;</a:t>
            </a:r>
            <a:r>
              <a:rPr lang="zh-CN" altLang="en-US" sz="1600" dirty="0">
                <a:latin typeface="宋体" panose="02010600030101010101" pitchFamily="2" charset="-122"/>
              </a:rPr>
              <a:t>，分别用于指定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的注册名称和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的对外访问路径。例如：</a:t>
            </a:r>
            <a:endParaRPr lang="zh-CN" altLang="en-US" sz="2900" dirty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987468" y="4005263"/>
            <a:ext cx="8136591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&lt;web-app&gt;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AnyName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-name&gt;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-class&gt;</a:t>
            </a:r>
            <a:r>
              <a:rPr lang="en-US" altLang="zh-CN" sz="1200" dirty="0" err="1"/>
              <a:t>HelloServlet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-class&gt;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&lt;/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-mapping&gt;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-name&gt;</a:t>
            </a:r>
            <a:r>
              <a:rPr lang="en-US" altLang="zh-CN" sz="1200" dirty="0" err="1"/>
              <a:t>AnyName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-name&gt;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	&lt;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-pattern&gt;/demo/</a:t>
            </a:r>
            <a:r>
              <a:rPr lang="en-US" altLang="zh-CN" sz="1200" dirty="0" err="1"/>
              <a:t>hello.html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-pattern&gt;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	&lt;/</a:t>
            </a:r>
            <a:r>
              <a:rPr lang="en-US" altLang="zh-CN" sz="1200" dirty="0" err="1"/>
              <a:t>servlet</a:t>
            </a:r>
            <a:r>
              <a:rPr lang="en-US" altLang="zh-CN" sz="1200" dirty="0"/>
              <a:t>-mapping&gt;</a:t>
            </a:r>
            <a:endParaRPr lang="en-US" altLang="zh-CN" sz="12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200" dirty="0"/>
              <a:t>&lt;/web-app&gt;</a:t>
            </a:r>
            <a:endParaRPr lang="en-US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的一些细节</a:t>
            </a:r>
            <a:r>
              <a:rPr lang="en-US" altLang="zh-CN" sz="3200">
                <a:ea typeface="新宋体" panose="02010609030101010101" pitchFamily="49" charset="-122"/>
              </a:rPr>
              <a:t>(2)</a:t>
            </a:r>
            <a:endParaRPr lang="en-US" altLang="zh-CN" sz="3200">
              <a:ea typeface="新宋体" panose="02010609030101010101" pitchFamily="49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4078" y="3573463"/>
            <a:ext cx="4028239" cy="2159000"/>
          </a:xfrm>
          <a:prstGeom prst="rect">
            <a:avLst/>
          </a:prstGeom>
          <a:noFill/>
        </p:spPr>
        <p:txBody>
          <a:bodyPr/>
          <a:lstStyle/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宋体" panose="02010600030101010101" pitchFamily="2" charset="-122"/>
              </a:rPr>
              <a:t>AnyName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&lt;/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</a:t>
            </a:r>
            <a:r>
              <a:rPr lang="en-US" altLang="zh-CN" sz="1600" dirty="0" err="1">
                <a:latin typeface="宋体" panose="02010600030101010101" pitchFamily="2" charset="-122"/>
              </a:rPr>
              <a:t>url</a:t>
            </a:r>
            <a:r>
              <a:rPr lang="en-US" altLang="zh-CN" sz="1600" dirty="0">
                <a:latin typeface="宋体" panose="02010600030101010101" pitchFamily="2" charset="-122"/>
              </a:rPr>
              <a:t>-pattern&gt;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	/action/*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&lt;/</a:t>
            </a:r>
            <a:r>
              <a:rPr lang="en-US" altLang="zh-CN" sz="1600" dirty="0" err="1">
                <a:latin typeface="宋体" panose="02010600030101010101" pitchFamily="2" charset="-122"/>
              </a:rPr>
              <a:t>url</a:t>
            </a:r>
            <a:r>
              <a:rPr lang="en-US" altLang="zh-CN" sz="1600" dirty="0">
                <a:latin typeface="宋体" panose="02010600030101010101" pitchFamily="2" charset="-122"/>
              </a:rPr>
              <a:t>-pattern&gt;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&lt;/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	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87468" y="3500438"/>
            <a:ext cx="3791386" cy="215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	</a:t>
            </a:r>
            <a:r>
              <a:rPr lang="en-US" altLang="zh-CN" sz="1600" dirty="0" err="1">
                <a:latin typeface="宋体" panose="02010600030101010101" pitchFamily="2" charset="-122"/>
              </a:rPr>
              <a:t>AnyName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&lt;/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-name&gt;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</a:t>
            </a:r>
            <a:r>
              <a:rPr lang="en-US" altLang="zh-CN" sz="1600" dirty="0" err="1">
                <a:latin typeface="宋体" panose="02010600030101010101" pitchFamily="2" charset="-122"/>
              </a:rPr>
              <a:t>url</a:t>
            </a:r>
            <a:r>
              <a:rPr lang="en-US" altLang="zh-CN" sz="1600" dirty="0">
                <a:latin typeface="宋体" panose="02010600030101010101" pitchFamily="2" charset="-122"/>
              </a:rPr>
              <a:t>-pattern&gt;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	*.do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	&lt;/</a:t>
            </a:r>
            <a:r>
              <a:rPr lang="en-US" altLang="zh-CN" sz="1600" dirty="0" err="1">
                <a:latin typeface="宋体" panose="02010600030101010101" pitchFamily="2" charset="-122"/>
              </a:rPr>
              <a:t>url</a:t>
            </a:r>
            <a:r>
              <a:rPr lang="en-US" altLang="zh-CN" sz="1600" dirty="0">
                <a:latin typeface="宋体" panose="02010600030101010101" pitchFamily="2" charset="-122"/>
              </a:rPr>
              <a:t>-pattern&gt;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宋体" panose="02010600030101010101" pitchFamily="2" charset="-122"/>
              </a:rPr>
              <a:t>&lt;/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en-US" altLang="zh-CN" sz="1600" dirty="0">
                <a:latin typeface="宋体" panose="02010600030101010101" pitchFamily="2" charset="-122"/>
              </a:rPr>
              <a:t>-mapping&gt;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07356" y="1916113"/>
            <a:ext cx="8371701" cy="1441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同一个</a:t>
            </a:r>
            <a:r>
              <a:rPr lang="en-US" altLang="zh-CN" dirty="0" err="1">
                <a:latin typeface="宋体" panose="02010600030101010101" pitchFamily="2" charset="-122"/>
              </a:rPr>
              <a:t>Servlet</a:t>
            </a:r>
            <a:r>
              <a:rPr lang="zh-CN" altLang="en-US" dirty="0">
                <a:latin typeface="宋体" panose="02010600030101010101" pitchFamily="2" charset="-122"/>
              </a:rPr>
              <a:t>可以被映射到多个</a:t>
            </a:r>
            <a:r>
              <a:rPr lang="en-US" altLang="zh-CN" dirty="0">
                <a:latin typeface="宋体" panose="02010600030101010101" pitchFamily="2" charset="-122"/>
              </a:rPr>
              <a:t>URL</a:t>
            </a:r>
            <a:r>
              <a:rPr lang="zh-CN" altLang="en-US" dirty="0">
                <a:latin typeface="宋体" panose="02010600030101010101" pitchFamily="2" charset="-122"/>
              </a:rPr>
              <a:t>上，即多个</a:t>
            </a:r>
            <a:r>
              <a:rPr lang="en-US" altLang="zh-CN" dirty="0">
                <a:latin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</a:rPr>
              <a:t>servlet</a:t>
            </a:r>
            <a:r>
              <a:rPr lang="en-US" altLang="zh-CN" dirty="0">
                <a:latin typeface="宋体" panose="02010600030101010101" pitchFamily="2" charset="-122"/>
              </a:rPr>
              <a:t>-mapping&gt;</a:t>
            </a:r>
            <a:r>
              <a:rPr lang="zh-CN" altLang="en-US" dirty="0">
                <a:latin typeface="宋体" panose="02010600030101010101" pitchFamily="2" charset="-122"/>
              </a:rPr>
              <a:t>元素的</a:t>
            </a:r>
            <a:r>
              <a:rPr lang="en-US" altLang="zh-CN" dirty="0">
                <a:latin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</a:rPr>
              <a:t>servlet</a:t>
            </a:r>
            <a:r>
              <a:rPr lang="en-US" altLang="zh-CN" dirty="0">
                <a:latin typeface="宋体" panose="02010600030101010101" pitchFamily="2" charset="-122"/>
              </a:rPr>
              <a:t>-name&gt;</a:t>
            </a:r>
            <a:r>
              <a:rPr lang="zh-CN" altLang="en-US" dirty="0">
                <a:latin typeface="宋体" panose="02010600030101010101" pitchFamily="2" charset="-122"/>
              </a:rPr>
              <a:t>子元素的设置值可以是同一个</a:t>
            </a:r>
            <a:r>
              <a:rPr lang="en-US" altLang="zh-CN" dirty="0" err="1">
                <a:latin typeface="宋体" panose="02010600030101010101" pitchFamily="2" charset="-122"/>
              </a:rPr>
              <a:t>Servlet</a:t>
            </a:r>
            <a:r>
              <a:rPr lang="zh-CN" altLang="en-US" dirty="0">
                <a:latin typeface="宋体" panose="02010600030101010101" pitchFamily="2" charset="-122"/>
              </a:rPr>
              <a:t>的注册名。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</a:rPr>
              <a:t>Servlet</a:t>
            </a:r>
            <a:r>
              <a:rPr lang="zh-CN" altLang="en-US" dirty="0">
                <a:latin typeface="宋体" panose="02010600030101010101" pitchFamily="2" charset="-122"/>
              </a:rPr>
              <a:t>映射到的</a:t>
            </a:r>
            <a:r>
              <a:rPr lang="en-US" altLang="zh-CN" dirty="0">
                <a:latin typeface="宋体" panose="02010600030101010101" pitchFamily="2" charset="-122"/>
              </a:rPr>
              <a:t>URL</a:t>
            </a:r>
            <a:r>
              <a:rPr lang="zh-CN" altLang="en-US" dirty="0">
                <a:latin typeface="宋体" panose="02010600030101010101" pitchFamily="2" charset="-122"/>
              </a:rPr>
              <a:t>中也可以使用*通配符，但是只能有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两种固定的格式</a:t>
            </a:r>
            <a:r>
              <a:rPr lang="zh-CN" altLang="en-US" dirty="0">
                <a:latin typeface="宋体" panose="02010600030101010101" pitchFamily="2" charset="-122"/>
              </a:rPr>
              <a:t>：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/xxxxxxxx    /abc/efg/dddd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*.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后缀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 build="p"/>
      <p:bldP spid="174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4677929" y="6629400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 dirty="0"/>
              <a:t>王道论坛</a:t>
            </a:r>
            <a:endParaRPr lang="en-US" sz="14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的一些细节</a:t>
            </a:r>
            <a:r>
              <a:rPr lang="en-US" altLang="zh-CN" sz="3200">
                <a:ea typeface="新宋体" panose="02010609030101010101" pitchFamily="49" charset="-122"/>
              </a:rPr>
              <a:t>(3)</a:t>
            </a:r>
            <a:endParaRPr lang="en-US" altLang="zh-CN" sz="3200">
              <a:ea typeface="新宋体" panose="02010609030101010101" pitchFamily="49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8985" y="1916113"/>
            <a:ext cx="8524960" cy="4464050"/>
          </a:xfrm>
          <a:prstGeom prst="rect">
            <a:avLst/>
          </a:prstGeom>
          <a:noFill/>
        </p:spPr>
        <p:txBody>
          <a:bodyPr/>
          <a:lstStyle/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对于如下的一些映射关系：</a:t>
            </a:r>
            <a:endParaRPr lang="zh-CN" altLang="en-US" sz="1600" b="1" dirty="0"/>
          </a:p>
          <a:p>
            <a:pPr marL="355600" indent="-355600">
              <a:lnSpc>
                <a:spcPct val="9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Servlet1 </a:t>
            </a:r>
            <a:r>
              <a:rPr lang="zh-CN" altLang="en-US" sz="1600" dirty="0">
                <a:latin typeface="宋体" panose="02010600030101010101" pitchFamily="2" charset="-122"/>
              </a:rPr>
              <a:t>映射到 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/* 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Servlet2 </a:t>
            </a:r>
            <a:r>
              <a:rPr lang="zh-CN" altLang="en-US" sz="1600" dirty="0">
                <a:latin typeface="宋体" panose="02010600030101010101" pitchFamily="2" charset="-122"/>
              </a:rPr>
              <a:t>映射到 </a:t>
            </a:r>
            <a:r>
              <a:rPr lang="en-US" altLang="zh-CN" sz="1600" dirty="0">
                <a:latin typeface="宋体" panose="02010600030101010101" pitchFamily="2" charset="-122"/>
              </a:rPr>
              <a:t>/* 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Servlet3 </a:t>
            </a:r>
            <a:r>
              <a:rPr lang="zh-CN" altLang="en-US" sz="1600" dirty="0">
                <a:latin typeface="宋体" panose="02010600030101010101" pitchFamily="2" charset="-122"/>
              </a:rPr>
              <a:t>映射到 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 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en-US" altLang="zh-CN" sz="1600" dirty="0">
                <a:latin typeface="宋体" panose="02010600030101010101" pitchFamily="2" charset="-122"/>
              </a:rPr>
              <a:t>Servlet4 </a:t>
            </a:r>
            <a:r>
              <a:rPr lang="zh-CN" altLang="en-US" sz="1600" dirty="0">
                <a:latin typeface="宋体" panose="02010600030101010101" pitchFamily="2" charset="-122"/>
              </a:rPr>
              <a:t>映射到 *</a:t>
            </a:r>
            <a:r>
              <a:rPr lang="en-US" altLang="zh-CN" sz="1600" dirty="0">
                <a:latin typeface="宋体" panose="02010600030101010101" pitchFamily="2" charset="-122"/>
              </a:rPr>
              <a:t>.do 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问题：</a:t>
            </a:r>
            <a:endParaRPr lang="zh-CN" altLang="en-US" sz="1600" b="1" dirty="0"/>
          </a:p>
          <a:p>
            <a:pPr marL="355600" indent="-355600"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当请求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为“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abc/a.html</a:t>
            </a:r>
            <a:r>
              <a:rPr lang="en-US" altLang="zh-CN" sz="1600" dirty="0">
                <a:latin typeface="宋体" panose="02010600030101010101" pitchFamily="2" charset="-122"/>
              </a:rPr>
              <a:t>”</a:t>
            </a:r>
            <a:r>
              <a:rPr lang="zh-CN" altLang="en-US" sz="1600" dirty="0">
                <a:latin typeface="宋体" panose="02010600030101010101" pitchFamily="2" charset="-122"/>
              </a:rPr>
              <a:t>，“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/*”</a:t>
            </a:r>
            <a:r>
              <a:rPr lang="zh-CN" altLang="en-US" sz="1600" dirty="0">
                <a:latin typeface="宋体" panose="02010600030101010101" pitchFamily="2" charset="-122"/>
              </a:rPr>
              <a:t>和“</a:t>
            </a:r>
            <a:r>
              <a:rPr lang="en-US" altLang="zh-CN" sz="1600" dirty="0">
                <a:latin typeface="宋体" panose="02010600030101010101" pitchFamily="2" charset="-122"/>
              </a:rPr>
              <a:t>/*”</a:t>
            </a:r>
            <a:r>
              <a:rPr lang="zh-CN" altLang="en-US" sz="1600" dirty="0">
                <a:latin typeface="宋体" panose="02010600030101010101" pitchFamily="2" charset="-122"/>
              </a:rPr>
              <a:t>都匹配，哪个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响应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b="1" dirty="0">
                <a:latin typeface="宋体" panose="02010600030101010101" pitchFamily="2" charset="-122"/>
              </a:rPr>
              <a:t>引擎将调用</a:t>
            </a:r>
            <a:r>
              <a:rPr lang="en-US" altLang="zh-CN" sz="1600" b="1" dirty="0">
                <a:latin typeface="宋体" panose="02010600030101010101" pitchFamily="2" charset="-122"/>
              </a:rPr>
              <a:t>Servlet1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当请求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为“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”</a:t>
            </a:r>
            <a:r>
              <a:rPr lang="zh-CN" altLang="en-US" sz="1600" dirty="0">
                <a:latin typeface="宋体" panose="02010600030101010101" pitchFamily="2" charset="-122"/>
              </a:rPr>
              <a:t>时，“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” /*</a:t>
            </a:r>
            <a:r>
              <a:rPr lang="zh-CN" altLang="en-US" sz="1600" dirty="0">
                <a:latin typeface="宋体" panose="02010600030101010101" pitchFamily="2" charset="-122"/>
              </a:rPr>
              <a:t>都匹配，哪个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响应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b="1" dirty="0">
                <a:latin typeface="宋体" panose="02010600030101010101" pitchFamily="2" charset="-122"/>
              </a:rPr>
              <a:t>引擎将调用</a:t>
            </a:r>
            <a:r>
              <a:rPr lang="en-US" altLang="zh-CN" sz="1600" b="1" dirty="0">
                <a:latin typeface="宋体" panose="02010600030101010101" pitchFamily="2" charset="-122"/>
              </a:rPr>
              <a:t>Servlet3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当请求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为“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abc/a.do</a:t>
            </a:r>
            <a:r>
              <a:rPr lang="en-US" altLang="zh-CN" sz="1600" dirty="0">
                <a:latin typeface="宋体" panose="02010600030101010101" pitchFamily="2" charset="-122"/>
              </a:rPr>
              <a:t>”</a:t>
            </a:r>
            <a:r>
              <a:rPr lang="zh-CN" altLang="en-US" sz="1600" dirty="0">
                <a:latin typeface="宋体" panose="02010600030101010101" pitchFamily="2" charset="-122"/>
              </a:rPr>
              <a:t>时，“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abc</a:t>
            </a:r>
            <a:r>
              <a:rPr lang="en-US" altLang="zh-CN" sz="1600" dirty="0">
                <a:latin typeface="宋体" panose="02010600030101010101" pitchFamily="2" charset="-122"/>
              </a:rPr>
              <a:t>/*”</a:t>
            </a:r>
            <a:r>
              <a:rPr lang="zh-CN" altLang="en-US" sz="1600" dirty="0">
                <a:latin typeface="宋体" panose="02010600030101010101" pitchFamily="2" charset="-122"/>
              </a:rPr>
              <a:t>和“*</a:t>
            </a:r>
            <a:r>
              <a:rPr lang="en-US" altLang="zh-CN" sz="1600" dirty="0">
                <a:latin typeface="宋体" panose="02010600030101010101" pitchFamily="2" charset="-122"/>
              </a:rPr>
              <a:t>.do”</a:t>
            </a:r>
            <a:r>
              <a:rPr lang="zh-CN" altLang="zh-CN" sz="1600" dirty="0">
                <a:latin typeface="宋体" panose="02010600030101010101" pitchFamily="2" charset="-122"/>
              </a:rPr>
              <a:t>和</a:t>
            </a:r>
            <a:r>
              <a:rPr lang="en-US" altLang="zh-CN" sz="1600" dirty="0">
                <a:latin typeface="宋体" panose="02010600030101010101" pitchFamily="2" charset="-122"/>
              </a:rPr>
              <a:t>/*</a:t>
            </a:r>
            <a:r>
              <a:rPr lang="zh-CN" altLang="en-US" sz="1600" dirty="0">
                <a:latin typeface="宋体" panose="02010600030101010101" pitchFamily="2" charset="-122"/>
              </a:rPr>
              <a:t>都匹配，哪个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响应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b="1" dirty="0">
                <a:latin typeface="宋体" panose="02010600030101010101" pitchFamily="2" charset="-122"/>
              </a:rPr>
              <a:t>引擎将调用</a:t>
            </a:r>
            <a:r>
              <a:rPr lang="en-US" altLang="zh-CN" sz="1600" b="1" dirty="0">
                <a:latin typeface="宋体" panose="02010600030101010101" pitchFamily="2" charset="-122"/>
              </a:rPr>
              <a:t>Servlet1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当请求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为“</a:t>
            </a:r>
            <a:r>
              <a:rPr lang="en-US" altLang="zh-CN" sz="1600" dirty="0">
                <a:latin typeface="宋体" panose="02010600030101010101" pitchFamily="2" charset="-122"/>
              </a:rPr>
              <a:t>/</a:t>
            </a:r>
            <a:r>
              <a:rPr lang="en-US" altLang="zh-CN" sz="1600" dirty="0" err="1">
                <a:latin typeface="宋体" panose="02010600030101010101" pitchFamily="2" charset="-122"/>
              </a:rPr>
              <a:t>a.do</a:t>
            </a:r>
            <a:r>
              <a:rPr lang="en-US" altLang="zh-CN" sz="1600" dirty="0">
                <a:latin typeface="宋体" panose="02010600030101010101" pitchFamily="2" charset="-122"/>
              </a:rPr>
              <a:t>”</a:t>
            </a:r>
            <a:r>
              <a:rPr lang="zh-CN" altLang="en-US" sz="1600" dirty="0">
                <a:latin typeface="宋体" panose="02010600030101010101" pitchFamily="2" charset="-122"/>
              </a:rPr>
              <a:t>时，“</a:t>
            </a:r>
            <a:r>
              <a:rPr lang="en-US" altLang="zh-CN" sz="1600" dirty="0">
                <a:latin typeface="宋体" panose="02010600030101010101" pitchFamily="2" charset="-122"/>
              </a:rPr>
              <a:t>/*”</a:t>
            </a:r>
            <a:r>
              <a:rPr lang="zh-CN" altLang="en-US" sz="1600" dirty="0">
                <a:latin typeface="宋体" panose="02010600030101010101" pitchFamily="2" charset="-122"/>
              </a:rPr>
              <a:t>和“*</a:t>
            </a:r>
            <a:r>
              <a:rPr lang="en-US" altLang="zh-CN" sz="1600" dirty="0">
                <a:latin typeface="宋体" panose="02010600030101010101" pitchFamily="2" charset="-122"/>
              </a:rPr>
              <a:t>.do”</a:t>
            </a:r>
            <a:r>
              <a:rPr lang="zh-CN" altLang="en-US" sz="1600" dirty="0">
                <a:latin typeface="宋体" panose="02010600030101010101" pitchFamily="2" charset="-122"/>
              </a:rPr>
              <a:t>都匹配，哪个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响应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b="1" dirty="0">
                <a:latin typeface="宋体" panose="02010600030101010101" pitchFamily="2" charset="-122"/>
              </a:rPr>
              <a:t>引擎将调用</a:t>
            </a:r>
            <a:r>
              <a:rPr lang="en-US" altLang="zh-CN" sz="1600" b="1" dirty="0">
                <a:latin typeface="宋体" panose="02010600030101010101" pitchFamily="2" charset="-122"/>
              </a:rPr>
              <a:t>Servlet2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当请求</a:t>
            </a:r>
            <a:r>
              <a:rPr lang="en-US" altLang="zh-CN" sz="1600" dirty="0">
                <a:latin typeface="宋体" panose="02010600030101010101" pitchFamily="2" charset="-122"/>
              </a:rPr>
              <a:t>URL</a:t>
            </a:r>
            <a:r>
              <a:rPr lang="zh-CN" altLang="en-US" sz="1600" dirty="0">
                <a:latin typeface="宋体" panose="02010600030101010101" pitchFamily="2" charset="-122"/>
              </a:rPr>
              <a:t>为“</a:t>
            </a:r>
            <a:r>
              <a:rPr lang="en-US" altLang="zh-CN" sz="1600" dirty="0">
                <a:latin typeface="宋体" panose="02010600030101010101" pitchFamily="2" charset="-122"/>
              </a:rPr>
              <a:t>/xxx/</a:t>
            </a:r>
            <a:r>
              <a:rPr lang="en-US" altLang="zh-CN" sz="1600" dirty="0" err="1">
                <a:latin typeface="宋体" panose="02010600030101010101" pitchFamily="2" charset="-122"/>
              </a:rPr>
              <a:t>yyy/a.do</a:t>
            </a:r>
            <a:r>
              <a:rPr lang="en-US" altLang="zh-CN" sz="1600" dirty="0">
                <a:latin typeface="宋体" panose="02010600030101010101" pitchFamily="2" charset="-122"/>
              </a:rPr>
              <a:t>”</a:t>
            </a:r>
            <a:r>
              <a:rPr lang="zh-CN" altLang="en-US" sz="1600" dirty="0">
                <a:latin typeface="宋体" panose="02010600030101010101" pitchFamily="2" charset="-122"/>
              </a:rPr>
              <a:t>时，“</a:t>
            </a:r>
            <a:r>
              <a:rPr lang="en-US" altLang="zh-CN" sz="1600" dirty="0">
                <a:latin typeface="宋体" panose="02010600030101010101" pitchFamily="2" charset="-122"/>
              </a:rPr>
              <a:t>/*”</a:t>
            </a:r>
            <a:r>
              <a:rPr lang="zh-CN" altLang="en-US" sz="1600" dirty="0">
                <a:latin typeface="宋体" panose="02010600030101010101" pitchFamily="2" charset="-122"/>
              </a:rPr>
              <a:t>和“*</a:t>
            </a:r>
            <a:r>
              <a:rPr lang="en-US" altLang="zh-CN" sz="1600" dirty="0">
                <a:latin typeface="宋体" panose="02010600030101010101" pitchFamily="2" charset="-122"/>
              </a:rPr>
              <a:t>.do”</a:t>
            </a:r>
            <a:r>
              <a:rPr lang="zh-CN" altLang="en-US" sz="1600" dirty="0">
                <a:latin typeface="宋体" panose="02010600030101010101" pitchFamily="2" charset="-122"/>
              </a:rPr>
              <a:t>都匹配，哪个</a:t>
            </a:r>
            <a:r>
              <a:rPr lang="en-US" altLang="zh-CN" sz="1600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dirty="0">
                <a:latin typeface="宋体" panose="02010600030101010101" pitchFamily="2" charset="-122"/>
              </a:rPr>
              <a:t>响应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355600" indent="-355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	</a:t>
            </a:r>
            <a:r>
              <a:rPr lang="en-US" altLang="zh-CN" sz="16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1600" b="1" dirty="0">
                <a:latin typeface="宋体" panose="02010600030101010101" pitchFamily="2" charset="-122"/>
              </a:rPr>
              <a:t>引擎将调用</a:t>
            </a:r>
            <a:r>
              <a:rPr lang="en-US" altLang="zh-CN" sz="1600" b="1" dirty="0">
                <a:latin typeface="宋体" panose="02010600030101010101" pitchFamily="2" charset="-122"/>
              </a:rPr>
              <a:t>Servlet2</a:t>
            </a:r>
            <a:r>
              <a:rPr lang="zh-CN" altLang="en-US" sz="1600" b="1" dirty="0">
                <a:latin typeface="宋体" panose="02010600030101010101" pitchFamily="2" charset="-122"/>
              </a:rPr>
              <a:t>。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err="1">
                <a:ea typeface="新宋体" panose="02010609030101010101" pitchFamily="49" charset="-122"/>
              </a:rPr>
              <a:t>Servlet</a:t>
            </a:r>
            <a:r>
              <a:rPr lang="zh-CN" altLang="en-US" sz="3200" dirty="0">
                <a:ea typeface="新宋体" panose="02010609030101010101" pitchFamily="49" charset="-122"/>
              </a:rPr>
              <a:t>的一些细节</a:t>
            </a:r>
            <a:r>
              <a:rPr lang="en-US" altLang="zh-CN" sz="3200" dirty="0">
                <a:ea typeface="新宋体" panose="02010609030101010101" pitchFamily="49" charset="-122"/>
              </a:rPr>
              <a:t>(4)</a:t>
            </a:r>
            <a:endParaRPr lang="en-US" altLang="zh-CN" sz="3200" dirty="0">
              <a:ea typeface="新宋体" panose="02010609030101010101" pitchFamily="49" charset="-122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835951" y="1905000"/>
            <a:ext cx="8443106" cy="4332288"/>
          </a:xfrm>
          <a:prstGeom prst="rect">
            <a:avLst/>
          </a:prstGeom>
          <a:noFill/>
        </p:spPr>
        <p:txBody>
          <a:bodyPr/>
          <a:lstStyle/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宋体" panose="02010600030101010101" pitchFamily="2" charset="-122"/>
              </a:rPr>
              <a:t>如果某个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的映射路径仅仅为一个正斜杠（</a:t>
            </a:r>
            <a:r>
              <a:rPr lang="en-US" altLang="zh-CN" sz="2000" dirty="0">
                <a:latin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</a:rPr>
              <a:t>），那么这个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就成为当前</a:t>
            </a:r>
            <a:r>
              <a:rPr lang="en-US" altLang="zh-CN" sz="2000" dirty="0"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</a:rPr>
              <a:t>应用程序的缺省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。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宋体" panose="02010600030101010101" pitchFamily="2" charset="-122"/>
              </a:rPr>
              <a:t>凡是在</a:t>
            </a:r>
            <a:r>
              <a:rPr lang="en-US" altLang="zh-CN" sz="2000" dirty="0" err="1">
                <a:latin typeface="宋体" panose="02010600030101010101" pitchFamily="2" charset="-122"/>
              </a:rPr>
              <a:t>web.xml</a:t>
            </a:r>
            <a:r>
              <a:rPr lang="zh-CN" altLang="en-US" sz="2000" dirty="0">
                <a:latin typeface="宋体" panose="02010600030101010101" pitchFamily="2" charset="-122"/>
              </a:rPr>
              <a:t>文件中找不到匹配的</a:t>
            </a:r>
            <a:r>
              <a:rPr lang="en-US" altLang="zh-CN" sz="2000" dirty="0">
                <a:latin typeface="宋体" panose="02010600030101010101" pitchFamily="2" charset="-122"/>
              </a:rPr>
              <a:t>&lt;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en-US" altLang="zh-CN" sz="2000" dirty="0">
                <a:latin typeface="宋体" panose="02010600030101010101" pitchFamily="2" charset="-122"/>
              </a:rPr>
              <a:t>-mapping&gt;</a:t>
            </a:r>
            <a:r>
              <a:rPr lang="zh-CN" altLang="en-US" sz="2000" dirty="0">
                <a:latin typeface="宋体" panose="02010600030101010101" pitchFamily="2" charset="-122"/>
              </a:rPr>
              <a:t>元素的</a:t>
            </a:r>
            <a:r>
              <a:rPr lang="en-US" altLang="zh-CN" sz="2000" dirty="0">
                <a:latin typeface="宋体" panose="02010600030101010101" pitchFamily="2" charset="-122"/>
              </a:rPr>
              <a:t>URL</a:t>
            </a:r>
            <a:r>
              <a:rPr lang="zh-CN" altLang="en-US" sz="2000" dirty="0">
                <a:latin typeface="宋体" panose="02010600030101010101" pitchFamily="2" charset="-122"/>
              </a:rPr>
              <a:t>，它们的访问请求都将交给缺省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处理，也就是说，缺省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用于处理所有其他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都不处理的访问请求。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latin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</a:rPr>
              <a:t>&lt;tomcat</a:t>
            </a:r>
            <a:r>
              <a:rPr lang="zh-CN" altLang="en-US" sz="2000" dirty="0">
                <a:latin typeface="宋体" panose="02010600030101010101" pitchFamily="2" charset="-122"/>
              </a:rPr>
              <a:t>的安装目录</a:t>
            </a:r>
            <a:r>
              <a:rPr lang="en-US" altLang="zh-CN" sz="2000" dirty="0">
                <a:latin typeface="宋体" panose="02010600030101010101" pitchFamily="2" charset="-122"/>
              </a:rPr>
              <a:t>&gt;\conf\</a:t>
            </a:r>
            <a:r>
              <a:rPr lang="en-US" altLang="zh-CN" sz="2000" dirty="0" err="1">
                <a:latin typeface="宋体" panose="02010600030101010101" pitchFamily="2" charset="-122"/>
              </a:rPr>
              <a:t>web.xml</a:t>
            </a:r>
            <a:r>
              <a:rPr lang="zh-CN" altLang="en-US" sz="2000" dirty="0">
                <a:latin typeface="宋体" panose="02010600030101010101" pitchFamily="2" charset="-122"/>
              </a:rPr>
              <a:t>文件中，注册了一个名称为</a:t>
            </a:r>
            <a:r>
              <a:rPr lang="en-US" altLang="zh-CN" sz="2000" dirty="0" err="1">
                <a:latin typeface="宋体" panose="02010600030101010101" pitchFamily="2" charset="-122"/>
              </a:rPr>
              <a:t>org.apache.catalina.servlets.DefaultServlet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，并将这个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设置为了缺省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355600" indent="-355600">
              <a:spcAft>
                <a:spcPct val="2000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当访问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Tomcat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服务器中的某个静态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文件和图片时，实际上是在访问这个缺省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4"/>
          <p:cNvSpPr>
            <a:spLocks noGrp="1"/>
          </p:cNvSpPr>
          <p:nvPr>
            <p:ph type="body" idx="4294967295"/>
          </p:nvPr>
        </p:nvSpPr>
        <p:spPr>
          <a:xfrm>
            <a:off x="783704" y="2357439"/>
            <a:ext cx="8526701" cy="1500187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3600"/>
              <a:t>Servlet </a:t>
            </a:r>
            <a:r>
              <a:rPr lang="zh-CN" altLang="en-US" sz="3600"/>
              <a:t>生命周期</a:t>
            </a:r>
            <a:endParaRPr lang="zh-CN" altLang="en-US" sz="3600"/>
          </a:p>
        </p:txBody>
      </p:sp>
      <p:sp>
        <p:nvSpPr>
          <p:cNvPr id="16387" name="副标题 2"/>
          <p:cNvSpPr txBox="1">
            <a:spLocks noChangeArrowheads="1"/>
          </p:cNvSpPr>
          <p:nvPr/>
        </p:nvSpPr>
        <p:spPr bwMode="auto">
          <a:xfrm>
            <a:off x="1865216" y="4251326"/>
            <a:ext cx="5935253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3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的生命周期</a:t>
            </a:r>
            <a:r>
              <a:rPr lang="en-US" altLang="zh-CN" sz="3200">
                <a:ea typeface="新宋体" panose="02010609030101010101" pitchFamily="49" charset="-122"/>
              </a:rPr>
              <a:t>(1)</a:t>
            </a:r>
            <a:endParaRPr lang="en-US" altLang="zh-CN" sz="3200">
              <a:ea typeface="新宋体" panose="02010609030101010101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是一个供其他</a:t>
            </a:r>
            <a:r>
              <a:rPr lang="en-US" altLang="zh-CN" sz="2000" dirty="0">
                <a:latin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</a:rPr>
              <a:t>程序（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引擎）调用的</a:t>
            </a:r>
            <a:r>
              <a:rPr lang="en-US" altLang="zh-CN" sz="2000" dirty="0">
                <a:latin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</a:rPr>
              <a:t>类，它不能独立运行，它的运行完全由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引擎</a:t>
            </a:r>
            <a:r>
              <a:rPr lang="zh-CN" altLang="en-US" sz="2000" dirty="0">
                <a:latin typeface="宋体" panose="02010600030101010101" pitchFamily="2" charset="-122"/>
              </a:rPr>
              <a:t>来控制和调度。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针对客户端的多次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请求，通常情况下，服务器只会创建一个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实例对象，也就是说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实例对象一旦创建，它就会驻留在内存中，为后续的其它请求服务，</a:t>
            </a:r>
            <a:r>
              <a:rPr lang="zh-CN" altLang="en-US" sz="2000" dirty="0">
                <a:solidFill>
                  <a:srgbClr val="FF0000"/>
                </a:solidFill>
              </a:rPr>
              <a:t>直至</a:t>
            </a:r>
            <a:r>
              <a:rPr lang="en-US" altLang="zh-CN" sz="2000" dirty="0">
                <a:solidFill>
                  <a:srgbClr val="FF0000"/>
                </a:solidFill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</a:rPr>
              <a:t>容器退出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或应用停止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实例对象才会销毁。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000" dirty="0">
                <a:latin typeface="宋体" panose="02010600030101010101" pitchFamily="2" charset="-122"/>
              </a:rPr>
              <a:t>在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的整个生命周期内，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</a:rPr>
              <a:t>init</a:t>
            </a:r>
            <a:r>
              <a:rPr lang="zh-CN" altLang="en-US" sz="2000" dirty="0">
                <a:latin typeface="宋体" panose="02010600030101010101" pitchFamily="2" charset="-122"/>
              </a:rPr>
              <a:t>方法只被调用一次。而对一个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的每次访问请求都导致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引擎调用一次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</a:rPr>
              <a:t>service</a:t>
            </a:r>
            <a:r>
              <a:rPr lang="zh-CN" altLang="en-US" sz="2000" dirty="0">
                <a:latin typeface="宋体" panose="02010600030101010101" pitchFamily="2" charset="-122"/>
              </a:rPr>
              <a:t>方法。对于每次访问请求，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引擎都会创建一个新的</a:t>
            </a:r>
            <a:r>
              <a:rPr lang="en-US" altLang="zh-CN" sz="2000" dirty="0" err="1">
                <a:latin typeface="宋体" panose="02010600030101010101" pitchFamily="2" charset="-122"/>
              </a:rPr>
              <a:t>HttpServletRequest</a:t>
            </a:r>
            <a:r>
              <a:rPr lang="zh-CN" altLang="en-US" sz="2000" dirty="0">
                <a:latin typeface="宋体" panose="02010600030101010101" pitchFamily="2" charset="-122"/>
              </a:rPr>
              <a:t>请求对象和一个新的</a:t>
            </a:r>
            <a:r>
              <a:rPr lang="en-US" altLang="zh-CN" sz="2000" dirty="0" err="1">
                <a:latin typeface="宋体" panose="02010600030101010101" pitchFamily="2" charset="-122"/>
              </a:rPr>
              <a:t>HttpServletResponse</a:t>
            </a:r>
            <a:r>
              <a:rPr lang="zh-CN" altLang="en-US" sz="2000" dirty="0">
                <a:latin typeface="宋体" panose="02010600030101010101" pitchFamily="2" charset="-122"/>
              </a:rPr>
              <a:t>响应对象，然后将这两个对象作为参数传递给它调用的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</a:rPr>
              <a:t>service()</a:t>
            </a:r>
            <a:r>
              <a:rPr lang="zh-CN" altLang="en-US" sz="2000" dirty="0">
                <a:latin typeface="宋体" panose="02010600030101010101" pitchFamily="2" charset="-122"/>
              </a:rPr>
              <a:t>方法，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service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方法再根据请求方式分别调用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doXXX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方法。 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的生命周期</a:t>
            </a:r>
            <a:r>
              <a:rPr lang="en-US" altLang="zh-CN" sz="3200">
                <a:ea typeface="新宋体" panose="02010609030101010101" pitchFamily="49" charset="-122"/>
              </a:rPr>
              <a:t>(2)</a:t>
            </a:r>
            <a:endParaRPr lang="en-US" altLang="zh-CN" sz="3200">
              <a:ea typeface="新宋体" panose="02010609030101010101" pitchFamily="49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zh-CN" altLang="en-US" sz="2200" b="1" dirty="0">
                <a:latin typeface="宋体" panose="02010600030101010101" pitchFamily="2" charset="-122"/>
              </a:rPr>
              <a:t>如果在</a:t>
            </a:r>
            <a:r>
              <a:rPr lang="en-US" altLang="zh-CN" sz="2200" b="1" dirty="0">
                <a:latin typeface="宋体" panose="02010600030101010101" pitchFamily="2" charset="-122"/>
              </a:rPr>
              <a:t>&lt;</a:t>
            </a:r>
            <a:r>
              <a:rPr lang="en-US" altLang="zh-CN" sz="2200" b="1" dirty="0" err="1">
                <a:latin typeface="宋体" panose="02010600030101010101" pitchFamily="2" charset="-122"/>
              </a:rPr>
              <a:t>servlet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  <a:r>
              <a:rPr lang="zh-CN" altLang="en-US" sz="2200" b="1" dirty="0">
                <a:latin typeface="宋体" panose="02010600030101010101" pitchFamily="2" charset="-122"/>
              </a:rPr>
              <a:t>元素中配置了一个</a:t>
            </a:r>
            <a:r>
              <a:rPr lang="en-US" altLang="zh-CN" sz="2200" b="1" dirty="0">
                <a:latin typeface="宋体" panose="02010600030101010101" pitchFamily="2" charset="-122"/>
              </a:rPr>
              <a:t>&lt;load-on-startup&gt;</a:t>
            </a:r>
            <a:r>
              <a:rPr lang="zh-CN" altLang="en-US" sz="2200" b="1" dirty="0">
                <a:latin typeface="宋体" panose="02010600030101010101" pitchFamily="2" charset="-122"/>
              </a:rPr>
              <a:t>元素，那么</a:t>
            </a:r>
            <a:r>
              <a:rPr lang="en-US" altLang="zh-CN" sz="2200" b="1" dirty="0">
                <a:latin typeface="宋体" panose="02010600030101010101" pitchFamily="2" charset="-122"/>
              </a:rPr>
              <a:t>WEB</a:t>
            </a:r>
            <a:r>
              <a:rPr lang="zh-CN" altLang="en-US" sz="2200" b="1" dirty="0">
                <a:latin typeface="宋体" panose="02010600030101010101" pitchFamily="2" charset="-122"/>
              </a:rPr>
              <a:t>应用程序在启动时，就会装载并创建</a:t>
            </a:r>
            <a:r>
              <a:rPr lang="en-US" altLang="zh-CN" sz="22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2200" b="1" dirty="0">
                <a:latin typeface="宋体" panose="02010600030101010101" pitchFamily="2" charset="-122"/>
              </a:rPr>
              <a:t>的实例对象、以及调用</a:t>
            </a:r>
            <a:r>
              <a:rPr lang="en-US" altLang="zh-CN" sz="22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2200" b="1" dirty="0">
                <a:latin typeface="宋体" panose="02010600030101010101" pitchFamily="2" charset="-122"/>
              </a:rPr>
              <a:t>实例对象的</a:t>
            </a:r>
            <a:r>
              <a:rPr lang="en-US" altLang="zh-CN" sz="2200" b="1" dirty="0">
                <a:latin typeface="宋体" panose="02010600030101010101" pitchFamily="2" charset="-122"/>
              </a:rPr>
              <a:t>init()</a:t>
            </a:r>
            <a:r>
              <a:rPr lang="zh-CN" altLang="en-US" sz="2200" b="1" dirty="0">
                <a:latin typeface="宋体" panose="02010600030101010101" pitchFamily="2" charset="-122"/>
              </a:rPr>
              <a:t>方法。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latin typeface="宋体" panose="02010600030101010101" pitchFamily="2" charset="-122"/>
              </a:rPr>
              <a:t>	举例：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latin typeface="宋体" panose="02010600030101010101" pitchFamily="2" charset="-122"/>
              </a:rPr>
              <a:t>	</a:t>
            </a:r>
            <a:r>
              <a:rPr lang="en-US" altLang="zh-CN" sz="1400" dirty="0">
                <a:latin typeface="宋体" panose="02010600030101010101" pitchFamily="2" charset="-122"/>
              </a:rPr>
              <a:t>&lt;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	&lt;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-name&gt;invoker&lt;/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-name&gt;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	&lt;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-class&gt;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		</a:t>
            </a:r>
            <a:r>
              <a:rPr lang="en-US" altLang="zh-CN" sz="1400" dirty="0" err="1">
                <a:latin typeface="宋体" panose="02010600030101010101" pitchFamily="2" charset="-122"/>
              </a:rPr>
              <a:t>org.apache.catalina.servlets.InvokerServlet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	&lt;/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-class&gt;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	&lt;load-on-startup&gt;2&lt;/load-on-startup&gt;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latin typeface="宋体" panose="02010600030101010101" pitchFamily="2" charset="-122"/>
              </a:rPr>
              <a:t>	&lt;/</a:t>
            </a:r>
            <a:r>
              <a:rPr lang="en-US" altLang="zh-CN" sz="1400" dirty="0" err="1">
                <a:latin typeface="宋体" panose="02010600030101010101" pitchFamily="2" charset="-122"/>
              </a:rPr>
              <a:t>servlet</a:t>
            </a:r>
            <a:r>
              <a:rPr lang="en-US" altLang="zh-CN" sz="1400" dirty="0">
                <a:latin typeface="宋体" panose="02010600030101010101" pitchFamily="2" charset="-122"/>
              </a:rPr>
              <a:t>&gt;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用途：为</a:t>
            </a:r>
            <a:r>
              <a:rPr lang="en-US" altLang="zh-CN" sz="2200" b="1" dirty="0">
                <a:latin typeface="宋体" panose="02010600030101010101" pitchFamily="2" charset="-122"/>
              </a:rPr>
              <a:t>web</a:t>
            </a:r>
            <a:r>
              <a:rPr lang="zh-CN" altLang="en-US" sz="2200" b="1" dirty="0">
                <a:latin typeface="宋体" panose="02010600030101010101" pitchFamily="2" charset="-122"/>
              </a:rPr>
              <a:t>应用写一个</a:t>
            </a:r>
            <a:r>
              <a:rPr lang="en-US" altLang="zh-CN" sz="2200" b="1" dirty="0" err="1">
                <a:latin typeface="宋体" panose="02010600030101010101" pitchFamily="2" charset="-122"/>
              </a:rPr>
              <a:t>InitServlet</a:t>
            </a:r>
            <a:r>
              <a:rPr lang="zh-CN" altLang="en-US" sz="2200" b="1" dirty="0">
                <a:latin typeface="宋体" panose="02010600030101010101" pitchFamily="2" charset="-122"/>
              </a:rPr>
              <a:t>，这个</a:t>
            </a:r>
            <a:r>
              <a:rPr lang="en-US" altLang="zh-CN" sz="2200" b="1" dirty="0" err="1">
                <a:latin typeface="宋体" panose="02010600030101010101" pitchFamily="2" charset="-122"/>
              </a:rPr>
              <a:t>servlet</a:t>
            </a:r>
            <a:r>
              <a:rPr lang="zh-CN" altLang="en-US" sz="2200" b="1" dirty="0">
                <a:latin typeface="宋体" panose="02010600030101010101" pitchFamily="2" charset="-122"/>
              </a:rPr>
              <a:t>配置为启动时装载，为整个</a:t>
            </a:r>
            <a:r>
              <a:rPr lang="en-US" altLang="zh-CN" sz="2200" b="1" dirty="0">
                <a:latin typeface="宋体" panose="02010600030101010101" pitchFamily="2" charset="-122"/>
              </a:rPr>
              <a:t>web</a:t>
            </a:r>
            <a:r>
              <a:rPr lang="zh-CN" altLang="en-US" sz="2200" b="1" dirty="0">
                <a:latin typeface="宋体" panose="02010600030101010101" pitchFamily="2" charset="-122"/>
              </a:rPr>
              <a:t>应用创建必要的数据库表和数据。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4120" y="364373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err="1">
                <a:ea typeface="新宋体" panose="02010609030101010101" pitchFamily="49" charset="-122"/>
              </a:rPr>
              <a:t>ServletConfig</a:t>
            </a:r>
            <a:r>
              <a:rPr lang="zh-CN" altLang="en-US" sz="3200" dirty="0">
                <a:ea typeface="新宋体" panose="02010609030101010101" pitchFamily="49" charset="-122"/>
              </a:rPr>
              <a:t>对象</a:t>
            </a:r>
            <a:endParaRPr lang="zh-CN" altLang="en-US" sz="3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674735" cy="432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在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配置文件</a:t>
            </a:r>
            <a:r>
              <a:rPr lang="zh-CN" altLang="en-US" sz="2000" dirty="0"/>
              <a:t>中，可以使用一个或多个</a:t>
            </a:r>
            <a:r>
              <a:rPr lang="en-US" altLang="zh-CN" sz="2000" dirty="0"/>
              <a:t>&lt;init-</a:t>
            </a:r>
            <a:r>
              <a:rPr lang="en-US" altLang="zh-CN" sz="2000" dirty="0" err="1"/>
              <a:t>param</a:t>
            </a:r>
            <a:r>
              <a:rPr lang="en-US" altLang="zh-CN" sz="2000" dirty="0"/>
              <a:t>&gt;</a:t>
            </a:r>
            <a:r>
              <a:rPr lang="zh-CN" altLang="en-US" sz="2000" dirty="0"/>
              <a:t>标签为 某个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配置一些初始化参数。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当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配置了初始化参数后，</a:t>
            </a:r>
            <a:r>
              <a:rPr lang="en-US" altLang="zh-CN" sz="2000" dirty="0"/>
              <a:t>web</a:t>
            </a:r>
            <a:r>
              <a:rPr lang="zh-CN" altLang="en-US" sz="2000" dirty="0"/>
              <a:t>容器在创建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实例对象时，会自动将这些初始化参数封装到</a:t>
            </a:r>
            <a:r>
              <a:rPr lang="en-US" altLang="zh-CN" sz="2000" dirty="0" err="1"/>
              <a:t>ServletConfig</a:t>
            </a:r>
            <a:r>
              <a:rPr lang="zh-CN" altLang="en-US" sz="2000" dirty="0"/>
              <a:t>对象中，并在调用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</a:t>
            </a:r>
            <a:r>
              <a:rPr lang="en-US" altLang="zh-CN" sz="2000" dirty="0"/>
              <a:t>init</a:t>
            </a:r>
            <a:r>
              <a:rPr lang="zh-CN" altLang="en-US" sz="2000" dirty="0"/>
              <a:t>方法时，将</a:t>
            </a:r>
            <a:r>
              <a:rPr lang="en-US" altLang="zh-CN" sz="2000" dirty="0" err="1"/>
              <a:t>ServletConfig</a:t>
            </a:r>
            <a:r>
              <a:rPr lang="zh-CN" altLang="en-US" sz="2000" dirty="0"/>
              <a:t>对象传递给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。进而，程序员通过</a:t>
            </a:r>
            <a:r>
              <a:rPr lang="en-US" altLang="zh-CN" sz="2000" dirty="0" err="1"/>
              <a:t>ServletConfig</a:t>
            </a:r>
            <a:r>
              <a:rPr lang="zh-CN" altLang="en-US" sz="2000" dirty="0"/>
              <a:t>对象就可以得到当前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的初始化参数信息。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阅读</a:t>
            </a:r>
            <a:r>
              <a:rPr lang="en-US" altLang="zh-CN" sz="2000" dirty="0" err="1"/>
              <a:t>ServletConfig</a:t>
            </a:r>
            <a:r>
              <a:rPr lang="en-US" altLang="zh-CN" sz="2000" dirty="0"/>
              <a:t> API</a:t>
            </a:r>
            <a:r>
              <a:rPr lang="zh-CN" altLang="en-US" sz="2000" dirty="0"/>
              <a:t>，并举例说明该对象的作用：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获得字符集编码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获得数据库连接信息</a:t>
            </a:r>
            <a:endParaRPr lang="zh-CN" altLang="en-US" sz="2000" dirty="0"/>
          </a:p>
        </p:txBody>
      </p:sp>
      <p:sp>
        <p:nvSpPr>
          <p:cNvPr id="19461" name="AutoShape 11"/>
          <p:cNvSpPr>
            <a:spLocks noChangeArrowheads="1"/>
          </p:cNvSpPr>
          <p:nvPr/>
        </p:nvSpPr>
        <p:spPr bwMode="auto">
          <a:xfrm>
            <a:off x="8542376" y="1214438"/>
            <a:ext cx="632187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err="1">
                <a:solidFill>
                  <a:srgbClr val="FF0000"/>
                </a:solidFill>
                <a:ea typeface="新宋体" panose="02010609030101010101" pitchFamily="49" charset="-122"/>
              </a:rPr>
              <a:t>ServletContext</a:t>
            </a:r>
            <a:endParaRPr lang="en-US" altLang="zh-CN" sz="3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674735" cy="43211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容器在启动时，它会为每个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应用程序都创建一个对应的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对象，它代表当前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应用。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</a:rPr>
              <a:t>ServletConfig</a:t>
            </a:r>
            <a:r>
              <a:rPr lang="zh-CN" altLang="en-US" sz="2000" dirty="0">
                <a:latin typeface="宋体" panose="02010600030101010101" pitchFamily="2" charset="-122"/>
              </a:rPr>
              <a:t>对象中维护了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对象的引用，开发人员在编写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时，可以通过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ServletConfig.getServletContext</a:t>
            </a:r>
            <a:r>
              <a:rPr lang="zh-CN" altLang="en-US" sz="2000" dirty="0">
                <a:latin typeface="宋体" panose="02010600030101010101" pitchFamily="2" charset="-122"/>
              </a:rPr>
              <a:t>方法获得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由于一个</a:t>
            </a:r>
            <a:r>
              <a:rPr lang="en-US" altLang="zh-CN" sz="2000" dirty="0"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</a:rPr>
              <a:t>应用中的所有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共享同一个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对象，因此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对象之间可以通过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对象来实现通讯。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对象通常也被称之为</a:t>
            </a:r>
            <a:r>
              <a:rPr lang="en-US" altLang="zh-CN" sz="2000" b="1" dirty="0">
                <a:latin typeface="宋体" panose="02010600030101010101" pitchFamily="2" charset="-122"/>
              </a:rPr>
              <a:t>context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域</a:t>
            </a:r>
            <a:r>
              <a:rPr lang="zh-CN" altLang="en-US" sz="2000" b="1" dirty="0">
                <a:latin typeface="宋体" panose="02010600030101010101" pitchFamily="2" charset="-122"/>
              </a:rPr>
              <a:t>对象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查看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en-US" altLang="zh-CN" sz="2000" dirty="0">
                <a:latin typeface="宋体" panose="02010600030101010101" pitchFamily="2" charset="-122"/>
              </a:rPr>
              <a:t> API</a:t>
            </a:r>
            <a:r>
              <a:rPr lang="zh-CN" altLang="en-US" sz="2000" dirty="0">
                <a:latin typeface="宋体" panose="02010600030101010101" pitchFamily="2" charset="-122"/>
              </a:rPr>
              <a:t>文档，了解</a:t>
            </a:r>
            <a:r>
              <a:rPr lang="en-US" altLang="zh-CN" sz="2000" dirty="0" err="1">
                <a:latin typeface="宋体" panose="02010600030101010101" pitchFamily="2" charset="-122"/>
              </a:rPr>
              <a:t>ServletContext</a:t>
            </a:r>
            <a:r>
              <a:rPr lang="zh-CN" altLang="en-US" sz="2000" dirty="0">
                <a:latin typeface="宋体" panose="02010600030101010101" pitchFamily="2" charset="-122"/>
              </a:rPr>
              <a:t>对象的功能。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ServletContext</a:t>
            </a:r>
            <a:r>
              <a:rPr lang="zh-CN" altLang="en-US" sz="3200">
                <a:ea typeface="新宋体" panose="02010609030101010101" pitchFamily="49" charset="-122"/>
              </a:rPr>
              <a:t>应用</a:t>
            </a:r>
            <a:endParaRPr lang="zh-CN" altLang="en-US" sz="32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3"/>
            <a:ext cx="8674735" cy="457517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/>
              <a:t>获取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应用的初始化参数。</a:t>
            </a:r>
            <a:r>
              <a:rPr lang="en-US" altLang="zh-CN" sz="2400" dirty="0"/>
              <a:t>(</a:t>
            </a:r>
            <a:r>
              <a:rPr lang="zh-CN" altLang="en-US" sz="2400" dirty="0"/>
              <a:t>多个</a:t>
            </a:r>
            <a:r>
              <a:rPr lang="en-US" altLang="zh-CN" sz="2400" dirty="0" err="1"/>
              <a:t>serlvet</a:t>
            </a:r>
            <a:r>
              <a:rPr lang="zh-CN" altLang="en-US" sz="2400" dirty="0"/>
              <a:t>获取相同参数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400" dirty="0"/>
              <a:t>多个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通过</a:t>
            </a:r>
            <a:r>
              <a:rPr lang="en-US" altLang="zh-CN" sz="2400" dirty="0" err="1"/>
              <a:t>ServletContext</a:t>
            </a:r>
            <a:r>
              <a:rPr lang="zh-CN" altLang="en-US" sz="2400" dirty="0"/>
              <a:t>对象实现数据共享。</a:t>
            </a:r>
            <a:endParaRPr lang="zh-CN" altLang="en-US" sz="2400" dirty="0"/>
          </a:p>
          <a:p>
            <a:r>
              <a:rPr lang="zh-CN" altLang="en-US" sz="2400" dirty="0">
                <a:solidFill>
                  <a:srgbClr val="00B0F0"/>
                </a:solidFill>
              </a:rPr>
              <a:t>实现</a:t>
            </a:r>
            <a:r>
              <a:rPr lang="en-US" altLang="zh-CN" sz="2400" dirty="0" err="1">
                <a:solidFill>
                  <a:srgbClr val="00B0F0"/>
                </a:solidFill>
              </a:rPr>
              <a:t>Servlet</a:t>
            </a:r>
            <a:r>
              <a:rPr lang="zh-CN" altLang="en-US" sz="2400" dirty="0">
                <a:solidFill>
                  <a:srgbClr val="00B0F0"/>
                </a:solidFill>
              </a:rPr>
              <a:t>的转发（</a:t>
            </a:r>
            <a:r>
              <a:rPr lang="en-US" altLang="zh-CN" sz="2400" dirty="0">
                <a:solidFill>
                  <a:srgbClr val="00B0F0"/>
                </a:solidFill>
              </a:rPr>
              <a:t>request</a:t>
            </a:r>
            <a:r>
              <a:rPr lang="zh-CN" altLang="en-US" sz="2400" dirty="0">
                <a:solidFill>
                  <a:srgbClr val="00B0F0"/>
                </a:solidFill>
              </a:rPr>
              <a:t>）。</a:t>
            </a:r>
            <a:endParaRPr lang="zh-CN" altLang="en-US" sz="2400" dirty="0">
              <a:solidFill>
                <a:srgbClr val="00B0F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627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546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48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1270094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0" lang="en-US" altLang="zh-CN" sz="235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kumimoji="0" lang="en-US" altLang="zh-CN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en-US" altLang="zh-CN" sz="235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5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35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常见对象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 err="1">
                <a:ea typeface="新宋体" panose="02010609030101010101" pitchFamily="49" charset="-122"/>
              </a:rPr>
              <a:t>Servlet</a:t>
            </a:r>
            <a:r>
              <a:rPr lang="zh-CN" altLang="en-US" sz="3200" dirty="0">
                <a:ea typeface="新宋体" panose="02010609030101010101" pitchFamily="49" charset="-122"/>
              </a:rPr>
              <a:t>简介</a:t>
            </a:r>
            <a:endParaRPr lang="zh-CN" altLang="en-US" sz="3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err="1"/>
              <a:t>Servlet</a:t>
            </a:r>
            <a:r>
              <a:rPr lang="zh-CN" altLang="en-US" sz="2400" dirty="0"/>
              <a:t>是</a:t>
            </a:r>
            <a:r>
              <a:rPr lang="en-US" altLang="zh-CN" sz="2400" dirty="0"/>
              <a:t>sun</a:t>
            </a:r>
            <a:r>
              <a:rPr lang="zh-CN" altLang="en-US" sz="2400" dirty="0"/>
              <a:t>公司提供的一门用于开发</a:t>
            </a:r>
            <a:r>
              <a:rPr lang="zh-CN" altLang="en-US" sz="2400" dirty="0">
                <a:solidFill>
                  <a:srgbClr val="FF0000"/>
                </a:solidFill>
              </a:rPr>
              <a:t>动态</a:t>
            </a:r>
            <a:r>
              <a:rPr lang="en-US" altLang="zh-CN" sz="2400" dirty="0">
                <a:solidFill>
                  <a:srgbClr val="FF0000"/>
                </a:solidFill>
              </a:rPr>
              <a:t>web</a:t>
            </a:r>
            <a:r>
              <a:rPr lang="zh-CN" altLang="en-US" sz="2400" dirty="0">
                <a:solidFill>
                  <a:srgbClr val="FF0000"/>
                </a:solidFill>
              </a:rPr>
              <a:t>资源</a:t>
            </a:r>
            <a:r>
              <a:rPr lang="zh-CN" altLang="en-US" sz="2400" dirty="0"/>
              <a:t>的技术。</a:t>
            </a:r>
            <a:endParaRPr lang="zh-CN" altLang="en-US" sz="2400" dirty="0"/>
          </a:p>
          <a:p>
            <a:r>
              <a:rPr lang="en-US" altLang="zh-CN" sz="2400" dirty="0"/>
              <a:t>Sun</a:t>
            </a:r>
            <a:r>
              <a:rPr lang="zh-CN" altLang="en-US" sz="2400" dirty="0"/>
              <a:t>公司在其</a:t>
            </a:r>
            <a:r>
              <a:rPr lang="en-US" altLang="zh-CN" sz="2400" dirty="0"/>
              <a:t>API</a:t>
            </a:r>
            <a:r>
              <a:rPr lang="zh-CN" altLang="en-US" sz="2400" dirty="0"/>
              <a:t>中提供了一个</a:t>
            </a:r>
            <a:r>
              <a:rPr lang="en-US" altLang="zh-CN" sz="2400" dirty="0" err="1">
                <a:solidFill>
                  <a:srgbClr val="FF0000"/>
                </a:solidFill>
              </a:rPr>
              <a:t>servlet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，用户若想开发一个动态</a:t>
            </a:r>
            <a:r>
              <a:rPr lang="en-US" altLang="zh-CN" sz="2400" dirty="0"/>
              <a:t>web</a:t>
            </a:r>
            <a:r>
              <a:rPr lang="zh-CN" altLang="en-US" sz="2400" dirty="0"/>
              <a:t>资源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即开发一个</a:t>
            </a:r>
            <a:r>
              <a:rPr lang="en-US" altLang="zh-CN" sz="2400" dirty="0">
                <a:solidFill>
                  <a:srgbClr val="FF0000"/>
                </a:solidFill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</a:rPr>
              <a:t>程序向浏览器输出数据</a:t>
            </a:r>
            <a:r>
              <a:rPr lang="en-US" altLang="zh-CN" sz="2400" dirty="0"/>
              <a:t>)</a:t>
            </a:r>
            <a:r>
              <a:rPr lang="zh-CN" altLang="en-US" sz="2400" dirty="0"/>
              <a:t>，需要完成以下</a:t>
            </a:r>
            <a:r>
              <a:rPr lang="en-US" altLang="zh-CN" sz="2400" dirty="0"/>
              <a:t>2</a:t>
            </a:r>
            <a:r>
              <a:rPr lang="zh-CN" altLang="en-US" sz="2400" dirty="0"/>
              <a:t>个步骤：</a:t>
            </a:r>
            <a:endParaRPr lang="zh-CN" altLang="en-US" sz="2400" dirty="0"/>
          </a:p>
          <a:p>
            <a:pPr lvl="1"/>
            <a:r>
              <a:rPr lang="zh-CN" altLang="en-US" sz="2000" dirty="0"/>
              <a:t>编写一个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类，实现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接口。</a:t>
            </a:r>
            <a:endParaRPr lang="zh-CN" altLang="en-US" sz="2000" dirty="0"/>
          </a:p>
          <a:p>
            <a:pPr lvl="1"/>
            <a:r>
              <a:rPr lang="zh-CN" altLang="en-US" sz="2000" dirty="0"/>
              <a:t>把开发好的</a:t>
            </a:r>
            <a:r>
              <a:rPr lang="en-US" altLang="zh-CN" sz="2000" dirty="0"/>
              <a:t>Java</a:t>
            </a:r>
            <a:r>
              <a:rPr lang="zh-CN" altLang="en-US" sz="2000" dirty="0"/>
              <a:t>类部署到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服务器中。</a:t>
            </a:r>
            <a:endParaRPr lang="zh-CN" altLang="en-US" sz="2000" dirty="0"/>
          </a:p>
          <a:p>
            <a:r>
              <a:rPr lang="zh-CN" altLang="en-US" sz="2500" dirty="0"/>
              <a:t>快速入门，用</a:t>
            </a:r>
            <a:r>
              <a:rPr lang="en-US" altLang="zh-CN" sz="2500" dirty="0" err="1"/>
              <a:t>servlet</a:t>
            </a:r>
            <a:r>
              <a:rPr lang="zh-CN" altLang="en-US" sz="2500" dirty="0"/>
              <a:t>向浏览器输出“</a:t>
            </a:r>
            <a:r>
              <a:rPr lang="en-US" altLang="zh-CN" sz="2500" dirty="0"/>
              <a:t>hello </a:t>
            </a:r>
            <a:r>
              <a:rPr lang="en-US" altLang="zh-CN" sz="2500" dirty="0" err="1"/>
              <a:t>servlet</a:t>
            </a:r>
            <a:r>
              <a:rPr lang="en-US" altLang="zh-CN" sz="2500" dirty="0"/>
              <a:t>”</a:t>
            </a:r>
            <a:endParaRPr lang="zh-CN" altLang="en-US" sz="2500" dirty="0"/>
          </a:p>
          <a:p>
            <a:pPr lvl="1"/>
            <a:r>
              <a:rPr lang="zh-CN" altLang="en-US" sz="2000" dirty="0"/>
              <a:t>阅读</a:t>
            </a:r>
            <a:r>
              <a:rPr lang="en-US" altLang="zh-CN" sz="2000" dirty="0" err="1"/>
              <a:t>Servlet</a:t>
            </a:r>
            <a:r>
              <a:rPr lang="en-US" altLang="zh-CN" sz="2000" dirty="0"/>
              <a:t> API</a:t>
            </a:r>
            <a:r>
              <a:rPr lang="zh-CN" altLang="en-US" sz="2000" dirty="0"/>
              <a:t>，解决两个问题：</a:t>
            </a:r>
            <a:endParaRPr lang="zh-CN" altLang="en-US" sz="2000" dirty="0"/>
          </a:p>
          <a:p>
            <a:pPr lvl="1"/>
            <a:r>
              <a:rPr lang="zh-CN" altLang="en-US" sz="2000" dirty="0"/>
              <a:t>输出</a:t>
            </a:r>
            <a:r>
              <a:rPr lang="en-US" altLang="zh-CN" sz="2000" dirty="0"/>
              <a:t>hello 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代码应该写在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的哪个方法内？</a:t>
            </a:r>
            <a:endParaRPr lang="zh-CN" altLang="en-US" sz="2000" dirty="0"/>
          </a:p>
          <a:p>
            <a:pPr lvl="1"/>
            <a:r>
              <a:rPr lang="zh-CN" altLang="en-US" sz="2000" dirty="0"/>
              <a:t>如何向</a:t>
            </a:r>
            <a:r>
              <a:rPr lang="en-US" altLang="zh-CN" sz="2000" dirty="0"/>
              <a:t>IE</a:t>
            </a:r>
            <a:r>
              <a:rPr lang="zh-CN" altLang="en-US" sz="2000" dirty="0"/>
              <a:t>浏览器输出数据？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在</a:t>
            </a:r>
            <a:r>
              <a:rPr lang="en-US" altLang="zh-CN" sz="3200">
                <a:ea typeface="新宋体" panose="02010609030101010101" pitchFamily="49" charset="-122"/>
              </a:rPr>
              <a:t>web</a:t>
            </a:r>
            <a:r>
              <a:rPr lang="zh-CN" altLang="en-US" sz="3200">
                <a:ea typeface="新宋体" panose="02010609030101010101" pitchFamily="49" charset="-122"/>
              </a:rPr>
              <a:t>应用中的位置</a:t>
            </a:r>
            <a:endParaRPr lang="zh-CN" altLang="en-US" sz="32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172" name="AutoShape 0"/>
          <p:cNvSpPr>
            <a:spLocks noChangeArrowheads="1"/>
          </p:cNvSpPr>
          <p:nvPr/>
        </p:nvSpPr>
        <p:spPr bwMode="auto">
          <a:xfrm>
            <a:off x="9399226" y="6497638"/>
            <a:ext cx="632187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1024"/>
          <p:cNvSpPr txBox="1">
            <a:spLocks noChangeArrowheads="1"/>
          </p:cNvSpPr>
          <p:nvPr/>
        </p:nvSpPr>
        <p:spPr bwMode="auto">
          <a:xfrm>
            <a:off x="377921" y="5734050"/>
            <a:ext cx="797269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1400"/>
              <a:t>提示：按照一种约定俗成的称呼习惯，通常我们也把实现了</a:t>
            </a:r>
            <a:r>
              <a:rPr lang="en-US" altLang="zh-CN" sz="1400"/>
              <a:t>servlet</a:t>
            </a:r>
            <a:r>
              <a:rPr lang="zh-CN" altLang="en-US" sz="1400"/>
              <a:t>接口的</a:t>
            </a:r>
            <a:r>
              <a:rPr lang="en-US" altLang="zh-CN" sz="1400"/>
              <a:t>java</a:t>
            </a:r>
            <a:r>
              <a:rPr lang="zh-CN" altLang="en-US" sz="1400"/>
              <a:t>程序，称之为</a:t>
            </a:r>
            <a:r>
              <a:rPr lang="en-US" altLang="zh-CN" sz="1400"/>
              <a:t>Servlet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7174" name="Rectangle 1025"/>
          <p:cNvSpPr>
            <a:spLocks noChangeArrowheads="1"/>
          </p:cNvSpPr>
          <p:nvPr/>
        </p:nvSpPr>
        <p:spPr bwMode="auto">
          <a:xfrm>
            <a:off x="7069013" y="1990725"/>
            <a:ext cx="189656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400"/>
              <a:t>Web</a:t>
            </a:r>
            <a:r>
              <a:rPr lang="zh-CN" altLang="en-US" sz="1400"/>
              <a:t>应用所在目录</a:t>
            </a:r>
            <a:endParaRPr lang="zh-CN" altLang="en-US" sz="1400"/>
          </a:p>
        </p:txBody>
      </p:sp>
      <p:sp>
        <p:nvSpPr>
          <p:cNvPr id="7175" name="Rectangle 1026"/>
          <p:cNvSpPr>
            <a:spLocks noChangeArrowheads="1"/>
          </p:cNvSpPr>
          <p:nvPr/>
        </p:nvSpPr>
        <p:spPr bwMode="auto">
          <a:xfrm>
            <a:off x="7069012" y="2709864"/>
            <a:ext cx="2291899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/>
              <a:t>这些文件一般存在</a:t>
            </a:r>
            <a:r>
              <a:rPr lang="en-US" altLang="zh-CN" sz="1400"/>
              <a:t>web</a:t>
            </a:r>
            <a:r>
              <a:rPr lang="zh-CN" altLang="en-US" sz="1400"/>
              <a:t>应</a:t>
            </a:r>
            <a:endParaRPr lang="zh-CN" altLang="en-US" sz="140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/>
              <a:t>用根目录下，</a:t>
            </a:r>
            <a:r>
              <a:rPr lang="zh-CN" altLang="en-US" sz="1400" b="1">
                <a:solidFill>
                  <a:srgbClr val="FF0000"/>
                </a:solidFill>
              </a:rPr>
              <a:t>根目录下的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0000"/>
                </a:solidFill>
              </a:rPr>
              <a:t>文件外界可以直接访问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7176" name="Rectangle 1027"/>
          <p:cNvSpPr>
            <a:spLocks noChangeArrowheads="1"/>
          </p:cNvSpPr>
          <p:nvPr/>
        </p:nvSpPr>
        <p:spPr bwMode="auto">
          <a:xfrm>
            <a:off x="6990642" y="3862388"/>
            <a:ext cx="2448640" cy="1655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必须直接放在应用下一级目录里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CN" sz="1600" dirty="0"/>
              <a:t>java</a:t>
            </a:r>
            <a:r>
              <a:rPr lang="zh-CN" altLang="en-US" sz="1600" dirty="0"/>
              <a:t>类、</a:t>
            </a:r>
            <a:r>
              <a:rPr lang="en-US" altLang="zh-CN" sz="1600" dirty="0"/>
              <a:t>jar</a:t>
            </a:r>
            <a:r>
              <a:rPr lang="zh-CN" altLang="en-US" sz="1600" dirty="0"/>
              <a:t>包、</a:t>
            </a:r>
            <a:r>
              <a:rPr lang="en-US" altLang="zh-CN" sz="1600" dirty="0"/>
              <a:t>web</a:t>
            </a:r>
            <a:r>
              <a:rPr lang="zh-CN" altLang="en-US" sz="1600" dirty="0"/>
              <a:t>应</a:t>
            </a:r>
            <a:endParaRPr lang="zh-CN" altLang="en-US" sz="16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dirty="0"/>
              <a:t>用的配置文件存在这个</a:t>
            </a:r>
            <a:endParaRPr lang="zh-CN" altLang="en-US" sz="1600" dirty="0"/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dirty="0"/>
              <a:t>目录下，</a:t>
            </a:r>
            <a:r>
              <a:rPr lang="zh-CN" altLang="en-US" sz="1600" b="1" dirty="0">
                <a:solidFill>
                  <a:srgbClr val="FF0000"/>
                </a:solidFill>
              </a:rPr>
              <a:t>该目录下的文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件外界无法非法直接访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问，由</a:t>
            </a:r>
            <a:r>
              <a:rPr lang="en-US" altLang="zh-CN" sz="1600" b="1" dirty="0">
                <a:solidFill>
                  <a:srgbClr val="FF0000"/>
                </a:solidFill>
              </a:rPr>
              <a:t>web</a:t>
            </a:r>
            <a:r>
              <a:rPr lang="zh-CN" altLang="en-US" sz="1600" b="1" dirty="0">
                <a:solidFill>
                  <a:srgbClr val="FF0000"/>
                </a:solidFill>
              </a:rPr>
              <a:t>服务器负责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调用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7177" name="Picture 102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615" y="2133600"/>
            <a:ext cx="560958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Line 1029"/>
          <p:cNvSpPr>
            <a:spLocks noChangeShapeType="1"/>
          </p:cNvSpPr>
          <p:nvPr/>
        </p:nvSpPr>
        <p:spPr bwMode="auto">
          <a:xfrm flipV="1">
            <a:off x="1381062" y="2206625"/>
            <a:ext cx="560958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030"/>
          <p:cNvSpPr>
            <a:spLocks noChangeShapeType="1"/>
          </p:cNvSpPr>
          <p:nvPr/>
        </p:nvSpPr>
        <p:spPr bwMode="auto">
          <a:xfrm>
            <a:off x="4225036" y="2709863"/>
            <a:ext cx="276560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031"/>
          <p:cNvSpPr>
            <a:spLocks noChangeShapeType="1"/>
          </p:cNvSpPr>
          <p:nvPr/>
        </p:nvSpPr>
        <p:spPr bwMode="auto">
          <a:xfrm>
            <a:off x="2882291" y="3359151"/>
            <a:ext cx="4029981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 dirty="0"/>
              <a:t>王道论坛</a:t>
            </a:r>
            <a:endParaRPr lang="en-US" sz="14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>
                <a:ea typeface="新宋体" panose="02010609030101010101" pitchFamily="49" charset="-122"/>
              </a:rPr>
              <a:t>第一个</a:t>
            </a:r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的编写</a:t>
            </a:r>
            <a:endParaRPr lang="zh-CN" altLang="en-US" sz="3200">
              <a:ea typeface="新宋体" panose="02010609030101010101" pitchFamily="49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4"/>
            <a:ext cx="8373443" cy="4321175"/>
          </a:xfrm>
          <a:prstGeom prst="rect">
            <a:avLst/>
          </a:prstGeom>
          <a:noFill/>
        </p:spPr>
        <p:txBody>
          <a:bodyPr/>
          <a:lstStyle/>
          <a:p>
            <a:pPr marL="590550" indent="-590550" algn="ctr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动手练习</a:t>
            </a:r>
            <a:endParaRPr lang="en-US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zh-CN" altLang="en-US" sz="2800" dirty="0">
                <a:latin typeface="宋体" panose="02010600030101010101" pitchFamily="2" charset="-122"/>
              </a:rPr>
              <a:t>完成目标：利用</a:t>
            </a:r>
            <a:r>
              <a:rPr lang="en-US" altLang="zh-CN" sz="2800" dirty="0" err="1">
                <a:latin typeface="宋体" panose="02010600030101010101" pitchFamily="2" charset="-122"/>
              </a:rPr>
              <a:t>Servlet</a:t>
            </a:r>
            <a:r>
              <a:rPr lang="zh-CN" altLang="en-US" sz="2800" dirty="0">
                <a:latin typeface="宋体" panose="02010600030101010101" pitchFamily="2" charset="-122"/>
              </a:rPr>
              <a:t>向客户端输出</a:t>
            </a:r>
            <a:r>
              <a:rPr lang="en-US" sz="2800" dirty="0">
                <a:latin typeface="宋体" panose="02010600030101010101" pitchFamily="2" charset="-122"/>
              </a:rPr>
              <a:t>”</a:t>
            </a:r>
            <a:r>
              <a:rPr lang="en-US" altLang="zh-CN" sz="2800" dirty="0" err="1">
                <a:latin typeface="宋体" panose="02010600030101010101" pitchFamily="2" charset="-122"/>
              </a:rPr>
              <a:t>HelloSerlvet</a:t>
            </a:r>
            <a:r>
              <a:rPr lang="en-US" altLang="zh-CN" sz="2800" dirty="0">
                <a:latin typeface="宋体" panose="02010600030101010101" pitchFamily="2" charset="-122"/>
              </a:rPr>
              <a:t>”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不借助</a:t>
            </a:r>
            <a:r>
              <a:rPr lang="en-US" altLang="zh-CN" dirty="0">
                <a:latin typeface="宋体" panose="02010600030101010101" pitchFamily="2" charset="-122"/>
              </a:rPr>
              <a:t>IDEA</a:t>
            </a:r>
            <a:r>
              <a:rPr lang="zh-CN" altLang="en-US" dirty="0">
                <a:latin typeface="宋体" panose="02010600030101010101" pitchFamily="2" charset="-122"/>
              </a:rPr>
              <a:t>，手动编写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endParaRPr lang="en-US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endParaRPr lang="en-US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endParaRPr lang="en-US" sz="2800" dirty="0">
              <a:latin typeface="宋体" panose="02010600030101010101" pitchFamily="2" charset="-122"/>
            </a:endParaRPr>
          </a:p>
          <a:p>
            <a:pPr marL="590550" indent="-590550">
              <a:spcAft>
                <a:spcPct val="20000"/>
              </a:spcAft>
              <a:buSzTx/>
              <a:buFont typeface="Wingdings" panose="05000000000000000000" pitchFamily="2" charset="2"/>
              <a:buNone/>
              <a:tabLst>
                <a:tab pos="622300" algn="l"/>
              </a:tabLst>
            </a:pPr>
            <a:r>
              <a:rPr lang="zh-CN" altLang="en-US" sz="1400" dirty="0">
                <a:latin typeface="宋体" panose="02010600030101010101" pitchFamily="2" charset="-122"/>
              </a:rPr>
              <a:t>运行常见错误，见备注</a:t>
            </a:r>
            <a:endParaRPr 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执行过程</a:t>
            </a:r>
            <a:endParaRPr 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828985" y="1830389"/>
            <a:ext cx="8443106" cy="409892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客户端发出请求</a:t>
            </a:r>
            <a:r>
              <a:rPr lang="en-US" altLang="zh-CN" sz="2300" u="sng" dirty="0"/>
              <a:t>http://localhost:8080/</a:t>
            </a:r>
            <a:r>
              <a:rPr lang="en-US" altLang="zh-CN" sz="2300" u="sng" dirty="0">
                <a:solidFill>
                  <a:srgbClr val="FF0000"/>
                </a:solidFill>
              </a:rPr>
              <a:t>servlet/first</a:t>
            </a:r>
            <a:endParaRPr lang="zh-CN" altLang="en-US" sz="23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服务器对应的应根据</a:t>
            </a:r>
            <a:r>
              <a:rPr lang="en-US" altLang="zh-CN" sz="2300" dirty="0" err="1">
                <a:solidFill>
                  <a:srgbClr val="FF0000"/>
                </a:solidFill>
              </a:rPr>
              <a:t>web.xml</a:t>
            </a:r>
            <a:r>
              <a:rPr lang="zh-CN" altLang="en-US" sz="2300" dirty="0">
                <a:solidFill>
                  <a:srgbClr val="FF0000"/>
                </a:solidFill>
              </a:rPr>
              <a:t>文件的配置</a:t>
            </a:r>
            <a:r>
              <a:rPr lang="zh-CN" altLang="en-US" sz="2300" dirty="0"/>
              <a:t>，找到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url</a:t>
            </a:r>
            <a:r>
              <a:rPr lang="en-US" altLang="zh-CN" sz="2300" dirty="0"/>
              <a:t>-pattern&gt;</a:t>
            </a:r>
            <a:r>
              <a:rPr lang="zh-CN" altLang="en-US" sz="2300" dirty="0"/>
              <a:t>子元素的值“</a:t>
            </a:r>
            <a:r>
              <a:rPr lang="en-US" altLang="zh-CN" sz="2300" dirty="0">
                <a:solidFill>
                  <a:srgbClr val="FF0000"/>
                </a:solidFill>
              </a:rPr>
              <a:t>/first</a:t>
            </a:r>
            <a:r>
              <a:rPr lang="zh-CN" altLang="en-US" sz="2300" dirty="0"/>
              <a:t>”的</a:t>
            </a:r>
            <a:r>
              <a:rPr lang="en-US" altLang="zh-CN" sz="2300" dirty="0">
                <a:solidFill>
                  <a:srgbClr val="FF0000"/>
                </a:solidFill>
              </a:rPr>
              <a:t>&lt;</a:t>
            </a:r>
            <a:r>
              <a:rPr lang="en-US" altLang="zh-CN" sz="2300" dirty="0" err="1">
                <a:solidFill>
                  <a:srgbClr val="FF0000"/>
                </a:solidFill>
              </a:rPr>
              <a:t>servlet</a:t>
            </a:r>
            <a:r>
              <a:rPr lang="en-US" altLang="zh-CN" sz="2300" dirty="0">
                <a:solidFill>
                  <a:srgbClr val="FF0000"/>
                </a:solidFill>
              </a:rPr>
              <a:t>-mapping&gt;</a:t>
            </a:r>
            <a:r>
              <a:rPr lang="zh-CN" altLang="en-US" sz="2300" dirty="0">
                <a:solidFill>
                  <a:srgbClr val="FF0000"/>
                </a:solidFill>
              </a:rPr>
              <a:t>元素</a:t>
            </a:r>
            <a:endParaRPr lang="zh-CN" altLang="en-US" sz="23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读取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-mapping&gt;</a:t>
            </a:r>
            <a:r>
              <a:rPr lang="zh-CN" altLang="en-US" sz="2300" dirty="0"/>
              <a:t>元素的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-name&gt;</a:t>
            </a:r>
            <a:r>
              <a:rPr lang="zh-CN" altLang="en-US" sz="2300" dirty="0"/>
              <a:t>子元素的值，由此确定</a:t>
            </a:r>
            <a:r>
              <a:rPr lang="en-US" altLang="zh-CN" sz="2300" dirty="0" err="1"/>
              <a:t>Servlet</a:t>
            </a:r>
            <a:r>
              <a:rPr lang="zh-CN" altLang="en-US" sz="2300" dirty="0"/>
              <a:t>的</a:t>
            </a:r>
            <a:r>
              <a:rPr lang="zh-CN" altLang="en-US" sz="2300" dirty="0">
                <a:solidFill>
                  <a:srgbClr val="FF0000"/>
                </a:solidFill>
              </a:rPr>
              <a:t>名字</a:t>
            </a:r>
            <a:r>
              <a:rPr lang="zh-CN" altLang="en-US" sz="2300" dirty="0"/>
              <a:t>为</a:t>
            </a:r>
            <a:r>
              <a:rPr lang="en-US" sz="2300" dirty="0"/>
              <a:t>”</a:t>
            </a:r>
            <a:r>
              <a:rPr lang="en-US" altLang="zh-CN" sz="2300" dirty="0" err="1"/>
              <a:t>first</a:t>
            </a:r>
            <a:r>
              <a:rPr lang="en-US" altLang="zh-CN" sz="2300" dirty="0"/>
              <a:t>”</a:t>
            </a:r>
            <a:endParaRPr lang="zh-CN" altLang="en-US" sz="2300" dirty="0"/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找到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-name&gt;</a:t>
            </a:r>
            <a:r>
              <a:rPr lang="zh-CN" altLang="en-US" sz="2300" dirty="0"/>
              <a:t>值为</a:t>
            </a:r>
            <a:r>
              <a:rPr lang="en-US" altLang="zh-CN" sz="2300" dirty="0" err="1"/>
              <a:t>HelloServlet</a:t>
            </a:r>
            <a:r>
              <a:rPr lang="zh-CN" altLang="en-US" sz="2300" dirty="0"/>
              <a:t>的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&gt;</a:t>
            </a:r>
            <a:r>
              <a:rPr lang="zh-CN" altLang="en-US" sz="2300" dirty="0"/>
              <a:t>元素</a:t>
            </a:r>
            <a:endParaRPr lang="zh-CN" altLang="en-US" sz="2300" dirty="0"/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读取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&gt;</a:t>
            </a:r>
            <a:r>
              <a:rPr lang="zh-CN" altLang="en-US" sz="2300" dirty="0"/>
              <a:t>元素的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servlet</a:t>
            </a:r>
            <a:r>
              <a:rPr lang="en-US" altLang="zh-CN" sz="2300" dirty="0"/>
              <a:t>-class&gt;</a:t>
            </a:r>
            <a:r>
              <a:rPr lang="zh-CN" altLang="en-US" sz="2300" dirty="0"/>
              <a:t>子元素的值，</a:t>
            </a:r>
            <a:r>
              <a:rPr lang="zh-CN" altLang="en-US" sz="2300" dirty="0">
                <a:solidFill>
                  <a:srgbClr val="FF0000"/>
                </a:solidFill>
              </a:rPr>
              <a:t>由此确定</a:t>
            </a:r>
            <a:r>
              <a:rPr lang="en-US" altLang="zh-CN" sz="2300" dirty="0" err="1">
                <a:solidFill>
                  <a:srgbClr val="FF0000"/>
                </a:solidFill>
              </a:rPr>
              <a:t>Servlet</a:t>
            </a:r>
            <a:r>
              <a:rPr lang="zh-CN" altLang="en-US" sz="2300" dirty="0">
                <a:solidFill>
                  <a:srgbClr val="FF0000"/>
                </a:solidFill>
              </a:rPr>
              <a:t>的类名</a:t>
            </a:r>
            <a:r>
              <a:rPr lang="zh-CN" altLang="en-US" sz="2300" dirty="0"/>
              <a:t>为</a:t>
            </a:r>
            <a:r>
              <a:rPr lang="en-US" altLang="zh-CN" sz="2300" dirty="0" err="1"/>
              <a:t>cn.cskaoyan.HelloServlet</a:t>
            </a:r>
            <a:r>
              <a:rPr lang="zh-CN" altLang="en-US" sz="2300" dirty="0"/>
              <a:t>。</a:t>
            </a:r>
            <a:endParaRPr lang="zh-CN" altLang="en-US" sz="2300" dirty="0"/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/>
              <a:t>到</a:t>
            </a:r>
            <a:r>
              <a:rPr lang="en-US" altLang="zh-CN" sz="2300" dirty="0"/>
              <a:t>Tomcat</a:t>
            </a:r>
            <a:r>
              <a:rPr lang="zh-CN" altLang="en-US" sz="2300" dirty="0"/>
              <a:t>安装目录</a:t>
            </a:r>
            <a:r>
              <a:rPr lang="en-US" altLang="zh-CN" sz="2300" dirty="0"/>
              <a:t>/webapps/Demo1/WEB-INF/classes/cn/cskaoyan</a:t>
            </a:r>
            <a:r>
              <a:rPr lang="zh-CN" altLang="en-US" sz="2300" dirty="0"/>
              <a:t>目录</a:t>
            </a:r>
            <a:r>
              <a:rPr lang="zh-CN" altLang="en-US" sz="2300" dirty="0">
                <a:solidFill>
                  <a:srgbClr val="FF0000"/>
                </a:solidFill>
              </a:rPr>
              <a:t>下查找到</a:t>
            </a:r>
            <a:r>
              <a:rPr lang="en-US" altLang="zh-CN" sz="2300" dirty="0" err="1">
                <a:solidFill>
                  <a:srgbClr val="FF0000"/>
                </a:solidFill>
              </a:rPr>
              <a:t>HelloServlet.class</a:t>
            </a:r>
            <a:r>
              <a:rPr lang="zh-CN" altLang="en-US" sz="2300" dirty="0">
                <a:solidFill>
                  <a:srgbClr val="FF0000"/>
                </a:solidFill>
              </a:rPr>
              <a:t>文件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zh-CN" altLang="en-US" sz="2300" dirty="0">
                <a:solidFill>
                  <a:srgbClr val="FF0000"/>
                </a:solidFill>
              </a:rPr>
              <a:t>初始化</a:t>
            </a:r>
            <a:r>
              <a:rPr lang="zh-CN" altLang="en-US" sz="2300" dirty="0"/>
              <a:t>，并执行这个类</a:t>
            </a:r>
            <a:r>
              <a:rPr lang="zh-CN" altLang="en-US" sz="2300" dirty="0">
                <a:solidFill>
                  <a:srgbClr val="FF0000"/>
                </a:solidFill>
              </a:rPr>
              <a:t>的 </a:t>
            </a:r>
            <a:r>
              <a:rPr lang="en-US" altLang="zh-CN" sz="2300" dirty="0">
                <a:solidFill>
                  <a:srgbClr val="FF0000"/>
                </a:solidFill>
              </a:rPr>
              <a:t>service</a:t>
            </a:r>
            <a:r>
              <a:rPr lang="zh-CN" altLang="en-US" sz="2300" dirty="0">
                <a:solidFill>
                  <a:srgbClr val="FF0000"/>
                </a:solidFill>
              </a:rPr>
              <a:t>方法。</a:t>
            </a:r>
            <a:endParaRPr lang="zh-CN" altLang="en-US" sz="23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i="1" dirty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>
                <a:ea typeface="新宋体" panose="02010609030101010101" pitchFamily="49" charset="-122"/>
              </a:rPr>
              <a:t>： </a:t>
            </a:r>
            <a:r>
              <a:rPr lang="en-US" altLang="zh-CN" sz="3200" b="1" i="1" dirty="0" err="1">
                <a:solidFill>
                  <a:srgbClr val="FF0000"/>
                </a:solidFill>
                <a:ea typeface="新宋体" panose="02010609030101010101" pitchFamily="49" charset="-122"/>
              </a:rPr>
              <a:t>Servlet</a:t>
            </a:r>
            <a:r>
              <a:rPr lang="zh-CN" altLang="en-US" sz="3200" b="1" i="1" dirty="0">
                <a:solidFill>
                  <a:srgbClr val="FF0000"/>
                </a:solidFill>
                <a:ea typeface="新宋体" panose="02010609030101010101" pitchFamily="49" charset="-122"/>
              </a:rPr>
              <a:t>的运行过程</a:t>
            </a:r>
            <a:endParaRPr lang="en-US" sz="3200" b="1" i="1" dirty="0">
              <a:solidFill>
                <a:srgbClr val="FF0000"/>
              </a:solidFill>
              <a:ea typeface="新宋体" panose="0201060903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985" y="1916114"/>
            <a:ext cx="8373443" cy="4321175"/>
          </a:xfrm>
          <a:prstGeom prst="rect">
            <a:avLst/>
          </a:prstGeom>
          <a:noFill/>
        </p:spPr>
        <p:txBody>
          <a:bodyPr/>
          <a:lstStyle/>
          <a:p>
            <a:pPr marL="590550" indent="-590550">
              <a:lnSpc>
                <a:spcPct val="90000"/>
              </a:lnSpc>
              <a:spcAft>
                <a:spcPct val="20000"/>
              </a:spcAft>
              <a:buSzTx/>
              <a:tabLst>
                <a:tab pos="622300" algn="l"/>
              </a:tabLst>
            </a:pP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程序是由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服务器调用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服务器收到客户端的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访问请求后：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119505" lvl="1" indent="-495300">
              <a:lnSpc>
                <a:spcPct val="9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  <a:tabLst>
                <a:tab pos="622300" algn="l"/>
              </a:tabLst>
            </a:pPr>
            <a:r>
              <a:rPr lang="en-US" altLang="zh-CN" sz="1800" dirty="0">
                <a:latin typeface="宋体" panose="02010600030101010101" pitchFamily="2" charset="-122"/>
              </a:rPr>
              <a:t>Web</a:t>
            </a:r>
            <a:r>
              <a:rPr lang="zh-CN" altLang="en-US" sz="1800" dirty="0">
                <a:latin typeface="宋体" panose="02010600030101010101" pitchFamily="2" charset="-122"/>
              </a:rPr>
              <a:t>服务器首先检查是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否已经装载并创建了该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的实例对象</a:t>
            </a:r>
            <a:r>
              <a:rPr lang="zh-CN" altLang="en-US" sz="1800" dirty="0">
                <a:latin typeface="宋体" panose="02010600030101010101" pitchFamily="2" charset="-122"/>
              </a:rPr>
              <a:t>。如果是，则直接执行第④步，否则，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执行第②步。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119505" lvl="1" indent="-495300">
              <a:lnSpc>
                <a:spcPct val="9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  <a:tabLst>
                <a:tab pos="622300" algn="l"/>
              </a:tabLst>
            </a:pPr>
            <a:r>
              <a:rPr lang="zh-CN" altLang="en-US" sz="1800" dirty="0">
                <a:latin typeface="宋体" panose="02010600030101010101" pitchFamily="2" charset="-122"/>
              </a:rPr>
              <a:t>装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载并创建该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的一个实例对象。 </a:t>
            </a:r>
            <a:endParaRPr lang="zh-CN" altLang="en-US" sz="1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119505" lvl="1" indent="-495300">
              <a:lnSpc>
                <a:spcPct val="9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  <a:tabLst>
                <a:tab pos="622300" algn="l"/>
              </a:tabLst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调用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实例对象的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init()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1800" dirty="0">
                <a:latin typeface="宋体" panose="02010600030101010101" pitchFamily="2" charset="-122"/>
              </a:rPr>
              <a:t>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1119505" lvl="1" indent="-495300">
              <a:lnSpc>
                <a:spcPct val="9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  <a:tabLst>
                <a:tab pos="622300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tomcat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创建一个用于封装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请求消息的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HttpServletRequest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1800" dirty="0">
                <a:latin typeface="宋体" panose="02010600030101010101" pitchFamily="2" charset="-122"/>
              </a:rPr>
              <a:t>和一个代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表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HTTP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响应消息的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</a:rPr>
              <a:t>HttpServletResponse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1800" dirty="0">
                <a:latin typeface="宋体" panose="02010600030101010101" pitchFamily="2" charset="-122"/>
              </a:rPr>
              <a:t>，然后调用</a:t>
            </a:r>
            <a:r>
              <a:rPr lang="en-US" altLang="zh-CN" sz="1800" dirty="0" err="1"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latin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</a:rPr>
              <a:t>service()</a:t>
            </a:r>
            <a:r>
              <a:rPr lang="zh-CN" altLang="en-US" sz="1800" dirty="0">
                <a:latin typeface="宋体" panose="02010600030101010101" pitchFamily="2" charset="-122"/>
              </a:rPr>
              <a:t>方法并将请求和响应对象作为参数传递进去。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1119505" lvl="1" indent="-495300">
              <a:lnSpc>
                <a:spcPct val="90000"/>
              </a:lnSpc>
              <a:spcAft>
                <a:spcPct val="20000"/>
              </a:spcAft>
              <a:buSzTx/>
              <a:buFont typeface="Wingdings" panose="05000000000000000000" pitchFamily="2" charset="2"/>
              <a:buAutoNum type="circleNumDbPlain"/>
              <a:tabLst>
                <a:tab pos="622300" algn="l"/>
              </a:tabLst>
            </a:pP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</a:rPr>
              <a:t>应用程序被停止</a:t>
            </a:r>
            <a:r>
              <a:rPr lang="zh-CN" altLang="en-US" sz="1800" dirty="0">
                <a:latin typeface="宋体" panose="02010600030101010101" pitchFamily="2" charset="-122"/>
              </a:rPr>
              <a:t>或重新启动之前，</a:t>
            </a:r>
            <a:r>
              <a:rPr lang="en-US" altLang="zh-CN" sz="1800" dirty="0" err="1"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latin typeface="宋体" panose="02010600030101010101" pitchFamily="2" charset="-122"/>
              </a:rPr>
              <a:t>引擎将卸载</a:t>
            </a:r>
            <a:r>
              <a:rPr lang="en-US" altLang="zh-CN" sz="1800" dirty="0" err="1"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latin typeface="宋体" panose="02010600030101010101" pitchFamily="2" charset="-122"/>
              </a:rPr>
              <a:t>，并在卸载之前调用</a:t>
            </a:r>
            <a:r>
              <a:rPr lang="en-US" altLang="zh-CN" sz="1800" dirty="0" err="1">
                <a:latin typeface="宋体" panose="02010600030101010101" pitchFamily="2" charset="-122"/>
              </a:rPr>
              <a:t>Servlet</a:t>
            </a:r>
            <a:r>
              <a:rPr lang="zh-CN" altLang="en-US" sz="1800" dirty="0">
                <a:latin typeface="宋体" panose="02010600030101010101" pitchFamily="2" charset="-122"/>
              </a:rPr>
              <a:t>的</a:t>
            </a:r>
            <a:r>
              <a:rPr lang="en-US" altLang="zh-CN" sz="1800" dirty="0">
                <a:latin typeface="宋体" panose="02010600030101010101" pitchFamily="2" charset="-122"/>
              </a:rPr>
              <a:t>destroy()</a:t>
            </a:r>
            <a:r>
              <a:rPr lang="zh-CN" altLang="en-US" sz="1800" dirty="0">
                <a:latin typeface="宋体" panose="02010600030101010101" pitchFamily="2" charset="-122"/>
              </a:rPr>
              <a:t>方法。 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i="1">
                <a:ea typeface="新宋体" panose="02010609030101010101" pitchFamily="49" charset="-122"/>
              </a:rPr>
              <a:t>Tip</a:t>
            </a:r>
            <a:r>
              <a:rPr lang="zh-CN" altLang="en-US" sz="3200" b="1" i="1">
                <a:ea typeface="新宋体" panose="02010609030101010101" pitchFamily="49" charset="-122"/>
              </a:rPr>
              <a:t>： </a:t>
            </a:r>
            <a:r>
              <a:rPr lang="en-US" altLang="zh-CN" sz="3200" b="1" i="1">
                <a:ea typeface="新宋体" panose="02010609030101010101" pitchFamily="49" charset="-122"/>
              </a:rPr>
              <a:t>Servlet</a:t>
            </a:r>
            <a:r>
              <a:rPr lang="zh-CN" altLang="en-US" sz="3200" b="1" i="1">
                <a:ea typeface="新宋体" panose="02010609030101010101" pitchFamily="49" charset="-122"/>
              </a:rPr>
              <a:t>的运行过程</a:t>
            </a:r>
            <a:endParaRPr lang="en-US" sz="3200" b="1" i="1">
              <a:ea typeface="新宋体" panose="02010609030101010101" pitchFamily="49" charset="-122"/>
            </a:endParaRP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907356" y="2924175"/>
          <a:ext cx="8307264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72570975" imgH="17383125" progId="">
                  <p:embed/>
                </p:oleObj>
              </mc:Choice>
              <mc:Fallback>
                <p:oleObj name="" r:id="rId1" imgW="72570975" imgH="1738312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7356" y="2924175"/>
                        <a:ext cx="8307264" cy="2376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1065837" y="3643313"/>
          <a:ext cx="7978109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1046975" imgH="11506200" progId="">
                  <p:embed/>
                </p:oleObj>
              </mc:Choice>
              <mc:Fallback>
                <p:oleObj name="" r:id="rId3" imgW="71046975" imgH="115062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837" y="3643313"/>
                        <a:ext cx="7978109" cy="1484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1065837" y="2563813"/>
          <a:ext cx="7978109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72266175" imgH="19735800" progId="">
                  <p:embed/>
                </p:oleObj>
              </mc:Choice>
              <mc:Fallback>
                <p:oleObj name="" r:id="rId5" imgW="72266175" imgH="19735800" progId="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837" y="2563813"/>
                        <a:ext cx="7978109" cy="2665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5"/>
          <p:cNvGraphicFramePr>
            <a:graphicFrameLocks noChangeAspect="1"/>
          </p:cNvGraphicFramePr>
          <p:nvPr/>
        </p:nvGraphicFramePr>
        <p:xfrm>
          <a:off x="987468" y="2852739"/>
          <a:ext cx="8056479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7" imgW="70742175" imgH="17602200" progId="">
                  <p:embed/>
                </p:oleObj>
              </mc:Choice>
              <mc:Fallback>
                <p:oleObj name="" r:id="rId7" imgW="70742175" imgH="17602200" progId="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468" y="2852739"/>
                        <a:ext cx="8056479" cy="2376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6"/>
          <p:cNvGraphicFramePr>
            <a:graphicFrameLocks noChangeAspect="1"/>
          </p:cNvGraphicFramePr>
          <p:nvPr/>
        </p:nvGraphicFramePr>
        <p:xfrm>
          <a:off x="1065838" y="2995613"/>
          <a:ext cx="7899738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9" imgW="70437375" imgH="16468725" progId="">
                  <p:embed/>
                </p:oleObj>
              </mc:Choice>
              <mc:Fallback>
                <p:oleObj name="" r:id="rId9" imgW="70437375" imgH="16468725" progId="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5838" y="2995613"/>
                        <a:ext cx="7899738" cy="2160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95858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987468" y="3716338"/>
          <a:ext cx="8056479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1" imgW="70513575" imgH="7620000" progId="">
                  <p:embed/>
                </p:oleObj>
              </mc:Choice>
              <mc:Fallback>
                <p:oleObj name="" r:id="rId11" imgW="70513575" imgH="7620000" progId="">
                  <p:embed/>
                  <p:pic>
                    <p:nvPicPr>
                      <p:cNvPr id="0" name="图片 102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7468" y="3716338"/>
                        <a:ext cx="8056479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303478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00" name="Object 8"/>
          <p:cNvGraphicFramePr>
            <a:graphicFrameLocks noChangeAspect="1"/>
          </p:cNvGraphicFramePr>
          <p:nvPr/>
        </p:nvGraphicFramePr>
        <p:xfrm>
          <a:off x="987468" y="3860800"/>
          <a:ext cx="8056479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13" imgW="70437375" imgH="5667375" progId="">
                  <p:embed/>
                </p:oleObj>
              </mc:Choice>
              <mc:Fallback>
                <p:oleObj name="" r:id="rId13" imgW="70437375" imgH="5667375" progId="">
                  <p:embed/>
                  <p:pic>
                    <p:nvPicPr>
                      <p:cNvPr id="0" name="图片 103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7468" y="3860800"/>
                        <a:ext cx="8056479" cy="719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2529959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252519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0" name="Rectangle 14"/>
          <p:cNvSpPr>
            <a:spLocks noChangeArrowheads="1"/>
          </p:cNvSpPr>
          <p:nvPr/>
        </p:nvSpPr>
        <p:spPr bwMode="auto">
          <a:xfrm>
            <a:off x="0" y="252519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1" name="Rectangle 15"/>
          <p:cNvSpPr>
            <a:spLocks noChangeArrowheads="1"/>
          </p:cNvSpPr>
          <p:nvPr/>
        </p:nvSpPr>
        <p:spPr bwMode="auto">
          <a:xfrm>
            <a:off x="0" y="2587109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2" name="Rectangle 16"/>
          <p:cNvSpPr>
            <a:spLocks noChangeArrowheads="1"/>
          </p:cNvSpPr>
          <p:nvPr/>
        </p:nvSpPr>
        <p:spPr bwMode="auto">
          <a:xfrm>
            <a:off x="0" y="262997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3" name="Rectangle 17"/>
          <p:cNvSpPr>
            <a:spLocks noChangeArrowheads="1"/>
          </p:cNvSpPr>
          <p:nvPr/>
        </p:nvSpPr>
        <p:spPr bwMode="auto">
          <a:xfrm>
            <a:off x="0" y="2739509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4" name="Rectangle 18"/>
          <p:cNvSpPr>
            <a:spLocks noChangeArrowheads="1"/>
          </p:cNvSpPr>
          <p:nvPr/>
        </p:nvSpPr>
        <p:spPr bwMode="auto">
          <a:xfrm>
            <a:off x="0" y="253472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342900" indent="-342900"/>
            <a:endParaRPr lang="zh-CN" altLang="en-US"/>
          </a:p>
        </p:txBody>
      </p:sp>
      <p:graphicFrame>
        <p:nvGraphicFramePr>
          <p:cNvPr id="12308" name="Object 9"/>
          <p:cNvGraphicFramePr>
            <a:graphicFrameLocks noChangeAspect="1"/>
          </p:cNvGraphicFramePr>
          <p:nvPr/>
        </p:nvGraphicFramePr>
        <p:xfrm>
          <a:off x="987468" y="2924175"/>
          <a:ext cx="8056479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84000975" imgH="20393025" progId="">
                  <p:embed/>
                </p:oleObj>
              </mc:Choice>
              <mc:Fallback>
                <p:oleObj name="" r:id="rId15" imgW="84000975" imgH="20393025" progId="">
                  <p:embed/>
                  <p:pic>
                    <p:nvPicPr>
                      <p:cNvPr id="0" name="图片 103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7468" y="2924175"/>
                        <a:ext cx="8056479" cy="2305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678185" y="6403975"/>
            <a:ext cx="317661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 sz="1400"/>
              <a:t>王道论坛</a:t>
            </a:r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615" y="333376"/>
            <a:ext cx="8443106" cy="14398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>
                <a:ea typeface="新宋体" panose="02010609030101010101" pitchFamily="49" charset="-122"/>
              </a:rPr>
              <a:t>Servlet</a:t>
            </a:r>
            <a:r>
              <a:rPr lang="zh-CN" altLang="en-US" sz="3200">
                <a:ea typeface="新宋体" panose="02010609030101010101" pitchFamily="49" charset="-122"/>
              </a:rPr>
              <a:t>接口实现类</a:t>
            </a:r>
            <a:endParaRPr lang="zh-CN" altLang="en-US" sz="32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17" y="1916114"/>
            <a:ext cx="8443106" cy="4321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接口</a:t>
            </a:r>
            <a:r>
              <a:rPr lang="en-US" altLang="zh-CN" sz="2000" dirty="0">
                <a:latin typeface="宋体" panose="02010600030101010101" pitchFamily="2" charset="-122"/>
              </a:rPr>
              <a:t>SUN</a:t>
            </a:r>
            <a:r>
              <a:rPr lang="zh-CN" altLang="en-US" sz="2000" dirty="0">
                <a:latin typeface="宋体" panose="02010600030101010101" pitchFamily="2" charset="-122"/>
              </a:rPr>
              <a:t>公司定义了两个默认实现类，分别为：</a:t>
            </a:r>
            <a:r>
              <a:rPr lang="en-US" altLang="zh-CN" sz="2000" dirty="0" err="1">
                <a:latin typeface="宋体" panose="02010600030101010101" pitchFamily="2" charset="-122"/>
              </a:rPr>
              <a:t>GenericServlet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</a:rPr>
              <a:t>HttpServlet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latin typeface="宋体" panose="02010600030101010101" pitchFamily="2" charset="-122"/>
              </a:rPr>
              <a:t>HttpServlet</a:t>
            </a:r>
            <a:r>
              <a:rPr lang="zh-CN" altLang="en-US" sz="2000" dirty="0">
                <a:latin typeface="宋体" panose="02010600030101010101" pitchFamily="2" charset="-122"/>
              </a:rPr>
              <a:t>指能够处理</a:t>
            </a:r>
            <a:r>
              <a:rPr lang="en-US" altLang="zh-CN" sz="2000" dirty="0">
                <a:latin typeface="宋体" panose="02010600030101010101" pitchFamily="2" charset="-122"/>
              </a:rPr>
              <a:t>HTTP</a:t>
            </a:r>
            <a:r>
              <a:rPr lang="zh-CN" altLang="en-US" sz="2000" dirty="0">
                <a:latin typeface="宋体" panose="02010600030101010101" pitchFamily="2" charset="-122"/>
              </a:rPr>
              <a:t>请求的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，它在原有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接口上添加了一些与</a:t>
            </a:r>
            <a:r>
              <a:rPr lang="en-US" altLang="zh-CN" sz="2000" dirty="0">
                <a:latin typeface="宋体" panose="02010600030101010101" pitchFamily="2" charset="-122"/>
              </a:rPr>
              <a:t>HTTP</a:t>
            </a:r>
            <a:r>
              <a:rPr lang="zh-CN" altLang="en-US" sz="2000" dirty="0">
                <a:latin typeface="宋体" panose="02010600030101010101" pitchFamily="2" charset="-122"/>
              </a:rPr>
              <a:t>协议处理方法，它比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接口的功能更为强大。因此开发人员在编写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时，通常应继承这个类，而避免直接去实现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接口。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latin typeface="宋体" panose="02010600030101010101" pitchFamily="2" charset="-122"/>
              </a:rPr>
              <a:t>HttpServlet</a:t>
            </a:r>
            <a:r>
              <a:rPr lang="zh-CN" altLang="en-US" sz="2000" dirty="0">
                <a:latin typeface="宋体" panose="02010600030101010101" pitchFamily="2" charset="-122"/>
              </a:rPr>
              <a:t>在实现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接口时，覆写了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service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方法</a:t>
            </a:r>
            <a:r>
              <a:rPr lang="zh-CN" altLang="en-US" sz="2000" dirty="0">
                <a:latin typeface="宋体" panose="02010600030101010101" pitchFamily="2" charset="-122"/>
              </a:rPr>
              <a:t>，该方法体内的代码会自动判断用户的请求方式，如为</a:t>
            </a:r>
            <a:r>
              <a:rPr lang="en-US" altLang="zh-CN" sz="2000" dirty="0">
                <a:latin typeface="宋体" panose="02010600030101010101" pitchFamily="2" charset="-122"/>
              </a:rPr>
              <a:t>GET</a:t>
            </a:r>
            <a:r>
              <a:rPr lang="zh-CN" altLang="en-US" sz="2000" dirty="0">
                <a:latin typeface="宋体" panose="02010600030101010101" pitchFamily="2" charset="-122"/>
              </a:rPr>
              <a:t>请求，则调用</a:t>
            </a:r>
            <a:r>
              <a:rPr lang="en-US" altLang="zh-CN" sz="2000" dirty="0" err="1">
                <a:latin typeface="宋体" panose="02010600030101010101" pitchFamily="2" charset="-122"/>
              </a:rPr>
              <a:t>HttpServlet</a:t>
            </a:r>
            <a:r>
              <a:rPr lang="zh-CN" altLang="en-US" sz="2000" dirty="0">
                <a:latin typeface="宋体" panose="02010600030101010101" pitchFamily="2" charset="-122"/>
              </a:rPr>
              <a:t>的</a:t>
            </a:r>
            <a:r>
              <a:rPr lang="en-US" altLang="zh-CN" sz="2000" dirty="0" err="1">
                <a:latin typeface="宋体" panose="02010600030101010101" pitchFamily="2" charset="-122"/>
              </a:rPr>
              <a:t>doGet</a:t>
            </a:r>
            <a:r>
              <a:rPr lang="zh-CN" altLang="en-US" sz="2000" dirty="0">
                <a:latin typeface="宋体" panose="02010600030101010101" pitchFamily="2" charset="-122"/>
              </a:rPr>
              <a:t>方法，如为</a:t>
            </a:r>
            <a:r>
              <a:rPr lang="en-US" altLang="zh-CN" sz="2000" dirty="0">
                <a:latin typeface="宋体" panose="02010600030101010101" pitchFamily="2" charset="-122"/>
              </a:rPr>
              <a:t>Post</a:t>
            </a:r>
            <a:r>
              <a:rPr lang="zh-CN" altLang="en-US" sz="2000" dirty="0">
                <a:latin typeface="宋体" panose="02010600030101010101" pitchFamily="2" charset="-122"/>
              </a:rPr>
              <a:t>请求，则调用</a:t>
            </a:r>
            <a:r>
              <a:rPr lang="en-US" altLang="zh-CN" sz="2000" dirty="0" err="1">
                <a:latin typeface="宋体" panose="02010600030101010101" pitchFamily="2" charset="-122"/>
              </a:rPr>
              <a:t>doPost</a:t>
            </a:r>
            <a:r>
              <a:rPr lang="zh-CN" altLang="en-US" sz="2000" dirty="0">
                <a:latin typeface="宋体" panose="02010600030101010101" pitchFamily="2" charset="-122"/>
              </a:rPr>
              <a:t>方法。因此，开发人员在编写</a:t>
            </a:r>
            <a:r>
              <a:rPr lang="en-US" altLang="zh-CN" sz="2000" dirty="0" err="1">
                <a:latin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</a:rPr>
              <a:t>时，通常只需要覆写</a:t>
            </a:r>
            <a:r>
              <a:rPr lang="en-US" altLang="zh-CN" sz="2000" dirty="0" err="1">
                <a:latin typeface="宋体" panose="02010600030101010101" pitchFamily="2" charset="-122"/>
              </a:rPr>
              <a:t>doGet</a:t>
            </a:r>
            <a:r>
              <a:rPr lang="zh-CN" altLang="en-US" sz="2000" dirty="0">
                <a:latin typeface="宋体" panose="02010600030101010101" pitchFamily="2" charset="-122"/>
              </a:rPr>
              <a:t>或</a:t>
            </a:r>
            <a:r>
              <a:rPr lang="en-US" altLang="zh-CN" sz="2000" dirty="0" err="1">
                <a:latin typeface="宋体" panose="02010600030101010101" pitchFamily="2" charset="-122"/>
              </a:rPr>
              <a:t>doPost</a:t>
            </a:r>
            <a:r>
              <a:rPr lang="zh-CN" altLang="en-US" sz="2000" dirty="0">
                <a:latin typeface="宋体" panose="02010600030101010101" pitchFamily="2" charset="-122"/>
              </a:rPr>
              <a:t>方法，而不要去覆写</a:t>
            </a:r>
            <a:r>
              <a:rPr lang="en-US" altLang="zh-CN" sz="2000" dirty="0">
                <a:latin typeface="宋体" panose="02010600030101010101" pitchFamily="2" charset="-122"/>
              </a:rPr>
              <a:t>service</a:t>
            </a:r>
            <a:r>
              <a:rPr lang="zh-CN" altLang="en-US" sz="2000" dirty="0">
                <a:latin typeface="宋体" panose="02010600030101010101" pitchFamily="2" charset="-122"/>
              </a:rPr>
              <a:t>方法。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阅读</a:t>
            </a:r>
            <a:r>
              <a:rPr lang="en-US" altLang="zh-CN" sz="2000" dirty="0" err="1">
                <a:latin typeface="宋体" panose="02010600030101010101" pitchFamily="2" charset="-122"/>
              </a:rPr>
              <a:t>HttpServlet</a:t>
            </a:r>
            <a:r>
              <a:rPr lang="en-US" altLang="zh-CN" sz="2000" dirty="0">
                <a:latin typeface="宋体" panose="02010600030101010101" pitchFamily="2" charset="-122"/>
              </a:rPr>
              <a:t> API</a:t>
            </a:r>
            <a:r>
              <a:rPr lang="zh-CN" altLang="en-US" sz="2000" dirty="0">
                <a:latin typeface="宋体" panose="02010600030101010101" pitchFamily="2" charset="-122"/>
              </a:rPr>
              <a:t>文档，看一下</a:t>
            </a:r>
            <a:r>
              <a:rPr lang="en-US" altLang="zh-CN" sz="2000" dirty="0" err="1">
                <a:latin typeface="宋体" panose="02010600030101010101" pitchFamily="2" charset="-122"/>
              </a:rPr>
              <a:t>servlet-api.jar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5720</Words>
  <Application>WPS 演示</Application>
  <PresentationFormat>自定义</PresentationFormat>
  <Paragraphs>246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新宋体</vt:lpstr>
      <vt:lpstr>Arial Black</vt:lpstr>
      <vt:lpstr>Arial Unicode MS</vt:lpstr>
      <vt:lpstr>Office Theme</vt:lpstr>
      <vt:lpstr>PowerPoint 演示文稿</vt:lpstr>
      <vt:lpstr>PowerPoint 演示文稿</vt:lpstr>
      <vt:lpstr>Servlet简介</vt:lpstr>
      <vt:lpstr>Servlet在web应用中的位置</vt:lpstr>
      <vt:lpstr>第一个Servlet的编写</vt:lpstr>
      <vt:lpstr>执行过程</vt:lpstr>
      <vt:lpstr>Tip： Servlet的运行过程</vt:lpstr>
      <vt:lpstr>Tip： Servlet的运行过程</vt:lpstr>
      <vt:lpstr>Servlet接口实现类</vt:lpstr>
      <vt:lpstr>Servlet的一些细节(1)</vt:lpstr>
      <vt:lpstr>Servlet的一些细节(2)</vt:lpstr>
      <vt:lpstr>Servlet的一些细节(3)</vt:lpstr>
      <vt:lpstr>Servlet的一些细节(4)</vt:lpstr>
      <vt:lpstr>PowerPoint 演示文稿</vt:lpstr>
      <vt:lpstr>Servlet的生命周期(1)</vt:lpstr>
      <vt:lpstr>Servlet的生命周期(2)</vt:lpstr>
      <vt:lpstr>ServletConfig对象</vt:lpstr>
      <vt:lpstr>ServletContext</vt:lpstr>
      <vt:lpstr>ServletContext应用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Administrator</cp:lastModifiedBy>
  <cp:revision>132</cp:revision>
  <dcterms:created xsi:type="dcterms:W3CDTF">2020-05-18T06:33:00Z</dcterms:created>
  <dcterms:modified xsi:type="dcterms:W3CDTF">2020-09-09T03:30:14Z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