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0" r:id="rId18"/>
  </p:sldIdLst>
  <p:sldSz cx="10031095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CDCDCD"/>
    <a:srgbClr val="FF9B05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70128" autoAdjust="0"/>
  </p:normalViewPr>
  <p:slideViewPr>
    <p:cSldViewPr snapToGrid="0">
      <p:cViewPr varScale="1">
        <p:scale>
          <a:sx n="74" d="100"/>
          <a:sy n="74" d="100"/>
        </p:scale>
        <p:origin x="918" y="66"/>
      </p:cViewPr>
      <p:guideLst>
        <p:guide orient="horz" pos="2160"/>
        <p:guide pos="3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image" Target="../media/image16.wmf"/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3" Type="http://schemas.openxmlformats.org/officeDocument/2006/relationships/image" Target="../media/image21.wmf"/><Relationship Id="rId12" Type="http://schemas.openxmlformats.org/officeDocument/2006/relationships/image" Target="../media/image20.wmf"/><Relationship Id="rId11" Type="http://schemas.openxmlformats.org/officeDocument/2006/relationships/image" Target="../media/image19.wmf"/><Relationship Id="rId10" Type="http://schemas.openxmlformats.org/officeDocument/2006/relationships/image" Target="../media/image18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54063"/>
            <a:ext cx="4816475" cy="3294062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noProof="0" smtClean="0"/>
              <a:t>单击此处编辑母版文本样式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第二级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第三级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第四级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第五级</a:t>
            </a:r>
            <a:endParaRPr lang="zh-CN" altLang="zh-CN" noProof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60BA55F-39AC-40F7-9769-1DE084D88763}" type="datetimeFigureOut">
              <a:rPr lang="zh-CN" altLang="en-US"/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46BCEA9-26AB-4B91-A876-E633D3E888F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http://tomcat.apache.org/tomcat-8.0-doc/servletapi/index.html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zh-CN" smtClean="0"/>
              <a:t>http://localhost:8080/Day27_ServletRequestDemo/servlet/Servlet1?username=lan&amp;password=123</a:t>
            </a:r>
            <a:endParaRPr lang="zh-CN" altLang="zh-CN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Accept-Encoding   </a:t>
            </a:r>
            <a:r>
              <a:rPr lang="en-US" altLang="zh-CN" dirty="0" err="1" smtClean="0"/>
              <a:t>PropertyDescriptor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有许多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浏览器不发送带有“</a:t>
            </a:r>
            <a:r>
              <a:rPr lang="en-US" altLang="zh-CN" dirty="0" smtClean="0"/>
              <a:t>content-type”</a:t>
            </a:r>
            <a:r>
              <a:rPr lang="zh-CN" altLang="en-US" dirty="0" smtClean="0"/>
              <a:t>头信息的字符编码限定符，而由读取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请求的代码来决定字符的编码方式。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默认情况下，如果客户端请求未定义编码限定符，容器（如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）会用“</a:t>
            </a:r>
            <a:r>
              <a:rPr lang="en-US" altLang="zh-CN" dirty="0" smtClean="0"/>
              <a:t>ISO-8859-1”</a:t>
            </a:r>
            <a:r>
              <a:rPr lang="zh-CN" altLang="en-US" dirty="0" smtClean="0"/>
              <a:t>去创建</a:t>
            </a:r>
            <a:r>
              <a:rPr lang="en-US" altLang="zh-CN" dirty="0" smtClean="0"/>
              <a:t>request reader</a:t>
            </a:r>
            <a:r>
              <a:rPr lang="zh-CN" altLang="en-US" dirty="0" smtClean="0"/>
              <a:t>和解析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的数据</a:t>
            </a:r>
            <a:endParaRPr lang="en-US" dirty="0" smtClean="0"/>
          </a:p>
          <a:p>
            <a:r>
              <a:rPr lang="zh-CN" altLang="en-US" b="1" dirty="0" smtClean="0"/>
              <a:t>注意：自从</a:t>
            </a:r>
            <a:r>
              <a:rPr lang="en-US" altLang="zh-CN" b="1" dirty="0" smtClean="0"/>
              <a:t>Tomcat5.x</a:t>
            </a:r>
            <a:r>
              <a:rPr lang="zh-CN" altLang="en-US" b="1" dirty="0" smtClean="0"/>
              <a:t>开始，</a:t>
            </a:r>
            <a:r>
              <a:rPr lang="en-US" altLang="zh-CN" b="1" dirty="0" smtClean="0"/>
              <a:t>GET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POST</a:t>
            </a:r>
            <a:r>
              <a:rPr lang="zh-CN" altLang="en-US" b="1" dirty="0" smtClean="0"/>
              <a:t>方法提交的信息，</a:t>
            </a:r>
            <a:r>
              <a:rPr lang="en-US" altLang="zh-CN" b="1" dirty="0" smtClean="0"/>
              <a:t>tomcat</a:t>
            </a:r>
            <a:r>
              <a:rPr lang="zh-CN" altLang="en-US" b="1" dirty="0" smtClean="0"/>
              <a:t>采用了不同的方式来处理编码，对于</a:t>
            </a:r>
            <a:r>
              <a:rPr lang="en-US" altLang="zh-CN" b="1" dirty="0" smtClean="0"/>
              <a:t>POST</a:t>
            </a:r>
            <a:r>
              <a:rPr lang="zh-CN" altLang="en-US" b="1" dirty="0" smtClean="0"/>
              <a:t>请求，</a:t>
            </a:r>
            <a:r>
              <a:rPr lang="en-US" altLang="zh-CN" b="1" dirty="0" smtClean="0"/>
              <a:t>Tomcat</a:t>
            </a:r>
            <a:r>
              <a:rPr lang="zh-CN" altLang="en-US" b="1" dirty="0" smtClean="0"/>
              <a:t>会仍然使用</a:t>
            </a:r>
            <a:r>
              <a:rPr lang="en-US" altLang="zh-CN" b="1" dirty="0" err="1" smtClean="0"/>
              <a:t>request.setCharacterEncoding</a:t>
            </a:r>
            <a:r>
              <a:rPr lang="zh-CN" altLang="en-US" b="1" dirty="0" smtClean="0"/>
              <a:t>方法所设置的编码来处理，如果未设置，则使用默认的</a:t>
            </a:r>
            <a:r>
              <a:rPr lang="en-US" altLang="zh-CN" b="1" dirty="0" smtClean="0"/>
              <a:t>iso-8859-1</a:t>
            </a:r>
            <a:r>
              <a:rPr lang="zh-CN" altLang="en-US" b="1" dirty="0" smtClean="0"/>
              <a:t>编码。</a:t>
            </a:r>
            <a:endParaRPr lang="en-US" b="1" dirty="0" smtClean="0"/>
          </a:p>
          <a:p>
            <a:r>
              <a:rPr lang="zh-CN" altLang="en-US" b="1" dirty="0" smtClean="0"/>
              <a:t>而</a:t>
            </a:r>
            <a:r>
              <a:rPr lang="en-US" altLang="zh-CN" b="1" dirty="0" smtClean="0"/>
              <a:t>GET</a:t>
            </a:r>
            <a:r>
              <a:rPr lang="zh-CN" altLang="en-US" b="1" dirty="0" smtClean="0"/>
              <a:t>请求则不同，</a:t>
            </a:r>
            <a:r>
              <a:rPr lang="en-US" altLang="zh-CN" b="1" dirty="0" smtClean="0"/>
              <a:t>Tomcat</a:t>
            </a:r>
            <a:r>
              <a:rPr lang="zh-CN" altLang="en-US" b="1" dirty="0" smtClean="0"/>
              <a:t>对于</a:t>
            </a:r>
            <a:r>
              <a:rPr lang="en-US" altLang="zh-CN" b="1" dirty="0" smtClean="0"/>
              <a:t>GET</a:t>
            </a:r>
            <a:r>
              <a:rPr lang="zh-CN" altLang="en-US" b="1" dirty="0" smtClean="0"/>
              <a:t>请求并不会考虑使用</a:t>
            </a:r>
            <a:r>
              <a:rPr lang="en-US" altLang="zh-CN" b="1" dirty="0" err="1" smtClean="0"/>
              <a:t>request.setCharacterEncoding</a:t>
            </a:r>
            <a:r>
              <a:rPr lang="zh-CN" altLang="en-US" b="1" dirty="0" smtClean="0"/>
              <a:t>方法设置的编码，而会永远使用</a:t>
            </a:r>
            <a:r>
              <a:rPr lang="en-US" altLang="zh-CN" b="1" dirty="0" smtClean="0"/>
              <a:t>iso-8859-1</a:t>
            </a:r>
            <a:r>
              <a:rPr lang="zh-CN" altLang="en-US" b="1" dirty="0" smtClean="0"/>
              <a:t>编码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altLang="zh-CN" dirty="0" smtClean="0"/>
              <a:t>&lt;form action=</a:t>
            </a:r>
            <a:r>
              <a:rPr lang="en-US" altLang="zh-CN" i="1" dirty="0" smtClean="0"/>
              <a:t>"" method="get"&gt;</a:t>
            </a:r>
            <a:endParaRPr lang="en-US" altLang="zh-CN" i="1" dirty="0" smtClean="0"/>
          </a:p>
          <a:p>
            <a:r>
              <a:rPr lang="en-US" altLang="zh-CN" dirty="0" smtClean="0"/>
              <a:t>    </a:t>
            </a:r>
            <a:r>
              <a:rPr lang="en-US" altLang="zh-CN" u="sng" dirty="0" smtClean="0"/>
              <a:t>username:&lt;input type=</a:t>
            </a:r>
            <a:r>
              <a:rPr lang="en-US" altLang="zh-CN" i="1" u="sng" dirty="0" smtClean="0"/>
              <a:t>"text" name="username"/&gt;&lt;</a:t>
            </a:r>
            <a:r>
              <a:rPr lang="en-US" altLang="zh-CN" i="1" u="sng" dirty="0" err="1" smtClean="0"/>
              <a:t>br</a:t>
            </a:r>
            <a:r>
              <a:rPr lang="en-US" altLang="zh-CN" i="1" u="sng" dirty="0" smtClean="0"/>
              <a:t>/&gt;</a:t>
            </a:r>
            <a:endParaRPr lang="en-US" altLang="zh-CN" i="1" u="sng" dirty="0" smtClean="0"/>
          </a:p>
          <a:p>
            <a:r>
              <a:rPr lang="en-US" altLang="zh-CN" dirty="0" smtClean="0"/>
              <a:t>    passowrd1:&lt;input type=</a:t>
            </a:r>
            <a:r>
              <a:rPr lang="en-US" altLang="zh-CN" i="1" dirty="0" smtClean="0"/>
              <a:t>"text" name="password"/&gt;&lt;</a:t>
            </a:r>
            <a:r>
              <a:rPr lang="en-US" altLang="zh-CN" i="1" dirty="0" err="1" smtClean="0"/>
              <a:t>br</a:t>
            </a:r>
            <a:r>
              <a:rPr lang="en-US" altLang="zh-CN" i="1" dirty="0" smtClean="0"/>
              <a:t>/&gt;</a:t>
            </a:r>
            <a:endParaRPr lang="en-US" altLang="zh-CN" i="1" dirty="0" smtClean="0"/>
          </a:p>
          <a:p>
            <a:r>
              <a:rPr lang="en-US" altLang="zh-CN" dirty="0" smtClean="0"/>
              <a:t>    password2:&lt;input type=</a:t>
            </a:r>
            <a:r>
              <a:rPr lang="en-US" altLang="zh-CN" i="1" dirty="0" smtClean="0"/>
              <a:t>"text" name="password"/&gt;&lt;</a:t>
            </a:r>
            <a:r>
              <a:rPr lang="en-US" altLang="zh-CN" i="1" dirty="0" err="1" smtClean="0"/>
              <a:t>br</a:t>
            </a:r>
            <a:r>
              <a:rPr lang="en-US" altLang="zh-CN" i="1" dirty="0" smtClean="0"/>
              <a:t>/&gt;</a:t>
            </a:r>
            <a:endParaRPr lang="en-US" altLang="zh-CN" i="1" dirty="0" smtClean="0"/>
          </a:p>
          <a:p>
            <a:r>
              <a:rPr lang="en-US" altLang="zh-CN" dirty="0" smtClean="0"/>
              <a:t>    &lt;input type=</a:t>
            </a:r>
            <a:r>
              <a:rPr lang="en-US" altLang="zh-CN" i="1" dirty="0" smtClean="0"/>
              <a:t>"submit" value="</a:t>
            </a:r>
            <a:r>
              <a:rPr lang="zh-CN" altLang="en-US" i="1" dirty="0" smtClean="0"/>
              <a:t>提交</a:t>
            </a:r>
            <a:r>
              <a:rPr lang="en-US" altLang="zh-CN" i="1" dirty="0" smtClean="0"/>
              <a:t>"/&gt;</a:t>
            </a:r>
            <a:endParaRPr lang="en-US" altLang="zh-CN" i="1" dirty="0" smtClean="0"/>
          </a:p>
          <a:p>
            <a:r>
              <a:rPr lang="en-US" dirty="0" smtClean="0"/>
              <a:t>    </a:t>
            </a:r>
            <a:r>
              <a:rPr lang="en-US" altLang="zh-CN" dirty="0" smtClean="0"/>
              <a:t>&lt;/form&gt;</a:t>
            </a:r>
            <a:endParaRPr lang="zh-CN" altLang="en-US" dirty="0" smtClean="0"/>
          </a:p>
        </p:txBody>
      </p:sp>
      <p:sp>
        <p:nvSpPr>
          <p:cNvPr id="20484" name="灯片编号占位符 3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F451A6F5-A9D4-4C46-8FC5-1D08462C96A1}" type="slidenum">
              <a:rPr lang="zh-CN" altLang="en-US" sz="1200">
                <a:latin typeface="Times New Roman" panose="02020603050405020304" pitchFamily="18" charset="0"/>
              </a:rPr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900" dirty="0" smtClean="0"/>
              <a:t>&lt;!-- </a:t>
            </a:r>
            <a:r>
              <a:rPr lang="en-US" altLang="zh-CN" sz="900" u="sng" dirty="0" smtClean="0"/>
              <a:t>checkbox radio </a:t>
            </a:r>
            <a:r>
              <a:rPr lang="zh-CN" altLang="en-US" sz="900" u="sng" dirty="0" smtClean="0"/>
              <a:t>只要一个都木选，浏览器根本不会传值给服务器 </a:t>
            </a:r>
            <a:r>
              <a:rPr lang="en-US" altLang="zh-CN" sz="900" u="sng" dirty="0" smtClean="0"/>
              <a:t>--&gt;</a:t>
            </a:r>
            <a:endParaRPr lang="en-US" altLang="zh-CN" sz="900" u="sng" dirty="0" smtClean="0"/>
          </a:p>
          <a:p>
            <a:pPr>
              <a:lnSpc>
                <a:spcPct val="80000"/>
              </a:lnSpc>
            </a:pPr>
            <a:r>
              <a:rPr lang="zh-CN" altLang="en-US" sz="900" dirty="0" smtClean="0"/>
              <a:t>  </a:t>
            </a:r>
            <a:endParaRPr lang="en-US" sz="900" u="sng" dirty="0" smtClean="0"/>
          </a:p>
          <a:p>
            <a:pPr>
              <a:lnSpc>
                <a:spcPct val="80000"/>
              </a:lnSpc>
            </a:pPr>
            <a:endParaRPr lang="en-US" sz="900" u="sng" dirty="0" smtClean="0"/>
          </a:p>
          <a:p>
            <a:pPr>
              <a:lnSpc>
                <a:spcPct val="80000"/>
              </a:lnSpc>
            </a:pPr>
            <a:r>
              <a:rPr lang="en-US" sz="900" u="sng" dirty="0" smtClean="0"/>
              <a:t> </a:t>
            </a:r>
            <a:r>
              <a:rPr lang="en-US" altLang="zh-CN" sz="900" u="sng" dirty="0" smtClean="0"/>
              <a:t>&lt;meta http-equiv="content-type" content="text/html; </a:t>
            </a:r>
            <a:r>
              <a:rPr lang="en-US" altLang="zh-CN" sz="900" u="sng" dirty="0" err="1" smtClean="0"/>
              <a:t>charset</a:t>
            </a:r>
            <a:r>
              <a:rPr lang="en-US" altLang="zh-CN" sz="900" u="sng" dirty="0" smtClean="0"/>
              <a:t>=UTF-8"&gt;</a:t>
            </a:r>
            <a:endParaRPr lang="en-US" altLang="zh-CN" sz="900" u="sng" dirty="0" smtClean="0"/>
          </a:p>
          <a:p>
            <a:pPr>
              <a:lnSpc>
                <a:spcPct val="80000"/>
              </a:lnSpc>
            </a:pPr>
            <a:endParaRPr lang="en-US" altLang="zh-CN" sz="900" u="sng" dirty="0" smtClean="0"/>
          </a:p>
          <a:p>
            <a:pPr>
              <a:lnSpc>
                <a:spcPct val="80000"/>
              </a:lnSpc>
            </a:pPr>
            <a:r>
              <a:rPr lang="en-US" altLang="zh-CN" sz="900" dirty="0" smtClean="0"/>
              <a:t>    &lt;form action=</a:t>
            </a:r>
            <a:r>
              <a:rPr lang="en-US" altLang="zh-CN" sz="900" i="1" dirty="0" smtClean="0"/>
              <a:t>"/day</a:t>
            </a:r>
            <a:r>
              <a:rPr lang="zh-CN" altLang="en-US" sz="900" i="1" dirty="0" smtClean="0"/>
              <a:t>10</a:t>
            </a:r>
            <a:r>
              <a:rPr lang="en-US" altLang="zh-CN" sz="900" i="1" dirty="0" smtClean="0"/>
              <a:t>_00_form/servlet/RegistServlet" method="post"&gt;</a:t>
            </a:r>
            <a:endParaRPr lang="en-US" altLang="zh-CN" sz="900" i="1" dirty="0" smtClean="0"/>
          </a:p>
          <a:p>
            <a:pPr>
              <a:lnSpc>
                <a:spcPct val="80000"/>
              </a:lnSpc>
            </a:pPr>
            <a:r>
              <a:rPr lang="en-US" altLang="zh-CN" sz="900" dirty="0" smtClean="0"/>
              <a:t>    </a:t>
            </a:r>
            <a:r>
              <a:rPr lang="zh-CN" altLang="en-US" sz="900" dirty="0" smtClean="0"/>
              <a:t>姓名：</a:t>
            </a:r>
            <a:r>
              <a:rPr lang="en-US" altLang="zh-CN" sz="900" dirty="0" smtClean="0"/>
              <a:t>&lt;input id=</a:t>
            </a:r>
            <a:r>
              <a:rPr lang="en-US" altLang="zh-CN" sz="900" i="1" dirty="0" smtClean="0"/>
              <a:t>"name" type="text" name="name"/&gt;&lt;</a:t>
            </a:r>
            <a:r>
              <a:rPr lang="en-US" altLang="zh-CN" sz="900" i="1" dirty="0" err="1" smtClean="0"/>
              <a:t>br</a:t>
            </a:r>
            <a:r>
              <a:rPr lang="en-US" altLang="zh-CN" sz="900" i="1" dirty="0" smtClean="0"/>
              <a:t>/&gt;</a:t>
            </a:r>
            <a:endParaRPr lang="en-US" altLang="zh-CN" sz="900" i="1" dirty="0" smtClean="0"/>
          </a:p>
          <a:p>
            <a:pPr>
              <a:lnSpc>
                <a:spcPct val="80000"/>
              </a:lnSpc>
            </a:pPr>
            <a:r>
              <a:rPr lang="zh-CN" altLang="en-US" sz="900" dirty="0" smtClean="0"/>
              <a:t>    密码：</a:t>
            </a:r>
            <a:r>
              <a:rPr lang="en-US" altLang="zh-CN" sz="900" dirty="0" smtClean="0"/>
              <a:t>&lt;input type=</a:t>
            </a:r>
            <a:r>
              <a:rPr lang="en-US" altLang="zh-CN" sz="900" i="1" dirty="0" smtClean="0"/>
              <a:t>"password" name="password"/&gt;&lt;</a:t>
            </a:r>
            <a:r>
              <a:rPr lang="en-US" altLang="zh-CN" sz="900" i="1" dirty="0" err="1" smtClean="0"/>
              <a:t>br</a:t>
            </a:r>
            <a:r>
              <a:rPr lang="en-US" altLang="zh-CN" sz="900" i="1" dirty="0" smtClean="0"/>
              <a:t>/&gt;</a:t>
            </a:r>
            <a:endParaRPr lang="en-US" altLang="zh-CN" sz="900" i="1" dirty="0" smtClean="0"/>
          </a:p>
          <a:p>
            <a:pPr>
              <a:lnSpc>
                <a:spcPct val="80000"/>
              </a:lnSpc>
            </a:pPr>
            <a:r>
              <a:rPr lang="zh-CN" altLang="en-US" sz="900" dirty="0" smtClean="0"/>
              <a:t>    性别：</a:t>
            </a:r>
            <a:r>
              <a:rPr lang="en-US" altLang="zh-CN" sz="900" dirty="0" smtClean="0"/>
              <a:t>&lt;input type=</a:t>
            </a:r>
            <a:r>
              <a:rPr lang="en-US" altLang="zh-CN" sz="900" i="1" dirty="0" smtClean="0"/>
              <a:t>"radio" name="gender" value="1" checked="checked"/&gt;</a:t>
            </a:r>
            <a:r>
              <a:rPr lang="zh-CN" altLang="en-US" sz="900" i="1" dirty="0" smtClean="0"/>
              <a:t>男</a:t>
            </a:r>
            <a:endParaRPr lang="zh-CN" altLang="en-US" sz="900" i="1" dirty="0" smtClean="0"/>
          </a:p>
          <a:p>
            <a:pPr>
              <a:lnSpc>
                <a:spcPct val="80000"/>
              </a:lnSpc>
            </a:pPr>
            <a:r>
              <a:rPr lang="en-US" altLang="zh-CN" sz="900" dirty="0" smtClean="0"/>
              <a:t>    &lt;input type=</a:t>
            </a:r>
            <a:r>
              <a:rPr lang="en-US" altLang="zh-CN" sz="900" i="1" dirty="0" smtClean="0"/>
              <a:t>"radio" name="gender" value="0"/&gt;</a:t>
            </a:r>
            <a:r>
              <a:rPr lang="zh-CN" altLang="en-US" sz="900" i="1" dirty="0" smtClean="0"/>
              <a:t>女</a:t>
            </a:r>
            <a:r>
              <a:rPr lang="en-US" altLang="zh-CN" sz="900" i="1" dirty="0" smtClean="0"/>
              <a:t>&lt;</a:t>
            </a:r>
            <a:r>
              <a:rPr lang="en-US" altLang="zh-CN" sz="900" i="1" dirty="0" err="1" smtClean="0"/>
              <a:t>br</a:t>
            </a:r>
            <a:r>
              <a:rPr lang="en-US" altLang="zh-CN" sz="900" i="1" dirty="0" smtClean="0"/>
              <a:t>/&gt;</a:t>
            </a:r>
            <a:endParaRPr lang="en-US" altLang="zh-CN" sz="900" i="1" dirty="0" smtClean="0"/>
          </a:p>
          <a:p>
            <a:pPr>
              <a:lnSpc>
                <a:spcPct val="80000"/>
              </a:lnSpc>
            </a:pPr>
            <a:r>
              <a:rPr lang="zh-CN" altLang="en-US" sz="900" dirty="0" smtClean="0"/>
              <a:t>已婚：</a:t>
            </a:r>
            <a:r>
              <a:rPr lang="en-US" altLang="zh-CN" sz="900" dirty="0" smtClean="0"/>
              <a:t>&lt;input type=</a:t>
            </a:r>
            <a:r>
              <a:rPr lang="en-US" altLang="zh-CN" sz="900" i="1" dirty="0" smtClean="0"/>
              <a:t>"checkbox" name="married"/&gt;&lt;</a:t>
            </a:r>
            <a:r>
              <a:rPr lang="en-US" altLang="zh-CN" sz="900" i="1" dirty="0" err="1" smtClean="0"/>
              <a:t>br</a:t>
            </a:r>
            <a:r>
              <a:rPr lang="en-US" altLang="zh-CN" sz="900" i="1" dirty="0" smtClean="0"/>
              <a:t>/&gt;</a:t>
            </a:r>
            <a:endParaRPr lang="en-US" altLang="zh-CN" sz="900" i="1" dirty="0" smtClean="0"/>
          </a:p>
          <a:p>
            <a:pPr>
              <a:lnSpc>
                <a:spcPct val="80000"/>
              </a:lnSpc>
            </a:pPr>
            <a:r>
              <a:rPr lang="zh-CN" altLang="en-US" sz="900" dirty="0" smtClean="0"/>
              <a:t>    故乡：</a:t>
            </a:r>
            <a:r>
              <a:rPr lang="en-US" altLang="zh-CN" sz="900" dirty="0" smtClean="0"/>
              <a:t>&lt;select name=</a:t>
            </a:r>
            <a:r>
              <a:rPr lang="en-US" altLang="zh-CN" sz="900" i="1" dirty="0" smtClean="0"/>
              <a:t>"city"&gt;</a:t>
            </a:r>
            <a:endParaRPr lang="en-US" altLang="zh-CN" sz="900" i="1" dirty="0" smtClean="0"/>
          </a:p>
          <a:p>
            <a:pPr>
              <a:lnSpc>
                <a:spcPct val="80000"/>
              </a:lnSpc>
            </a:pPr>
            <a:r>
              <a:rPr lang="en-US" altLang="zh-CN" sz="900" dirty="0" smtClean="0"/>
              <a:t>    &lt;option value=</a:t>
            </a:r>
            <a:r>
              <a:rPr lang="en-US" altLang="zh-CN" sz="900" i="1" dirty="0" smtClean="0"/>
              <a:t>"BJ"&gt;</a:t>
            </a:r>
            <a:r>
              <a:rPr lang="zh-CN" altLang="en-US" sz="900" i="1" dirty="0" smtClean="0"/>
              <a:t>北京</a:t>
            </a:r>
            <a:r>
              <a:rPr lang="en-US" altLang="zh-CN" sz="900" i="1" dirty="0" smtClean="0"/>
              <a:t>&lt;/option&gt;</a:t>
            </a:r>
            <a:endParaRPr lang="en-US" altLang="zh-CN" sz="900" i="1" dirty="0" smtClean="0"/>
          </a:p>
          <a:p>
            <a:pPr>
              <a:lnSpc>
                <a:spcPct val="80000"/>
              </a:lnSpc>
            </a:pPr>
            <a:r>
              <a:rPr lang="en-US" sz="900" dirty="0" smtClean="0"/>
              <a:t>    </a:t>
            </a:r>
            <a:r>
              <a:rPr lang="en-US" altLang="zh-CN" sz="900" dirty="0" smtClean="0"/>
              <a:t>&lt;option value=</a:t>
            </a:r>
            <a:r>
              <a:rPr lang="en-US" altLang="zh-CN" sz="900" i="1" dirty="0" smtClean="0"/>
              <a:t>"SD"&gt;</a:t>
            </a:r>
            <a:r>
              <a:rPr lang="zh-CN" altLang="en-US" sz="900" i="1" dirty="0" smtClean="0"/>
              <a:t>山东</a:t>
            </a:r>
            <a:r>
              <a:rPr lang="en-US" altLang="zh-CN" sz="900" i="1" dirty="0" smtClean="0"/>
              <a:t>&lt;/option&gt;</a:t>
            </a:r>
            <a:endParaRPr lang="en-US" altLang="zh-CN" sz="900" i="1" dirty="0" smtClean="0"/>
          </a:p>
          <a:p>
            <a:pPr>
              <a:lnSpc>
                <a:spcPct val="80000"/>
              </a:lnSpc>
            </a:pPr>
            <a:r>
              <a:rPr lang="en-US" sz="900" dirty="0" smtClean="0"/>
              <a:t>    </a:t>
            </a:r>
            <a:r>
              <a:rPr lang="en-US" altLang="zh-CN" sz="900" dirty="0" smtClean="0"/>
              <a:t>&lt;option value=</a:t>
            </a:r>
            <a:r>
              <a:rPr lang="en-US" altLang="zh-CN" sz="900" i="1" dirty="0" smtClean="0"/>
              <a:t>"HB"&gt;</a:t>
            </a:r>
            <a:r>
              <a:rPr lang="zh-CN" altLang="en-US" sz="900" i="1" dirty="0" smtClean="0"/>
              <a:t>湖北</a:t>
            </a:r>
            <a:r>
              <a:rPr lang="en-US" altLang="zh-CN" sz="900" i="1" dirty="0" smtClean="0"/>
              <a:t>&lt;/option&gt;</a:t>
            </a:r>
            <a:endParaRPr lang="en-US" altLang="zh-CN" sz="900" i="1" dirty="0" smtClean="0"/>
          </a:p>
          <a:p>
            <a:pPr>
              <a:lnSpc>
                <a:spcPct val="80000"/>
              </a:lnSpc>
            </a:pPr>
            <a:r>
              <a:rPr lang="en-US" sz="900" dirty="0" smtClean="0"/>
              <a:t>    </a:t>
            </a:r>
            <a:r>
              <a:rPr lang="en-US" altLang="zh-CN" sz="900" dirty="0" smtClean="0"/>
              <a:t>&lt;/select&gt;&lt;</a:t>
            </a:r>
            <a:r>
              <a:rPr lang="en-US" altLang="zh-CN" sz="900" dirty="0" err="1" smtClean="0"/>
              <a:t>br</a:t>
            </a:r>
            <a:r>
              <a:rPr lang="en-US" altLang="zh-CN" sz="900" dirty="0" smtClean="0"/>
              <a:t>/&gt;</a:t>
            </a:r>
            <a:endParaRPr lang="en-US" altLang="zh-CN" sz="900" dirty="0" smtClean="0"/>
          </a:p>
          <a:p>
            <a:pPr>
              <a:lnSpc>
                <a:spcPct val="80000"/>
              </a:lnSpc>
            </a:pPr>
            <a:r>
              <a:rPr lang="zh-CN" altLang="en-US" sz="900" dirty="0" smtClean="0"/>
              <a:t>    爱好：</a:t>
            </a:r>
            <a:r>
              <a:rPr lang="en-US" altLang="zh-CN" sz="900" dirty="0" smtClean="0"/>
              <a:t>&lt;input type=</a:t>
            </a:r>
            <a:r>
              <a:rPr lang="en-US" altLang="zh-CN" sz="900" i="1" dirty="0" smtClean="0"/>
              <a:t>"checkbox" name="hobby" value="eat"/&gt;</a:t>
            </a:r>
            <a:r>
              <a:rPr lang="zh-CN" altLang="en-US" sz="900" i="1" dirty="0" smtClean="0"/>
              <a:t>吃饭</a:t>
            </a:r>
            <a:endParaRPr lang="zh-CN" altLang="en-US" sz="900" i="1" dirty="0" smtClean="0"/>
          </a:p>
          <a:p>
            <a:pPr>
              <a:lnSpc>
                <a:spcPct val="80000"/>
              </a:lnSpc>
            </a:pPr>
            <a:r>
              <a:rPr lang="en-US" altLang="zh-CN" sz="900" dirty="0" smtClean="0"/>
              <a:t>    &lt;input type=</a:t>
            </a:r>
            <a:r>
              <a:rPr lang="en-US" altLang="zh-CN" sz="900" i="1" dirty="0" smtClean="0"/>
              <a:t>"checkbox" name="hobby" value="sleep"/&gt;</a:t>
            </a:r>
            <a:r>
              <a:rPr lang="zh-CN" altLang="en-US" sz="900" i="1" dirty="0" smtClean="0"/>
              <a:t>睡觉</a:t>
            </a:r>
            <a:endParaRPr lang="zh-CN" altLang="en-US" sz="900" i="1" dirty="0" smtClean="0"/>
          </a:p>
          <a:p>
            <a:pPr>
              <a:lnSpc>
                <a:spcPct val="80000"/>
              </a:lnSpc>
            </a:pPr>
            <a:r>
              <a:rPr lang="en-US" altLang="zh-CN" sz="900" dirty="0" smtClean="0"/>
              <a:t>    &lt;input type=</a:t>
            </a:r>
            <a:r>
              <a:rPr lang="en-US" altLang="zh-CN" sz="900" i="1" dirty="0" smtClean="0"/>
              <a:t>"checkbox" name="hobby" value="java"/&gt;</a:t>
            </a:r>
            <a:r>
              <a:rPr lang="zh-CN" altLang="en-US" sz="900" i="1" dirty="0" smtClean="0"/>
              <a:t>学</a:t>
            </a:r>
            <a:r>
              <a:rPr lang="en-US" altLang="zh-CN" sz="900" i="1" dirty="0" smtClean="0"/>
              <a:t>Java&lt;</a:t>
            </a:r>
            <a:r>
              <a:rPr lang="en-US" altLang="zh-CN" sz="900" i="1" dirty="0" err="1" smtClean="0"/>
              <a:t>br</a:t>
            </a:r>
            <a:r>
              <a:rPr lang="en-US" altLang="zh-CN" sz="900" i="1" dirty="0" smtClean="0"/>
              <a:t>/&gt;</a:t>
            </a:r>
            <a:endParaRPr lang="en-US" altLang="zh-CN" sz="900" i="1" dirty="0" smtClean="0"/>
          </a:p>
          <a:p>
            <a:pPr>
              <a:lnSpc>
                <a:spcPct val="80000"/>
              </a:lnSpc>
            </a:pPr>
            <a:r>
              <a:rPr lang="zh-CN" altLang="en-US" sz="900" dirty="0" smtClean="0"/>
              <a:t>    简介：</a:t>
            </a:r>
            <a:r>
              <a:rPr lang="en-US" altLang="zh-CN" sz="900" dirty="0" smtClean="0"/>
              <a:t>&lt;</a:t>
            </a:r>
            <a:r>
              <a:rPr lang="en-US" altLang="zh-CN" sz="900" dirty="0" err="1" smtClean="0"/>
              <a:t>textarea</a:t>
            </a:r>
            <a:r>
              <a:rPr lang="en-US" altLang="zh-CN" sz="900" dirty="0" smtClean="0"/>
              <a:t> name=</a:t>
            </a:r>
            <a:r>
              <a:rPr lang="en-US" altLang="zh-CN" sz="900" i="1" dirty="0" smtClean="0"/>
              <a:t>"description" rows="3" cols="38"&gt;&lt;/</a:t>
            </a:r>
            <a:r>
              <a:rPr lang="en-US" altLang="zh-CN" sz="900" i="1" dirty="0" err="1" smtClean="0"/>
              <a:t>textarea</a:t>
            </a:r>
            <a:r>
              <a:rPr lang="en-US" altLang="zh-CN" sz="900" i="1" dirty="0" smtClean="0"/>
              <a:t>&gt;&lt;</a:t>
            </a:r>
            <a:r>
              <a:rPr lang="en-US" altLang="zh-CN" sz="900" i="1" dirty="0" err="1" smtClean="0"/>
              <a:t>br</a:t>
            </a:r>
            <a:r>
              <a:rPr lang="en-US" altLang="zh-CN" sz="900" i="1" dirty="0" smtClean="0"/>
              <a:t>/&gt;</a:t>
            </a:r>
            <a:r>
              <a:rPr lang="en-US" altLang="zh-CN" sz="900" dirty="0" smtClean="0"/>
              <a:t>&lt;input type="submit" value="</a:t>
            </a:r>
            <a:r>
              <a:rPr lang="zh-CN" altLang="en-US" sz="900" dirty="0" smtClean="0"/>
              <a:t>注册</a:t>
            </a:r>
            <a:r>
              <a:rPr lang="en-US" altLang="zh-CN" sz="900" dirty="0" smtClean="0"/>
              <a:t>"/&gt;</a:t>
            </a:r>
            <a:endParaRPr lang="en-US" altLang="zh-CN" sz="900" dirty="0" smtClean="0"/>
          </a:p>
          <a:p>
            <a:pPr>
              <a:lnSpc>
                <a:spcPct val="80000"/>
              </a:lnSpc>
            </a:pPr>
            <a:r>
              <a:rPr lang="zh-CN" altLang="en-US" sz="900" dirty="0" smtClean="0"/>
              <a:t>    </a:t>
            </a:r>
            <a:endParaRPr lang="zh-CN" altLang="en-US" sz="900" dirty="0" smtClean="0"/>
          </a:p>
          <a:p>
            <a:pPr>
              <a:lnSpc>
                <a:spcPct val="80000"/>
              </a:lnSpc>
            </a:pPr>
            <a:r>
              <a:rPr lang="en-US" altLang="zh-CN" sz="900" dirty="0" smtClean="0"/>
              <a:t>&lt;/form&gt;</a:t>
            </a:r>
            <a:endParaRPr lang="en-US" altLang="zh-CN" sz="900" dirty="0" smtClean="0"/>
          </a:p>
          <a:p>
            <a:pPr>
              <a:lnSpc>
                <a:spcPct val="80000"/>
              </a:lnSpc>
            </a:pPr>
            <a:endParaRPr lang="zh-CN" altLang="en-US" sz="900" dirty="0" smtClean="0"/>
          </a:p>
          <a:p>
            <a:pPr>
              <a:lnSpc>
                <a:spcPct val="80000"/>
              </a:lnSpc>
            </a:pPr>
            <a:endParaRPr lang="zh-CN" altLang="en-US" sz="900" dirty="0" smtClean="0"/>
          </a:p>
          <a:p>
            <a:pPr>
              <a:lnSpc>
                <a:spcPct val="80000"/>
              </a:lnSpc>
            </a:pPr>
            <a:endParaRPr lang="zh-CN" altLang="en-US" sz="900" dirty="0" smtClean="0"/>
          </a:p>
          <a:p>
            <a:pPr>
              <a:lnSpc>
                <a:spcPct val="80000"/>
              </a:lnSpc>
            </a:pPr>
            <a:endParaRPr lang="zh-CN" altLang="en-US" sz="900" dirty="0" smtClean="0"/>
          </a:p>
          <a:p>
            <a:pPr>
              <a:lnSpc>
                <a:spcPct val="80000"/>
              </a:lnSpc>
            </a:pPr>
            <a:endParaRPr lang="zh-CN" altLang="en-US" sz="900" dirty="0" smtClean="0"/>
          </a:p>
          <a:p>
            <a:pPr>
              <a:lnSpc>
                <a:spcPct val="80000"/>
              </a:lnSpc>
            </a:pPr>
            <a:endParaRPr lang="zh-CN" altLang="en-US" sz="900" dirty="0" smtClean="0"/>
          </a:p>
          <a:p>
            <a:pPr>
              <a:lnSpc>
                <a:spcPct val="80000"/>
              </a:lnSpc>
            </a:pPr>
            <a:r>
              <a:rPr lang="zh-CN" altLang="en-US" sz="1400" dirty="0" smtClean="0"/>
              <a:t>更改Tomcat的配置解决URL编码问题：&lt;Connector URIEncoding=“UTF-8”/&gt;</a:t>
            </a:r>
            <a:endParaRPr lang="zh-CN" altLang="en-US" sz="1400" dirty="0" smtClean="0"/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118A3105-1A2A-4DD7-8E17-7B1194356238}" type="slidenum">
              <a:rPr lang="zh-CN" altLang="en-US" sz="1200">
                <a:latin typeface="Times New Roman" panose="02020603050405020304" pitchFamily="18" charset="0"/>
              </a:rPr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请求数据</a:t>
            </a:r>
            <a:endParaRPr lang="en-US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控制台与网页显示数据</a:t>
            </a:r>
            <a:endParaRPr lang="en-US" smtClean="0"/>
          </a:p>
          <a:p>
            <a:r>
              <a:rPr lang="en-US" altLang="zh-CN" smtClean="0"/>
              <a:t>3.Include</a:t>
            </a:r>
            <a:r>
              <a:rPr lang="zh-CN" altLang="en-US" smtClean="0"/>
              <a:t>包含网页时，设置头信息无效</a:t>
            </a:r>
            <a:endParaRPr lang="en-US" smtClean="0"/>
          </a:p>
          <a:p>
            <a:r>
              <a:rPr lang="en-US" altLang="zh-CN" smtClean="0"/>
              <a:t>4.request.getContextPath();</a:t>
            </a:r>
            <a:endParaRPr lang="en-US" altLang="zh-CN" smtClean="0"/>
          </a:p>
          <a:p>
            <a:r>
              <a:rPr lang="en-US" altLang="zh-CN" smtClean="0"/>
              <a:t>5.</a:t>
            </a:r>
            <a:r>
              <a:rPr lang="zh-CN" altLang="en-US" smtClean="0"/>
              <a:t>重定向原理及实现</a:t>
            </a:r>
            <a:endParaRPr lang="en-US" smtClean="0"/>
          </a:p>
        </p:txBody>
      </p:sp>
      <p:sp>
        <p:nvSpPr>
          <p:cNvPr id="22532" name="灯片编号占位符 3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1164A6A0-A346-4563-AC19-CAAB6C979C48}" type="slidenum">
              <a:rPr lang="zh-CN" altLang="en-US" sz="1200">
                <a:latin typeface="Times New Roman" panose="02020603050405020304" pitchFamily="18" charset="0"/>
              </a:rPr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anchor="t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b="1" smtClean="0"/>
              <a:t>public class </a:t>
            </a:r>
            <a:r>
              <a:rPr lang="zh-CN" altLang="en-US" b="1" u="sng" smtClean="0"/>
              <a:t>CheckServlet extends HttpServlet {</a:t>
            </a:r>
            <a:endParaRPr lang="zh-CN" altLang="en-US" b="1" u="sng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b="1" smtClean="0"/>
              <a:t>public void doGet(HttpServletRequest request, HttpServletResponse response)</a:t>
            </a:r>
            <a:endParaRPr lang="zh-CN" altLang="en-US" b="1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b="1" smtClean="0"/>
              <a:t>throws ServletException, IOException {</a:t>
            </a:r>
            <a:endParaRPr lang="zh-CN" altLang="en-US" b="1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String username = request.getParameter("username");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String message = </a:t>
            </a:r>
            <a:r>
              <a:rPr lang="zh-CN" altLang="en-US" b="1" smtClean="0"/>
              <a:t>null;</a:t>
            </a:r>
            <a:endParaRPr lang="zh-CN" altLang="en-US" b="1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b="1" smtClean="0"/>
              <a:t>if(username==null){</a:t>
            </a:r>
            <a:endParaRPr lang="zh-CN" altLang="en-US" b="1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message = "Please input username!";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}</a:t>
            </a:r>
            <a:r>
              <a:rPr lang="zh-CN" altLang="en-US" b="1" smtClean="0"/>
              <a:t>else{</a:t>
            </a:r>
            <a:endParaRPr lang="zh-CN" altLang="en-US" b="1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message = "Hello,"+username;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}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request.setAttribute("msg",message);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RequestDispatcher dispatcher = getServletContext().getRequestDispatcher("/upload.html");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PrintWriter out = response.getWriter();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out.println("Output from CheckServlet before forwarding request.1");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System.</a:t>
            </a:r>
            <a:r>
              <a:rPr lang="zh-CN" altLang="en-US" i="1" smtClean="0"/>
              <a:t>out.println("Output form CheckServlet before forwarding request.2");</a:t>
            </a:r>
            <a:endParaRPr lang="zh-CN" altLang="en-US" i="1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dispatcher.forward(request, response);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out.println("Output from CheckServlet after forwarding request.1");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System.</a:t>
            </a:r>
            <a:r>
              <a:rPr lang="zh-CN" altLang="en-US" i="1" smtClean="0"/>
              <a:t>out.println("Output form CheckServlet after forwarding request.2");</a:t>
            </a:r>
            <a:endParaRPr lang="zh-CN" altLang="en-US" i="1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}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-------------------------------------------------------------------------------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b="1" smtClean="0"/>
              <a:t>public class </a:t>
            </a:r>
            <a:r>
              <a:rPr lang="zh-CN" altLang="en-US" b="1" u="sng" smtClean="0"/>
              <a:t>OutputServlet extends HttpServlet {</a:t>
            </a:r>
            <a:endParaRPr lang="zh-CN" altLang="en-US" b="1" u="sng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b="1" smtClean="0"/>
              <a:t>public void doGet(HttpServletRequest request, HttpServletResponse response)</a:t>
            </a:r>
            <a:endParaRPr lang="zh-CN" altLang="en-US" b="1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b="1" smtClean="0"/>
              <a:t>throws ServletException, IOException {</a:t>
            </a:r>
            <a:endParaRPr lang="zh-CN" altLang="en-US" b="1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String message = (String) request.getAttribute("msg");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response.getWriter().println(message);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}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430A858D-DBE7-4EC8-9120-347BB8B2C249}" type="slidenum">
              <a:rPr lang="zh-CN" altLang="en-US" sz="1200"/>
            </a:fld>
            <a:endParaRPr lang="zh-CN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anchor="t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b="1" smtClean="0"/>
              <a:t>public class </a:t>
            </a:r>
            <a:r>
              <a:rPr lang="zh-CN" altLang="en-US" b="1" u="sng" smtClean="0"/>
              <a:t>MainServlet extends HttpServlet {</a:t>
            </a:r>
            <a:endParaRPr lang="zh-CN" altLang="en-US" b="1" u="sng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b="1" smtClean="0"/>
              <a:t>public void doGet(HttpServletRequest request, HttpServletResponse response)</a:t>
            </a:r>
            <a:endParaRPr lang="zh-CN" altLang="en-US" b="1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b="1" smtClean="0"/>
              <a:t>throws ServletException, IOException {</a:t>
            </a:r>
            <a:endParaRPr lang="zh-CN" altLang="en-US" b="1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response.setContentType("text/html");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PrintWriter out = response.getWriter();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ServletContext context= getServletContext();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RequestDispatcher headDispatcher = context.getRequestDispatcher("/header.html");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RequestDispatcher greetDispatcher = context.getRequestDispatcher("/servlet/GreetServlet");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RequestDispatcher footDispatcher = context.getRequestDispatcher("/footer.html");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headDispatcher.include(request, response);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greetDispatcher.include(request, response);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footDispatcher.include(request, response);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out.close();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}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}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--------------------------------------------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b="1" smtClean="0"/>
              <a:t>public class </a:t>
            </a:r>
            <a:r>
              <a:rPr lang="zh-CN" altLang="en-US" b="1" u="sng" smtClean="0"/>
              <a:t>GreetServlet extends HttpServlet {</a:t>
            </a:r>
            <a:endParaRPr lang="zh-CN" altLang="en-US" b="1" u="sng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b="1" smtClean="0"/>
              <a:t>public void doGet(HttpServletRequest request, HttpServletResponse response)</a:t>
            </a:r>
            <a:endParaRPr lang="zh-CN" altLang="en-US" b="1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b="1" smtClean="0"/>
              <a:t>throws ServletException, IOException {</a:t>
            </a:r>
            <a:endParaRPr lang="zh-CN" altLang="en-US" b="1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response.getWriter().write("greet&lt;hr/&gt;");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}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}</a:t>
            </a:r>
            <a:endParaRPr lang="zh-CN" altLang="en-US" smtClean="0"/>
          </a:p>
        </p:txBody>
      </p:sp>
      <p:sp>
        <p:nvSpPr>
          <p:cNvPr id="2458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A0872CE2-2164-4DF8-AA5D-E744688535A0}" type="slidenum">
              <a:rPr lang="zh-CN" altLang="en-US" sz="1200"/>
            </a:fld>
            <a:endParaRPr lang="zh-CN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689660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3E662F2-C863-455C-A64A-AE0988EA079C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824476" y="6356351"/>
            <a:ext cx="2382461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5811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57C312F-A26C-470D-A5E9-C38871207CA1}" type="slidenum">
              <a:rPr lang="zh-CN" altLang="en-US"/>
            </a:fld>
            <a:endParaRPr lang="zh-CN" altLang="en-US"/>
          </a:p>
        </p:txBody>
      </p:sp>
      <p:pic>
        <p:nvPicPr>
          <p:cNvPr id="5" name="Picture 12" descr="PPT-4-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 userDrawn="1"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PPT-4-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504" y="955046"/>
            <a:ext cx="9314324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26226" y="1585817"/>
            <a:ext cx="6896597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1840449" y="363577"/>
            <a:ext cx="7083214" cy="9144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  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8C48-76A5-4E1C-93ED-5DD517255F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2"/>
          </p:nvPr>
        </p:nvSpPr>
        <p:spPr>
          <a:xfrm>
            <a:off x="689660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3E662F2-C863-455C-A64A-AE0988EA079C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3"/>
          </p:nvPr>
        </p:nvSpPr>
        <p:spPr>
          <a:xfrm>
            <a:off x="3824476" y="6356351"/>
            <a:ext cx="2382461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5811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57C312F-A26C-470D-A5E9-C38871207CA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word/" TargetMode="External"/><Relationship Id="rId8" Type="http://schemas.openxmlformats.org/officeDocument/2006/relationships/hyperlink" Target="http://www.1ppt.com/powerpoint/" TargetMode="External"/><Relationship Id="rId7" Type="http://schemas.openxmlformats.org/officeDocument/2006/relationships/hyperlink" Target="http://www.1ppt.com/xiazai/" TargetMode="External"/><Relationship Id="rId6" Type="http://schemas.openxmlformats.org/officeDocument/2006/relationships/hyperlink" Target="http://www.1ppt.com/tubiao/" TargetMode="External"/><Relationship Id="rId5" Type="http://schemas.openxmlformats.org/officeDocument/2006/relationships/hyperlink" Target="http://www.1ppt.com/beijing/" TargetMode="External"/><Relationship Id="rId4" Type="http://schemas.openxmlformats.org/officeDocument/2006/relationships/hyperlink" Target="http://www.1ppt.com/sucai/" TargetMode="External"/><Relationship Id="rId3" Type="http://schemas.openxmlformats.org/officeDocument/2006/relationships/hyperlink" Target="http://www.1ppt.com/jieri/" TargetMode="External"/><Relationship Id="rId20" Type="http://schemas.openxmlformats.org/officeDocument/2006/relationships/slideLayout" Target="../slideLayouts/slideLayout1.xml"/><Relationship Id="rId2" Type="http://schemas.openxmlformats.org/officeDocument/2006/relationships/hyperlink" Target="http://www.1ppt.com/hangye/" TargetMode="External"/><Relationship Id="rId19" Type="http://schemas.openxmlformats.org/officeDocument/2006/relationships/audio" Target="../media/audio1.wav"/><Relationship Id="rId18" Type="http://schemas.openxmlformats.org/officeDocument/2006/relationships/image" Target="../media/image5.png"/><Relationship Id="rId17" Type="http://schemas.openxmlformats.org/officeDocument/2006/relationships/image" Target="../media/image4.png"/><Relationship Id="rId16" Type="http://schemas.openxmlformats.org/officeDocument/2006/relationships/image" Target="../media/image3.png"/><Relationship Id="rId15" Type="http://schemas.openxmlformats.org/officeDocument/2006/relationships/hyperlink" Target="http://www.1ppt.com/jiaoan/" TargetMode="External"/><Relationship Id="rId14" Type="http://schemas.openxmlformats.org/officeDocument/2006/relationships/hyperlink" Target="http://www.1ppt.com/shiti/" TargetMode="External"/><Relationship Id="rId13" Type="http://schemas.openxmlformats.org/officeDocument/2006/relationships/hyperlink" Target="http://www.1ppt.com/fanwen/" TargetMode="External"/><Relationship Id="rId12" Type="http://schemas.openxmlformats.org/officeDocument/2006/relationships/hyperlink" Target="http://www.1ppt.com/kejian/" TargetMode="External"/><Relationship Id="rId11" Type="http://schemas.openxmlformats.org/officeDocument/2006/relationships/hyperlink" Target="http://www.1ppt.com/ziliao/" TargetMode="External"/><Relationship Id="rId10" Type="http://schemas.openxmlformats.org/officeDocument/2006/relationships/hyperlink" Target="http://www.1ppt.com/excel/" TargetMode="External"/><Relationship Id="rId1" Type="http://schemas.openxmlformats.org/officeDocument/2006/relationships/hyperlink" Target="http://www.1ppt.com/moban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28" Type="http://schemas.openxmlformats.org/officeDocument/2006/relationships/vmlDrawing" Target="../drawings/vmlDrawing1.vml"/><Relationship Id="rId27" Type="http://schemas.openxmlformats.org/officeDocument/2006/relationships/slideLayout" Target="../slideLayouts/slideLayout3.xml"/><Relationship Id="rId26" Type="http://schemas.openxmlformats.org/officeDocument/2006/relationships/image" Target="../media/image21.w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20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9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8.wmf"/><Relationship Id="rId2" Type="http://schemas.openxmlformats.org/officeDocument/2006/relationships/image" Target="../media/image9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17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16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15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audio" Target="../media/audio2.wav"/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431880" y="71439"/>
            <a:ext cx="532919" cy="1428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"/>
              </a:rPr>
              <a:t>www.1ppt.com/moban/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2"/>
              </a:rPr>
              <a:t>www.1ppt.com/hangye/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3"/>
              </a:rPr>
              <a:t>www.1ppt.com/jieri/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4"/>
              </a:rPr>
              <a:t>www.1ppt.com/sucai/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5"/>
              </a:rPr>
              <a:t>www.1ppt.com/beijing/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6"/>
              </a:rPr>
              <a:t>www.1ppt.com/tubiao/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7"/>
              </a:rPr>
              <a:t>www.1ppt.com/xiazai/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8"/>
              </a:rPr>
              <a:t>www.1ppt.com/powerpoint/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9"/>
              </a:rPr>
              <a:t>www.1ppt.com/word/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 Excel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0"/>
              </a:rPr>
              <a:t>www.1ppt.com/excel/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1"/>
              </a:rPr>
              <a:t>www.1ppt.com/ziliao/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2"/>
              </a:rPr>
              <a:t>www.1ppt.com/kejian/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3"/>
              </a:rPr>
              <a:t>www.1ppt.com/fanwen/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4"/>
              </a:rPr>
              <a:t>www.1ppt.com/shiti/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5"/>
              </a:rPr>
              <a:t>www.1ppt.com/jiaoan/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zh-CN" altLang="en-US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4339" name="Picture 3" descr="PPT-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10026188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 descr="PPT-4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-227274" y="3863976"/>
            <a:ext cx="10019658" cy="294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 descr="PPT-6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224117" y="2640014"/>
            <a:ext cx="7654412" cy="240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1769810" y="4125914"/>
            <a:ext cx="53671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2000" kern="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2000" kern="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2000" kern="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58296" y="3044826"/>
            <a:ext cx="6386051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5400" b="1" dirty="0" smtClean="0">
                <a:latin typeface="楷体_GB2312" pitchFamily="1" charset="-122"/>
                <a:ea typeface="楷体_GB2312" pitchFamily="1" charset="-122"/>
              </a:rPr>
              <a:t>Servlet R</a:t>
            </a:r>
            <a:r>
              <a:rPr lang="zh-CN" altLang="en-US" sz="5400" b="1" dirty="0" smtClean="0">
                <a:latin typeface="楷体_GB2312" pitchFamily="1" charset="-122"/>
                <a:ea typeface="楷体_GB2312" pitchFamily="1" charset="-122"/>
              </a:rPr>
              <a:t>equest</a:t>
            </a:r>
            <a:endParaRPr lang="en-US" altLang="zh-CN" sz="5400" dirty="0" smtClean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 vol="19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9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2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zh-CN" altLang="en-US" sz="1400"/>
          </a:p>
        </p:txBody>
      </p:sp>
      <p:sp>
        <p:nvSpPr>
          <p:cNvPr id="12291" name="标题 1"/>
          <p:cNvSpPr>
            <a:spLocks noGrp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mtClean="0"/>
              <a:t>RequestDispather</a:t>
            </a:r>
            <a:endParaRPr lang="zh-CN" altLang="en-US" smtClean="0"/>
          </a:p>
        </p:txBody>
      </p:sp>
      <p:sp>
        <p:nvSpPr>
          <p:cNvPr id="12292" name="内容占位符 2"/>
          <p:cNvSpPr>
            <a:spLocks noGrp="1"/>
          </p:cNvSpPr>
          <p:nvPr>
            <p:ph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1800" dirty="0" smtClean="0"/>
              <a:t>表示请求分发器，它有两个方法：</a:t>
            </a:r>
            <a:endParaRPr lang="zh-CN" altLang="en-US" sz="1800" dirty="0" smtClean="0"/>
          </a:p>
          <a:p>
            <a:pPr lvl="1" eaLnBrk="1" hangingPunct="1"/>
            <a:r>
              <a:rPr lang="zh-CN" altLang="en-US" sz="1600" dirty="0" smtClean="0">
                <a:solidFill>
                  <a:srgbClr val="FF0000"/>
                </a:solidFill>
              </a:rPr>
              <a:t>forward():把请求转发给目标组件</a:t>
            </a:r>
            <a:endParaRPr lang="zh-CN" altLang="en-US" sz="1600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1600" dirty="0" smtClean="0"/>
              <a:t>public void forward(ServletRequest request,ServletResponse response)</a:t>
            </a:r>
            <a:endParaRPr lang="zh-CN" altLang="en-US" sz="1600" dirty="0" smtClean="0"/>
          </a:p>
          <a:p>
            <a:pPr lvl="1" eaLnBrk="1" hangingPunct="1"/>
            <a:r>
              <a:rPr lang="zh-CN" altLang="en-US" sz="1600" dirty="0" smtClean="0"/>
              <a:t>             throws ServletException,java.io.IOException</a:t>
            </a:r>
            <a:endParaRPr lang="zh-CN" altLang="en-US" sz="1600" dirty="0" smtClean="0"/>
          </a:p>
          <a:p>
            <a:pPr lvl="1" eaLnBrk="1" hangingPunct="1"/>
            <a:r>
              <a:rPr lang="zh-CN" altLang="en-US" sz="1600" dirty="0" smtClean="0">
                <a:solidFill>
                  <a:srgbClr val="FF0000"/>
                </a:solidFill>
              </a:rPr>
              <a:t>include():包含目标组件的响应结果</a:t>
            </a:r>
            <a:endParaRPr lang="zh-CN" altLang="en-US" sz="1600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1600" dirty="0" smtClean="0"/>
              <a:t>public void include(ServletRequest request,ServletResponse response)</a:t>
            </a:r>
            <a:endParaRPr lang="zh-CN" altLang="en-US" sz="1600" dirty="0" smtClean="0"/>
          </a:p>
          <a:p>
            <a:pPr lvl="1" eaLnBrk="1" hangingPunct="1"/>
            <a:r>
              <a:rPr lang="zh-CN" altLang="en-US" sz="1600" dirty="0" smtClean="0"/>
              <a:t>             throws ServletException,java.io.IOException</a:t>
            </a:r>
            <a:endParaRPr lang="zh-CN" altLang="en-US" sz="1600" dirty="0" smtClean="0"/>
          </a:p>
          <a:p>
            <a:pPr eaLnBrk="1" hangingPunct="1"/>
            <a:r>
              <a:rPr lang="zh-CN" altLang="en-US" sz="1800" dirty="0" smtClean="0"/>
              <a:t>得到RequestDispatcher对象</a:t>
            </a:r>
            <a:endParaRPr lang="zh-CN" altLang="en-US" sz="1800" dirty="0" smtClean="0"/>
          </a:p>
          <a:p>
            <a:pPr lvl="1" eaLnBrk="1" hangingPunct="1"/>
            <a:r>
              <a:rPr lang="zh-CN" altLang="en-US" sz="1800" dirty="0" smtClean="0"/>
              <a:t>1、ServletContext对象的getRequestDispather(String path1)</a:t>
            </a:r>
            <a:endParaRPr lang="zh-CN" altLang="en-US" sz="1800" dirty="0" smtClean="0"/>
          </a:p>
          <a:p>
            <a:pPr lvl="1" eaLnBrk="1" hangingPunct="1"/>
            <a:r>
              <a:rPr lang="en-US" altLang="zh-CN" sz="1800" dirty="0" smtClean="0"/>
              <a:t>P</a:t>
            </a:r>
            <a:r>
              <a:rPr lang="zh-CN" altLang="en-US" sz="1800" dirty="0" smtClean="0"/>
              <a:t>ath1 必须即以”/”开头，若用相对路径会抛出异常IllegalArgumentException</a:t>
            </a:r>
            <a:endParaRPr lang="zh-CN" altLang="en-US" sz="1800" dirty="0" smtClean="0"/>
          </a:p>
          <a:p>
            <a:pPr lvl="1" eaLnBrk="1" hangingPunct="1"/>
            <a:r>
              <a:rPr lang="zh-CN" altLang="en-US" sz="1800" dirty="0" smtClean="0"/>
              <a:t>2、ServletRequest对象的getRequestDispatcher(String path2)</a:t>
            </a:r>
            <a:endParaRPr lang="zh-CN" altLang="en-US" sz="1800" dirty="0" smtClean="0"/>
          </a:p>
          <a:p>
            <a:pPr lvl="1" eaLnBrk="1" hangingPunct="1"/>
            <a:r>
              <a:rPr lang="zh-CN" altLang="en-US" sz="1800" dirty="0" smtClean="0"/>
              <a:t>path2可以用绝对路径也可以用相对路径</a:t>
            </a:r>
            <a:endParaRPr lang="zh-CN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2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zh-CN" altLang="en-US" sz="1400"/>
          </a:p>
        </p:txBody>
      </p:sp>
      <p:sp>
        <p:nvSpPr>
          <p:cNvPr id="13315" name="标题 1"/>
          <p:cNvSpPr>
            <a:spLocks noGrp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smtClean="0"/>
              <a:t>转发</a:t>
            </a:r>
            <a:endParaRPr lang="zh-CN" smtClean="0"/>
          </a:p>
        </p:txBody>
      </p:sp>
      <p:sp>
        <p:nvSpPr>
          <p:cNvPr id="13316" name="内容占位符 2"/>
          <p:cNvSpPr>
            <a:spLocks noGrp="1"/>
          </p:cNvSpPr>
          <p:nvPr>
            <p:ph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1800" dirty="0" smtClean="0">
                <a:solidFill>
                  <a:srgbClr val="FF0000"/>
                </a:solidFill>
              </a:rPr>
              <a:t>dispatcher.forward(request,response)的处理流程：</a:t>
            </a:r>
            <a:endParaRPr lang="zh-CN" altLang="en-US" sz="1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1800" dirty="0" smtClean="0"/>
              <a:t>1、</a:t>
            </a:r>
            <a:r>
              <a:rPr lang="zh-CN" altLang="en-US" sz="1800" dirty="0" smtClean="0">
                <a:solidFill>
                  <a:srgbClr val="FF0000"/>
                </a:solidFill>
              </a:rPr>
              <a:t>清空用于存放响应正文数据的缓冲区</a:t>
            </a:r>
            <a:endParaRPr lang="zh-CN" altLang="en-US" sz="1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1800" dirty="0" smtClean="0"/>
              <a:t>2、如果目标组件为Servlet或JSP，tomcat就调用它们，把它们产生的响应结果发送到客户端；如果目标组件为文件系统中的静态HTML文档，tomcat就读取文档中的数据并把它发送给客户端。</a:t>
            </a:r>
            <a:endParaRPr lang="zh-CN" altLang="en-US" sz="1800" dirty="0" smtClean="0"/>
          </a:p>
          <a:p>
            <a:pPr eaLnBrk="1" hangingPunct="1"/>
            <a:r>
              <a:rPr lang="zh-CN" altLang="en-US" sz="1800" dirty="0" smtClean="0">
                <a:solidFill>
                  <a:srgbClr val="FF0000"/>
                </a:solidFill>
              </a:rPr>
              <a:t>特点：</a:t>
            </a:r>
            <a:endParaRPr lang="zh-CN" altLang="en-US" sz="1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1800" dirty="0" smtClean="0"/>
              <a:t>1、由于forward()方法先清空用于存放响应正文数据的缓冲区，因此源组件生成的响应结果（无论转发前后）不会被发送到客户端，只有目标组件生成的响应结果才会被送到客户端。</a:t>
            </a:r>
            <a:endParaRPr lang="zh-CN" altLang="en-US" sz="1800" dirty="0" smtClean="0"/>
          </a:p>
          <a:p>
            <a:pPr eaLnBrk="1" hangingPunct="1"/>
            <a:r>
              <a:rPr lang="zh-CN" altLang="en-US" sz="1800" dirty="0" smtClean="0"/>
              <a:t>2、</a:t>
            </a:r>
            <a:r>
              <a:rPr lang="zh-CN" altLang="en-US" sz="1800" dirty="0" smtClean="0">
                <a:solidFill>
                  <a:srgbClr val="FF0000"/>
                </a:solidFill>
              </a:rPr>
              <a:t>如果源组件在进行请求转发之前</a:t>
            </a:r>
            <a:r>
              <a:rPr lang="zh-CN" altLang="en-US" sz="1800" dirty="0" smtClean="0"/>
              <a:t>，已经提交了响应结果（如调用了response的flush或close方法），那么forward（）</a:t>
            </a:r>
            <a:r>
              <a:rPr lang="zh-CN" altLang="en-US" sz="1800" dirty="0" smtClean="0">
                <a:solidFill>
                  <a:srgbClr val="FF0000"/>
                </a:solidFill>
              </a:rPr>
              <a:t>方法会抛出IllegalStateException</a:t>
            </a:r>
            <a:r>
              <a:rPr lang="zh-CN" altLang="en-US" sz="1800" dirty="0" smtClean="0"/>
              <a:t>。为了避免该异常，不应该在源组件中提交响应结果。</a:t>
            </a:r>
            <a:endParaRPr lang="zh-CN" altLang="en-US" sz="1800" dirty="0" smtClean="0"/>
          </a:p>
          <a:p>
            <a:pPr eaLnBrk="1" hangingPunct="1"/>
            <a:endParaRPr lang="zh-CN" altLang="en-US" sz="1400" dirty="0" smtClean="0"/>
          </a:p>
        </p:txBody>
      </p:sp>
      <p:sp>
        <p:nvSpPr>
          <p:cNvPr id="13317" name="下箭头 3"/>
          <p:cNvSpPr>
            <a:spLocks noChangeArrowheads="1"/>
          </p:cNvSpPr>
          <p:nvPr/>
        </p:nvSpPr>
        <p:spPr bwMode="auto">
          <a:xfrm>
            <a:off x="8385636" y="1214439"/>
            <a:ext cx="470222" cy="35718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页脚占位符 2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zh-CN" altLang="en-US" sz="1400"/>
          </a:p>
        </p:txBody>
      </p:sp>
      <p:sp>
        <p:nvSpPr>
          <p:cNvPr id="10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sz="3200" b="1" smtClean="0">
                <a:ea typeface="新宋体" panose="02010609030101010101" charset="-122"/>
              </a:rPr>
              <a:t>请求转发的运行流程</a:t>
            </a:r>
            <a:endParaRPr lang="zh-CN" smtClean="0"/>
          </a:p>
        </p:txBody>
      </p:sp>
      <p:graphicFrame>
        <p:nvGraphicFramePr>
          <p:cNvPr id="18436" name="Object 3"/>
          <p:cNvGraphicFramePr>
            <a:graphicFrameLocks noChangeAspect="1"/>
          </p:cNvGraphicFramePr>
          <p:nvPr/>
        </p:nvGraphicFramePr>
        <p:xfrm>
          <a:off x="987469" y="1844675"/>
          <a:ext cx="8293331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" r:id="rId1" imgW="10161905" imgH="2771140" progId="">
                  <p:embed/>
                </p:oleObj>
              </mc:Choice>
              <mc:Fallback>
                <p:oleObj name="" r:id="rId1" imgW="10161905" imgH="27711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69" y="1844675"/>
                        <a:ext cx="8293331" cy="2592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4"/>
          <p:cNvGraphicFramePr>
            <a:graphicFrameLocks noChangeAspect="1"/>
          </p:cNvGraphicFramePr>
          <p:nvPr/>
        </p:nvGraphicFramePr>
        <p:xfrm>
          <a:off x="987469" y="2349500"/>
          <a:ext cx="8293331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" r:id="rId3" imgW="10269855" imgH="2131060" progId="">
                  <p:embed/>
                </p:oleObj>
              </mc:Choice>
              <mc:Fallback>
                <p:oleObj name="" r:id="rId3" imgW="10269855" imgH="21310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69" y="2349500"/>
                        <a:ext cx="8293331" cy="215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5"/>
          <p:cNvGraphicFramePr>
            <a:graphicFrameLocks noChangeAspect="1"/>
          </p:cNvGraphicFramePr>
          <p:nvPr/>
        </p:nvGraphicFramePr>
        <p:xfrm>
          <a:off x="987468" y="1773238"/>
          <a:ext cx="8373443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" r:id="rId5" imgW="10328275" imgH="2842260" progId="">
                  <p:embed/>
                </p:oleObj>
              </mc:Choice>
              <mc:Fallback>
                <p:oleObj name="" r:id="rId5" imgW="10328275" imgH="284226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68" y="1773238"/>
                        <a:ext cx="8373443" cy="295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6"/>
          <p:cNvGraphicFramePr>
            <a:graphicFrameLocks noChangeAspect="1"/>
          </p:cNvGraphicFramePr>
          <p:nvPr/>
        </p:nvGraphicFramePr>
        <p:xfrm>
          <a:off x="987468" y="2205039"/>
          <a:ext cx="8451813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" r:id="rId7" imgW="10269855" imgH="2725420" progId="">
                  <p:embed/>
                </p:oleObj>
              </mc:Choice>
              <mc:Fallback>
                <p:oleObj name="" r:id="rId7" imgW="10269855" imgH="272542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68" y="2205039"/>
                        <a:ext cx="8451813" cy="2808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7"/>
          <p:cNvGraphicFramePr>
            <a:graphicFrameLocks noChangeAspect="1"/>
          </p:cNvGraphicFramePr>
          <p:nvPr/>
        </p:nvGraphicFramePr>
        <p:xfrm>
          <a:off x="987468" y="1700213"/>
          <a:ext cx="8451813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" r:id="rId9" imgW="10233660" imgH="3018790" progId="">
                  <p:embed/>
                </p:oleObj>
              </mc:Choice>
              <mc:Fallback>
                <p:oleObj name="" r:id="rId9" imgW="10233660" imgH="301879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68" y="1700213"/>
                        <a:ext cx="8451813" cy="316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8"/>
          <p:cNvGraphicFramePr>
            <a:graphicFrameLocks noChangeAspect="1"/>
          </p:cNvGraphicFramePr>
          <p:nvPr/>
        </p:nvGraphicFramePr>
        <p:xfrm>
          <a:off x="987468" y="2276475"/>
          <a:ext cx="8530184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" r:id="rId11" imgW="10306050" imgH="2259330" progId="">
                  <p:embed/>
                </p:oleObj>
              </mc:Choice>
              <mc:Fallback>
                <p:oleObj name="" r:id="rId11" imgW="10306050" imgH="225933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68" y="2276475"/>
                        <a:ext cx="8530184" cy="237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9"/>
          <p:cNvGraphicFramePr>
            <a:graphicFrameLocks noChangeAspect="1"/>
          </p:cNvGraphicFramePr>
          <p:nvPr/>
        </p:nvGraphicFramePr>
        <p:xfrm>
          <a:off x="987468" y="1916113"/>
          <a:ext cx="8451813" cy="288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" r:id="rId13" imgW="10233660" imgH="2632710" progId="">
                  <p:embed/>
                </p:oleObj>
              </mc:Choice>
              <mc:Fallback>
                <p:oleObj name="" r:id="rId13" imgW="10233660" imgH="263271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68" y="1916113"/>
                        <a:ext cx="8451813" cy="288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0"/>
          <p:cNvGraphicFramePr>
            <a:graphicFrameLocks noChangeAspect="1"/>
          </p:cNvGraphicFramePr>
          <p:nvPr/>
        </p:nvGraphicFramePr>
        <p:xfrm>
          <a:off x="987468" y="1557339"/>
          <a:ext cx="8451813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" r:id="rId15" imgW="10233660" imgH="3009900" progId="">
                  <p:embed/>
                </p:oleObj>
              </mc:Choice>
              <mc:Fallback>
                <p:oleObj name="" r:id="rId15" imgW="10233660" imgH="300990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68" y="1557339"/>
                        <a:ext cx="8451813" cy="324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1"/>
          <p:cNvGraphicFramePr>
            <a:graphicFrameLocks noChangeAspect="1"/>
          </p:cNvGraphicFramePr>
          <p:nvPr/>
        </p:nvGraphicFramePr>
        <p:xfrm>
          <a:off x="987468" y="2133600"/>
          <a:ext cx="8530184" cy="260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" r:id="rId17" imgW="10233660" imgH="2501265" progId="">
                  <p:embed/>
                </p:oleObj>
              </mc:Choice>
              <mc:Fallback>
                <p:oleObj name="" r:id="rId17" imgW="10233660" imgH="2501265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68" y="2133600"/>
                        <a:ext cx="8530184" cy="2605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2"/>
          <p:cNvGraphicFramePr>
            <a:graphicFrameLocks noChangeAspect="1"/>
          </p:cNvGraphicFramePr>
          <p:nvPr/>
        </p:nvGraphicFramePr>
        <p:xfrm>
          <a:off x="987468" y="2420938"/>
          <a:ext cx="8491870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" r:id="rId19" imgW="10233660" imgH="2249170" progId="">
                  <p:embed/>
                </p:oleObj>
              </mc:Choice>
              <mc:Fallback>
                <p:oleObj name="" r:id="rId19" imgW="10233660" imgH="224917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68" y="2420938"/>
                        <a:ext cx="8491870" cy="2592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" name="Rectangle 13"/>
          <p:cNvSpPr>
            <a:spLocks noChangeArrowheads="1"/>
          </p:cNvSpPr>
          <p:nvPr/>
        </p:nvSpPr>
        <p:spPr bwMode="auto">
          <a:xfrm>
            <a:off x="0" y="2862897"/>
            <a:ext cx="304892" cy="3416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graphicFrame>
        <p:nvGraphicFramePr>
          <p:cNvPr id="18447" name="Object 14"/>
          <p:cNvGraphicFramePr>
            <a:graphicFrameLocks noChangeAspect="1"/>
          </p:cNvGraphicFramePr>
          <p:nvPr/>
        </p:nvGraphicFramePr>
        <p:xfrm>
          <a:off x="987469" y="2974976"/>
          <a:ext cx="8293331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" r:id="rId21" imgW="10269855" imgH="1240790" progId="">
                  <p:embed/>
                </p:oleObj>
              </mc:Choice>
              <mc:Fallback>
                <p:oleObj name="" r:id="rId21" imgW="10269855" imgH="1240790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69" y="2974976"/>
                        <a:ext cx="8293331" cy="1135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2" name="Rectangle 15"/>
          <p:cNvSpPr>
            <a:spLocks noChangeArrowheads="1"/>
          </p:cNvSpPr>
          <p:nvPr/>
        </p:nvSpPr>
        <p:spPr bwMode="auto">
          <a:xfrm>
            <a:off x="0" y="2877184"/>
            <a:ext cx="304892" cy="3416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graphicFrame>
        <p:nvGraphicFramePr>
          <p:cNvPr id="18449" name="Object 16"/>
          <p:cNvGraphicFramePr>
            <a:graphicFrameLocks noChangeAspect="1"/>
          </p:cNvGraphicFramePr>
          <p:nvPr/>
        </p:nvGraphicFramePr>
        <p:xfrm>
          <a:off x="987469" y="3068639"/>
          <a:ext cx="8293331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" r:id="rId23" imgW="10306050" imgH="1149350" progId="">
                  <p:embed/>
                </p:oleObj>
              </mc:Choice>
              <mc:Fallback>
                <p:oleObj name="" r:id="rId23" imgW="10306050" imgH="1149350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69" y="3068639"/>
                        <a:ext cx="8293331" cy="1081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3" name="Rectangle 17"/>
          <p:cNvSpPr>
            <a:spLocks noChangeArrowheads="1"/>
          </p:cNvSpPr>
          <p:nvPr/>
        </p:nvSpPr>
        <p:spPr bwMode="auto">
          <a:xfrm>
            <a:off x="0" y="2429509"/>
            <a:ext cx="304892" cy="3416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sp>
        <p:nvSpPr>
          <p:cNvPr id="1044" name="Rectangle 18"/>
          <p:cNvSpPr>
            <a:spLocks noChangeArrowheads="1"/>
          </p:cNvSpPr>
          <p:nvPr/>
        </p:nvSpPr>
        <p:spPr bwMode="auto">
          <a:xfrm>
            <a:off x="0" y="2424747"/>
            <a:ext cx="304892" cy="3416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sp>
        <p:nvSpPr>
          <p:cNvPr id="1045" name="Rectangle 19"/>
          <p:cNvSpPr>
            <a:spLocks noChangeArrowheads="1"/>
          </p:cNvSpPr>
          <p:nvPr/>
        </p:nvSpPr>
        <p:spPr bwMode="auto">
          <a:xfrm>
            <a:off x="0" y="2620009"/>
            <a:ext cx="304892" cy="3416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sp>
        <p:nvSpPr>
          <p:cNvPr id="1046" name="Rectangle 20"/>
          <p:cNvSpPr>
            <a:spLocks noChangeArrowheads="1"/>
          </p:cNvSpPr>
          <p:nvPr/>
        </p:nvSpPr>
        <p:spPr bwMode="auto">
          <a:xfrm>
            <a:off x="0" y="2377122"/>
            <a:ext cx="304892" cy="3416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sp>
        <p:nvSpPr>
          <p:cNvPr id="1047" name="Rectangle 21"/>
          <p:cNvSpPr>
            <a:spLocks noChangeArrowheads="1"/>
          </p:cNvSpPr>
          <p:nvPr/>
        </p:nvSpPr>
        <p:spPr bwMode="auto">
          <a:xfrm>
            <a:off x="0" y="2410459"/>
            <a:ext cx="304892" cy="3416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sp>
        <p:nvSpPr>
          <p:cNvPr id="1048" name="Rectangle 22"/>
          <p:cNvSpPr>
            <a:spLocks noChangeArrowheads="1"/>
          </p:cNvSpPr>
          <p:nvPr/>
        </p:nvSpPr>
        <p:spPr bwMode="auto">
          <a:xfrm>
            <a:off x="0" y="2348547"/>
            <a:ext cx="304892" cy="3416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sp>
        <p:nvSpPr>
          <p:cNvPr id="1049" name="Rectangle 23"/>
          <p:cNvSpPr>
            <a:spLocks noChangeArrowheads="1"/>
          </p:cNvSpPr>
          <p:nvPr/>
        </p:nvSpPr>
        <p:spPr bwMode="auto">
          <a:xfrm>
            <a:off x="0" y="2562859"/>
            <a:ext cx="304892" cy="3416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sp>
        <p:nvSpPr>
          <p:cNvPr id="1050" name="Rectangle 24"/>
          <p:cNvSpPr>
            <a:spLocks noChangeArrowheads="1"/>
          </p:cNvSpPr>
          <p:nvPr/>
        </p:nvSpPr>
        <p:spPr bwMode="auto">
          <a:xfrm>
            <a:off x="0" y="2467609"/>
            <a:ext cx="304892" cy="3416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sp>
        <p:nvSpPr>
          <p:cNvPr id="1051" name="Rectangle 25"/>
          <p:cNvSpPr>
            <a:spLocks noChangeArrowheads="1"/>
          </p:cNvSpPr>
          <p:nvPr/>
        </p:nvSpPr>
        <p:spPr bwMode="auto">
          <a:xfrm>
            <a:off x="0" y="2410459"/>
            <a:ext cx="304892" cy="3416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sp>
        <p:nvSpPr>
          <p:cNvPr id="1052" name="Rectangle 26"/>
          <p:cNvSpPr>
            <a:spLocks noChangeArrowheads="1"/>
          </p:cNvSpPr>
          <p:nvPr/>
        </p:nvSpPr>
        <p:spPr bwMode="auto">
          <a:xfrm>
            <a:off x="0" y="2548572"/>
            <a:ext cx="304892" cy="3416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sp>
        <p:nvSpPr>
          <p:cNvPr id="1053" name="Rectangle 27"/>
          <p:cNvSpPr>
            <a:spLocks noChangeArrowheads="1"/>
          </p:cNvSpPr>
          <p:nvPr/>
        </p:nvSpPr>
        <p:spPr bwMode="auto">
          <a:xfrm>
            <a:off x="0" y="2562859"/>
            <a:ext cx="304892" cy="3416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sp>
        <p:nvSpPr>
          <p:cNvPr id="1054" name="Rectangle 28"/>
          <p:cNvSpPr>
            <a:spLocks noChangeArrowheads="1"/>
          </p:cNvSpPr>
          <p:nvPr/>
        </p:nvSpPr>
        <p:spPr bwMode="auto">
          <a:xfrm>
            <a:off x="0" y="2477134"/>
            <a:ext cx="304892" cy="3416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graphicFrame>
        <p:nvGraphicFramePr>
          <p:cNvPr id="18462" name="Object 29"/>
          <p:cNvGraphicFramePr>
            <a:graphicFrameLocks noChangeAspect="1"/>
          </p:cNvGraphicFramePr>
          <p:nvPr/>
        </p:nvGraphicFramePr>
        <p:xfrm>
          <a:off x="987468" y="2060576"/>
          <a:ext cx="8373443" cy="273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" r:id="rId25" imgW="12129135" imgH="3223260" progId="">
                  <p:embed/>
                </p:oleObj>
              </mc:Choice>
              <mc:Fallback>
                <p:oleObj name="" r:id="rId25" imgW="12129135" imgH="3223260" progId="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68" y="2060576"/>
                        <a:ext cx="8373443" cy="2735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2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zh-CN" altLang="en-US" sz="1400"/>
          </a:p>
        </p:txBody>
      </p:sp>
      <p:sp>
        <p:nvSpPr>
          <p:cNvPr id="14339" name="标题 1"/>
          <p:cNvSpPr>
            <a:spLocks noGrp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smtClean="0"/>
              <a:t>包含</a:t>
            </a:r>
            <a:endParaRPr lang="zh-CN" smtClean="0"/>
          </a:p>
        </p:txBody>
      </p:sp>
      <p:sp>
        <p:nvSpPr>
          <p:cNvPr id="14340" name="内容占位符 2"/>
          <p:cNvSpPr>
            <a:spLocks noGrp="1"/>
          </p:cNvSpPr>
          <p:nvPr>
            <p:ph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1600" dirty="0" smtClean="0">
                <a:solidFill>
                  <a:srgbClr val="FF0000"/>
                </a:solidFill>
              </a:rPr>
              <a:t>include()方法的处理流程：</a:t>
            </a:r>
            <a:endParaRPr lang="zh-CN" altLang="en-US" sz="16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1600" dirty="0" smtClean="0"/>
              <a:t>1、如果目标组件为Servlet或JSP，就执行它们，并把它们产生的响应正文添加到源组件的响应结果中；如果目标组件为HTML文档，就直接把文档的内容添加到源组件的响应结果中。</a:t>
            </a:r>
            <a:endParaRPr lang="zh-CN" altLang="en-US" sz="1600" dirty="0" smtClean="0"/>
          </a:p>
          <a:p>
            <a:pPr eaLnBrk="1" hangingPunct="1"/>
            <a:r>
              <a:rPr lang="zh-CN" altLang="en-US" sz="1600" dirty="0" smtClean="0">
                <a:solidFill>
                  <a:srgbClr val="FF0000"/>
                </a:solidFill>
              </a:rPr>
              <a:t>特点：</a:t>
            </a:r>
            <a:endParaRPr lang="zh-CN" altLang="en-US" sz="16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1600" dirty="0" smtClean="0"/>
              <a:t>1、源组件与被包含的目标组件的输出数据都会被添加到响应结果中。</a:t>
            </a:r>
            <a:endParaRPr lang="zh-CN" altLang="en-US" sz="1600" dirty="0" smtClean="0"/>
          </a:p>
          <a:p>
            <a:pPr eaLnBrk="1" hangingPunct="1"/>
            <a:r>
              <a:rPr lang="zh-CN" altLang="en-US" sz="1600" dirty="0" smtClean="0"/>
              <a:t>2、在</a:t>
            </a:r>
            <a:r>
              <a:rPr lang="zh-CN" altLang="en-US" sz="1600" dirty="0" smtClean="0">
                <a:solidFill>
                  <a:srgbClr val="FF0000"/>
                </a:solidFill>
              </a:rPr>
              <a:t>目标组件</a:t>
            </a:r>
            <a:r>
              <a:rPr lang="zh-CN" altLang="en-US" sz="1600" dirty="0" smtClean="0"/>
              <a:t>中对响应状态代码或者响应头所做的修改都会被忽略。</a:t>
            </a:r>
            <a:endParaRPr lang="zh-CN" altLang="en-US" sz="1600" dirty="0" smtClean="0"/>
          </a:p>
        </p:txBody>
      </p:sp>
      <p:sp>
        <p:nvSpPr>
          <p:cNvPr id="14341" name="下箭头 3"/>
          <p:cNvSpPr>
            <a:spLocks noChangeArrowheads="1"/>
          </p:cNvSpPr>
          <p:nvPr/>
        </p:nvSpPr>
        <p:spPr bwMode="auto">
          <a:xfrm>
            <a:off x="8385636" y="1214439"/>
            <a:ext cx="470222" cy="35718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2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zh-CN" altLang="en-US" sz="1400"/>
          </a:p>
        </p:txBody>
      </p:sp>
      <p:sp>
        <p:nvSpPr>
          <p:cNvPr id="15363" name="标题 1"/>
          <p:cNvSpPr>
            <a:spLocks noGrp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smtClean="0"/>
              <a:t>请求范围</a:t>
            </a:r>
            <a:endParaRPr lang="zh-CN" smtClean="0"/>
          </a:p>
        </p:txBody>
      </p:sp>
      <p:sp>
        <p:nvSpPr>
          <p:cNvPr id="15364" name="内容占位符 2"/>
          <p:cNvSpPr>
            <a:spLocks noGrp="1"/>
          </p:cNvSpPr>
          <p:nvPr>
            <p:ph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400" dirty="0" smtClean="0"/>
              <a:t>web应用范围内的共享数据作为</a:t>
            </a:r>
            <a:r>
              <a:rPr lang="zh-CN" altLang="en-US" sz="2400" dirty="0" smtClean="0">
                <a:solidFill>
                  <a:srgbClr val="FF0000"/>
                </a:solidFill>
              </a:rPr>
              <a:t>ServeltContext</a:t>
            </a:r>
            <a:r>
              <a:rPr lang="zh-CN" altLang="en-US" sz="2400" dirty="0" smtClean="0"/>
              <a:t>对象的属性而存在(setAttribute)，只要共享ServletContext对象也就共享了其数据。</a:t>
            </a:r>
            <a:endParaRPr lang="zh-CN" altLang="en-US" sz="2400" dirty="0" smtClean="0"/>
          </a:p>
          <a:p>
            <a:pPr eaLnBrk="1" hangingPunct="1"/>
            <a:r>
              <a:rPr lang="zh-CN" altLang="en-US" sz="2400" dirty="0" smtClean="0"/>
              <a:t>请求范围内的共享数据作为</a:t>
            </a:r>
            <a:r>
              <a:rPr lang="zh-CN" altLang="en-US" sz="2400" dirty="0" smtClean="0">
                <a:solidFill>
                  <a:srgbClr val="FF0000"/>
                </a:solidFill>
              </a:rPr>
              <a:t>ServletRequest</a:t>
            </a:r>
            <a:r>
              <a:rPr lang="zh-CN" altLang="en-US" sz="2400" dirty="0" smtClean="0"/>
              <a:t>对象的属性而存在(setAttribute)，只要共享ServletRequest对象也就共享了其数据。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 descr="PPT-5-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704308" y="2733676"/>
            <a:ext cx="2578387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PPT-5-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1587" y="3022601"/>
            <a:ext cx="3721289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7" descr="PPT-5-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PPT-2-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" y="0"/>
            <a:ext cx="10030107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627" y="2208213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10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546" y="2738438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1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648" y="3261699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Picture 12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648" y="3801449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19" descr="PPT-2-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内容占位符 2"/>
          <p:cNvSpPr txBox="1"/>
          <p:nvPr/>
        </p:nvSpPr>
        <p:spPr>
          <a:xfrm>
            <a:off x="1270094" y="2099598"/>
            <a:ext cx="6771204" cy="3882101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kumimoji="0" lang="zh-CN" altLang="en-US" sz="23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kumimoji="0" lang="en-US" altLang="zh-CN" sz="235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zh-CN" altLang="en-US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常用方法介绍</a:t>
            </a:r>
            <a:endParaRPr lang="en-US" altLang="zh-CN" sz="235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en-US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35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kumimoji="0" lang="zh-CN" altLang="en-US" sz="23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转发跟包含</a:t>
            </a:r>
            <a:endParaRPr kumimoji="0" lang="en-US" altLang="zh-CN" sz="235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6000" y="962026"/>
            <a:ext cx="5221747" cy="643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en-US" altLang="zh-CN" sz="35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 </a:t>
            </a:r>
            <a:endParaRPr lang="en-US" altLang="zh-CN" sz="35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2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  </a:t>
            </a:r>
            <a:endParaRPr lang="zh-CN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sz="3200" b="1" smtClean="0">
                <a:ea typeface="新宋体" panose="02010609030101010101" charset="-122"/>
              </a:rPr>
              <a:t>简介</a:t>
            </a:r>
            <a:endParaRPr lang="zh-CN" sz="3200" b="1" smtClean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17" y="1916114"/>
            <a:ext cx="8443106" cy="432117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400" dirty="0" smtClean="0"/>
              <a:t>Web服务器收到客户端的http请求，会针对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每一次</a:t>
            </a:r>
            <a:r>
              <a:rPr lang="zh-CN" altLang="en-US" sz="2400" dirty="0" smtClean="0"/>
              <a:t>请求，</a:t>
            </a:r>
            <a:r>
              <a:rPr lang="zh-CN" altLang="en-US" sz="2400" dirty="0" smtClean="0">
                <a:solidFill>
                  <a:srgbClr val="FF0000"/>
                </a:solidFill>
              </a:rPr>
              <a:t>分别创建</a:t>
            </a:r>
            <a:r>
              <a:rPr lang="zh-CN" altLang="en-US" sz="2400" dirty="0" smtClean="0"/>
              <a:t>一个用于代表请求的request对象、和代表响应的response对象。</a:t>
            </a:r>
            <a:endParaRPr lang="zh-CN" altLang="en-US" sz="2400" dirty="0" smtClean="0"/>
          </a:p>
          <a:p>
            <a:pPr eaLnBrk="1" hangingPunct="1"/>
            <a:r>
              <a:rPr lang="zh-CN" altLang="en-US" sz="2400" dirty="0" smtClean="0"/>
              <a:t>request和response对象即然代表请求和响应，那我们要获取</a:t>
            </a:r>
            <a:r>
              <a:rPr lang="zh-CN" altLang="en-US" sz="2400" dirty="0" smtClean="0">
                <a:solidFill>
                  <a:srgbClr val="FF0000"/>
                </a:solidFill>
              </a:rPr>
              <a:t>客户机</a:t>
            </a:r>
            <a:r>
              <a:rPr lang="en-US" altLang="zh-CN" sz="2400" dirty="0" smtClean="0">
                <a:solidFill>
                  <a:srgbClr val="FF0000"/>
                </a:solidFill>
              </a:rPr>
              <a:t>( </a:t>
            </a:r>
            <a:r>
              <a:rPr lang="zh-CN" altLang="en-US" sz="2400" dirty="0" smtClean="0">
                <a:solidFill>
                  <a:srgbClr val="FF0000"/>
                </a:solidFill>
              </a:rPr>
              <a:t>浏览器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zh-CN" altLang="en-US" sz="2400" dirty="0" smtClean="0">
                <a:solidFill>
                  <a:srgbClr val="FF0000"/>
                </a:solidFill>
              </a:rPr>
              <a:t>提交过来的数据</a:t>
            </a:r>
            <a:r>
              <a:rPr lang="zh-CN" altLang="en-US" sz="2400" dirty="0" smtClean="0"/>
              <a:t>，只需要找request对象就行了。要向浏览器（客户端）输出数据，只需要找response对象就行了。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utoUpdateAnimBg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2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zh-CN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dirty="0" smtClean="0">
                <a:ea typeface="新宋体" panose="02010609030101010101" charset="-122"/>
              </a:rPr>
              <a:t>HttpServletRequest</a:t>
            </a:r>
            <a:endParaRPr lang="zh-CN" altLang="en-US" sz="3200" b="1" dirty="0" smtClean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17" y="1916114"/>
            <a:ext cx="8443106" cy="432117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400" dirty="0" smtClean="0"/>
              <a:t>HttpServletRequest对象代表客户端的请求，当客户端通过HTTP协议访问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服务器时，HTTP请求头（正文）中的所有信息都封装在这个对象中，开发人员通过这个对象的方法，可以获得客户这些信息。</a:t>
            </a:r>
            <a:endParaRPr lang="zh-CN" altLang="en-US" sz="2400" dirty="0" smtClean="0"/>
          </a:p>
          <a:p>
            <a:pPr eaLnBrk="1" hangingPunct="1"/>
            <a:r>
              <a:rPr lang="zh-CN" altLang="en-US" sz="2400" dirty="0" smtClean="0"/>
              <a:t>查看request的API文档</a:t>
            </a:r>
            <a:endParaRPr lang="zh-CN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utoUpdateAnimBg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2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zh-CN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dirty="0" smtClean="0">
                <a:ea typeface="新宋体" panose="02010609030101010101" charset="-122"/>
              </a:rPr>
              <a:t>request常用方法</a:t>
            </a:r>
            <a:endParaRPr lang="zh-CN" altLang="en-US" sz="3200" b="1" dirty="0" smtClean="0">
              <a:ea typeface="新宋体" panose="02010609030101010101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17" y="1916113"/>
            <a:ext cx="8443106" cy="4392612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r>
              <a:rPr lang="zh-CN" altLang="en-US" sz="2000" b="1" dirty="0" smtClean="0">
                <a:latin typeface="宋体" panose="02010600030101010101" pitchFamily="2" charset="-122"/>
              </a:rPr>
              <a:t>获得客户机信息</a:t>
            </a:r>
            <a:endParaRPr lang="zh-CN" altLang="en-US" sz="2000" b="1" dirty="0" smtClean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</a:pPr>
            <a:r>
              <a:rPr lang="zh-CN" altLang="en-US" sz="1800" b="1" dirty="0" smtClean="0">
                <a:latin typeface="宋体" panose="02010600030101010101" pitchFamily="2" charset="-122"/>
              </a:rPr>
              <a:t>getRequestURL方法返回客户端发出请求时的完整URL。</a:t>
            </a:r>
            <a:endParaRPr lang="zh-CN" altLang="en-US" sz="1800" b="1" dirty="0" smtClean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</a:pPr>
            <a:r>
              <a:rPr lang="zh-CN" altLang="en-US" sz="1800" b="1" dirty="0" smtClean="0">
                <a:latin typeface="宋体" panose="02010600030101010101" pitchFamily="2" charset="-122"/>
              </a:rPr>
              <a:t>getRequestURI方法返回请求行中的资源名部分。</a:t>
            </a:r>
            <a:endParaRPr lang="zh-CN" altLang="en-US" sz="1800" b="1" dirty="0" smtClean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</a:pPr>
            <a:r>
              <a:rPr lang="zh-CN" altLang="en-US" sz="1800" b="1" dirty="0" smtClean="0">
                <a:latin typeface="宋体" panose="02010600030101010101" pitchFamily="2" charset="-122"/>
              </a:rPr>
              <a:t>//getQueryString 方法返回请求行中的参数部分。</a:t>
            </a:r>
            <a:endParaRPr lang="zh-CN" altLang="en-US" sz="1800" b="1" dirty="0" smtClean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</a:pPr>
            <a:r>
              <a:rPr lang="zh-CN" altLang="en-US" sz="1800" b="1" dirty="0" smtClean="0">
                <a:latin typeface="宋体" panose="02010600030101010101" pitchFamily="2" charset="-122"/>
              </a:rPr>
              <a:t>getRemoteAddr方法返回发出请求的客户机的IP地址</a:t>
            </a:r>
            <a:endParaRPr lang="zh-CN" altLang="en-US" sz="1800" b="1" dirty="0" smtClean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</a:pPr>
            <a:r>
              <a:rPr lang="zh-CN" altLang="en-US" sz="1800" b="1" dirty="0" smtClean="0">
                <a:latin typeface="宋体" panose="02010600030101010101" pitchFamily="2" charset="-122"/>
              </a:rPr>
              <a:t>getRemoteHost方法返回发出请求的客户机的完整主机名</a:t>
            </a:r>
            <a:endParaRPr lang="zh-CN" altLang="en-US" sz="1800" b="1" dirty="0" smtClean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</a:pPr>
            <a:r>
              <a:rPr lang="zh-CN" altLang="en-US" sz="1800" b="1" dirty="0" smtClean="0">
                <a:latin typeface="宋体" panose="02010600030101010101" pitchFamily="2" charset="-122"/>
              </a:rPr>
              <a:t>getRemotePort方法返回客户机所使用的网络端口号</a:t>
            </a:r>
            <a:endParaRPr lang="zh-CN" altLang="en-US" sz="1800" b="1" dirty="0" smtClean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</a:pPr>
            <a:r>
              <a:rPr lang="zh-CN" altLang="en-US" sz="1800" b="1" dirty="0" smtClean="0">
                <a:latin typeface="宋体" panose="02010600030101010101" pitchFamily="2" charset="-122"/>
              </a:rPr>
              <a:t>getLocalAddr方法返回WEB服务器的IP地址。</a:t>
            </a:r>
            <a:endParaRPr lang="zh-CN" altLang="en-US" sz="1800" b="1" dirty="0" smtClean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</a:pPr>
            <a:r>
              <a:rPr lang="zh-CN" altLang="en-US" sz="1800" b="1" dirty="0" smtClean="0">
                <a:latin typeface="宋体" panose="02010600030101010101" pitchFamily="2" charset="-122"/>
              </a:rPr>
              <a:t>getLocalName方法返回WEB服务器的主机名</a:t>
            </a:r>
            <a:endParaRPr lang="zh-CN" altLang="en-US" sz="1800" b="1" dirty="0" smtClean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</a:pPr>
            <a:r>
              <a:rPr lang="zh-CN" altLang="en-US" sz="1800" b="1" dirty="0" smtClean="0">
                <a:latin typeface="宋体" panose="02010600030101010101" pitchFamily="2" charset="-122"/>
              </a:rPr>
              <a:t>getMethod得到客户机请求方式</a:t>
            </a:r>
            <a:endParaRPr lang="zh-CN" altLang="en-US" sz="1800" b="1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5" dur="500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500"/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utoUpdateAnimBg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2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zh-CN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dirty="0" smtClean="0">
                <a:ea typeface="新宋体" panose="02010609030101010101" charset="-122"/>
              </a:rPr>
              <a:t>Request常用方法</a:t>
            </a:r>
            <a:endParaRPr lang="zh-CN" altLang="en-US" sz="3200" b="1" dirty="0" smtClean="0">
              <a:ea typeface="新宋体" panose="02010609030101010101" charset="-122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17" y="1916114"/>
            <a:ext cx="8443106" cy="4321175"/>
          </a:xfrm>
          <a:prstGeom prst="rect">
            <a:avLst/>
          </a:prstGeo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sz="2000" b="1" dirty="0" smtClean="0">
                <a:latin typeface="宋体" panose="02010600030101010101" pitchFamily="2" charset="-122"/>
              </a:rPr>
              <a:t>获得客户机请求头</a:t>
            </a:r>
            <a:endParaRPr lang="zh-CN" altLang="en-US" sz="2000" b="1" dirty="0" smtClean="0">
              <a:latin typeface="宋体" panose="02010600030101010101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sz="1800" b="1" dirty="0" smtClean="0">
                <a:latin typeface="宋体" panose="02010600030101010101" pitchFamily="2" charset="-122"/>
              </a:rPr>
              <a:t>getHeader(name)方法 </a:t>
            </a:r>
            <a:endParaRPr lang="zh-CN" altLang="en-US" sz="1800" b="1" dirty="0" smtClean="0">
              <a:latin typeface="宋体" panose="02010600030101010101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sz="1800" dirty="0" smtClean="0">
                <a:latin typeface="宋体" panose="02010600030101010101" pitchFamily="2" charset="-122"/>
              </a:rPr>
              <a:t>getHeaders(String name)方法 </a:t>
            </a:r>
            <a:endParaRPr lang="zh-CN" altLang="en-US" sz="1800" dirty="0" smtClean="0">
              <a:latin typeface="宋体" panose="02010600030101010101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sz="1800" dirty="0" smtClean="0">
                <a:latin typeface="宋体" panose="02010600030101010101" pitchFamily="2" charset="-122"/>
              </a:rPr>
              <a:t>getHeaderNames方法 </a:t>
            </a:r>
            <a:endParaRPr lang="zh-CN" altLang="en-US" sz="1800" dirty="0" smtClean="0">
              <a:latin typeface="宋体" panose="02010600030101010101" pitchFamily="2" charset="-122"/>
            </a:endParaRPr>
          </a:p>
          <a:p>
            <a:pPr eaLnBrk="1" hangingPunct="1">
              <a:spcAft>
                <a:spcPct val="20000"/>
              </a:spcAft>
            </a:pP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获得客户机请求参数</a:t>
            </a:r>
            <a:r>
              <a:rPr lang="zh-CN" altLang="en-US" sz="2000" dirty="0" smtClean="0">
                <a:latin typeface="宋体" panose="02010600030101010101" pitchFamily="2" charset="-122"/>
              </a:rPr>
              <a:t>(客户端提交的数据)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sz="2000" dirty="0" smtClean="0"/>
              <a:t>getParameter(name)方法</a:t>
            </a:r>
            <a:endParaRPr lang="zh-CN" altLang="en-US" sz="2000" dirty="0" smtClean="0"/>
          </a:p>
          <a:p>
            <a:pPr lvl="1" eaLnBrk="1" hangingPunct="1">
              <a:spcAft>
                <a:spcPct val="20000"/>
              </a:spcAft>
            </a:pPr>
            <a:r>
              <a:rPr lang="zh-CN" altLang="en-US" sz="2000" dirty="0" smtClean="0"/>
              <a:t>getParameterValues（String name）方法</a:t>
            </a:r>
            <a:endParaRPr lang="zh-CN" altLang="en-US" sz="1800" dirty="0" smtClean="0"/>
          </a:p>
          <a:p>
            <a:pPr lvl="1" eaLnBrk="1" hangingPunct="1">
              <a:spcAft>
                <a:spcPct val="20000"/>
              </a:spcAft>
            </a:pPr>
            <a:r>
              <a:rPr lang="zh-CN" altLang="en-US" sz="2000" dirty="0" smtClean="0"/>
              <a:t>getParameterNames方法 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" dur="5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5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2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zh-CN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新宋体" panose="02010609030101010101" charset="-122"/>
              </a:rPr>
              <a:t>request常见应用1</a:t>
            </a:r>
            <a:endParaRPr lang="zh-CN" altLang="en-US" sz="3200" b="1" smtClean="0">
              <a:ea typeface="新宋体" panose="02010609030101010101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17" y="1916114"/>
            <a:ext cx="8443106" cy="4321175"/>
          </a:xfrm>
          <a:prstGeom prst="rect">
            <a:avLst/>
          </a:prstGeom>
        </p:spPr>
        <p:txBody>
          <a:bodyPr/>
          <a:lstStyle/>
          <a:p>
            <a:pPr eaLnBrk="1" hangingPunct="1">
              <a:spcAft>
                <a:spcPct val="20000"/>
              </a:spcAft>
              <a:defRPr/>
            </a:pPr>
            <a:r>
              <a:rPr lang="zh-CN" altLang="en-US" sz="2800" dirty="0" smtClean="0"/>
              <a:t>各种表单输入项数据的获取</a:t>
            </a:r>
            <a:endParaRPr lang="zh-CN" altLang="en-US" sz="2800" dirty="0" smtClean="0"/>
          </a:p>
          <a:p>
            <a:pPr lvl="1" eaLnBrk="1" hangingPunct="1">
              <a:spcAft>
                <a:spcPct val="20000"/>
              </a:spcAft>
              <a:defRPr/>
            </a:pPr>
            <a:r>
              <a:rPr lang="zh-CN" altLang="en-US" sz="2400" dirty="0" smtClean="0"/>
              <a:t>text、password、radio、checkbox、</a:t>
            </a:r>
            <a:endParaRPr lang="zh-CN" altLang="en-US" sz="2400" dirty="0" smtClean="0"/>
          </a:p>
          <a:p>
            <a:pPr lvl="1" eaLnBrk="1" hangingPunct="1">
              <a:spcAft>
                <a:spcPct val="20000"/>
              </a:spcAft>
              <a:defRPr/>
            </a:pPr>
            <a:r>
              <a:rPr lang="zh-CN" altLang="en-US" sz="2400" dirty="0" smtClean="0"/>
              <a:t>file、select、textarea、 hidden、</a:t>
            </a:r>
            <a:endParaRPr lang="zh-CN" altLang="en-US" sz="2400" dirty="0" smtClean="0"/>
          </a:p>
          <a:p>
            <a:pPr marL="457200" lvl="1" indent="0" eaLnBrk="1" hangingPunct="1"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endParaRPr lang="zh-CN" altLang="en-US" sz="2400" dirty="0" smtClean="0"/>
          </a:p>
          <a:p>
            <a:pPr eaLnBrk="1" hangingPunct="1">
              <a:spcAft>
                <a:spcPct val="20000"/>
              </a:spcAft>
              <a:defRPr/>
            </a:pPr>
            <a:r>
              <a:rPr lang="zh-CN" altLang="en-US" sz="2800" b="1" dirty="0" smtClean="0"/>
              <a:t>请求参数的中文乱码问题</a:t>
            </a:r>
            <a:endParaRPr lang="zh-CN" altLang="en-US" sz="2800" b="1" dirty="0" smtClean="0"/>
          </a:p>
          <a:p>
            <a:pPr lvl="1" eaLnBrk="1" hangingPunct="1">
              <a:spcAft>
                <a:spcPct val="20000"/>
              </a:spcAft>
              <a:defRPr/>
            </a:pPr>
            <a:r>
              <a:rPr lang="zh-CN" altLang="en-US" sz="1200" dirty="0" smtClean="0"/>
              <a:t>浏览器是什么编码就以什么编码传送数据 </a:t>
            </a:r>
            <a:endParaRPr lang="zh-CN" altLang="en-US" sz="1200" dirty="0" smtClean="0"/>
          </a:p>
          <a:p>
            <a:pPr lvl="1" eaLnBrk="1" hangingPunct="1">
              <a:spcAft>
                <a:spcPct val="20000"/>
              </a:spcAft>
              <a:defRPr/>
            </a:pPr>
            <a:r>
              <a:rPr lang="zh-CN" altLang="en-US" sz="1200" dirty="0" smtClean="0"/>
              <a:t>解决：request.setCharacterEncoding(“UTF-8”);//POST有效</a:t>
            </a:r>
            <a:endParaRPr lang="zh-CN" altLang="en-US" sz="1200" dirty="0" smtClean="0"/>
          </a:p>
          <a:p>
            <a:pPr lvl="1" eaLnBrk="1" hangingPunct="1">
              <a:spcAft>
                <a:spcPct val="20000"/>
              </a:spcAft>
              <a:defRPr/>
            </a:pPr>
            <a:r>
              <a:rPr lang="zh-CN" altLang="en-US" sz="1400" b="1" dirty="0" smtClean="0"/>
              <a:t> </a:t>
            </a:r>
            <a:endParaRPr lang="zh-CN" altLang="en-US" sz="1400" dirty="0" smtClean="0"/>
          </a:p>
          <a:p>
            <a:pPr lvl="1" eaLnBrk="1" hangingPunct="1">
              <a:spcAft>
                <a:spcPct val="20000"/>
              </a:spcAft>
              <a:defRPr/>
            </a:pPr>
            <a:endParaRPr lang="zh-CN" altLang="en-US" sz="2000" b="1" dirty="0" smtClean="0">
              <a:latin typeface="宋体" panose="02010600030101010101" pitchFamily="2" charset="-122"/>
            </a:endParaRP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729034" y="333059"/>
            <a:ext cx="3080829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2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zh-CN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新宋体" panose="02010609030101010101" charset="-122"/>
              </a:rPr>
              <a:t>request常见应用2</a:t>
            </a:r>
            <a:endParaRPr lang="zh-CN" altLang="en-US" sz="3200" b="1" smtClean="0">
              <a:ea typeface="新宋体" panose="02010609030101010101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17" y="1916114"/>
            <a:ext cx="8443106" cy="4321175"/>
          </a:xfrm>
          <a:prstGeom prst="rect">
            <a:avLst/>
          </a:prstGeo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sz="2000" dirty="0" smtClean="0"/>
              <a:t>request对象实现请求转发：请求转发指一个web资源收到客户端请求后，通知服务器去调用另外一个web资源进行处理。</a:t>
            </a:r>
            <a:endParaRPr lang="zh-CN" altLang="en-US" sz="2000" dirty="0" smtClean="0"/>
          </a:p>
          <a:p>
            <a:pPr eaLnBrk="1" hangingPunct="1">
              <a:spcAft>
                <a:spcPct val="20000"/>
              </a:spcAft>
            </a:pPr>
            <a:r>
              <a:rPr lang="zh-CN" altLang="en-US" sz="2000" dirty="0" smtClean="0"/>
              <a:t>request对象提供了一个getRequestDispatcher方法，该方法返回一个RequestDispatcher对象，调用这个对象的forward方法可以实现请求转发。</a:t>
            </a:r>
            <a:endParaRPr lang="zh-CN" altLang="en-US" sz="2000" dirty="0" smtClean="0"/>
          </a:p>
          <a:p>
            <a:pPr eaLnBrk="1" hangingPunct="1">
              <a:spcAft>
                <a:spcPct val="20000"/>
              </a:spcAft>
            </a:pPr>
            <a:r>
              <a:rPr lang="zh-CN" altLang="en-US" sz="2000" dirty="0" smtClean="0">
                <a:solidFill>
                  <a:srgbClr val="FF0000"/>
                </a:solidFill>
              </a:rPr>
              <a:t>request对象同时也是一个域对象，开发人员通过request对象在实现转发时，把数据通过request对象带给其它web资源处理</a:t>
            </a:r>
            <a:r>
              <a:rPr lang="zh-CN" altLang="en-US" sz="2000" dirty="0" smtClean="0"/>
              <a:t>。</a:t>
            </a:r>
            <a:endParaRPr lang="zh-CN" altLang="en-US" sz="2000" dirty="0" smtClean="0"/>
          </a:p>
          <a:p>
            <a:pPr lvl="1" eaLnBrk="1" hangingPunct="1">
              <a:spcAft>
                <a:spcPct val="200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latin typeface="宋体" panose="02010600030101010101" pitchFamily="2" charset="-122"/>
              </a:rPr>
              <a:t>setAttribute方法 </a:t>
            </a:r>
            <a:endParaRPr lang="zh-CN" altLang="en-US" sz="1400" dirty="0" smtClean="0">
              <a:latin typeface="宋体" panose="02010600030101010101" pitchFamily="2" charset="-122"/>
            </a:endParaRPr>
          </a:p>
          <a:p>
            <a:pPr lvl="1" eaLnBrk="1" hangingPunct="1">
              <a:spcAft>
                <a:spcPct val="200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latin typeface="宋体" panose="02010600030101010101" pitchFamily="2" charset="-122"/>
              </a:rPr>
              <a:t>getAttribute方法  </a:t>
            </a:r>
            <a:endParaRPr lang="zh-CN" altLang="en-US" sz="1400" dirty="0" smtClean="0">
              <a:latin typeface="宋体" panose="02010600030101010101" pitchFamily="2" charset="-122"/>
            </a:endParaRPr>
          </a:p>
          <a:p>
            <a:pPr lvl="1" eaLnBrk="1" hangingPunct="1">
              <a:spcAft>
                <a:spcPct val="200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latin typeface="宋体" panose="02010600030101010101" pitchFamily="2" charset="-122"/>
              </a:rPr>
              <a:t>removeAttribute方法</a:t>
            </a:r>
            <a:endParaRPr lang="zh-CN" altLang="en-US" sz="1400" dirty="0" smtClean="0">
              <a:latin typeface="宋体" panose="02010600030101010101" pitchFamily="2" charset="-122"/>
            </a:endParaRPr>
          </a:p>
          <a:p>
            <a:pPr lvl="1" eaLnBrk="1" hangingPunct="1">
              <a:spcAft>
                <a:spcPct val="200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latin typeface="宋体" panose="02010600030101010101" pitchFamily="2" charset="-122"/>
              </a:rPr>
              <a:t>getAttributeNames方法</a:t>
            </a:r>
            <a:endParaRPr lang="zh-CN" altLang="en-US" sz="1400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2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zh-CN" altLang="en-US" sz="1400"/>
          </a:p>
        </p:txBody>
      </p:sp>
      <p:sp>
        <p:nvSpPr>
          <p:cNvPr id="11267" name="标题 1"/>
          <p:cNvSpPr>
            <a:spLocks noGrp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dirty="0" smtClean="0"/>
              <a:t>转发和包含</a:t>
            </a:r>
            <a:endParaRPr lang="zh-CN" dirty="0" smtClean="0"/>
          </a:p>
        </p:txBody>
      </p:sp>
      <p:sp>
        <p:nvSpPr>
          <p:cNvPr id="11268" name="内容占位符 2"/>
          <p:cNvSpPr>
            <a:spLocks noGrp="1"/>
          </p:cNvSpPr>
          <p:nvPr>
            <p:ph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1800" dirty="0" smtClean="0"/>
              <a:t>一个Servlet对象无法获得另一个Servelt对象的引用；如果需要多个Servet组件共同协作(数据传递)，只能使用Servelt规范为我们提供的两种方式：</a:t>
            </a:r>
            <a:endParaRPr lang="zh-CN" altLang="en-US" sz="1800" dirty="0" smtClean="0"/>
          </a:p>
          <a:p>
            <a:pPr lvl="1" eaLnBrk="1" hangingPunct="1"/>
            <a:r>
              <a:rPr lang="zh-CN" altLang="en-US" sz="1300" dirty="0" smtClean="0"/>
              <a:t>请求转发：Servlet(源组件)先对客户请求做一些预处理操作，然后把请求转发给其他web组件(目标组件)来完成包括生成响应结果在内的后续操作。</a:t>
            </a:r>
            <a:endParaRPr lang="zh-CN" altLang="en-US" sz="1300" dirty="0" smtClean="0"/>
          </a:p>
          <a:p>
            <a:pPr lvl="1" eaLnBrk="1" hangingPunct="1"/>
            <a:r>
              <a:rPr lang="zh-CN" altLang="en-US" sz="1300" dirty="0" smtClean="0"/>
              <a:t>包含：Servelt(源组件)把其他web组件(目标组件)生成的响应结果包含到自身的响应结果中。</a:t>
            </a:r>
            <a:endParaRPr lang="zh-CN" altLang="en-US" sz="1300" dirty="0" smtClean="0"/>
          </a:p>
          <a:p>
            <a:pPr eaLnBrk="1" hangingPunct="1"/>
            <a:r>
              <a:rPr lang="zh-CN" altLang="en-US" sz="1800" dirty="0" smtClean="0"/>
              <a:t>转发和包含的共同点</a:t>
            </a:r>
            <a:endParaRPr lang="zh-CN" altLang="en-US" sz="1800" dirty="0" smtClean="0"/>
          </a:p>
          <a:p>
            <a:pPr lvl="1" eaLnBrk="1" hangingPunct="1"/>
            <a:r>
              <a:rPr lang="zh-CN" altLang="en-US" sz="1300" dirty="0" smtClean="0"/>
              <a:t>源组件和目标组件处理的都是同一个客户请求，源组件和目标组件共享同一个ServeltRequest和ServletResponse对象</a:t>
            </a:r>
            <a:endParaRPr lang="zh-CN" altLang="en-US" sz="1300" dirty="0" smtClean="0"/>
          </a:p>
          <a:p>
            <a:pPr lvl="1" eaLnBrk="1" hangingPunct="1"/>
            <a:r>
              <a:rPr lang="zh-CN" altLang="en-US" sz="1300" dirty="0" smtClean="0"/>
              <a:t>目标组件都可以为Servlet、JSP或HTML文档</a:t>
            </a:r>
            <a:endParaRPr lang="zh-CN" altLang="en-US" sz="1300" dirty="0" smtClean="0"/>
          </a:p>
          <a:p>
            <a:pPr lvl="1" eaLnBrk="1" hangingPunct="1"/>
            <a:r>
              <a:rPr lang="zh-CN" altLang="en-US" sz="1300" dirty="0" smtClean="0"/>
              <a:t>都依赖 javax.servlet.RequestDispatcher接口</a:t>
            </a:r>
            <a:endParaRPr lang="zh-CN" altLang="en-US" sz="1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3416</Words>
  <Application>WPS 演示</Application>
  <PresentationFormat>自定义</PresentationFormat>
  <Paragraphs>156</Paragraphs>
  <Slides>15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Calibri Light</vt:lpstr>
      <vt:lpstr>微软雅黑</vt:lpstr>
      <vt:lpstr>Calibri</vt:lpstr>
      <vt:lpstr>楷体_GB2312</vt:lpstr>
      <vt:lpstr>新宋体</vt:lpstr>
      <vt:lpstr>Times New Roman</vt:lpstr>
      <vt:lpstr>Arial Unicode MS</vt:lpstr>
      <vt:lpstr>Office Theme</vt:lpstr>
      <vt:lpstr>PowerPoint 演示文稿</vt:lpstr>
      <vt:lpstr>PowerPoint 演示文稿</vt:lpstr>
      <vt:lpstr>简介</vt:lpstr>
      <vt:lpstr>HttpServletRequest</vt:lpstr>
      <vt:lpstr>request常用方法</vt:lpstr>
      <vt:lpstr>Request常用方法</vt:lpstr>
      <vt:lpstr>request常见应用1</vt:lpstr>
      <vt:lpstr>request常见应用2</vt:lpstr>
      <vt:lpstr>转发和包含</vt:lpstr>
      <vt:lpstr>RequestDispather</vt:lpstr>
      <vt:lpstr>转发</vt:lpstr>
      <vt:lpstr>请求转发的运行流程</vt:lpstr>
      <vt:lpstr>包含</vt:lpstr>
      <vt:lpstr>请求范围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zuazua W</dc:creator>
  <cp:lastModifiedBy>ZSquirrel</cp:lastModifiedBy>
  <cp:revision>152</cp:revision>
  <dcterms:created xsi:type="dcterms:W3CDTF">2012-09-21T09:29:00Z</dcterms:created>
  <dcterms:modified xsi:type="dcterms:W3CDTF">2021-02-01T14:06:42Z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