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1" r:id="rId5"/>
    <p:sldId id="262" r:id="rId6"/>
    <p:sldId id="263" r:id="rId8"/>
    <p:sldId id="264" r:id="rId9"/>
    <p:sldId id="265" r:id="rId10"/>
    <p:sldId id="267" r:id="rId11"/>
    <p:sldId id="271" r:id="rId12"/>
    <p:sldId id="268" r:id="rId13"/>
    <p:sldId id="269" r:id="rId14"/>
    <p:sldId id="270" r:id="rId15"/>
    <p:sldId id="260" r:id="rId16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1104" y="66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5" Type="http://schemas.openxmlformats.org/officeDocument/2006/relationships/image" Target="../media/image26.wmf"/><Relationship Id="rId14" Type="http://schemas.openxmlformats.org/officeDocument/2006/relationships/image" Target="../media/image25.wmf"/><Relationship Id="rId13" Type="http://schemas.openxmlformats.org/officeDocument/2006/relationships/image" Target="../media/image24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第二级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第三级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第四级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第五级</a:t>
            </a:r>
            <a:endParaRPr lang="zh-CN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1945#page-34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请求行  请求头  请求正文</a:t>
            </a:r>
            <a:endParaRPr lang="en-US" altLang="zh-CN" dirty="0" smtClean="0"/>
          </a:p>
          <a:p>
            <a:r>
              <a:rPr lang="zh-CN" altLang="en-US" dirty="0" smtClean="0"/>
              <a:t>响应行 响应头  响应正文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字节数据编码</a:t>
            </a:r>
            <a:r>
              <a:rPr lang="en-US" altLang="zh-CN" dirty="0" smtClean="0"/>
              <a:t>GBK,</a:t>
            </a:r>
            <a:endParaRPr lang="en-US" altLang="zh-CN" dirty="0" smtClean="0"/>
          </a:p>
          <a:p>
            <a:r>
              <a:rPr lang="zh-CN" altLang="en-US" dirty="0" smtClean="0"/>
              <a:t>字符数据用</a:t>
            </a:r>
            <a:r>
              <a:rPr lang="en-US" altLang="zh-CN" dirty="0" smtClean="0"/>
              <a:t>ISO-8859-1</a:t>
            </a:r>
            <a:endParaRPr lang="en-US" altLang="zh-CN" dirty="0" smtClean="0"/>
          </a:p>
          <a:p>
            <a:pPr eaLnBrk="1" hangingPunct="1"/>
            <a:r>
              <a:rPr lang="zh-CN" altLang="en-US" sz="1400" dirty="0" smtClean="0"/>
              <a:t>小细节：输出字符“</a:t>
            </a:r>
            <a:r>
              <a:rPr lang="en-US" altLang="zh-CN" sz="1400" dirty="0" smtClean="0"/>
              <a:t>97</a:t>
            </a:r>
            <a:r>
              <a:rPr lang="zh-CN" altLang="en-US" sz="1400" dirty="0" smtClean="0"/>
              <a:t>”用response.getOutputStream().write(</a:t>
            </a:r>
            <a:r>
              <a:rPr lang="en-US" altLang="zh-CN" sz="1400" dirty="0" smtClean="0"/>
              <a:t>97</a:t>
            </a:r>
            <a:r>
              <a:rPr lang="zh-CN" altLang="en-US" sz="1400" dirty="0" smtClean="0"/>
              <a:t>);出现的问题？</a:t>
            </a:r>
            <a:endParaRPr lang="zh-CN" altLang="en-US" sz="1400" dirty="0" smtClean="0"/>
          </a:p>
          <a:p>
            <a:endParaRPr lang="zh-CN" altLang="en-US" sz="1400" dirty="0" smtClean="0"/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C070165-123D-46FC-B987-4FA306C2722F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//</a:t>
            </a:r>
            <a:r>
              <a:rPr lang="zh-CN" altLang="en-US" smtClean="0"/>
              <a:t>注意：设置   </a:t>
            </a:r>
            <a:r>
              <a:rPr lang="en-US" altLang="zh-CN" smtClean="0"/>
              <a:t>setCharacterEncoding </a:t>
            </a:r>
            <a:r>
              <a:rPr lang="zh-CN" altLang="en-US" smtClean="0"/>
              <a:t>应该在     </a:t>
            </a:r>
            <a:r>
              <a:rPr lang="en-US" altLang="zh-CN" smtClean="0"/>
              <a:t>response.getWriter()</a:t>
            </a:r>
            <a:r>
              <a:rPr lang="zh-CN" altLang="en-US" smtClean="0"/>
              <a:t>之前，</a:t>
            </a:r>
            <a:endParaRPr lang="en-US" smtClean="0"/>
          </a:p>
          <a:p>
            <a:r>
              <a:rPr lang="zh-CN" altLang="en-US" smtClean="0"/>
              <a:t>否则拿到的</a:t>
            </a:r>
            <a:r>
              <a:rPr lang="en-US" altLang="zh-CN" smtClean="0"/>
              <a:t>PrintStream</a:t>
            </a:r>
            <a:r>
              <a:rPr lang="zh-CN" altLang="en-US" smtClean="0"/>
              <a:t>输出流还是使用默认</a:t>
            </a:r>
            <a:r>
              <a:rPr lang="zh-CN" altLang="en-US" u="sng" smtClean="0"/>
              <a:t>编码集来编码。</a:t>
            </a:r>
            <a:endParaRPr lang="zh-CN" altLang="en-US" smtClean="0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9F15D64-E65D-4994-8DED-72781776FA97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RFC1945(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3"/>
              </a:rPr>
              <a:t>http://tools.ietf.org/html/rfc1945#page-34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HTTP1.0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在介绍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302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时说，如果客户端发出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请求后，收到服务端的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302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状态码，那么不能自动的向新的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发送重复请求，必须跟用户确认是否该重发，因为第二次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时，环境可能已经发生变化，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操作会不符合用户预期。但是，很多浏览器（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user agent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我描述为浏览器以方便介绍）在这种情况下都会把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请求变为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请求。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303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规定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请求重定向为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请求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307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规定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请求重定向仍然为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anchor="t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 smtClean="0"/>
              <a:t>public class </a:t>
            </a:r>
            <a:r>
              <a:rPr lang="zh-CN" altLang="en-US" b="1" u="sng" dirty="0" smtClean="0"/>
              <a:t>Check1Servlet extends HttpServlet {</a:t>
            </a:r>
            <a:endParaRPr lang="zh-CN" altLang="en-US" b="1" u="sng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 smtClean="0"/>
              <a:t>public void doGet(HttpServletRequest request, HttpServletResponse response)</a:t>
            </a:r>
            <a:endParaRPr lang="zh-CN" altLang="en-US" b="1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 smtClean="0"/>
              <a:t>throws ServletException, IOException {</a:t>
            </a:r>
            <a:endParaRPr lang="zh-CN" altLang="en-US" b="1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PrintWriter out = response.getWriter();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String username = request.getParameter("username");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String message = </a:t>
            </a:r>
            <a:r>
              <a:rPr lang="zh-CN" altLang="en-US" b="1" dirty="0" smtClean="0"/>
              <a:t>null;</a:t>
            </a:r>
            <a:endParaRPr lang="zh-CN" altLang="en-US" b="1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 smtClean="0"/>
              <a:t>if(username==null)</a:t>
            </a:r>
            <a:endParaRPr lang="zh-CN" altLang="en-US" b="1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message="Please input username:";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 smtClean="0"/>
              <a:t>else</a:t>
            </a:r>
            <a:endParaRPr lang="zh-CN" altLang="en-US" b="1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message="Hello,"+username;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request.setAttribute("msg", message);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out.println("Output from check1Servlet before redirecting1");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System.</a:t>
            </a:r>
            <a:r>
              <a:rPr lang="zh-CN" altLang="en-US" i="1" dirty="0" smtClean="0"/>
              <a:t>out.println("Output from check1Servlet before redirecting1");</a:t>
            </a:r>
            <a:endParaRPr lang="zh-CN" altLang="en-US" i="1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response.sendRedirect(request.getContextPath()+"/servlet/Output1Servlet?msg="+message);//</a:t>
            </a:r>
            <a:r>
              <a:rPr lang="zh-CN" altLang="en-US" u="sng" dirty="0" smtClean="0"/>
              <a:t>ok</a:t>
            </a:r>
            <a:endParaRPr lang="zh-CN" altLang="en-US" u="sng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//response.sendRedirect("/</a:t>
            </a:r>
            <a:r>
              <a:rPr lang="zh-CN" altLang="en-US" u="sng" dirty="0" smtClean="0"/>
              <a:t>servlet/Output1Servlet?msg="+message);//wrong</a:t>
            </a:r>
            <a:endParaRPr lang="zh-CN" altLang="en-US" u="sng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//response.sendRedirect("http://localhost:8080"+request.getContextPath()+"/servlet/Output1Servlet?msg="+message);//ok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//response.sendRedirect("http://www.itcast.cn");//ok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out.println("Output from check1Servlet before redirecting2");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System.</a:t>
            </a:r>
            <a:r>
              <a:rPr lang="zh-CN" altLang="en-US" i="1" dirty="0" smtClean="0"/>
              <a:t>out.println("Output from check1Servlet before redirecting2");</a:t>
            </a:r>
            <a:endParaRPr lang="zh-CN" altLang="en-US" i="1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}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}</a:t>
            </a:r>
            <a:endParaRPr lang="zh-CN" altLang="en-US" dirty="0" smtClean="0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CC558C0-C71A-4D53-A868-52F13F4A8348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java.lang.IllegalStateException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 Cannot call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sendRedirect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 after the response has been committed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java.lang.IllegalStateException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getWriter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 has already been called for this response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  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3A84F-A682-448E-A332-5026FDAE0F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3.xml"/><Relationship Id="rId32" Type="http://schemas.openxmlformats.org/officeDocument/2006/relationships/image" Target="../media/image27.wmf"/><Relationship Id="rId31" Type="http://schemas.openxmlformats.org/officeDocument/2006/relationships/oleObject" Target="../embeddings/oleObject17.bin"/><Relationship Id="rId30" Type="http://schemas.openxmlformats.org/officeDocument/2006/relationships/image" Target="../media/image26.wmf"/><Relationship Id="rId3" Type="http://schemas.openxmlformats.org/officeDocument/2006/relationships/oleObject" Target="../embeddings/oleObject3.bin"/><Relationship Id="rId29" Type="http://schemas.openxmlformats.org/officeDocument/2006/relationships/oleObject" Target="../embeddings/oleObject16.bin"/><Relationship Id="rId28" Type="http://schemas.openxmlformats.org/officeDocument/2006/relationships/image" Target="../media/image25.wmf"/><Relationship Id="rId27" Type="http://schemas.openxmlformats.org/officeDocument/2006/relationships/oleObject" Target="../embeddings/oleObject15.bin"/><Relationship Id="rId26" Type="http://schemas.openxmlformats.org/officeDocument/2006/relationships/image" Target="../media/image24.wmf"/><Relationship Id="rId25" Type="http://schemas.openxmlformats.org/officeDocument/2006/relationships/oleObject" Target="../embeddings/oleObject14.bin"/><Relationship Id="rId24" Type="http://schemas.openxmlformats.org/officeDocument/2006/relationships/image" Target="../media/image23.wmf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22.w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21.wmf"/><Relationship Id="rId2" Type="http://schemas.openxmlformats.org/officeDocument/2006/relationships/image" Target="../media/image12.w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b="1" dirty="0" err="1" smtClean="0">
                <a:latin typeface="楷体_GB2312" pitchFamily="1" charset="-122"/>
                <a:ea typeface="楷体_GB2312" pitchFamily="1" charset="-122"/>
              </a:rPr>
              <a:t>Servlet</a:t>
            </a:r>
            <a:r>
              <a:rPr lang="en-US" altLang="zh-CN" sz="5400" b="1" dirty="0" smtClean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5400" b="1" dirty="0" smtClean="0">
                <a:latin typeface="楷体_GB2312" pitchFamily="1" charset="-122"/>
                <a:ea typeface="楷体_GB2312" pitchFamily="1" charset="-122"/>
              </a:rPr>
              <a:t>response</a:t>
            </a:r>
            <a:endParaRPr lang="en-US" altLang="zh-CN" sz="5400" dirty="0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  </a:t>
            </a:r>
            <a:endParaRPr lang="zh-CN" altLang="en-US" sz="1400"/>
          </a:p>
        </p:txBody>
      </p:sp>
      <p:sp>
        <p:nvSpPr>
          <p:cNvPr id="20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b="1" smtClean="0"/>
              <a:t>请求重定向的运行流程</a:t>
            </a:r>
            <a:r>
              <a:rPr lang="zh-CN" smtClean="0"/>
              <a:t> </a:t>
            </a:r>
            <a:endParaRPr lang="zh-CN" smtClean="0"/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686177" y="2132014"/>
          <a:ext cx="8234118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" r:id="rId1" imgW="10161905" imgH="2870200" progId="">
                  <p:embed/>
                </p:oleObj>
              </mc:Choice>
              <mc:Fallback>
                <p:oleObj name="" r:id="rId1" imgW="10161905" imgH="2870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77" y="2132014"/>
                        <a:ext cx="8234118" cy="280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>
            <a:graphicFrameLocks noChangeAspect="1"/>
          </p:cNvGraphicFramePr>
          <p:nvPr/>
        </p:nvGraphicFramePr>
        <p:xfrm>
          <a:off x="607807" y="2420939"/>
          <a:ext cx="8317713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" r:id="rId3" imgW="10485755" imgH="2770505" progId="">
                  <p:embed/>
                </p:oleObj>
              </mc:Choice>
              <mc:Fallback>
                <p:oleObj name="" r:id="rId3" imgW="10485755" imgH="277050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7" y="2420939"/>
                        <a:ext cx="8317713" cy="280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675728" y="2347913"/>
          <a:ext cx="8497095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" r:id="rId5" imgW="10233660" imgH="2655570" progId="">
                  <p:embed/>
                </p:oleObj>
              </mc:Choice>
              <mc:Fallback>
                <p:oleObj name="" r:id="rId5" imgW="10233660" imgH="265557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28" y="2347913"/>
                        <a:ext cx="8497095" cy="266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8"/>
          <p:cNvGraphicFramePr>
            <a:graphicFrameLocks noChangeAspect="1"/>
          </p:cNvGraphicFramePr>
          <p:nvPr/>
        </p:nvGraphicFramePr>
        <p:xfrm>
          <a:off x="654829" y="2420939"/>
          <a:ext cx="8942936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" r:id="rId7" imgW="10485755" imgH="2467610" progId="">
                  <p:embed/>
                </p:oleObj>
              </mc:Choice>
              <mc:Fallback>
                <p:oleObj name="" r:id="rId7" imgW="10485755" imgH="246761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29" y="2420939"/>
                        <a:ext cx="8942936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9"/>
          <p:cNvGraphicFramePr>
            <a:graphicFrameLocks noChangeAspect="1"/>
          </p:cNvGraphicFramePr>
          <p:nvPr/>
        </p:nvGraphicFramePr>
        <p:xfrm>
          <a:off x="592133" y="2924176"/>
          <a:ext cx="9005632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" r:id="rId9" imgW="12384405" imgH="2326005" progId="">
                  <p:embed/>
                </p:oleObj>
              </mc:Choice>
              <mc:Fallback>
                <p:oleObj name="" r:id="rId9" imgW="12384405" imgH="232600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3" y="2924176"/>
                        <a:ext cx="9005632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"/>
          <p:cNvGraphicFramePr>
            <a:graphicFrameLocks noChangeAspect="1"/>
          </p:cNvGraphicFramePr>
          <p:nvPr/>
        </p:nvGraphicFramePr>
        <p:xfrm>
          <a:off x="585166" y="2924176"/>
          <a:ext cx="892377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name="" r:id="rId11" imgW="10485755" imgH="1969135" progId="">
                  <p:embed/>
                </p:oleObj>
              </mc:Choice>
              <mc:Fallback>
                <p:oleObj name="" r:id="rId11" imgW="10485755" imgH="196913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66" y="2924176"/>
                        <a:ext cx="8923778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1"/>
          <p:cNvGraphicFramePr>
            <a:graphicFrameLocks noChangeAspect="1"/>
          </p:cNvGraphicFramePr>
          <p:nvPr/>
        </p:nvGraphicFramePr>
        <p:xfrm>
          <a:off x="670503" y="2924176"/>
          <a:ext cx="858939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" r:id="rId13" imgW="10485755" imgH="1690370" progId="">
                  <p:embed/>
                </p:oleObj>
              </mc:Choice>
              <mc:Fallback>
                <p:oleObj name="" r:id="rId13" imgW="10485755" imgH="169037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03" y="2924176"/>
                        <a:ext cx="8589397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2"/>
          <p:cNvGraphicFramePr>
            <a:graphicFrameLocks noChangeAspect="1"/>
          </p:cNvGraphicFramePr>
          <p:nvPr/>
        </p:nvGraphicFramePr>
        <p:xfrm>
          <a:off x="592133" y="2276476"/>
          <a:ext cx="8768779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" r:id="rId15" imgW="12384405" imgH="3090545" progId="">
                  <p:embed/>
                </p:oleObj>
              </mc:Choice>
              <mc:Fallback>
                <p:oleObj name="" r:id="rId15" imgW="12384405" imgH="3090545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3" y="2276476"/>
                        <a:ext cx="8768779" cy="268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3"/>
          <p:cNvGraphicFramePr>
            <a:graphicFrameLocks noChangeAspect="1"/>
          </p:cNvGraphicFramePr>
          <p:nvPr/>
        </p:nvGraphicFramePr>
        <p:xfrm>
          <a:off x="670503" y="2132013"/>
          <a:ext cx="8589397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" r:id="rId17" imgW="10485755" imgH="2872740" progId="">
                  <p:embed/>
                </p:oleObj>
              </mc:Choice>
              <mc:Fallback>
                <p:oleObj name="" r:id="rId17" imgW="10485755" imgH="287274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03" y="2132013"/>
                        <a:ext cx="8589397" cy="288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4"/>
          <p:cNvGraphicFramePr>
            <a:graphicFrameLocks noChangeAspect="1"/>
          </p:cNvGraphicFramePr>
          <p:nvPr/>
        </p:nvGraphicFramePr>
        <p:xfrm>
          <a:off x="585166" y="2565400"/>
          <a:ext cx="8763554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" r:id="rId19" imgW="10485755" imgH="2470785" progId="">
                  <p:embed/>
                </p:oleObj>
              </mc:Choice>
              <mc:Fallback>
                <p:oleObj name="" r:id="rId19" imgW="10485755" imgH="2470785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66" y="2565400"/>
                        <a:ext cx="8763554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5"/>
          <p:cNvGraphicFramePr>
            <a:graphicFrameLocks noChangeAspect="1"/>
          </p:cNvGraphicFramePr>
          <p:nvPr/>
        </p:nvGraphicFramePr>
        <p:xfrm>
          <a:off x="585166" y="2276475"/>
          <a:ext cx="8763554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" r:id="rId21" imgW="10233660" imgH="2655570" progId="">
                  <p:embed/>
                </p:oleObj>
              </mc:Choice>
              <mc:Fallback>
                <p:oleObj name="" r:id="rId21" imgW="10233660" imgH="265557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66" y="2276475"/>
                        <a:ext cx="8763554" cy="280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6"/>
          <p:cNvGraphicFramePr>
            <a:graphicFrameLocks noChangeAspect="1"/>
          </p:cNvGraphicFramePr>
          <p:nvPr/>
        </p:nvGraphicFramePr>
        <p:xfrm>
          <a:off x="576459" y="2492375"/>
          <a:ext cx="8941193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" r:id="rId23" imgW="10233660" imgH="2400300" progId="">
                  <p:embed/>
                </p:oleObj>
              </mc:Choice>
              <mc:Fallback>
                <p:oleObj name="" r:id="rId23" imgW="10233660" imgH="240030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59" y="2492375"/>
                        <a:ext cx="8941193" cy="244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7"/>
          <p:cNvGraphicFramePr>
            <a:graphicFrameLocks noChangeAspect="1"/>
          </p:cNvGraphicFramePr>
          <p:nvPr/>
        </p:nvGraphicFramePr>
        <p:xfrm>
          <a:off x="576459" y="2708275"/>
          <a:ext cx="8941193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" r:id="rId25" imgW="10233660" imgH="2315845" progId="">
                  <p:embed/>
                </p:oleObj>
              </mc:Choice>
              <mc:Fallback>
                <p:oleObj name="" r:id="rId25" imgW="10233660" imgH="2315845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59" y="2708275"/>
                        <a:ext cx="8941193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" name="Rectangle 18"/>
          <p:cNvSpPr>
            <a:spLocks noChangeArrowheads="1"/>
          </p:cNvSpPr>
          <p:nvPr/>
        </p:nvSpPr>
        <p:spPr bwMode="auto">
          <a:xfrm>
            <a:off x="0" y="2934334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graphicFrame>
        <p:nvGraphicFramePr>
          <p:cNvPr id="14354" name="Object 19"/>
          <p:cNvGraphicFramePr>
            <a:graphicFrameLocks noChangeAspect="1"/>
          </p:cNvGraphicFramePr>
          <p:nvPr/>
        </p:nvGraphicFramePr>
        <p:xfrm>
          <a:off x="579942" y="3284538"/>
          <a:ext cx="909619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" r:id="rId27" imgW="10485755" imgH="1049655" progId="">
                  <p:embed/>
                </p:oleObj>
              </mc:Choice>
              <mc:Fallback>
                <p:oleObj name="" r:id="rId27" imgW="10485755" imgH="1049655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42" y="3284538"/>
                        <a:ext cx="909619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Rectangle 20"/>
          <p:cNvSpPr>
            <a:spLocks noChangeArrowheads="1"/>
          </p:cNvSpPr>
          <p:nvPr/>
        </p:nvSpPr>
        <p:spPr bwMode="auto">
          <a:xfrm>
            <a:off x="0" y="294385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graphicFrame>
        <p:nvGraphicFramePr>
          <p:cNvPr id="14356" name="Object 21"/>
          <p:cNvGraphicFramePr>
            <a:graphicFrameLocks noChangeAspect="1"/>
          </p:cNvGraphicFramePr>
          <p:nvPr/>
        </p:nvGraphicFramePr>
        <p:xfrm>
          <a:off x="670503" y="3284538"/>
          <a:ext cx="858939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" r:id="rId29" imgW="10485755" imgH="1128395" progId="">
                  <p:embed/>
                </p:oleObj>
              </mc:Choice>
              <mc:Fallback>
                <p:oleObj name="" r:id="rId29" imgW="10485755" imgH="1128395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03" y="3284538"/>
                        <a:ext cx="858939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2548572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2396172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0" y="2453322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2434272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0" y="2529522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263905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263905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0" y="2729547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0" y="2443797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0" y="2424747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2510472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0" y="2434272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0" y="252475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0" y="2553334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0" y="2500947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0" y="265810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0" y="2515234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graphicFrame>
        <p:nvGraphicFramePr>
          <p:cNvPr id="14374" name="Object 39"/>
          <p:cNvGraphicFramePr>
            <a:graphicFrameLocks noChangeAspect="1"/>
          </p:cNvGraphicFramePr>
          <p:nvPr/>
        </p:nvGraphicFramePr>
        <p:xfrm>
          <a:off x="592132" y="2420938"/>
          <a:ext cx="8688667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" r:id="rId31" imgW="12384405" imgH="2983865" progId="">
                  <p:embed/>
                </p:oleObj>
              </mc:Choice>
              <mc:Fallback>
                <p:oleObj name="" r:id="rId31" imgW="12384405" imgH="2983865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2" y="2420938"/>
                        <a:ext cx="8688667" cy="258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  </a:t>
            </a:r>
            <a:endParaRPr lang="zh-CN" altLang="en-US" sz="1400"/>
          </a:p>
        </p:txBody>
      </p:sp>
      <p:sp>
        <p:nvSpPr>
          <p:cNvPr id="12291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dirty="0" smtClean="0">
                <a:solidFill>
                  <a:srgbClr val="FF0000"/>
                </a:solidFill>
              </a:rPr>
              <a:t>重定向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sendRedirect</a:t>
            </a:r>
            <a:r>
              <a:rPr lang="zh-CN" altLang="en-US" dirty="0" smtClean="0"/>
              <a:t>）</a:t>
            </a:r>
            <a:endParaRPr lang="zh-CN" dirty="0" smtClean="0"/>
          </a:p>
        </p:txBody>
      </p:sp>
      <p:sp>
        <p:nvSpPr>
          <p:cNvPr id="12292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1600" dirty="0" smtClean="0">
                <a:solidFill>
                  <a:srgbClr val="FF0000"/>
                </a:solidFill>
              </a:rPr>
              <a:t>特点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Servlet源组件生成的响应结果不会被发送到客户端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了解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CN" sz="1600" dirty="0" smtClean="0"/>
              <a:t>      </a:t>
            </a:r>
            <a:r>
              <a:rPr lang="zh-CN" altLang="en-US" sz="1600" dirty="0" smtClean="0"/>
              <a:t>response.sendRedirect(String location)方法一律返回状态码为302的响应结果。</a:t>
            </a:r>
            <a:endParaRPr lang="zh-CN" altLang="en-US" sz="1600" dirty="0" smtClean="0"/>
          </a:p>
          <a:p>
            <a:pPr eaLnBrk="1" hangingPunct="1"/>
            <a:r>
              <a:rPr lang="zh-CN" altLang="en-US" sz="1600" dirty="0" smtClean="0"/>
              <a:t>如果源组件在进行重定向之前，已经提交了响应结果，会抛出IllegalStateException。为了避免异常，不应该在源组件中提交响应结果。</a:t>
            </a:r>
            <a:endParaRPr lang="en-US" altLang="zh-CN" sz="1600" dirty="0" smtClean="0"/>
          </a:p>
          <a:p>
            <a:pPr eaLnBrk="1" hangingPunct="1">
              <a:buNone/>
            </a:pPr>
            <a:r>
              <a:rPr lang="en-US" altLang="zh-CN" sz="1600" dirty="0" smtClean="0"/>
              <a:t>      //Cannot call </a:t>
            </a:r>
            <a:r>
              <a:rPr lang="en-US" altLang="zh-CN" sz="1600" dirty="0" err="1" smtClean="0"/>
              <a:t>sendRedirect</a:t>
            </a:r>
            <a:r>
              <a:rPr lang="en-US" altLang="zh-CN" sz="1600" dirty="0" smtClean="0"/>
              <a:t>() after the response has been committed</a:t>
            </a:r>
            <a:endParaRPr lang="zh-CN" altLang="en-US" sz="1600" dirty="0" smtClean="0"/>
          </a:p>
          <a:p>
            <a:pPr eaLnBrk="1" hangingPunct="1"/>
            <a:r>
              <a:rPr lang="zh-CN" altLang="en-US" sz="1600" dirty="0" smtClean="0"/>
              <a:t>在Servlet源组件重定向语句后面的代码也会执行。</a:t>
            </a:r>
            <a:endParaRPr lang="zh-CN" altLang="en-US" sz="1600" dirty="0" smtClean="0"/>
          </a:p>
          <a:p>
            <a:pPr eaLnBrk="1" hangingPunct="1"/>
            <a:r>
              <a:rPr lang="zh-CN" altLang="en-US" sz="1600" dirty="0" smtClean="0">
                <a:solidFill>
                  <a:srgbClr val="FF0000"/>
                </a:solidFill>
              </a:rPr>
              <a:t>源组件和目标组件不共享同一个ServletRequest对象。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1600" dirty="0" smtClean="0"/>
              <a:t>对于sendRedirect(String location)方法的参数，如果以“/”开头，表示相对于当前服务器根路径的URL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不是当前应用的根目录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。以“http"//”开头，表示一个完整路径。</a:t>
            </a:r>
            <a:endParaRPr lang="en-US" altLang="zh-CN" sz="1600" dirty="0" smtClean="0"/>
          </a:p>
          <a:p>
            <a:pPr eaLnBrk="1" hangingPunct="1"/>
            <a:r>
              <a:rPr lang="en-US" altLang="zh-CN" sz="1600" dirty="0" smtClean="0"/>
              <a:t>http://localhost/</a:t>
            </a:r>
            <a:endParaRPr lang="zh-CN" altLang="en-US" sz="1600" dirty="0" smtClean="0"/>
          </a:p>
          <a:p>
            <a:pPr eaLnBrk="1" hangingPunct="1"/>
            <a:r>
              <a:rPr lang="zh-CN" altLang="en-US" sz="1600" dirty="0" smtClean="0"/>
              <a:t>目标组件不必是同一服务器上的同一个web应用的组件，它可以是任意一个有效网页。</a:t>
            </a:r>
            <a:endParaRPr lang="zh-CN" altLang="en-US" sz="1600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  </a:t>
            </a:r>
            <a:endParaRPr lang="zh-CN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charset="-122"/>
              </a:rPr>
              <a:t>response细节</a:t>
            </a:r>
            <a:endParaRPr lang="zh-CN" altLang="en-US" sz="3200" b="1" dirty="0" smtClean="0">
              <a:ea typeface="新宋体" panose="02010609030101010101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/>
              <a:t>getOutputStream和getWriter方法分别用于得到输出二进制数据、输出文本数据的ServletOuputStream、Printwriter对象。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/>
              <a:t>getOutputStream和getWriter这两个方法</a:t>
            </a:r>
            <a:r>
              <a:rPr lang="zh-CN" altLang="en-US" sz="2000" dirty="0" smtClean="0">
                <a:solidFill>
                  <a:srgbClr val="FF0000"/>
                </a:solidFill>
              </a:rPr>
              <a:t>互相排斥</a:t>
            </a:r>
            <a:r>
              <a:rPr lang="zh-CN" altLang="en-US" sz="2000" dirty="0" smtClean="0"/>
              <a:t>，调用了其中的任何一个方法后，就不能再调用另一方法。  会抛异常。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/>
              <a:t>Servlet程序向ServletOutputStream或PrintWriter对象中写入的数据将被Servlet引擎从response里面获取，Servlet引擎将这些数据当</a:t>
            </a:r>
            <a:r>
              <a:rPr lang="zh-CN" altLang="en-US" sz="2000" dirty="0" smtClean="0">
                <a:solidFill>
                  <a:srgbClr val="FF0000"/>
                </a:solidFill>
              </a:rPr>
              <a:t>作响应消息的正文</a:t>
            </a:r>
            <a:r>
              <a:rPr lang="zh-CN" altLang="en-US" sz="2000" dirty="0" smtClean="0"/>
              <a:t>，然后再与响应状态行和各响应头组合后输出到客户端。 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/>
              <a:t>Serlvet的service方法结束后，</a:t>
            </a:r>
            <a:r>
              <a:rPr lang="zh-CN" altLang="en-US" sz="2000" dirty="0" smtClean="0">
                <a:solidFill>
                  <a:srgbClr val="FF0000"/>
                </a:solidFill>
              </a:rPr>
              <a:t>Servlet引擎</a:t>
            </a:r>
            <a:r>
              <a:rPr lang="zh-CN" altLang="en-US" sz="2000" dirty="0" smtClean="0"/>
              <a:t>将检查getWriter或getOutputStream方法返回的输出流对象是否已经调用过close方法，如果没有，</a:t>
            </a:r>
            <a:r>
              <a:rPr lang="zh-CN" altLang="en-US" sz="2000" dirty="0" smtClean="0">
                <a:solidFill>
                  <a:srgbClr val="FF0000"/>
                </a:solidFill>
              </a:rPr>
              <a:t>Servlet引擎将调用close方法关闭该输出流对象</a:t>
            </a:r>
            <a:r>
              <a:rPr lang="zh-CN" altLang="en-US" sz="2000" dirty="0" smtClean="0"/>
              <a:t>。 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Response 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常见应用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Response 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  </a:t>
            </a:r>
            <a:endParaRPr lang="zh-CN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smtClean="0">
                <a:ea typeface="新宋体" panose="02010609030101010101" charset="-122"/>
              </a:rPr>
              <a:t>简介</a:t>
            </a:r>
            <a:endParaRPr lang="zh-CN" sz="3200" b="1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dirty="0" smtClean="0"/>
              <a:t>Web服务器收到客户端的http请求，会针对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每一次</a:t>
            </a:r>
            <a:r>
              <a:rPr lang="zh-CN" altLang="en-US" sz="2400" dirty="0" smtClean="0"/>
              <a:t>请求，分别创建一个用于代表请求的request对象、和代表响应的response对象。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request和response对象即然代表请求和响应，那我们要获取客户机提交过来的数据，只需要找request对象就行了。要向容器或者</a:t>
            </a:r>
            <a:r>
              <a:rPr lang="zh-CN" altLang="en-US" sz="2400" dirty="0" smtClean="0">
                <a:solidFill>
                  <a:srgbClr val="FF0000"/>
                </a:solidFill>
              </a:rPr>
              <a:t>客户机</a:t>
            </a:r>
            <a:r>
              <a:rPr lang="zh-CN" altLang="en-US" sz="2400" dirty="0" smtClean="0"/>
              <a:t>输出数据，只需要找response对象就行了。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  </a:t>
            </a:r>
            <a:endParaRPr lang="zh-CN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charset="-122"/>
              </a:rPr>
              <a:t>HttpServletResponse</a:t>
            </a:r>
            <a:endParaRPr lang="zh-CN" altLang="en-US" sz="3200" b="1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8985" y="1989139"/>
            <a:ext cx="8136591" cy="93503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000" dirty="0" smtClean="0"/>
              <a:t>HttpServletResponse对象代表服务器的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响应</a:t>
            </a:r>
            <a:r>
              <a:rPr lang="zh-CN" altLang="en-US" sz="2000" dirty="0" smtClean="0"/>
              <a:t>。这个对象中封装了向客户端发送数据、发送响应头，发送响应状态码的方法。</a:t>
            </a:r>
            <a:endParaRPr lang="zh-CN" altLang="en-US" sz="2000" dirty="0" smtClean="0"/>
          </a:p>
        </p:txBody>
      </p:sp>
      <p:pic>
        <p:nvPicPr>
          <p:cNvPr id="7173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5168" y="2924176"/>
            <a:ext cx="940096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907356" y="5876926"/>
            <a:ext cx="3959738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/>
              <a:t>查看HttpServletResponse的API文档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  </a:t>
            </a:r>
            <a:endParaRPr lang="zh-CN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charset="-122"/>
              </a:rPr>
              <a:t>response常见应用</a:t>
            </a:r>
            <a:endParaRPr lang="zh-CN" altLang="en-US" sz="3200" b="1" dirty="0" smtClean="0">
              <a:ea typeface="新宋体" panose="02010609030101010101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dirty="0" smtClean="0"/>
              <a:t>向客户端输出中文数据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dirty="0" smtClean="0">
                <a:solidFill>
                  <a:srgbClr val="FF0000"/>
                </a:solidFill>
              </a:rPr>
              <a:t>用OutputStream(字节流)发送数据：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dirty="0" smtClean="0"/>
              <a:t>1、response.getOutputStream().write(“中国”.getBytes());//以默认本地编码发送数据</a:t>
            </a:r>
            <a:endParaRPr lang="zh-CN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dirty="0" smtClean="0"/>
              <a:t>2、response.getOutputStream().write("中国".getBytes("UTF-8"));//以UTF-8编码发送数据，浏览器(默认用GB2312)会出现乱码</a:t>
            </a:r>
            <a:endParaRPr lang="zh-CN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dirty="0" smtClean="0"/>
              <a:t>画图描述出现该问题的原因。</a:t>
            </a:r>
            <a:endParaRPr lang="zh-CN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dirty="0" smtClean="0"/>
              <a:t>解决办法：</a:t>
            </a:r>
            <a:endParaRPr lang="zh-CN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dirty="0" smtClean="0"/>
              <a:t>2.1通过更改浏览器的编码方式：IE/”查看”/”编码”/”UTF-8”(不可取)</a:t>
            </a:r>
            <a:endParaRPr lang="zh-CN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dirty="0" smtClean="0"/>
              <a:t>2.2通过设置响应头告知客户端编码方式：response.setHeader(“Content-type”, “text/html</a:t>
            </a:r>
            <a:r>
              <a:rPr lang="zh-CN" altLang="en-US" sz="1400" dirty="0" smtClean="0">
                <a:solidFill>
                  <a:srgbClr val="FF0000"/>
                </a:solidFill>
              </a:rPr>
              <a:t>;</a:t>
            </a:r>
            <a:r>
              <a:rPr lang="zh-CN" altLang="en-US" sz="1400" dirty="0" smtClean="0"/>
              <a:t>charset=UTF-8”);//告知浏览器数据类型及编码</a:t>
            </a:r>
            <a:endParaRPr lang="zh-CN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dirty="0" smtClean="0"/>
              <a:t>2.3通过meta标签模拟请求头:out.write(“&lt;meta  charset=utf-8' /&gt;".getBytes());</a:t>
            </a:r>
            <a:endParaRPr lang="zh-CN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dirty="0" smtClean="0"/>
              <a:t>2.4通过以下方法：</a:t>
            </a:r>
            <a:r>
              <a:rPr lang="zh-CN" altLang="en-US" sz="1400" dirty="0" smtClean="0">
                <a:solidFill>
                  <a:srgbClr val="FF0000"/>
                </a:solidFill>
              </a:rPr>
              <a:t>response.setContentType("text/html;charset=UTF-8");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400" dirty="0" smtClean="0"/>
              <a:t>总结：程序以什么编码输出，就需要告知客户端以什么编码显示。</a:t>
            </a:r>
            <a:endParaRPr lang="zh-CN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  </a:t>
            </a:r>
            <a:endParaRPr lang="zh-CN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新宋体" panose="02010609030101010101" charset="-122"/>
              </a:rPr>
              <a:t>response常见应用</a:t>
            </a:r>
            <a:endParaRPr lang="zh-CN" altLang="en-US" sz="3200" b="1" smtClean="0">
              <a:ea typeface="新宋体" panose="02010609030101010101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/>
              <a:t>向客户端输出中文数据</a:t>
            </a: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用PrintWriter(字符流)发送数据</a:t>
            </a:r>
            <a:r>
              <a:rPr lang="zh-CN" altLang="en-US" sz="1600" dirty="0" smtClean="0"/>
              <a:t>：</a:t>
            </a:r>
            <a:endParaRPr lang="zh-CN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/>
              <a:t>示例：response.getWriter().write(“中国” );有没有乱码？</a:t>
            </a:r>
            <a:endParaRPr lang="zh-CN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/>
              <a:t>原因：以默认编码发送数据 ISO-8859-1（没有中国二字编码），此时会发生乱码</a:t>
            </a:r>
            <a:endParaRPr lang="zh-CN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/>
              <a:t>解决办法：</a:t>
            </a:r>
            <a:endParaRPr lang="zh-CN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setCharacterEncoding</a:t>
            </a:r>
            <a:r>
              <a:rPr lang="en-US" altLang="zh-CN" sz="1600" dirty="0" smtClean="0">
                <a:solidFill>
                  <a:srgbClr val="FF0000"/>
                </a:solidFill>
              </a:rPr>
              <a:t>(“</a:t>
            </a:r>
            <a:r>
              <a:rPr lang="zh-CN" altLang="en-US" sz="1600" dirty="0" smtClean="0">
                <a:solidFill>
                  <a:srgbClr val="FF0000"/>
                </a:solidFill>
              </a:rPr>
              <a:t>UTF-8</a:t>
            </a:r>
            <a:r>
              <a:rPr lang="en-US" altLang="zh-CN" sz="1600" dirty="0" smtClean="0">
                <a:solidFill>
                  <a:srgbClr val="FF0000"/>
                </a:solidFill>
              </a:rPr>
              <a:t>”);//</a:t>
            </a:r>
            <a:r>
              <a:rPr lang="en-US" sz="1600" dirty="0" err="1" smtClean="0">
                <a:solidFill>
                  <a:srgbClr val="FF0000"/>
                </a:solidFill>
              </a:rPr>
              <a:t>更改</a:t>
            </a:r>
            <a:r>
              <a:rPr lang="zh-CN" altLang="en-US" sz="1600" dirty="0" smtClean="0">
                <a:solidFill>
                  <a:srgbClr val="FF0000"/>
                </a:solidFill>
              </a:rPr>
              <a:t>编码为UTF-8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response.setHead(“Context-type”,”text/html;charset=UTF-8”);//告诉客户端编码方式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/>
              <a:t>注意：不要忘记告诉客户端的编码方式。</a:t>
            </a:r>
            <a:endParaRPr lang="zh-CN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/>
              <a:t>由于经常改动编码，response提供了一种更简单的方式</a:t>
            </a:r>
            <a:endParaRPr lang="zh-CN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response. setContentType(“text/html;charset=UTF-8”);其作用相当于以上两条代码。</a:t>
            </a:r>
            <a:endParaRPr lang="zh-CN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页脚占位符 5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  </a:t>
            </a:r>
            <a:endParaRPr lang="zh-CN" altLang="en-US" sz="14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新宋体" panose="02010609030101010101" charset="-122"/>
              </a:rPr>
              <a:t>response常见应用</a:t>
            </a:r>
            <a:endParaRPr lang="zh-CN" altLang="en-US" sz="3200" b="1" smtClean="0">
              <a:ea typeface="新宋体" panose="02010609030101010101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8985" y="1989139"/>
            <a:ext cx="4137958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1600" dirty="0" smtClean="0"/>
              <a:t>发送http头，控制浏览器定时刷新网页</a:t>
            </a:r>
            <a:endParaRPr lang="zh-CN" altLang="en-US" sz="1600" dirty="0" smtClean="0"/>
          </a:p>
          <a:p>
            <a:pPr eaLnBrk="1" hangingPunct="1"/>
            <a:r>
              <a:rPr lang="zh-CN" altLang="en-US" sz="1600" dirty="0" smtClean="0"/>
              <a:t>1、输出一个随机数，控制浏览器每2S刷新一次</a:t>
            </a:r>
            <a:endParaRPr lang="zh-CN" altLang="en-US" sz="1600" dirty="0" smtClean="0"/>
          </a:p>
          <a:p>
            <a:pPr eaLnBrk="1" hangingPunct="1"/>
            <a:r>
              <a:rPr lang="zh-CN" altLang="en-US" sz="1600" dirty="0" smtClean="0"/>
              <a:t>2、利用Refresh刷新到其他组件。模拟注册页面，注册处理交由一个Servlet，在Servlet处理完成后，显示注册成功并转向主页 </a:t>
            </a:r>
            <a:endParaRPr lang="zh-CN" altLang="en-US" sz="1600" dirty="0" smtClean="0"/>
          </a:p>
          <a:p>
            <a:pPr eaLnBrk="1" hangingPunct="1"/>
            <a:endParaRPr lang="en-US" altLang="zh-CN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 dirty="0" smtClean="0"/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74190" y="2060576"/>
            <a:ext cx="3963801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1043" y="3284539"/>
            <a:ext cx="5135874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13685" y="3429000"/>
          <a:ext cx="451066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" r:id="rId3" imgW="371475" imgH="457200" progId="Package">
                  <p:embed/>
                </p:oleObj>
              </mc:Choice>
              <mc:Fallback>
                <p:oleObj name="" r:id="rId3" imgW="371475" imgH="457200" progId="Pack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685" y="3429000"/>
                        <a:ext cx="451066" cy="5032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8"/>
          <p:cNvSpPr>
            <a:spLocks noChangeShapeType="1"/>
          </p:cNvSpPr>
          <p:nvPr/>
        </p:nvSpPr>
        <p:spPr bwMode="auto">
          <a:xfrm flipV="1">
            <a:off x="1934880" y="3716339"/>
            <a:ext cx="315919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  </a:t>
            </a:r>
            <a:endParaRPr lang="zh-CN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charset="-122"/>
              </a:rPr>
              <a:t>response常见应用</a:t>
            </a:r>
            <a:endParaRPr lang="zh-CN" altLang="en-US" sz="3200" b="1" dirty="0" smtClean="0">
              <a:ea typeface="新宋体" panose="02010609030101010101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dirty="0" smtClean="0"/>
              <a:t>通过response实现请求重定向。</a:t>
            </a:r>
            <a:endParaRPr lang="zh-CN" altLang="en-US" sz="240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/>
              <a:t>请求重定向指：一个web资源收到客户端请求后，通知客户端去访问另外一个web资源，这称之为请求重定向。</a:t>
            </a:r>
            <a:endParaRPr lang="zh-CN" altLang="en-US" sz="2000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sz="2400" dirty="0" smtClean="0"/>
              <a:t>地址栏会变，并发送2次请求，增加服务器负担（重定向到本服务器时，建议使用转发或者包含）</a:t>
            </a:r>
            <a:endParaRPr lang="zh-CN" altLang="en-US" sz="2400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sz="2400" dirty="0" smtClean="0"/>
              <a:t>实现方式</a:t>
            </a:r>
            <a:endParaRPr lang="zh-CN" altLang="en-US" sz="240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/>
              <a:t>response.sendRedirect()</a:t>
            </a:r>
            <a:endParaRPr lang="zh-CN" altLang="en-US" sz="200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/>
              <a:t>实现原理：</a:t>
            </a:r>
            <a:endParaRPr lang="zh-CN" altLang="en-US" sz="2000" dirty="0" smtClean="0"/>
          </a:p>
          <a:p>
            <a:pPr lvl="2" eaLnBrk="1" hangingPunct="1">
              <a:spcAft>
                <a:spcPct val="20000"/>
              </a:spcAft>
            </a:pPr>
            <a:r>
              <a:rPr lang="zh-CN" altLang="en-US" sz="1800" dirty="0" smtClean="0"/>
              <a:t>302/307状态码和location头即可实现</a:t>
            </a:r>
            <a:r>
              <a:rPr lang="zh-CN" altLang="en-US" sz="1800" dirty="0" smtClean="0"/>
              <a:t>重定向</a:t>
            </a:r>
            <a:endParaRPr lang="en-US" altLang="zh-CN" sz="1800" dirty="0" smtClean="0"/>
          </a:p>
          <a:p>
            <a:pPr lvl="2" eaLnBrk="1" hangingPunct="1">
              <a:spcAft>
                <a:spcPct val="20000"/>
              </a:spcAft>
            </a:pPr>
            <a:r>
              <a:rPr lang="en-US" altLang="zh-CN" sz="1800" dirty="0" smtClean="0"/>
              <a:t>302 303 307</a:t>
            </a: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6387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mtClean="0"/>
              <a:t>重定向</a:t>
            </a:r>
            <a:endParaRPr lang="zh-CN" smtClean="0"/>
          </a:p>
        </p:txBody>
      </p:sp>
      <p:sp>
        <p:nvSpPr>
          <p:cNvPr id="16388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1800" dirty="0" smtClean="0"/>
              <a:t>重定向机制的运作流程</a:t>
            </a:r>
            <a:endParaRPr lang="zh-CN" altLang="en-US" sz="1800" dirty="0" smtClean="0"/>
          </a:p>
          <a:p>
            <a:pPr eaLnBrk="1" hangingPunct="1"/>
            <a:r>
              <a:rPr lang="zh-CN" altLang="en-US" sz="1800" dirty="0" smtClean="0"/>
              <a:t>1、用户在浏览器端输入特定URL，请求访问服务器端的某个组件</a:t>
            </a:r>
            <a:endParaRPr lang="zh-CN" altLang="en-US" sz="1800" dirty="0" smtClean="0"/>
          </a:p>
          <a:p>
            <a:pPr eaLnBrk="1" hangingPunct="1"/>
            <a:r>
              <a:rPr lang="zh-CN" altLang="en-US" sz="1800" dirty="0" smtClean="0"/>
              <a:t>2、服务器端的组件返回一个状态码为302的响应结果。</a:t>
            </a:r>
            <a:endParaRPr lang="zh-CN" altLang="en-US" sz="1800" dirty="0" smtClean="0"/>
          </a:p>
          <a:p>
            <a:pPr eaLnBrk="1" hangingPunct="1"/>
            <a:r>
              <a:rPr lang="zh-CN" altLang="en-US" sz="1800" dirty="0" smtClean="0"/>
              <a:t>3、当浏览器端接收到这种响应结果后，再立即自动请求访问另一个web组件</a:t>
            </a:r>
            <a:endParaRPr lang="zh-CN" altLang="en-US" sz="1800" dirty="0" smtClean="0"/>
          </a:p>
          <a:p>
            <a:pPr eaLnBrk="1" hangingPunct="1"/>
            <a:r>
              <a:rPr lang="zh-CN" altLang="en-US" sz="1800" dirty="0" smtClean="0"/>
              <a:t>4、浏览器端接收到来自另一个web组件的响应结果。</a:t>
            </a:r>
            <a:endParaRPr lang="zh-CN" altLang="en-US" sz="1800" dirty="0" smtClean="0"/>
          </a:p>
          <a:p>
            <a:pPr eaLnBrk="1" hangingPunct="1"/>
            <a:endParaRPr lang="zh-CN" altLang="en-US" sz="1800" dirty="0" smtClean="0"/>
          </a:p>
          <a:p>
            <a:pPr eaLnBrk="1" hangingPunct="1"/>
            <a:r>
              <a:rPr lang="zh-CN" altLang="en-US" sz="1800" dirty="0" smtClean="0"/>
              <a:t>HttpServeltResponse的sendRedirect(String location)用于重定向</a:t>
            </a:r>
            <a:endParaRPr lang="zh-CN" altLang="en-US" sz="1800" dirty="0" smtClean="0"/>
          </a:p>
        </p:txBody>
      </p:sp>
      <p:sp>
        <p:nvSpPr>
          <p:cNvPr id="16389" name="下箭头 3"/>
          <p:cNvSpPr>
            <a:spLocks noChangeArrowheads="1"/>
          </p:cNvSpPr>
          <p:nvPr/>
        </p:nvSpPr>
        <p:spPr bwMode="auto">
          <a:xfrm>
            <a:off x="8385636" y="1214439"/>
            <a:ext cx="470222" cy="3571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3202</Words>
  <Application>WPS 演示</Application>
  <PresentationFormat>自定义</PresentationFormat>
  <Paragraphs>139</Paragraphs>
  <Slides>13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楷体_GB2312</vt:lpstr>
      <vt:lpstr>新宋体</vt:lpstr>
      <vt:lpstr>Times New Roman</vt:lpstr>
      <vt:lpstr>Arial Unicode MS</vt:lpstr>
      <vt:lpstr>Office Theme</vt:lpstr>
      <vt:lpstr>Package</vt:lpstr>
      <vt:lpstr>PowerPoint 演示文稿</vt:lpstr>
      <vt:lpstr>PowerPoint 演示文稿</vt:lpstr>
      <vt:lpstr>简介</vt:lpstr>
      <vt:lpstr>HttpServletResponse</vt:lpstr>
      <vt:lpstr>response常见应用</vt:lpstr>
      <vt:lpstr>response常见应用</vt:lpstr>
      <vt:lpstr>response常见应用</vt:lpstr>
      <vt:lpstr>response常见应用</vt:lpstr>
      <vt:lpstr>重定向</vt:lpstr>
      <vt:lpstr>请求重定向的运行流程 </vt:lpstr>
      <vt:lpstr>重定向（sendRedirect）</vt:lpstr>
      <vt:lpstr>response细节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Administrator</cp:lastModifiedBy>
  <cp:revision>111</cp:revision>
  <dcterms:created xsi:type="dcterms:W3CDTF">2012-09-21T09:29:00Z</dcterms:created>
  <dcterms:modified xsi:type="dcterms:W3CDTF">2019-08-22T06:13:24Z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