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6" r:id="rId11"/>
    <p:sldId id="267" r:id="rId12"/>
    <p:sldId id="260" r:id="rId13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3" autoAdjust="0"/>
  </p:normalViewPr>
  <p:slideViewPr>
    <p:cSldViewPr snapToGrid="0">
      <p:cViewPr varScale="1">
        <p:scale>
          <a:sx n="62" d="100"/>
          <a:sy n="62" d="100"/>
        </p:scale>
        <p:origin x="1422" y="48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http://commons.apache.org/proper/commons-fileupload/index.html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/>
          <a:lstStyle/>
          <a:p>
            <a:r>
              <a:rPr lang="en-US" altLang="zh-CN" smtClean="0"/>
              <a:t>http://commons.apache.org/proper/commons-fileupload/using.html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8985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4133" y="1989138"/>
            <a:ext cx="4137958" cy="197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4133" y="4114801"/>
            <a:ext cx="4137958" cy="1973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1633-7A7A-42C8-A724-737BE4B5EE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8985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4133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A5C7-8F5F-4049-B4E4-7EE5C4568D2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5928B-8120-45E7-91A3-F68AB71145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936" y="2953386"/>
            <a:ext cx="85049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800" b="1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FileUpload</a:t>
            </a:r>
            <a:endParaRPr lang="en-US" altLang="zh-CN" sz="4800" dirty="0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文件上传概述概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文件上传案例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文件上传常见问题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b="1" i="1" dirty="0" smtClean="0">
                <a:ea typeface="新宋体" panose="02010609030101010101" pitchFamily="49" charset="-122"/>
              </a:rPr>
              <a:t>文件上传概述</a:t>
            </a:r>
            <a:endParaRPr lang="zh-CN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0503" y="1989139"/>
            <a:ext cx="8610296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sz="2100" dirty="0" smtClean="0"/>
              <a:t>实现</a:t>
            </a:r>
            <a:r>
              <a:rPr lang="zh-CN" altLang="zh-CN" sz="2100" dirty="0" smtClean="0"/>
              <a:t>web</a:t>
            </a:r>
            <a:r>
              <a:rPr lang="zh-CN" sz="2100" dirty="0" smtClean="0"/>
              <a:t>开发中的文件上传功能，需完成如下二步操作：</a:t>
            </a:r>
            <a:endParaRPr lang="zh-CN" sz="2100" dirty="0" smtClean="0"/>
          </a:p>
          <a:p>
            <a:pPr lvl="1">
              <a:lnSpc>
                <a:spcPct val="90000"/>
              </a:lnSpc>
            </a:pPr>
            <a:r>
              <a:rPr lang="zh-CN" sz="1800" dirty="0" smtClean="0"/>
              <a:t>在</a:t>
            </a:r>
            <a:r>
              <a:rPr lang="zh-CN" altLang="zh-CN" sz="1800" dirty="0" smtClean="0"/>
              <a:t>web</a:t>
            </a:r>
            <a:r>
              <a:rPr lang="zh-CN" sz="1800" dirty="0" smtClean="0"/>
              <a:t>页面中添加上传输入项</a:t>
            </a:r>
            <a:endParaRPr lang="zh-CN" sz="1800" dirty="0" smtClean="0"/>
          </a:p>
          <a:p>
            <a:pPr lvl="1">
              <a:lnSpc>
                <a:spcPct val="90000"/>
              </a:lnSpc>
            </a:pPr>
            <a:r>
              <a:rPr lang="zh-CN" sz="1800" dirty="0" smtClean="0"/>
              <a:t>在</a:t>
            </a:r>
            <a:r>
              <a:rPr lang="zh-CN" altLang="zh-CN" sz="1800" dirty="0" smtClean="0"/>
              <a:t>servlet</a:t>
            </a:r>
            <a:r>
              <a:rPr lang="zh-CN" sz="1800" dirty="0" smtClean="0"/>
              <a:t>中读取上传文件的数据，并保存到服务器硬盘中。</a:t>
            </a:r>
            <a:endParaRPr lang="zh-CN" sz="1800" dirty="0" smtClean="0"/>
          </a:p>
          <a:p>
            <a:pPr>
              <a:lnSpc>
                <a:spcPct val="90000"/>
              </a:lnSpc>
            </a:pPr>
            <a:r>
              <a:rPr lang="zh-CN" sz="2100" dirty="0" smtClean="0"/>
              <a:t>如何在</a:t>
            </a:r>
            <a:r>
              <a:rPr lang="zh-CN" altLang="zh-CN" sz="2100" dirty="0" smtClean="0"/>
              <a:t>web</a:t>
            </a:r>
            <a:r>
              <a:rPr lang="zh-CN" sz="2100" dirty="0" smtClean="0"/>
              <a:t>页面中添加上传输入项</a:t>
            </a:r>
            <a:r>
              <a:rPr lang="zh-CN" altLang="zh-CN" sz="2100" dirty="0" smtClean="0"/>
              <a:t>?</a:t>
            </a:r>
            <a:endParaRPr lang="zh-CN" altLang="zh-CN" sz="2100" dirty="0" smtClean="0"/>
          </a:p>
          <a:p>
            <a:pPr lvl="1">
              <a:lnSpc>
                <a:spcPct val="90000"/>
              </a:lnSpc>
            </a:pPr>
            <a:r>
              <a:rPr lang="zh-CN" altLang="zh-CN" sz="1800" dirty="0" smtClean="0">
                <a:solidFill>
                  <a:srgbClr val="FF0000"/>
                </a:solidFill>
              </a:rPr>
              <a:t>&lt;input type=“file”&gt;</a:t>
            </a:r>
            <a:r>
              <a:rPr lang="zh-CN" sz="1800" dirty="0" smtClean="0"/>
              <a:t>标签用于在</a:t>
            </a:r>
            <a:r>
              <a:rPr lang="zh-CN" altLang="zh-CN" sz="1800" dirty="0" smtClean="0"/>
              <a:t>web</a:t>
            </a:r>
            <a:r>
              <a:rPr lang="zh-CN" sz="1800" dirty="0" smtClean="0"/>
              <a:t>页面中添加文件上传输入项，设置文件上传输入项时须注意：</a:t>
            </a:r>
            <a:endParaRPr 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zh-CN" sz="1800" dirty="0" smtClean="0"/>
              <a:t>1</a:t>
            </a:r>
            <a:r>
              <a:rPr lang="zh-CN" sz="1800" dirty="0" smtClean="0"/>
              <a:t>、必须要设置</a:t>
            </a:r>
            <a:r>
              <a:rPr lang="zh-CN" altLang="zh-CN" sz="1800" dirty="0" smtClean="0"/>
              <a:t>input</a:t>
            </a:r>
            <a:r>
              <a:rPr lang="zh-CN" sz="1800" dirty="0" smtClean="0"/>
              <a:t>输入项的</a:t>
            </a:r>
            <a:r>
              <a:rPr lang="zh-CN" altLang="zh-CN" sz="1800" dirty="0" smtClean="0"/>
              <a:t>name</a:t>
            </a:r>
            <a:r>
              <a:rPr lang="zh-CN" sz="1800" dirty="0" smtClean="0"/>
              <a:t>属性，否则浏览器将不会发送上传文件的数据。</a:t>
            </a:r>
            <a:endParaRPr lang="zh-CN" sz="1800" dirty="0" smtClean="0"/>
          </a:p>
          <a:p>
            <a:pPr lvl="1">
              <a:lnSpc>
                <a:spcPct val="90000"/>
              </a:lnSpc>
            </a:pPr>
            <a:r>
              <a:rPr lang="zh-CN" sz="1800" dirty="0" smtClean="0"/>
              <a:t>２、必须把</a:t>
            </a:r>
            <a:r>
              <a:rPr lang="zh-CN" altLang="zh-CN" sz="1800" dirty="0" smtClean="0"/>
              <a:t>form</a:t>
            </a:r>
            <a:r>
              <a:rPr lang="zh-CN" sz="1800" dirty="0" smtClean="0"/>
              <a:t>的</a:t>
            </a:r>
            <a:r>
              <a:rPr lang="zh-CN" altLang="zh-CN" sz="1800" dirty="0" smtClean="0">
                <a:solidFill>
                  <a:srgbClr val="FF0000"/>
                </a:solidFill>
              </a:rPr>
              <a:t>enctype</a:t>
            </a:r>
            <a:r>
              <a:rPr lang="zh-CN" sz="1800" dirty="0" smtClean="0">
                <a:solidFill>
                  <a:srgbClr val="FF0000"/>
                </a:solidFill>
              </a:rPr>
              <a:t>属值设为</a:t>
            </a:r>
            <a:r>
              <a:rPr lang="zh-CN" altLang="zh-CN" sz="19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multipart/form-data</a:t>
            </a:r>
            <a:r>
              <a:rPr lang="zh-CN" altLang="zh-CN" sz="1900" b="1" dirty="0" smtClean="0">
                <a:latin typeface="宋体" panose="02010600030101010101" pitchFamily="2" charset="-122"/>
              </a:rPr>
              <a:t>.</a:t>
            </a:r>
            <a:r>
              <a:rPr lang="zh-CN" sz="1800" dirty="0" smtClean="0"/>
              <a:t>设置该值后，浏览器在上传文件时，将把文件数据附带在</a:t>
            </a:r>
            <a:r>
              <a:rPr lang="zh-CN" altLang="zh-CN" sz="1800" dirty="0" smtClean="0"/>
              <a:t>http</a:t>
            </a:r>
            <a:r>
              <a:rPr lang="zh-CN" sz="1800" dirty="0" smtClean="0"/>
              <a:t>请求消息体中，并使用ＭＩＭＥ协议对上传的文件进行描述，以方便接收方对上传数据进行解析和处理。</a:t>
            </a:r>
            <a:endParaRPr 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zh-CN" sz="1800" dirty="0" smtClean="0"/>
              <a:t>3</a:t>
            </a:r>
            <a:r>
              <a:rPr lang="zh-CN" sz="1800" dirty="0" smtClean="0"/>
              <a:t>、表</a:t>
            </a:r>
            <a:r>
              <a:rPr lang="zh-CN" sz="1800" dirty="0" smtClean="0">
                <a:solidFill>
                  <a:srgbClr val="FF0000"/>
                </a:solidFill>
              </a:rPr>
              <a:t>单的提交方式要是</a:t>
            </a:r>
            <a:r>
              <a:rPr lang="zh-CN" altLang="zh-CN" sz="1800" dirty="0" smtClean="0">
                <a:solidFill>
                  <a:srgbClr val="FF0000"/>
                </a:solidFill>
              </a:rPr>
              <a:t>post</a:t>
            </a:r>
            <a:endParaRPr lang="zh-CN" altLang="zh-CN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sz="3200" b="1" i="1" smtClean="0">
                <a:ea typeface="新宋体" panose="02010609030101010101" pitchFamily="49" charset="-122"/>
              </a:rPr>
              <a:t>：</a:t>
            </a:r>
            <a:r>
              <a:rPr lang="zh-CN" sz="2800" b="1" i="1" smtClean="0">
                <a:ea typeface="新宋体" panose="02010609030101010101" pitchFamily="49" charset="-122"/>
              </a:rPr>
              <a:t>文件上传概述</a:t>
            </a:r>
            <a:endParaRPr lang="zh-CN" sz="2800" b="1" i="1" smtClean="0">
              <a:ea typeface="新宋体" panose="0201060903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985" y="1989138"/>
            <a:ext cx="8688667" cy="417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sz="2000" dirty="0" smtClean="0"/>
              <a:t>如何在</a:t>
            </a:r>
            <a:r>
              <a:rPr lang="zh-CN" altLang="zh-CN" sz="2000" dirty="0" smtClean="0"/>
              <a:t>Servlet</a:t>
            </a:r>
            <a:r>
              <a:rPr lang="zh-CN" sz="2000" dirty="0" smtClean="0"/>
              <a:t>中读取文件上传数据，并保存到本地硬盘中</a:t>
            </a:r>
            <a:r>
              <a:rPr lang="zh-CN" altLang="zh-CN" sz="2000" dirty="0" smtClean="0"/>
              <a:t>?</a:t>
            </a:r>
            <a:endParaRPr lang="zh-CN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zh-CN" sz="1800" dirty="0" smtClean="0"/>
              <a:t>Request</a:t>
            </a:r>
            <a:r>
              <a:rPr lang="zh-CN" sz="1800" dirty="0" smtClean="0"/>
              <a:t>对象提供了一个</a:t>
            </a:r>
            <a:r>
              <a:rPr lang="zh-CN" altLang="zh-CN" sz="1800" dirty="0" smtClean="0"/>
              <a:t>getInputStream</a:t>
            </a:r>
            <a:r>
              <a:rPr lang="zh-CN" sz="1800" dirty="0" smtClean="0"/>
              <a:t>方法，通过这个方法可以读取到客户端提交过来的数据。但由于用户可能会同时上传多个文件，</a:t>
            </a:r>
            <a:r>
              <a:rPr lang="zh-CN" sz="1800" dirty="0" smtClean="0">
                <a:solidFill>
                  <a:srgbClr val="FF0000"/>
                </a:solidFill>
              </a:rPr>
              <a:t>在</a:t>
            </a:r>
            <a:r>
              <a:rPr lang="zh-CN" altLang="zh-CN" sz="1800" dirty="0" smtClean="0">
                <a:solidFill>
                  <a:srgbClr val="FF0000"/>
                </a:solidFill>
              </a:rPr>
              <a:t>servlet</a:t>
            </a:r>
            <a:r>
              <a:rPr lang="zh-CN" sz="1800" dirty="0" smtClean="0">
                <a:solidFill>
                  <a:srgbClr val="FF0000"/>
                </a:solidFill>
              </a:rPr>
              <a:t>端编程直接读取上传数据，并分别解析出相应的文件数据是一项非常麻烦的工作</a:t>
            </a:r>
            <a:r>
              <a:rPr lang="zh-CN" sz="1800" dirty="0" smtClean="0"/>
              <a:t>，示例。</a:t>
            </a:r>
            <a:endParaRPr lang="zh-CN" sz="1800" dirty="0" smtClean="0"/>
          </a:p>
          <a:p>
            <a:pPr lvl="1">
              <a:lnSpc>
                <a:spcPct val="90000"/>
              </a:lnSpc>
            </a:pPr>
            <a:r>
              <a:rPr lang="zh-CN" sz="1800" dirty="0" smtClean="0"/>
              <a:t>为方便用户处理文件上传数据，</a:t>
            </a:r>
            <a:r>
              <a:rPr lang="zh-CN" altLang="zh-CN" sz="1800" dirty="0" smtClean="0"/>
              <a:t>Apache </a:t>
            </a:r>
            <a:r>
              <a:rPr lang="zh-CN" sz="1800" dirty="0" smtClean="0"/>
              <a:t>开源组织提供了一个用来</a:t>
            </a:r>
            <a:r>
              <a:rPr lang="zh-CN" sz="1800" dirty="0" smtClean="0">
                <a:solidFill>
                  <a:srgbClr val="FF0000"/>
                </a:solidFill>
              </a:rPr>
              <a:t>处理表单文件上传的一个开源组件（ </a:t>
            </a:r>
            <a:r>
              <a:rPr lang="zh-CN" altLang="zh-CN" sz="1800" dirty="0" smtClean="0">
                <a:solidFill>
                  <a:srgbClr val="FF0000"/>
                </a:solidFill>
              </a:rPr>
              <a:t>Commons-fileupload </a:t>
            </a:r>
            <a:r>
              <a:rPr lang="zh-CN" sz="1800" dirty="0" smtClean="0">
                <a:solidFill>
                  <a:srgbClr val="FF0000"/>
                </a:solidFill>
              </a:rPr>
              <a:t>），</a:t>
            </a:r>
            <a:r>
              <a:rPr lang="zh-CN" sz="1800" dirty="0" smtClean="0"/>
              <a:t>该组件性能优异，并且其</a:t>
            </a:r>
            <a:r>
              <a:rPr lang="zh-CN" altLang="zh-CN" sz="1800" dirty="0" smtClean="0"/>
              <a:t>API</a:t>
            </a:r>
            <a:r>
              <a:rPr lang="zh-CN" sz="1800" dirty="0" smtClean="0"/>
              <a:t>使用极其简单，可以让开发人员轻松实现</a:t>
            </a:r>
            <a:r>
              <a:rPr lang="zh-CN" altLang="zh-CN" sz="1800" dirty="0" smtClean="0"/>
              <a:t>web</a:t>
            </a:r>
            <a:r>
              <a:rPr lang="zh-CN" sz="1800" dirty="0" smtClean="0"/>
              <a:t>文件上传功能，因此在</a:t>
            </a:r>
            <a:r>
              <a:rPr lang="zh-CN" altLang="zh-CN" sz="1800" dirty="0" smtClean="0"/>
              <a:t>web</a:t>
            </a:r>
            <a:r>
              <a:rPr lang="zh-CN" sz="1800" dirty="0" smtClean="0"/>
              <a:t>开发中实现文件上传功能，</a:t>
            </a:r>
            <a:r>
              <a:rPr lang="zh-CN" sz="1800" dirty="0" smtClean="0">
                <a:solidFill>
                  <a:srgbClr val="FF0000"/>
                </a:solidFill>
              </a:rPr>
              <a:t>通常使用</a:t>
            </a:r>
            <a:r>
              <a:rPr lang="zh-CN" altLang="zh-CN" sz="1800" dirty="0" smtClean="0">
                <a:solidFill>
                  <a:srgbClr val="FF0000"/>
                </a:solidFill>
              </a:rPr>
              <a:t>Commons-fileupload</a:t>
            </a:r>
            <a:r>
              <a:rPr lang="zh-CN" sz="1800" dirty="0" smtClean="0">
                <a:solidFill>
                  <a:srgbClr val="FF0000"/>
                </a:solidFill>
              </a:rPr>
              <a:t>组件实现。</a:t>
            </a:r>
            <a:endParaRPr 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sz="2000" dirty="0" smtClean="0"/>
              <a:t>使用</a:t>
            </a:r>
            <a:r>
              <a:rPr lang="zh-CN" altLang="zh-CN" sz="2000" dirty="0" smtClean="0"/>
              <a:t>Commons-fileupload</a:t>
            </a:r>
            <a:r>
              <a:rPr lang="zh-CN" sz="2000" dirty="0" smtClean="0"/>
              <a:t>组件实现文件上传，需要导入该组件相应的支撑</a:t>
            </a:r>
            <a:r>
              <a:rPr lang="zh-CN" altLang="zh-CN" sz="2000" dirty="0" smtClean="0"/>
              <a:t>jar</a:t>
            </a:r>
            <a:r>
              <a:rPr lang="zh-CN" sz="2000" dirty="0" smtClean="0"/>
              <a:t>包：</a:t>
            </a:r>
            <a:r>
              <a:rPr lang="zh-CN" altLang="zh-CN" sz="2000" dirty="0" smtClean="0">
                <a:solidFill>
                  <a:srgbClr val="FF0000"/>
                </a:solidFill>
              </a:rPr>
              <a:t>Commons-fileupload</a:t>
            </a:r>
            <a:r>
              <a:rPr lang="zh-CN" sz="2000" dirty="0" smtClean="0">
                <a:solidFill>
                  <a:srgbClr val="FF0000"/>
                </a:solidFill>
              </a:rPr>
              <a:t>和</a:t>
            </a:r>
            <a:r>
              <a:rPr lang="zh-CN" altLang="zh-CN" sz="2000" dirty="0" smtClean="0">
                <a:solidFill>
                  <a:srgbClr val="FF0000"/>
                </a:solidFill>
              </a:rPr>
              <a:t>commons-io</a:t>
            </a:r>
            <a:r>
              <a:rPr lang="zh-CN" sz="2000" dirty="0" smtClean="0"/>
              <a:t>。</a:t>
            </a:r>
            <a:r>
              <a:rPr lang="zh-CN" altLang="zh-CN" sz="2000" dirty="0" smtClean="0"/>
              <a:t>commons-io </a:t>
            </a:r>
            <a:r>
              <a:rPr lang="zh-CN" sz="2000" dirty="0" smtClean="0"/>
              <a:t>不属于文件上传组件的开发</a:t>
            </a:r>
            <a:r>
              <a:rPr lang="zh-CN" altLang="zh-CN" sz="2000" dirty="0" smtClean="0"/>
              <a:t>jar</a:t>
            </a:r>
            <a:r>
              <a:rPr lang="zh-CN" sz="2000" dirty="0" smtClean="0"/>
              <a:t>文件，但</a:t>
            </a:r>
            <a:r>
              <a:rPr lang="zh-CN" altLang="zh-CN" sz="2000" dirty="0" smtClean="0"/>
              <a:t>Commons-fileupload </a:t>
            </a:r>
            <a:r>
              <a:rPr lang="zh-CN" sz="2000" dirty="0" smtClean="0"/>
              <a:t>组件从</a:t>
            </a:r>
            <a:r>
              <a:rPr lang="zh-CN" altLang="zh-CN" sz="2000" dirty="0" smtClean="0"/>
              <a:t>1.1 </a:t>
            </a:r>
            <a:r>
              <a:rPr lang="zh-CN" sz="2000" dirty="0" smtClean="0"/>
              <a:t>版本开始，它工作时需要</a:t>
            </a:r>
            <a:r>
              <a:rPr lang="zh-CN" altLang="zh-CN" sz="2000" dirty="0" smtClean="0"/>
              <a:t>commons-io</a:t>
            </a:r>
            <a:r>
              <a:rPr lang="zh-CN" sz="2000" dirty="0" smtClean="0"/>
              <a:t>包的支持。</a:t>
            </a:r>
            <a:endParaRPr lang="zh-CN" sz="20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2560" y="1052514"/>
          <a:ext cx="166145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1" imgW="1285875" imgH="457200" progId="Package">
                  <p:embed/>
                </p:oleObj>
              </mc:Choice>
              <mc:Fallback>
                <p:oleObj name="" r:id="rId1" imgW="1285875" imgH="457200" progId="Package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560" y="1052514"/>
                        <a:ext cx="1661453" cy="682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69012" y="1052513"/>
          <a:ext cx="252701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3" imgW="2000250" imgH="457200" progId="Package">
                  <p:embed/>
                </p:oleObj>
              </mc:Choice>
              <mc:Fallback>
                <p:oleObj name="" r:id="rId3" imgW="2000250" imgH="457200" progId="Package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012" y="1052513"/>
                        <a:ext cx="2527010" cy="755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sz="3200" b="1" i="1" dirty="0" smtClean="0">
                <a:ea typeface="新宋体" panose="02010609030101010101" pitchFamily="49" charset="-122"/>
              </a:rPr>
              <a:t>：文件上传案例</a:t>
            </a:r>
            <a:endParaRPr lang="zh-CN" sz="3200" b="1" i="1" dirty="0" smtClean="0">
              <a:ea typeface="新宋体" panose="0201060903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985" y="1989139"/>
            <a:ext cx="8768779" cy="4098925"/>
          </a:xfrm>
        </p:spPr>
        <p:txBody>
          <a:bodyPr/>
          <a:lstStyle/>
          <a:p>
            <a:pPr marL="590550" indent="-590550"/>
            <a:r>
              <a:rPr lang="zh-CN" sz="2000" b="1" dirty="0" smtClean="0"/>
              <a:t>实现步骤</a:t>
            </a:r>
            <a:endParaRPr lang="zh-CN" sz="2000" b="1" dirty="0" smtClean="0"/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sz="1600" dirty="0" smtClean="0"/>
              <a:t>１、创建</a:t>
            </a:r>
            <a:r>
              <a:rPr lang="zh-CN" altLang="zh-CN" sz="1600" dirty="0" smtClean="0"/>
              <a:t>DiskFileItemFactory</a:t>
            </a:r>
            <a:r>
              <a:rPr lang="zh-CN" sz="1600" dirty="0" smtClean="0"/>
              <a:t>对象，设置缓冲区大小和临时文件目录</a:t>
            </a:r>
            <a:endParaRPr lang="zh-CN" sz="1600" dirty="0" smtClean="0"/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sz="1600" dirty="0" smtClean="0"/>
              <a:t>２、使用</a:t>
            </a:r>
            <a:r>
              <a:rPr lang="zh-CN" altLang="zh-CN" sz="1600" dirty="0" smtClean="0"/>
              <a:t>DiskFileItemFactory </a:t>
            </a:r>
            <a:r>
              <a:rPr lang="zh-CN" sz="1600" dirty="0" smtClean="0"/>
              <a:t>对象创建</a:t>
            </a:r>
            <a:r>
              <a:rPr lang="zh-CN" altLang="zh-CN" sz="1600" dirty="0" smtClean="0"/>
              <a:t>ServletFileUpload</a:t>
            </a:r>
            <a:r>
              <a:rPr lang="zh-CN" sz="1600" dirty="0" smtClean="0"/>
              <a:t>对象，并设置上传文件的大小限制。</a:t>
            </a:r>
            <a:endParaRPr lang="zh-CN" sz="1600" dirty="0" smtClean="0"/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sz="1600" dirty="0" smtClean="0"/>
              <a:t>３、调用</a:t>
            </a:r>
            <a:r>
              <a:rPr lang="zh-CN" altLang="zh-CN" sz="1600" dirty="0" smtClean="0"/>
              <a:t>ServletFileUpload.parseRequest</a:t>
            </a:r>
            <a:r>
              <a:rPr lang="zh-CN" sz="1600" dirty="0" smtClean="0"/>
              <a:t>方法解析</a:t>
            </a:r>
            <a:r>
              <a:rPr lang="zh-CN" altLang="zh-CN" sz="1600" dirty="0" smtClean="0"/>
              <a:t>request</a:t>
            </a:r>
            <a:r>
              <a:rPr lang="zh-CN" sz="1600" dirty="0" smtClean="0"/>
              <a:t>对象，得到一个保存了所有上传内容的</a:t>
            </a:r>
            <a:r>
              <a:rPr lang="zh-CN" altLang="zh-CN" sz="1600" dirty="0" smtClean="0"/>
              <a:t>List</a:t>
            </a:r>
            <a:r>
              <a:rPr lang="zh-CN" sz="1600" dirty="0" smtClean="0"/>
              <a:t>对象。</a:t>
            </a:r>
            <a:endParaRPr lang="zh-CN" sz="1600" dirty="0" smtClean="0"/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zh-CN" sz="1600" dirty="0" smtClean="0"/>
              <a:t>４、对</a:t>
            </a:r>
            <a:r>
              <a:rPr lang="zh-CN" altLang="zh-CN" sz="1600" dirty="0" smtClean="0"/>
              <a:t>list</a:t>
            </a:r>
            <a:r>
              <a:rPr lang="zh-CN" sz="1600" dirty="0" smtClean="0"/>
              <a:t>进行迭代，每迭代一个</a:t>
            </a:r>
            <a:r>
              <a:rPr lang="zh-CN" altLang="zh-CN" sz="1600" dirty="0" smtClean="0"/>
              <a:t>FileItem</a:t>
            </a:r>
            <a:r>
              <a:rPr lang="zh-CN" sz="1600" dirty="0" smtClean="0"/>
              <a:t>对象，调用其</a:t>
            </a:r>
            <a:r>
              <a:rPr lang="zh-CN" altLang="zh-CN" sz="1600" dirty="0" smtClean="0"/>
              <a:t>isFormField</a:t>
            </a:r>
            <a:r>
              <a:rPr lang="zh-CN" sz="1600" dirty="0" smtClean="0"/>
              <a:t>方法判断是否是上传文件</a:t>
            </a:r>
            <a:endParaRPr lang="zh-CN" sz="1600" dirty="0" smtClean="0"/>
          </a:p>
          <a:p>
            <a:pPr marL="1333500" lvl="2" indent="-419100"/>
            <a:r>
              <a:rPr lang="zh-CN" altLang="zh-CN" sz="1600" dirty="0" smtClean="0"/>
              <a:t>True </a:t>
            </a:r>
            <a:r>
              <a:rPr lang="zh-CN" sz="1600" dirty="0" smtClean="0"/>
              <a:t>为普通表单字段，则调用</a:t>
            </a:r>
            <a:r>
              <a:rPr lang="zh-CN" altLang="zh-CN" sz="1600" dirty="0" smtClean="0"/>
              <a:t>getFieldName</a:t>
            </a:r>
            <a:r>
              <a:rPr lang="zh-CN" sz="1600" dirty="0" smtClean="0"/>
              <a:t>、</a:t>
            </a:r>
            <a:r>
              <a:rPr lang="zh-CN" altLang="zh-CN" sz="1600" dirty="0" smtClean="0"/>
              <a:t>getString</a:t>
            </a:r>
            <a:r>
              <a:rPr lang="zh-CN" sz="1600" dirty="0" smtClean="0"/>
              <a:t>方法得到字段名和字段值</a:t>
            </a:r>
            <a:endParaRPr lang="zh-CN" sz="1600" dirty="0" smtClean="0"/>
          </a:p>
          <a:p>
            <a:pPr marL="1333500" lvl="2" indent="-419100"/>
            <a:r>
              <a:rPr lang="zh-CN" altLang="zh-CN" sz="1600" dirty="0" smtClean="0"/>
              <a:t>False </a:t>
            </a:r>
            <a:r>
              <a:rPr lang="zh-CN" sz="1600" dirty="0" smtClean="0"/>
              <a:t>为上传文件，则调用</a:t>
            </a:r>
            <a:r>
              <a:rPr lang="zh-CN" altLang="zh-CN" sz="1600" dirty="0" smtClean="0"/>
              <a:t>getInputStream</a:t>
            </a:r>
            <a:r>
              <a:rPr lang="zh-CN" sz="1600" dirty="0" smtClean="0"/>
              <a:t>方法得到数据输入流，从而读取上传数据。</a:t>
            </a:r>
            <a:endParaRPr lang="zh-CN" sz="1600" dirty="0" smtClean="0"/>
          </a:p>
          <a:p>
            <a:pPr marL="590550" indent="-590550"/>
            <a:r>
              <a:rPr lang="zh-CN" sz="2000" b="1" dirty="0" smtClean="0"/>
              <a:t>编码实现文件上传</a:t>
            </a:r>
            <a:endParaRPr lang="zh-CN" sz="2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100" b="1" i="1" smtClean="0">
                <a:ea typeface="新宋体" panose="02010609030101010101" pitchFamily="49" charset="-122"/>
              </a:rPr>
              <a:t>Tip</a:t>
            </a:r>
            <a:r>
              <a:rPr lang="zh-CN" sz="3100" b="1" i="1" smtClean="0">
                <a:ea typeface="新宋体" panose="02010609030101010101" pitchFamily="49" charset="-122"/>
              </a:rPr>
              <a:t>：核心</a:t>
            </a:r>
            <a:r>
              <a:rPr lang="zh-CN" altLang="zh-CN" sz="3100" b="1" i="1" smtClean="0">
                <a:ea typeface="新宋体" panose="02010609030101010101" pitchFamily="49" charset="-122"/>
              </a:rPr>
              <a:t>API—DiskFileItemFactory</a:t>
            </a:r>
            <a:endParaRPr lang="zh-CN" altLang="zh-CN" sz="3100" b="1" i="1" smtClean="0">
              <a:ea typeface="新宋体" panose="0201060903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874838"/>
            <a:ext cx="8443106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smtClean="0"/>
              <a:t>DiskFileItemFactory </a:t>
            </a:r>
            <a:r>
              <a:rPr lang="zh-CN" sz="2400" smtClean="0"/>
              <a:t>是创建 </a:t>
            </a:r>
            <a:r>
              <a:rPr lang="zh-CN" altLang="zh-CN" sz="2400" smtClean="0"/>
              <a:t>FileItem </a:t>
            </a:r>
            <a:r>
              <a:rPr lang="zh-CN" sz="2400" smtClean="0"/>
              <a:t>对象的工厂，这个工厂类常用方法：</a:t>
            </a:r>
            <a:endParaRPr lang="zh-CN" sz="24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public DiskFileItemFactory(int sizeThreshold, java.io.File repository) </a:t>
            </a:r>
            <a:endParaRPr lang="zh-CN" altLang="zh-CN" sz="1800" smtClean="0"/>
          </a:p>
          <a:p>
            <a:pPr lvl="2">
              <a:lnSpc>
                <a:spcPct val="90000"/>
              </a:lnSpc>
            </a:pPr>
            <a:r>
              <a:rPr lang="zh-CN" sz="1800" smtClean="0"/>
              <a:t>构造函数</a:t>
            </a:r>
            <a:endParaRPr lang="zh-CN" sz="1800" smtClean="0"/>
          </a:p>
          <a:p>
            <a:pPr lvl="1">
              <a:lnSpc>
                <a:spcPct val="90000"/>
              </a:lnSpc>
            </a:pPr>
            <a:endParaRPr lang="zh-CN" altLang="zh-CN" sz="18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public void setSizeThreshold(int sizeThreshold) </a:t>
            </a:r>
            <a:endParaRPr lang="zh-CN" altLang="zh-CN" sz="1800" smtClean="0"/>
          </a:p>
          <a:p>
            <a:pPr lvl="2">
              <a:lnSpc>
                <a:spcPct val="90000"/>
              </a:lnSpc>
            </a:pPr>
            <a:r>
              <a:rPr lang="zh-CN" sz="1800" smtClean="0"/>
              <a:t>设置内存缓冲区的大小，默认值为</a:t>
            </a:r>
            <a:r>
              <a:rPr lang="zh-CN" altLang="zh-CN" sz="1800" smtClean="0"/>
              <a:t>10K</a:t>
            </a:r>
            <a:r>
              <a:rPr lang="zh-CN" sz="1800" smtClean="0"/>
              <a:t>。当上传文件大于缓冲区大小时， </a:t>
            </a:r>
            <a:r>
              <a:rPr lang="zh-CN" altLang="zh-CN" sz="1800" i="1" smtClean="0">
                <a:ea typeface="新宋体" panose="02010609030101010101" pitchFamily="49" charset="-122"/>
              </a:rPr>
              <a:t>fileupload</a:t>
            </a:r>
            <a:r>
              <a:rPr lang="zh-CN" sz="1800" i="1" smtClean="0">
                <a:ea typeface="新宋体" panose="02010609030101010101" pitchFamily="49" charset="-122"/>
              </a:rPr>
              <a:t>组件将使用临时文件缓存上传文件。</a:t>
            </a:r>
            <a:endParaRPr lang="zh-CN" sz="1800" i="1" smtClean="0">
              <a:ea typeface="新宋体" panose="02010609030101010101" pitchFamily="49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18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public void setRepository(java.io.File repository) </a:t>
            </a:r>
            <a:endParaRPr lang="zh-CN" altLang="zh-CN" sz="1800" smtClean="0"/>
          </a:p>
          <a:p>
            <a:pPr lvl="2">
              <a:lnSpc>
                <a:spcPct val="90000"/>
              </a:lnSpc>
            </a:pPr>
            <a:r>
              <a:rPr lang="zh-CN" sz="1800" smtClean="0"/>
              <a:t>指定临时文件目录，默认值为</a:t>
            </a:r>
            <a:r>
              <a:rPr lang="zh-CN" altLang="zh-CN" sz="1800" smtClean="0"/>
              <a:t>System.getProperty("java.io.tmpdir").</a:t>
            </a:r>
            <a:endParaRPr lang="zh-CN" altLang="zh-CN" sz="1800" smtClean="0"/>
          </a:p>
          <a:p>
            <a:pPr lvl="2">
              <a:lnSpc>
                <a:spcPct val="90000"/>
              </a:lnSpc>
            </a:pPr>
            <a:endParaRPr lang="zh-CN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sz="3200" b="1" i="1" smtClean="0">
                <a:ea typeface="新宋体" panose="02010609030101010101" pitchFamily="49" charset="-122"/>
              </a:rPr>
              <a:t>：核心</a:t>
            </a:r>
            <a:r>
              <a:rPr lang="zh-CN" altLang="zh-CN" sz="3200" b="1" i="1" smtClean="0">
                <a:ea typeface="新宋体" panose="02010609030101010101" pitchFamily="49" charset="-122"/>
              </a:rPr>
              <a:t>API—ServletFileUpload</a:t>
            </a:r>
            <a:endParaRPr lang="zh-CN" altLang="zh-CN" sz="3200" b="1" i="1" smtClean="0">
              <a:ea typeface="新宋体" panose="02010609030101010101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874838"/>
            <a:ext cx="8443106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000" smtClean="0"/>
              <a:t>ServletFileUpload </a:t>
            </a:r>
            <a:r>
              <a:rPr lang="zh-CN" sz="2000" smtClean="0"/>
              <a:t>负责处理上传的文件数据，并将表单中每个输入项封装成一个 </a:t>
            </a:r>
            <a:r>
              <a:rPr lang="zh-CN" altLang="zh-CN" sz="2000" smtClean="0"/>
              <a:t>FileItem </a:t>
            </a:r>
            <a:r>
              <a:rPr lang="zh-CN" sz="2000" smtClean="0"/>
              <a:t>对象中。常用方法有：</a:t>
            </a:r>
            <a:endParaRPr lang="zh-CN" sz="2000" smtClean="0"/>
          </a:p>
          <a:p>
            <a:pPr lvl="1">
              <a:lnSpc>
                <a:spcPct val="80000"/>
              </a:lnSpc>
            </a:pPr>
            <a:r>
              <a:rPr lang="zh-CN" altLang="zh-CN" sz="1800" smtClean="0"/>
              <a:t>boolean isMultipartContent(HttpServletRequest request) </a:t>
            </a:r>
            <a:endParaRPr lang="zh-CN" altLang="zh-CN" sz="1800" smtClean="0"/>
          </a:p>
          <a:p>
            <a:pPr lvl="2">
              <a:lnSpc>
                <a:spcPct val="80000"/>
              </a:lnSpc>
            </a:pPr>
            <a:r>
              <a:rPr lang="zh-CN" sz="1700" smtClean="0"/>
              <a:t>判断上传表单是否为</a:t>
            </a:r>
            <a:r>
              <a:rPr lang="zh-CN" altLang="zh-CN" sz="1700" smtClean="0"/>
              <a:t>multipart/form-data</a:t>
            </a:r>
            <a:r>
              <a:rPr lang="zh-CN" sz="1700" smtClean="0"/>
              <a:t>类型</a:t>
            </a:r>
            <a:endParaRPr lang="zh-CN" sz="1700" smtClean="0"/>
          </a:p>
          <a:p>
            <a:pPr lvl="1">
              <a:lnSpc>
                <a:spcPct val="80000"/>
              </a:lnSpc>
            </a:pPr>
            <a:r>
              <a:rPr lang="zh-CN" altLang="zh-CN" sz="1800" smtClean="0"/>
              <a:t>List parseRequest(HttpServletRequest request)</a:t>
            </a:r>
            <a:endParaRPr lang="zh-CN" altLang="zh-CN" sz="1800" smtClean="0"/>
          </a:p>
          <a:p>
            <a:pPr lvl="2">
              <a:lnSpc>
                <a:spcPct val="80000"/>
              </a:lnSpc>
            </a:pPr>
            <a:r>
              <a:rPr lang="zh-CN" sz="1700" smtClean="0"/>
              <a:t>解析</a:t>
            </a:r>
            <a:r>
              <a:rPr lang="zh-CN" altLang="zh-CN" sz="1700" smtClean="0"/>
              <a:t>request</a:t>
            </a:r>
            <a:r>
              <a:rPr lang="zh-CN" sz="1700" smtClean="0"/>
              <a:t>对象，并把表单中的每一个输入项包装成一个</a:t>
            </a:r>
            <a:r>
              <a:rPr lang="zh-CN" altLang="zh-CN" sz="1700" smtClean="0"/>
              <a:t>fileItem </a:t>
            </a:r>
            <a:r>
              <a:rPr lang="zh-CN" sz="1700" smtClean="0"/>
              <a:t>对象，并返回一个保存了所有</a:t>
            </a:r>
            <a:r>
              <a:rPr lang="zh-CN" altLang="zh-CN" sz="1700" smtClean="0"/>
              <a:t>FileItem</a:t>
            </a:r>
            <a:r>
              <a:rPr lang="zh-CN" sz="1700" smtClean="0"/>
              <a:t>的</a:t>
            </a:r>
            <a:r>
              <a:rPr lang="zh-CN" altLang="zh-CN" sz="1700" smtClean="0"/>
              <a:t>list</a:t>
            </a:r>
            <a:r>
              <a:rPr lang="zh-CN" sz="1700" smtClean="0"/>
              <a:t>集合。 </a:t>
            </a:r>
            <a:endParaRPr lang="zh-CN" sz="1700" smtClean="0"/>
          </a:p>
          <a:p>
            <a:pPr lvl="1">
              <a:lnSpc>
                <a:spcPct val="80000"/>
              </a:lnSpc>
            </a:pPr>
            <a:r>
              <a:rPr lang="zh-CN" altLang="zh-CN" sz="1800" smtClean="0"/>
              <a:t>setFileSizeMax(long fileSizeMax)</a:t>
            </a:r>
            <a:endParaRPr lang="zh-CN" altLang="zh-CN" sz="1800" smtClean="0"/>
          </a:p>
          <a:p>
            <a:pPr lvl="2">
              <a:lnSpc>
                <a:spcPct val="80000"/>
              </a:lnSpc>
            </a:pPr>
            <a:r>
              <a:rPr lang="zh-CN" sz="1700" smtClean="0"/>
              <a:t>设置单个上传文件的最大值</a:t>
            </a:r>
            <a:r>
              <a:rPr lang="en-US" altLang="zh-CN" sz="1700" smtClean="0"/>
              <a:t>bytes</a:t>
            </a:r>
            <a:endParaRPr lang="zh-CN" sz="1700" smtClean="0"/>
          </a:p>
          <a:p>
            <a:pPr lvl="1">
              <a:lnSpc>
                <a:spcPct val="80000"/>
              </a:lnSpc>
            </a:pPr>
            <a:r>
              <a:rPr lang="zh-CN" altLang="zh-CN" sz="1800" smtClean="0"/>
              <a:t>setSizeMax(long sizeMax) </a:t>
            </a:r>
            <a:endParaRPr lang="zh-CN" altLang="zh-CN" sz="1800" smtClean="0"/>
          </a:p>
          <a:p>
            <a:pPr lvl="2">
              <a:lnSpc>
                <a:spcPct val="80000"/>
              </a:lnSpc>
            </a:pPr>
            <a:r>
              <a:rPr lang="zh-CN" sz="1700" smtClean="0"/>
              <a:t>设置上传文件总量的最大值</a:t>
            </a:r>
            <a:r>
              <a:rPr lang="en-US" altLang="zh-CN" sz="1700" smtClean="0"/>
              <a:t>(</a:t>
            </a:r>
            <a:r>
              <a:rPr lang="zh-CN" altLang="zh-CN" sz="1700" smtClean="0"/>
              <a:t>多个文件同时上传时文件最大值的总和</a:t>
            </a:r>
            <a:r>
              <a:rPr lang="en-US" altLang="zh-CN" sz="1700" smtClean="0"/>
              <a:t>)</a:t>
            </a:r>
            <a:endParaRPr lang="zh-CN" sz="1700" smtClean="0"/>
          </a:p>
          <a:p>
            <a:pPr lvl="1">
              <a:lnSpc>
                <a:spcPct val="80000"/>
              </a:lnSpc>
            </a:pPr>
            <a:r>
              <a:rPr lang="zh-CN" altLang="zh-CN" sz="1800" smtClean="0"/>
              <a:t>setHeaderEncoding(java.lang.String encoding)</a:t>
            </a:r>
            <a:endParaRPr lang="zh-CN" altLang="zh-CN" sz="1800" smtClean="0"/>
          </a:p>
          <a:p>
            <a:pPr lvl="2">
              <a:lnSpc>
                <a:spcPct val="80000"/>
              </a:lnSpc>
            </a:pPr>
            <a:r>
              <a:rPr lang="zh-CN" sz="1700" smtClean="0"/>
              <a:t>设置编码格式，解决上传文件名乱码问题</a:t>
            </a:r>
            <a:endParaRPr lang="zh-CN" sz="17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sz="3200" b="1" i="1" smtClean="0">
                <a:ea typeface="新宋体" panose="02010609030101010101" pitchFamily="49" charset="-122"/>
              </a:rPr>
              <a:t>：核心</a:t>
            </a:r>
            <a:r>
              <a:rPr lang="zh-CN" altLang="zh-CN" sz="3200" b="1" i="1" smtClean="0">
                <a:ea typeface="新宋体" panose="02010609030101010101" pitchFamily="49" charset="-122"/>
              </a:rPr>
              <a:t>API—FileItem</a:t>
            </a:r>
            <a:endParaRPr lang="zh-CN" altLang="zh-CN" sz="3200" b="1" i="1" smtClean="0">
              <a:ea typeface="新宋体" panose="0201060903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000" smtClean="0"/>
              <a:t>FileItem </a:t>
            </a:r>
            <a:r>
              <a:rPr lang="zh-CN" sz="2000" smtClean="0"/>
              <a:t>用来表示文件上传表单中的一个上传文件对象或者普通表单对象</a:t>
            </a:r>
            <a:endParaRPr lang="zh-CN" sz="20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boolean  isFormField()</a:t>
            </a:r>
            <a:r>
              <a:rPr lang="zh-CN" altLang="zh-CN" smtClean="0"/>
              <a:t> </a:t>
            </a:r>
            <a:r>
              <a:rPr lang="zh-CN" sz="1900" smtClean="0"/>
              <a:t>判断</a:t>
            </a:r>
            <a:r>
              <a:rPr lang="zh-CN" altLang="zh-CN" sz="1900" smtClean="0"/>
              <a:t>FileItem</a:t>
            </a:r>
            <a:r>
              <a:rPr lang="zh-CN" sz="1900" smtClean="0"/>
              <a:t>是一个文件上传对象还是普通表单对象</a:t>
            </a:r>
            <a:endParaRPr lang="zh-CN" sz="1900" smtClean="0"/>
          </a:p>
          <a:p>
            <a:pPr>
              <a:lnSpc>
                <a:spcPct val="90000"/>
              </a:lnSpc>
            </a:pPr>
            <a:r>
              <a:rPr lang="zh-CN" sz="2000" smtClean="0"/>
              <a:t>如果判断是一个普通表单对象</a:t>
            </a:r>
            <a:endParaRPr lang="zh-CN" sz="20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String   getFieldName()  </a:t>
            </a:r>
            <a:r>
              <a:rPr lang="zh-CN" sz="1900" smtClean="0"/>
              <a:t>获得普通表单对象的</a:t>
            </a:r>
            <a:r>
              <a:rPr lang="zh-CN" altLang="zh-CN" sz="1900" smtClean="0"/>
              <a:t>name</a:t>
            </a:r>
            <a:r>
              <a:rPr lang="zh-CN" sz="1900" smtClean="0"/>
              <a:t>属性</a:t>
            </a:r>
            <a:endParaRPr lang="zh-CN" sz="19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String  getString(String encoding) </a:t>
            </a:r>
            <a:r>
              <a:rPr lang="zh-CN" sz="1900" smtClean="0"/>
              <a:t>获得普通表单对象的</a:t>
            </a:r>
            <a:r>
              <a:rPr lang="zh-CN" altLang="zh-CN" sz="1900" smtClean="0"/>
              <a:t>value</a:t>
            </a:r>
            <a:r>
              <a:rPr lang="zh-CN" sz="1900" smtClean="0"/>
              <a:t>属性</a:t>
            </a:r>
            <a:endParaRPr lang="zh-CN" sz="1900" smtClean="0"/>
          </a:p>
          <a:p>
            <a:pPr>
              <a:lnSpc>
                <a:spcPct val="90000"/>
              </a:lnSpc>
            </a:pPr>
            <a:r>
              <a:rPr lang="zh-CN" sz="2000" smtClean="0"/>
              <a:t>如果判断是一个文件上传对象</a:t>
            </a:r>
            <a:endParaRPr lang="zh-CN" sz="20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String  getName() </a:t>
            </a:r>
            <a:r>
              <a:rPr lang="zh-CN" sz="1800" smtClean="0"/>
              <a:t>获得上传文件的文件名（有些浏览器会携带客户端路径）</a:t>
            </a:r>
            <a:endParaRPr lang="zh-CN" sz="18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InputStream getInputStream()  </a:t>
            </a:r>
            <a:r>
              <a:rPr lang="zh-CN" sz="1800" smtClean="0"/>
              <a:t>获得上传文件的输入流</a:t>
            </a:r>
            <a:endParaRPr lang="zh-CN" sz="1800" smtClean="0"/>
          </a:p>
          <a:p>
            <a:pPr lvl="1">
              <a:lnSpc>
                <a:spcPct val="90000"/>
              </a:lnSpc>
            </a:pPr>
            <a:r>
              <a:rPr lang="zh-CN" altLang="zh-CN" sz="1800" smtClean="0"/>
              <a:t>delete()  </a:t>
            </a:r>
            <a:r>
              <a:rPr lang="zh-CN" sz="1800" smtClean="0"/>
              <a:t>在关闭</a:t>
            </a:r>
            <a:r>
              <a:rPr lang="zh-CN" altLang="zh-CN" sz="1800" smtClean="0"/>
              <a:t>FileItem</a:t>
            </a:r>
            <a:r>
              <a:rPr lang="zh-CN" sz="1800" smtClean="0"/>
              <a:t>输入流后，删除临时文件</a:t>
            </a:r>
            <a:endParaRPr lang="zh-CN" sz="1800" smtClean="0"/>
          </a:p>
          <a:p>
            <a:pPr lvl="2">
              <a:lnSpc>
                <a:spcPct val="90000"/>
              </a:lnSpc>
            </a:pPr>
            <a:endParaRPr lang="zh-CN" altLang="zh-CN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sz="3200" b="1" i="1" smtClean="0">
                <a:ea typeface="新宋体" panose="02010609030101010101" pitchFamily="49" charset="-122"/>
              </a:rPr>
              <a:t>：上传文件的存放问题</a:t>
            </a:r>
            <a:endParaRPr lang="zh-CN" sz="3200" b="1" i="1" smtClean="0">
              <a:ea typeface="新宋体" panose="02010609030101010101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zh-CN" sz="2100" smtClean="0"/>
          </a:p>
          <a:p>
            <a:pPr lvl="1">
              <a:lnSpc>
                <a:spcPct val="90000"/>
              </a:lnSpc>
            </a:pPr>
            <a:endParaRPr lang="zh-CN" altLang="zh-CN" sz="19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8985" y="1874839"/>
            <a:ext cx="8451814" cy="4433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</a:pPr>
            <a:r>
              <a:rPr lang="zh-CN" sz="3300" dirty="0"/>
              <a:t>文件存放位置</a:t>
            </a:r>
            <a:endParaRPr lang="zh-CN" sz="3300" dirty="0"/>
          </a:p>
          <a:p>
            <a:pPr marL="742950" lvl="1" indent="-285750" algn="l" eaLnBrk="0" hangingPunct="0">
              <a:lnSpc>
                <a:spcPct val="10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sz="2400" dirty="0"/>
              <a:t>为保证服务器安全，上传文件应保存在应用程序的</a:t>
            </a:r>
            <a:r>
              <a:rPr lang="zh-CN" altLang="zh-CN" sz="2400" dirty="0"/>
              <a:t>WEB-INF</a:t>
            </a:r>
            <a:r>
              <a:rPr lang="zh-CN" sz="2400" dirty="0"/>
              <a:t>目录下，或者不受</a:t>
            </a:r>
            <a:r>
              <a:rPr lang="zh-CN" altLang="zh-CN" sz="2400" dirty="0"/>
              <a:t>WEB</a:t>
            </a:r>
            <a:r>
              <a:rPr lang="zh-CN" sz="2400" dirty="0"/>
              <a:t>服务器管理的目录。</a:t>
            </a:r>
            <a:endParaRPr lang="zh-CN" sz="2400" dirty="0"/>
          </a:p>
          <a:p>
            <a:pPr marL="742950" lvl="1" indent="-285750" algn="l" eaLnBrk="0" hangingPunct="0">
              <a:lnSpc>
                <a:spcPct val="10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sz="2400" dirty="0"/>
              <a:t>为防止多用户上传相同文件名的文件，而导致文件覆盖的情况发生，</a:t>
            </a:r>
            <a:r>
              <a:rPr lang="zh-CN" sz="2400" dirty="0">
                <a:solidFill>
                  <a:srgbClr val="FF0000"/>
                </a:solidFill>
              </a:rPr>
              <a:t>文件上传程序应保证上传文件具有唯一文件名。</a:t>
            </a:r>
            <a:endParaRPr lang="zh-CN" sz="2400" dirty="0">
              <a:solidFill>
                <a:srgbClr val="FF0000"/>
              </a:solidFill>
            </a:endParaRPr>
          </a:p>
          <a:p>
            <a:pPr marL="742950" lvl="1" indent="-285750" algn="l" eaLnBrk="0" hangingPunct="0">
              <a:lnSpc>
                <a:spcPct val="10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sz="2400" dirty="0"/>
              <a:t>为防止单个目录下文件过多，影响文件读写速度，处理上传文件的程序应根据可能的文件上传总量，选择合适的目录结构生成算法，将上传文件分散存储。</a:t>
            </a:r>
            <a:endParaRPr 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3089</Words>
  <Application>WPS 演示</Application>
  <PresentationFormat>自定义</PresentationFormat>
  <Paragraphs>102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Arial Unicode MS</vt:lpstr>
      <vt:lpstr>Office Theme</vt:lpstr>
      <vt:lpstr>Package</vt:lpstr>
      <vt:lpstr>Package</vt:lpstr>
      <vt:lpstr>PowerPoint 演示文稿</vt:lpstr>
      <vt:lpstr>PowerPoint 演示文稿</vt:lpstr>
      <vt:lpstr>文件上传概述</vt:lpstr>
      <vt:lpstr>Tip：文件上传概述</vt:lpstr>
      <vt:lpstr>Tip：文件上传案例</vt:lpstr>
      <vt:lpstr>Tip：核心API—DiskFileItemFactory</vt:lpstr>
      <vt:lpstr>Tip：核心API—ServletFileUpload</vt:lpstr>
      <vt:lpstr>Tip：核心API—FileItem</vt:lpstr>
      <vt:lpstr>Tip：上传文件的存放问题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57</cp:revision>
  <dcterms:created xsi:type="dcterms:W3CDTF">2012-09-21T09:29:00Z</dcterms:created>
  <dcterms:modified xsi:type="dcterms:W3CDTF">2019-05-13T07:48:41Z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