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1" r:id="rId5"/>
    <p:sldId id="262" r:id="rId6"/>
    <p:sldId id="263" r:id="rId8"/>
    <p:sldId id="264" r:id="rId9"/>
    <p:sldId id="265" r:id="rId10"/>
    <p:sldId id="267" r:id="rId11"/>
    <p:sldId id="266" r:id="rId12"/>
    <p:sldId id="268" r:id="rId13"/>
    <p:sldId id="260" r:id="rId14"/>
  </p:sldIdLst>
  <p:sldSz cx="10031095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D9D9D9"/>
    <a:srgbClr val="CDCDCD"/>
    <a:srgbClr val="FF9B05"/>
    <a:srgbClr val="FCE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52" autoAdjust="0"/>
  </p:normalViewPr>
  <p:slideViewPr>
    <p:cSldViewPr snapToGrid="0">
      <p:cViewPr varScale="1">
        <p:scale>
          <a:sx n="72" d="100"/>
          <a:sy n="72" d="100"/>
        </p:scale>
        <p:origin x="-1116" y="-90"/>
      </p:cViewPr>
      <p:guideLst>
        <p:guide orient="horz" pos="2160"/>
        <p:guide pos="3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54063"/>
            <a:ext cx="4816475" cy="3294062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noProof="0" smtClean="0"/>
              <a:t>单击此处编辑母版文本样式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第二级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第三级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第四级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第五级</a:t>
            </a:r>
            <a:endParaRPr lang="zh-CN" altLang="zh-CN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60BA55F-39AC-40F7-9769-1DE084D88763}" type="datetimeFigureOut">
              <a:rPr lang="zh-CN" altLang="en-US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6BCEA9-26AB-4B91-A876-E633D3E888F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smtClean="0"/>
              <a:t>有状态会话：一个同学来过教室，下次再来教室，我们会知道这个同学曾经来过，这称之为有状态会话。</a:t>
            </a:r>
            <a:endParaRPr 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Web应用程序是使用HTTP协议传输数据的。HTTP协议是无状态的协议。一旦数据交换完毕，客户端与服务器端的连接就会关闭，再次交换数据需要建立新的连接。这就意味着服务器无法从连接上跟踪会话。即用户A购买了一件商品放入购物车内，当再次购买商品时服务器已经无法判断该购买行为是属于用户A的会话还是用户B的会话了。要跟踪该会话，必须引入一种机制。</a:t>
            </a:r>
            <a:endParaRPr lang="zh-CN" altLang="en-US" dirty="0" smtClean="0"/>
          </a:p>
          <a:p>
            <a:r>
              <a:rPr lang="zh-CN" altLang="en-US" dirty="0" smtClean="0"/>
              <a:t>cookie</a:t>
            </a:r>
            <a:endParaRPr lang="zh-CN" altLang="en-US" dirty="0" smtClean="0"/>
          </a:p>
          <a:p>
            <a:r>
              <a:rPr lang="zh-CN" altLang="en-US" dirty="0" smtClean="0"/>
              <a:t>由于服务器无法从http协议上分辨不同的用户，所以服务器要想办法给客户端们颁发一个证件，每人一个，无论谁访问都必须携带自己证件。这样服务器就能从每个人的证件上确认客户身份了。这就是Cookie的工作原理。</a:t>
            </a:r>
            <a:br>
              <a:rPr lang="zh-CN" altLang="en-US" dirty="0" smtClean="0"/>
            </a:br>
            <a:endParaRPr lang="zh-CN" altLang="en-US" dirty="0" smtClean="0"/>
          </a:p>
          <a:p>
            <a:r>
              <a:rPr lang="zh-CN" altLang="en-US" dirty="0" smtClean="0"/>
              <a:t>Cookie实际上是一小段的文本信息。客户端请求服务器，如果服务器需要记录该用户状态，就使用response向客户端浏览器颁发一个Cookie。客户端浏览器会把Cookie保存起来。当浏览器再请求该网站时，浏览器把请求的网址连同该Cookie一同提交给服务器。服务器检查该Cookie，以此来辨认用户状态。服务器还可以根据需要修改Cookie的内容。</a:t>
            </a:r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1.Cookie </a:t>
            </a:r>
            <a:r>
              <a:rPr lang="zh-CN" altLang="en-US" dirty="0" smtClean="0"/>
              <a:t>能被访问要符合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MYURL.startWith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domain+path</a:t>
            </a:r>
            <a:r>
              <a:rPr lang="en-US" altLang="zh-CN" dirty="0" smtClean="0"/>
              <a:t>)</a:t>
            </a:r>
            <a:r>
              <a:rPr lang="zh-CN" altLang="en-US" dirty="0" smtClean="0"/>
              <a:t>完全匹配   然后再找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也匹配，此时才能访问到</a:t>
            </a:r>
            <a:r>
              <a:rPr lang="en-US" altLang="zh-CN" dirty="0" smtClean="0"/>
              <a:t>value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http://localhost:8080/day20_00_cookie/servlet/CookieDemo3   </a:t>
            </a:r>
            <a:r>
              <a:rPr lang="zh-CN" altLang="en-US" dirty="0" smtClean="0"/>
              <a:t>可以访问</a:t>
            </a:r>
            <a:endParaRPr lang="zh-CN" altLang="en-US" dirty="0" smtClean="0"/>
          </a:p>
          <a:p>
            <a:r>
              <a:rPr lang="en-US" altLang="zh-CN" dirty="0" smtClean="0"/>
              <a:t>http://localhost:8080/day20_00_cookie/CookieDemo2   </a:t>
            </a:r>
            <a:r>
              <a:rPr lang="zh-CN" altLang="en-US" dirty="0" smtClean="0"/>
              <a:t>不能</a:t>
            </a:r>
            <a:endParaRPr lang="zh-CN" altLang="en-US" dirty="0" smtClean="0"/>
          </a:p>
          <a:p>
            <a:r>
              <a:rPr lang="en-US" altLang="zh-CN" dirty="0" smtClean="0"/>
              <a:t>http://localhost:8080/day20_00_cookie/servlet/myservlet/CookieDemo3  </a:t>
            </a:r>
            <a:r>
              <a:rPr lang="zh-CN" altLang="en-US" dirty="0" smtClean="0"/>
              <a:t>可以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   </a:t>
            </a:r>
            <a:r>
              <a:rPr lang="zh-CN" altLang="en-US" dirty="0" smtClean="0"/>
              <a:t>给不给传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是由浏览器决定的，取决于</a:t>
            </a:r>
            <a:r>
              <a:rPr lang="en-US" altLang="zh-CN" dirty="0" err="1" smtClean="0"/>
              <a:t>MYURL.startWith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domain+path</a:t>
            </a:r>
            <a:r>
              <a:rPr lang="en-US" altLang="zh-CN" dirty="0" smtClean="0"/>
              <a:t>)</a:t>
            </a:r>
            <a:r>
              <a:rPr lang="zh-CN" altLang="en-US" dirty="0" smtClean="0"/>
              <a:t>完全匹配</a:t>
            </a:r>
            <a:endParaRPr lang="zh-CN" altLang="en-US" dirty="0" smtClean="0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995C986-8E65-434C-98AC-6A3795A07658}" type="slidenum">
              <a:rPr lang="zh-CN" altLang="en-US" sz="120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可在同一应用服务器内多个应用共享cookie方法：设置cookie.setPath("/");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chrome://settings/cookies/</a:t>
            </a:r>
            <a:r>
              <a:rPr lang="en-US" altLang="zh-CN" dirty="0" err="1" smtClean="0"/>
              <a:t>detail?site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localhost&amp;search</a:t>
            </a:r>
            <a:r>
              <a:rPr lang="en-US" altLang="zh-CN" dirty="0" smtClean="0"/>
              <a:t>=cookie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 Map&lt;</a:t>
            </a:r>
            <a:r>
              <a:rPr lang="en-US" altLang="zh-CN" dirty="0" err="1" smtClean="0"/>
              <a:t>String,Book</a:t>
            </a:r>
            <a:r>
              <a:rPr lang="en-US" altLang="zh-CN" dirty="0" smtClean="0"/>
              <a:t>&gt; books =</a:t>
            </a:r>
            <a:r>
              <a:rPr lang="en-US" altLang="zh-CN" dirty="0" err="1" smtClean="0"/>
              <a:t>BookDB.</a:t>
            </a:r>
            <a:r>
              <a:rPr lang="en-US" altLang="zh-CN" i="1" dirty="0" err="1" smtClean="0"/>
              <a:t>getAllBooks</a:t>
            </a:r>
            <a:r>
              <a:rPr lang="en-US" altLang="zh-CN" i="1" dirty="0" smtClean="0"/>
              <a:t>();    </a:t>
            </a:r>
            <a:endParaRPr lang="en-US" altLang="zh-CN" i="1" dirty="0" smtClean="0"/>
          </a:p>
          <a:p>
            <a:r>
              <a:rPr lang="en-US" altLang="zh-CN" dirty="0" smtClean="0"/>
              <a:t>    </a:t>
            </a:r>
            <a:r>
              <a:rPr lang="en-US" altLang="zh-CN" b="1" dirty="0" smtClean="0"/>
              <a:t>for(</a:t>
            </a:r>
            <a:r>
              <a:rPr lang="en-US" altLang="zh-CN" b="1" dirty="0" err="1" smtClean="0"/>
              <a:t>Map.Entry</a:t>
            </a:r>
            <a:r>
              <a:rPr lang="en-US" altLang="zh-CN" b="1" dirty="0" smtClean="0"/>
              <a:t>&lt;String, Book&gt;</a:t>
            </a:r>
            <a:r>
              <a:rPr lang="en-US" altLang="zh-CN" b="1" dirty="0" err="1" smtClean="0"/>
              <a:t>itemEntry</a:t>
            </a:r>
            <a:r>
              <a:rPr lang="en-US" altLang="zh-CN" b="1" dirty="0" smtClean="0"/>
              <a:t> :</a:t>
            </a:r>
            <a:r>
              <a:rPr lang="en-US" altLang="zh-CN" b="1" dirty="0" err="1" smtClean="0"/>
              <a:t>books.entrySet</a:t>
            </a:r>
            <a:r>
              <a:rPr lang="en-US" altLang="zh-CN" b="1" dirty="0" smtClean="0"/>
              <a:t>()   ){    </a:t>
            </a:r>
            <a:endParaRPr lang="en-US" altLang="zh-CN" b="1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Bookbook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itemEntry.getValue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pw.write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book.getName</a:t>
            </a:r>
            <a:r>
              <a:rPr lang="en-US" altLang="zh-CN" dirty="0" smtClean="0"/>
              <a:t>()+"&amp;</a:t>
            </a:r>
            <a:r>
              <a:rPr lang="en-US" altLang="zh-CN" dirty="0" err="1" smtClean="0"/>
              <a:t>nbsp;&amp;nbsp;&amp;nbsp;&amp;nbsp</a:t>
            </a:r>
            <a:r>
              <a:rPr lang="en-US" altLang="zh-CN" dirty="0" smtClean="0"/>
              <a:t>;&lt;a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='http://localhost/MyCookieDemo/servlet/Showdetails?id="+book.getId()+"'&gt;</a:t>
            </a:r>
            <a:r>
              <a:rPr lang="zh-CN" altLang="en-US" dirty="0" smtClean="0"/>
              <a:t>查看详情</a:t>
            </a:r>
            <a:r>
              <a:rPr lang="en-US" altLang="zh-CN" dirty="0" smtClean="0"/>
              <a:t>&lt;/a&gt; 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&gt;");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15364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AFB0DE3-E3BA-4755-80CC-CD62BE062154}" type="slidenum">
              <a:rPr lang="zh-CN" altLang="en-US" sz="120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  <p:pic>
        <p:nvPicPr>
          <p:cNvPr id="5" name="Picture 12" descr="PPT-4-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PPT-4-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04" y="955046"/>
            <a:ext cx="9314324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26226" y="1585817"/>
            <a:ext cx="6896597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1840449" y="363577"/>
            <a:ext cx="7083214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王道论坛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45CD8-F342-42C6-9EEC-832FFA0768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1.xml"/><Relationship Id="rId2" Type="http://schemas.openxmlformats.org/officeDocument/2006/relationships/hyperlink" Target="http://www.1ppt.com/hangye/" TargetMode="External"/><Relationship Id="rId19" Type="http://schemas.openxmlformats.org/officeDocument/2006/relationships/audio" Target="../media/audio1.wav"/><Relationship Id="rId18" Type="http://schemas.openxmlformats.org/officeDocument/2006/relationships/image" Target="../media/image5.png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31880" y="71439"/>
            <a:ext cx="532919" cy="1428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"/>
              </a:rPr>
              <a:t>www.1ppt.com/moban/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2"/>
              </a:rPr>
              <a:t>www.1ppt.com/hangye/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3"/>
              </a:rPr>
              <a:t>www.1ppt.com/jieri/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4"/>
              </a:rPr>
              <a:t>www.1ppt.com/sucai/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5"/>
              </a:rPr>
              <a:t>www.1ppt.com/beijing/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6"/>
              </a:rPr>
              <a:t>www.1ppt.com/tubiao/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7"/>
              </a:rPr>
              <a:t>www.1ppt.com/xiazai/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8"/>
              </a:rPr>
              <a:t>www.1ppt.com/powerpoint/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9"/>
              </a:rPr>
              <a:t>www.1ppt.com/word/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Excel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0"/>
              </a:rPr>
              <a:t>www.1ppt.com/excel/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1"/>
              </a:rPr>
              <a:t>www.1ppt.com/ziliao/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2"/>
              </a:rPr>
              <a:t>www.1ppt.com/kejian/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3"/>
              </a:rPr>
              <a:t>www.1ppt.com/fanwen/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4"/>
              </a:rPr>
              <a:t>www.1ppt.com/shiti/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5"/>
              </a:rPr>
              <a:t>www.1ppt.com/jiaoan/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zh-CN" altLang="en-US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4339" name="Picture 3" descr="PPT-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002618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PPT-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227274" y="3863976"/>
            <a:ext cx="10019658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PPT-6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224117" y="2640014"/>
            <a:ext cx="7654412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769810" y="4125914"/>
            <a:ext cx="53671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2000" kern="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8296" y="3044826"/>
            <a:ext cx="6386051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5400" dirty="0" smtClean="0">
                <a:solidFill>
                  <a:srgbClr val="000000"/>
                </a:solidFill>
                <a:sym typeface="Arial" panose="020B0604020202020204" pitchFamily="34" charset="0"/>
              </a:rPr>
              <a:t>Cookie</a:t>
            </a:r>
            <a:endParaRPr lang="en-US" altLang="zh-CN" sz="5400" dirty="0" smtClean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 vol="19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0918" y="2655461"/>
            <a:ext cx="9572140" cy="231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新宋体" panose="02010609030101010101" pitchFamily="49" charset="-122"/>
                <a:cs typeface="+mj-cs"/>
              </a:rPr>
              <a:t>Cookie细节</a:t>
            </a:r>
            <a:endParaRPr kumimoji="0" lang="zh-CN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0222" y="19304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浏览器的容量限制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PPT-5-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04308" y="2733676"/>
            <a:ext cx="2578387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PPT-5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1587" y="3022601"/>
            <a:ext cx="3721289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PPT-5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PPT-2-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0"/>
            <a:ext cx="10030107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966" y="43513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534" y="4902200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627" y="2208213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546" y="27384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26169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80144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PPT-2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内容占位符 2"/>
          <p:cNvSpPr txBox="1"/>
          <p:nvPr/>
        </p:nvSpPr>
        <p:spPr>
          <a:xfrm>
            <a:off x="1270094" y="2099598"/>
            <a:ext cx="6771204" cy="388210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kumimoji="0" lang="zh-CN" altLang="en-US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话概述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altLang="zh-CN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kumimoji="0" lang="zh-CN" altLang="en-US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 API</a:t>
            </a:r>
            <a:endParaRPr lang="en-US" altLang="zh-CN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altLang="zh-CN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Cookie </a:t>
            </a:r>
            <a:r>
              <a:rPr kumimoji="0" lang="zh-CN" altLang="en-US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6000" y="962026"/>
            <a:ext cx="5221747" cy="64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en-US" altLang="zh-CN" sz="35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 </a:t>
            </a:r>
            <a:endParaRPr lang="en-US" altLang="zh-CN" sz="35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zh-CN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sz="3200" b="1" dirty="0" smtClean="0">
                <a:ea typeface="新宋体" panose="02010609030101010101" pitchFamily="49" charset="-122"/>
              </a:rPr>
              <a:t>会话</a:t>
            </a:r>
            <a:endParaRPr lang="zh-CN" sz="3200" b="1" dirty="0" smtClean="0">
              <a:ea typeface="新宋体" panose="02010609030101010101" pitchFamily="49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问题：什么是会话？</a:t>
            </a:r>
            <a:endParaRPr lang="zh-CN" alt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 smtClean="0"/>
              <a:t>	会话可简单理解为：用户开一个浏览器，点击多个超链接，访问同一个服务器多个web资源，然后关闭浏览器，整个过程称之为一个会话。</a:t>
            </a:r>
            <a:endParaRPr lang="zh-CN" altLang="en-US" sz="1800" dirty="0" smtClean="0"/>
          </a:p>
          <a:p>
            <a:pPr eaLnBrk="1" hangingPunct="1"/>
            <a:r>
              <a:rPr lang="zh-CN" altLang="en-US" sz="2400" b="1" dirty="0" smtClean="0"/>
              <a:t>会话过程中要解决的一些问题？</a:t>
            </a:r>
            <a:endParaRPr lang="zh-CN" altLang="en-US" sz="2400" b="1" dirty="0" smtClean="0"/>
          </a:p>
          <a:p>
            <a:pPr lvl="1" eaLnBrk="1" hangingPunct="1"/>
            <a:r>
              <a:rPr lang="zh-CN" altLang="en-US" sz="1800" dirty="0" smtClean="0"/>
              <a:t>每个用户在使用浏览器与服务器进行会话的过程中，不可避免各自会产生一些数据，程序要想办法为每个用户保存这些数据。</a:t>
            </a:r>
            <a:endParaRPr lang="zh-CN" altLang="en-US" sz="1800" dirty="0" smtClean="0"/>
          </a:p>
          <a:p>
            <a:pPr lvl="1" eaLnBrk="1" hangingPunct="1"/>
            <a:r>
              <a:rPr lang="zh-CN" altLang="en-US" sz="1800" dirty="0" smtClean="0"/>
              <a:t>例如：用户点击超链接通过一个servlet购买了一个商品，程序应该想办法保存用户购买的商品，以便于用户点结帐servlet时，结帐servlet可以得到用户购买的商品为用户结帐。</a:t>
            </a:r>
            <a:endParaRPr lang="zh-CN" altLang="en-US" sz="1800" dirty="0" smtClean="0"/>
          </a:p>
          <a:p>
            <a:pPr eaLnBrk="1" hangingPunct="1"/>
            <a:endParaRPr lang="zh-CN" altLang="en-US" sz="1800" dirty="0" smtClean="0"/>
          </a:p>
          <a:p>
            <a:pPr eaLnBrk="1" hangingPunct="1"/>
            <a:endParaRPr lang="zh-CN" altLang="en-US" sz="1500" dirty="0" smtClean="0"/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482" y="-130810"/>
            <a:ext cx="2363470" cy="2368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zh-CN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sz="3200" b="1" dirty="0" smtClean="0">
                <a:ea typeface="新宋体" panose="02010609030101010101" pitchFamily="49" charset="-122"/>
              </a:rPr>
              <a:t>保存</a:t>
            </a:r>
            <a:r>
              <a:rPr lang="zh-CN" sz="3100" b="1" dirty="0" smtClean="0"/>
              <a:t>会话数据的两种技术</a:t>
            </a:r>
            <a:r>
              <a:rPr lang="en-US" altLang="zh-CN" sz="3100" b="1" dirty="0" smtClean="0"/>
              <a:t>Cookie</a:t>
            </a:r>
            <a:endParaRPr lang="zh-CN" sz="3100" b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sz="13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Cookie</a:t>
            </a:r>
            <a:endParaRPr lang="zh-CN" alt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Cookie是</a:t>
            </a:r>
            <a:r>
              <a:rPr lang="zh-CN" altLang="en-US" dirty="0" smtClean="0">
                <a:solidFill>
                  <a:srgbClr val="FF0000"/>
                </a:solidFill>
              </a:rPr>
              <a:t>客户端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浏览器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技术，服务器程序把每个用户的数据以cookie的形式写给用户各自的浏览器。当用户使用浏览器再去访问服务器中的web资源时，就会带着各自的数据</a:t>
            </a:r>
            <a:r>
              <a:rPr lang="zh-CN" altLang="en-US" dirty="0" smtClean="0"/>
              <a:t>去访问。</a:t>
            </a:r>
            <a:r>
              <a:rPr lang="zh-CN" altLang="en-US" dirty="0" smtClean="0"/>
              <a:t>这样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服务器就能通过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去识别用户</a:t>
            </a:r>
            <a:r>
              <a:rPr lang="zh-CN" altLang="en-US" smtClean="0"/>
              <a:t>了。web</a:t>
            </a:r>
            <a:r>
              <a:rPr lang="zh-CN" altLang="en-US" dirty="0" smtClean="0"/>
              <a:t>资源处理的就是用户各自的数据了。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zh-CN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新宋体" panose="02010609030101010101" pitchFamily="49" charset="-122"/>
              </a:rPr>
              <a:t>Cookie技术--放映</a:t>
            </a:r>
            <a:endParaRPr lang="zh-CN" altLang="en-US" sz="3200" b="1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61173" y="2565401"/>
            <a:ext cx="1421117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/>
              <a:t>浏览器</a:t>
            </a:r>
            <a:endParaRPr lang="zh-CN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4542001" y="2565401"/>
            <a:ext cx="1421117" cy="180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dirty="0"/>
              <a:t>服务器</a:t>
            </a:r>
            <a:endParaRPr lang="zh-CN" dirty="0"/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7938053" y="2349501"/>
            <a:ext cx="1501229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/>
              <a:t>servlet1</a:t>
            </a:r>
            <a:endParaRPr lang="zh-CN" altLang="en-US"/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8018165" y="3500439"/>
            <a:ext cx="1501229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/>
              <a:t>servlet2</a:t>
            </a:r>
            <a:endParaRPr lang="zh-CN" altLang="en-US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6199971" y="2997200"/>
            <a:ext cx="1738082" cy="2873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l" eaLnBrk="0" hangingPunct="0"/>
            <a:r>
              <a:rPr lang="zh-CN" altLang="en-US" sz="900">
                <a:latin typeface="宋体" panose="02010600030101010101" pitchFamily="2" charset="-122"/>
                <a:cs typeface="Times New Roman" panose="02020603050405020304" pitchFamily="18" charset="0"/>
              </a:rPr>
              <a:t>Set-Cookie2: name=洗衣机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>
            <a:off x="2882291" y="2781300"/>
            <a:ext cx="16597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5963118" y="2781300"/>
            <a:ext cx="19749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 flipH="1">
            <a:off x="5963118" y="2924175"/>
            <a:ext cx="19749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2962402" y="2997200"/>
            <a:ext cx="1579599" cy="2873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l" eaLnBrk="0" hangingPunct="0"/>
            <a:r>
              <a:rPr lang="zh-CN" altLang="en-US" sz="900">
                <a:latin typeface="宋体" panose="02010600030101010101" pitchFamily="2" charset="-122"/>
                <a:cs typeface="Times New Roman" panose="02020603050405020304" pitchFamily="18" charset="0"/>
              </a:rPr>
              <a:t>Set-Cookie2: name=</a:t>
            </a:r>
            <a:r>
              <a:rPr lang="zh-CN" altLang="en-US" sz="900"/>
              <a:t>洗衣机</a:t>
            </a:r>
            <a:endParaRPr lang="zh-CN" altLang="en-US" sz="900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 flipH="1">
            <a:off x="2882291" y="2997200"/>
            <a:ext cx="16597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6" name="Oval 13"/>
          <p:cNvSpPr>
            <a:spLocks noChangeArrowheads="1"/>
          </p:cNvSpPr>
          <p:nvPr/>
        </p:nvSpPr>
        <p:spPr bwMode="auto">
          <a:xfrm>
            <a:off x="987468" y="4941889"/>
            <a:ext cx="2527010" cy="865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name=洗衣机</a:t>
            </a:r>
            <a:endParaRPr lang="zh-CN" altLang="en-US" sz="1200"/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1381061" y="5805489"/>
            <a:ext cx="1818194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/>
              <a:t>IE缓存区</a:t>
            </a:r>
            <a:endParaRPr lang="zh-CN" altLang="en-US" sz="1600"/>
          </a:p>
        </p:txBody>
      </p:sp>
      <p:sp>
        <p:nvSpPr>
          <p:cNvPr id="8208" name="Line 15"/>
          <p:cNvSpPr>
            <a:spLocks noChangeShapeType="1"/>
          </p:cNvSpPr>
          <p:nvPr/>
        </p:nvSpPr>
        <p:spPr bwMode="auto">
          <a:xfrm>
            <a:off x="2882291" y="4005263"/>
            <a:ext cx="16597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9" name="Line 16"/>
          <p:cNvSpPr>
            <a:spLocks noChangeShapeType="1"/>
          </p:cNvSpPr>
          <p:nvPr/>
        </p:nvSpPr>
        <p:spPr bwMode="auto">
          <a:xfrm>
            <a:off x="5963118" y="4005263"/>
            <a:ext cx="20550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2962403" y="4076700"/>
            <a:ext cx="1422858" cy="2873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l" eaLnBrk="0" hangingPunct="0"/>
            <a:r>
              <a:rPr lang="zh-CN" altLang="en-US" sz="900" dirty="0">
                <a:latin typeface="宋体" panose="02010600030101010101" pitchFamily="2" charset="-122"/>
                <a:cs typeface="Times New Roman" panose="02020603050405020304" pitchFamily="18" charset="0"/>
              </a:rPr>
              <a:t>cookie: name=</a:t>
            </a:r>
            <a:r>
              <a:rPr lang="zh-CN" altLang="en-US" sz="900" dirty="0"/>
              <a:t>洗衣机</a:t>
            </a:r>
            <a:endParaRPr lang="zh-CN" altLang="en-US" sz="900" dirty="0"/>
          </a:p>
        </p:txBody>
      </p:sp>
      <p:sp>
        <p:nvSpPr>
          <p:cNvPr id="8211" name="Text Box 18"/>
          <p:cNvSpPr txBox="1">
            <a:spLocks noChangeArrowheads="1"/>
          </p:cNvSpPr>
          <p:nvPr/>
        </p:nvSpPr>
        <p:spPr bwMode="auto">
          <a:xfrm>
            <a:off x="6280082" y="4076700"/>
            <a:ext cx="1422859" cy="2873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l" eaLnBrk="0" hangingPunct="0"/>
            <a:r>
              <a:rPr lang="zh-CN" altLang="en-US" sz="900">
                <a:latin typeface="宋体" panose="02010600030101010101" pitchFamily="2" charset="-122"/>
                <a:cs typeface="Times New Roman" panose="02020603050405020304" pitchFamily="18" charset="0"/>
              </a:rPr>
              <a:t>cookie: name=</a:t>
            </a:r>
            <a:r>
              <a:rPr lang="zh-CN" altLang="en-US" sz="900"/>
              <a:t>洗衣机</a:t>
            </a:r>
            <a:endParaRPr lang="zh-CN" altLang="en-US" sz="900"/>
          </a:p>
        </p:txBody>
      </p:sp>
      <p:sp>
        <p:nvSpPr>
          <p:cNvPr id="8212" name="Line 19"/>
          <p:cNvSpPr>
            <a:spLocks noChangeShapeType="1"/>
          </p:cNvSpPr>
          <p:nvPr/>
        </p:nvSpPr>
        <p:spPr bwMode="auto">
          <a:xfrm>
            <a:off x="2171732" y="4437064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13" name="Text Box 20"/>
          <p:cNvSpPr txBox="1">
            <a:spLocks noChangeArrowheads="1"/>
          </p:cNvSpPr>
          <p:nvPr/>
        </p:nvSpPr>
        <p:spPr bwMode="auto">
          <a:xfrm>
            <a:off x="5903905" y="5824538"/>
            <a:ext cx="242374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 autoUpdateAnimBg="0"/>
      <p:bldP spid="8197" grpId="0" animBg="1" autoUpdateAnimBg="0"/>
      <p:bldP spid="8198" grpId="0" animBg="1" autoUpdateAnimBg="0"/>
      <p:bldP spid="8199" grpId="0" animBg="1" autoUpdateAnimBg="0"/>
      <p:bldP spid="8200" grpId="0" animBg="1" autoUpdateAnimBg="0"/>
      <p:bldP spid="8201" grpId="0" animBg="1"/>
      <p:bldP spid="8202" grpId="0" animBg="1"/>
      <p:bldP spid="8203" grpId="0" animBg="1"/>
      <p:bldP spid="8204" grpId="0" animBg="1" autoUpdateAnimBg="0"/>
      <p:bldP spid="8205" grpId="0" animBg="1"/>
      <p:bldP spid="8206" grpId="0" animBg="1" autoUpdateAnimBg="0"/>
      <p:bldP spid="8207" grpId="0" autoUpdateAnimBg="0"/>
      <p:bldP spid="8208" grpId="0" animBg="1"/>
      <p:bldP spid="8209" grpId="0" animBg="1"/>
      <p:bldP spid="8210" grpId="0" animBg="1" autoUpdateAnimBg="0"/>
      <p:bldP spid="8211" grpId="0" animBg="1" autoUpdateAnimBg="0"/>
      <p:bldP spid="8212" grpId="0" animBg="1"/>
      <p:bldP spid="821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zh-CN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新宋体" panose="02010609030101010101" pitchFamily="49" charset="-122"/>
              </a:rPr>
              <a:t>Cookie 基本API</a:t>
            </a:r>
            <a:endParaRPr lang="zh-CN" altLang="en-US" sz="3200" b="1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>
                <a:latin typeface="宋体" panose="02010600030101010101" pitchFamily="2" charset="-122"/>
              </a:rPr>
              <a:t>javax.servlet.http.Cookie类用于创建一个Cookie，response接口中定义了一个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addCookie</a:t>
            </a:r>
            <a:r>
              <a:rPr lang="zh-CN" altLang="en-US" sz="2400" dirty="0" smtClean="0">
                <a:latin typeface="宋体" panose="02010600030101010101" pitchFamily="2" charset="-122"/>
              </a:rPr>
              <a:t>方法，它用于在其响应头中增加一个相应的Set-Cookie头字段。 同样，request接口中也定义了一个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getCookies</a:t>
            </a:r>
            <a:r>
              <a:rPr lang="zh-CN" altLang="en-US" sz="2400" dirty="0" smtClean="0">
                <a:latin typeface="宋体" panose="02010600030101010101" pitchFamily="2" charset="-122"/>
              </a:rPr>
              <a:t>方法，它用于获取客户端提交的Cookie。Cookie类的方法：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 </a:t>
            </a:r>
            <a:endParaRPr lang="zh-CN" altLang="en-US" sz="2400" b="1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宋体" panose="02010600030101010101" pitchFamily="2" charset="-122"/>
              </a:rPr>
              <a:t>public Cookie(String name,String value)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宋体" panose="02010600030101010101" pitchFamily="2" charset="-122"/>
              </a:rPr>
              <a:t>setValue与getValue方法 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宋体" panose="02010600030101010101" pitchFamily="2" charset="-122"/>
              </a:rPr>
              <a:t>setMaxAge与getMaxAge方法 (秒)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宋体" panose="02010600030101010101" pitchFamily="2" charset="-122"/>
              </a:rPr>
              <a:t>getName方法 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zh-CN" altLang="en-US" sz="20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zh-CN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新宋体" panose="02010609030101010101" pitchFamily="49" charset="-122"/>
              </a:rPr>
              <a:t>Cookie应用</a:t>
            </a:r>
            <a:endParaRPr lang="zh-CN" altLang="en-US" sz="3200" b="1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dirty="0" smtClean="0"/>
              <a:t>显示用户上次访问时间</a:t>
            </a:r>
            <a:endParaRPr lang="zh-CN" dirty="0" smtClean="0"/>
          </a:p>
        </p:txBody>
      </p:sp>
      <p:pic>
        <p:nvPicPr>
          <p:cNvPr id="8197" name="Picture 4" descr="SNAGHTML36fcd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5078" y="2538412"/>
            <a:ext cx="10186412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2337" y="1066762"/>
            <a:ext cx="6739856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939" y="1449457"/>
            <a:ext cx="50133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宋体" panose="02010600030101010101" pitchFamily="2" charset="-122"/>
              </a:rPr>
              <a:t>setPath与getPath方法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777777"/>
                </a:solidFill>
                <a:latin typeface="宋体" panose="02010600030101010101" pitchFamily="2" charset="-122"/>
              </a:rPr>
              <a:t>setDomain与getDomain方法</a:t>
            </a:r>
            <a:endParaRPr lang="zh-CN" altLang="en-US" sz="2000" dirty="0" smtClean="0">
              <a:solidFill>
                <a:srgbClr val="777777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50615" y="333376"/>
            <a:ext cx="8443106" cy="22179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新宋体" panose="02010609030101010101" pitchFamily="49" charset="-122"/>
                <a:cs typeface="+mj-cs"/>
              </a:rPr>
              <a:t>Cookie 其他API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zh-CN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新宋体" panose="02010609030101010101" pitchFamily="49" charset="-122"/>
              </a:rPr>
              <a:t>Cookie细节</a:t>
            </a:r>
            <a:endParaRPr lang="zh-CN" alt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dirty="0" smtClean="0">
                <a:latin typeface="宋体" panose="02010600030101010101" pitchFamily="2" charset="-122"/>
              </a:rPr>
              <a:t>一个Cookie只能标识一种信息，它至少含有一个标识该信息的名称（NAME）和设置值（VALUE）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value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也必须是字符串类型。</a:t>
            </a:r>
            <a:r>
              <a:rPr lang="zh-CN" altLang="en-US" sz="2000" dirty="0" smtClean="0">
                <a:latin typeface="宋体" panose="02010600030101010101" pitchFamily="2" charset="-122"/>
              </a:rPr>
              <a:t> 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dirty="0" smtClean="0">
                <a:latin typeface="宋体" panose="02010600030101010101" pitchFamily="2" charset="-122"/>
              </a:rPr>
              <a:t>一个WEB站点可以给一个WEB浏览器发送多个Cookie，一个WEB浏览器也可以存储多个WEB站点提供的Cookie。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dirty="0" smtClean="0">
                <a:latin typeface="宋体" panose="02010600030101010101" pitchFamily="2" charset="-122"/>
              </a:rPr>
              <a:t>浏览器一般只允许存放300个Cookie，每个站点最多存放20</a:t>
            </a:r>
            <a:r>
              <a:rPr lang="en-US" altLang="zh-CN" sz="2000" dirty="0" smtClean="0">
                <a:latin typeface="宋体" panose="02010600030101010101" pitchFamily="2" charset="-122"/>
              </a:rPr>
              <a:t>-50</a:t>
            </a:r>
            <a:r>
              <a:rPr lang="zh-CN" altLang="en-US" sz="2000" dirty="0" smtClean="0">
                <a:latin typeface="宋体" panose="02010600030101010101" pitchFamily="2" charset="-122"/>
              </a:rPr>
              <a:t>个Cookie，每个Cookie的大小限制为4KB。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 smtClean="0"/>
              <a:t>如果创建了一个cookie，并将他发送到浏览器，默认情况下它是一个会话级别的cookie（即</a:t>
            </a:r>
            <a:r>
              <a:rPr lang="zh-CN" altLang="en-US" sz="2000" dirty="0" smtClean="0">
                <a:solidFill>
                  <a:srgbClr val="FF0000"/>
                </a:solidFill>
              </a:rPr>
              <a:t>存储在浏览器的内存中</a:t>
            </a:r>
            <a:r>
              <a:rPr lang="zh-CN" altLang="en-US" sz="2000" dirty="0" smtClean="0"/>
              <a:t>），用户退出浏览器之后即被删除。若希望浏览器将该cookie存储在磁盘上，则需要使用maxAge，并给出一个以秒为单位的时间。将最大时效设为0则是命令浏览器删除该cookie。</a:t>
            </a:r>
            <a:endParaRPr lang="zh-CN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 smtClean="0"/>
              <a:t>注意，</a:t>
            </a:r>
            <a:r>
              <a:rPr lang="zh-CN" altLang="en-US" sz="2000" dirty="0" smtClean="0">
                <a:solidFill>
                  <a:srgbClr val="FF0000"/>
                </a:solidFill>
              </a:rPr>
              <a:t>删除cookie时，path必须一致，否则不会删除</a:t>
            </a:r>
            <a:endParaRPr lang="zh-CN" alt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1867</Words>
  <Application>WPS 演示</Application>
  <PresentationFormat>自定义</PresentationFormat>
  <Paragraphs>107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Calibri Light</vt:lpstr>
      <vt:lpstr>微软雅黑</vt:lpstr>
      <vt:lpstr>Calibri</vt:lpstr>
      <vt:lpstr>新宋体</vt:lpstr>
      <vt:lpstr>Times New Roman</vt:lpstr>
      <vt:lpstr>Arial Unicode MS</vt:lpstr>
      <vt:lpstr>Office Theme</vt:lpstr>
      <vt:lpstr>PowerPoint 演示文稿</vt:lpstr>
      <vt:lpstr>PowerPoint 演示文稿</vt:lpstr>
      <vt:lpstr>会话</vt:lpstr>
      <vt:lpstr>保存会话数据的两种技术Cookie</vt:lpstr>
      <vt:lpstr>Cookie技术--放映</vt:lpstr>
      <vt:lpstr>Cookie 基本API</vt:lpstr>
      <vt:lpstr>Cookie应用</vt:lpstr>
      <vt:lpstr>PowerPoint 演示文稿</vt:lpstr>
      <vt:lpstr>Cookie细节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Administrator</cp:lastModifiedBy>
  <cp:revision>112</cp:revision>
  <dcterms:created xsi:type="dcterms:W3CDTF">2012-09-21T09:29:00Z</dcterms:created>
  <dcterms:modified xsi:type="dcterms:W3CDTF">2019-07-02T09:00:22Z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