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17" autoAdjust="0"/>
  </p:normalViewPr>
  <p:slideViewPr>
    <p:cSldViewPr snapToGrid="0">
      <p:cViewPr varScale="1">
        <p:scale>
          <a:sx n="70" d="100"/>
          <a:sy n="70" d="100"/>
        </p:scale>
        <p:origin x="1188" y="48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F4113FC1-ABF4-45CC-8738-4B798DB8B06E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zh-CN" altLang="en-US" dirty="0" smtClean="0"/>
              <a:t>提问：为什么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技术也是一种动态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资源的开发技术？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答：因为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技术允许在页面中嵌套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代码，以产生动态数据，并且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服务器在执行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服务器会传递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开发相关的对象给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通过这些对象，可以与浏览器进行交互，所以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当然也是一种动态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资源开发技术。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强调一个概念：对现在的用户而言，认为通过浏览器看到的东西都是网页。但我们程序员心里要清楚，开一个浏览器访问网页，这些网页有可能是一个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页面（即静态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资源），也有可能是一个动态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资源（即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程序输出的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A63C283-C5E2-4B0B-86E6-94E7868E13A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zh-CN" altLang="en-US" smtClean="0"/>
              <a:t>理解这些问题有助于我们真正理解和掌握</a:t>
            </a:r>
            <a:r>
              <a:rPr lang="en-US" altLang="zh-CN" smtClean="0"/>
              <a:t>jsp</a:t>
            </a:r>
            <a:r>
              <a:rPr lang="zh-CN" altLang="en-US" smtClean="0"/>
              <a:t>技术。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3E1848B-876C-4BA4-B106-9097979B2F9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3F92FD2F-137D-4AA5-AE01-E20848FBC11D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dirty="0" smtClean="0"/>
              <a:t>extends </a:t>
            </a:r>
            <a:r>
              <a:rPr lang="zh-CN" dirty="0" smtClean="0"/>
              <a:t>属性指定 </a:t>
            </a:r>
            <a:r>
              <a:rPr lang="zh-CN" altLang="zh-CN" dirty="0" smtClean="0"/>
              <a:t>JSP </a:t>
            </a:r>
            <a:r>
              <a:rPr lang="zh-CN" dirty="0" smtClean="0"/>
              <a:t>页面所生成的 </a:t>
            </a:r>
            <a:r>
              <a:rPr lang="zh-CN" altLang="zh-CN" dirty="0" smtClean="0"/>
              <a:t>servlet </a:t>
            </a:r>
            <a:r>
              <a:rPr lang="zh-CN" dirty="0" smtClean="0"/>
              <a:t>的超类（</a:t>
            </a:r>
            <a:r>
              <a:rPr lang="zh-CN" altLang="zh-CN" dirty="0" smtClean="0"/>
              <a:t>superclass </a:t>
            </a:r>
            <a:r>
              <a:rPr lang="zh-CN" dirty="0" smtClean="0"/>
              <a:t>）。它采用下面的形式：</a:t>
            </a:r>
            <a:endParaRPr lang="zh-CN" dirty="0" smtClean="0"/>
          </a:p>
          <a:p>
            <a:r>
              <a:rPr lang="zh-CN" altLang="zh-CN" dirty="0" smtClean="0"/>
              <a:t>&lt;%@ page extends="package.class" %&gt;</a:t>
            </a:r>
            <a:endParaRPr lang="zh-CN" altLang="zh-CN" dirty="0" smtClean="0"/>
          </a:p>
          <a:p>
            <a:r>
              <a:rPr lang="zh-CN" dirty="0" smtClean="0"/>
              <a:t>这个属性一般为开发人员或提供商保留，由他们对页面的运作方式做出根本性的改变（如添加个性化特性）。一般人应该避免使用这个属性，除非引用由服务器提供商专为这种目的提供的类。</a:t>
            </a:r>
            <a:endParaRPr 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6176-1CE2-4F74-9655-4D567A8430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JSP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脚本片断（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7356" y="1916114"/>
            <a:ext cx="8295072" cy="4321175"/>
          </a:xfrm>
          <a:prstGeom prst="rect">
            <a:avLst/>
          </a:prstGeom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2200" dirty="0" smtClean="0">
                <a:latin typeface="宋体" panose="02010600030101010101" pitchFamily="2" charset="-122"/>
              </a:rPr>
              <a:t>在一个</a:t>
            </a:r>
            <a:r>
              <a:rPr lang="en-US" altLang="zh-CN" sz="2200" dirty="0" smtClean="0">
                <a:latin typeface="宋体" panose="02010600030101010101" pitchFamily="2" charset="-122"/>
              </a:rPr>
              <a:t>JSP</a:t>
            </a:r>
            <a:r>
              <a:rPr lang="zh-CN" altLang="en-US" sz="2200" dirty="0" smtClean="0">
                <a:latin typeface="宋体" panose="02010600030101010101" pitchFamily="2" charset="-122"/>
              </a:rPr>
              <a:t>页面中可以有多个脚本片断，在两个或多个脚本片断之间可以嵌入文本、</a:t>
            </a:r>
            <a:r>
              <a:rPr lang="en-US" altLang="zh-CN" sz="2200" dirty="0" smtClean="0">
                <a:latin typeface="宋体" panose="02010600030101010101" pitchFamily="2" charset="-122"/>
              </a:rPr>
              <a:t>HTML</a:t>
            </a:r>
            <a:r>
              <a:rPr lang="zh-CN" altLang="en-US" sz="2200" dirty="0" smtClean="0">
                <a:latin typeface="宋体" panose="02010600030101010101" pitchFamily="2" charset="-122"/>
              </a:rPr>
              <a:t>标记和其他</a:t>
            </a:r>
            <a:r>
              <a:rPr lang="en-US" altLang="zh-CN" sz="2200" dirty="0" smtClean="0">
                <a:latin typeface="宋体" panose="02010600030101010101" pitchFamily="2" charset="-122"/>
              </a:rPr>
              <a:t>JSP</a:t>
            </a:r>
            <a:r>
              <a:rPr lang="zh-CN" altLang="en-US" sz="2200" dirty="0" smtClean="0">
                <a:latin typeface="宋体" panose="02010600030101010101" pitchFamily="2" charset="-122"/>
              </a:rPr>
              <a:t>元素。</a:t>
            </a:r>
            <a:endParaRPr lang="zh-CN" altLang="en-US" sz="22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</a:rPr>
              <a:t>	举例：</a:t>
            </a:r>
            <a:endParaRPr lang="zh-CN" altLang="en-US" sz="2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&lt;%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	</a:t>
            </a:r>
            <a:r>
              <a:rPr lang="en-US" altLang="zh-CN" sz="1600" i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 x = 10;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	</a:t>
            </a:r>
            <a:r>
              <a:rPr lang="en-US" altLang="zh-CN" sz="1600" i="1" dirty="0" err="1" smtClean="0">
                <a:latin typeface="宋体" panose="02010600030101010101" pitchFamily="2" charset="-122"/>
              </a:rPr>
              <a:t>out.println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(x);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%&gt;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&lt;p&gt;</a:t>
            </a:r>
            <a:r>
              <a:rPr lang="zh-CN" altLang="en-US" sz="1600" i="1" dirty="0" smtClean="0">
                <a:latin typeface="宋体" panose="02010600030101010101" pitchFamily="2" charset="-122"/>
              </a:rPr>
              <a:t>这是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i="1" dirty="0" smtClean="0">
                <a:latin typeface="宋体" panose="02010600030101010101" pitchFamily="2" charset="-122"/>
              </a:rPr>
              <a:t>页面文本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&lt;/p&gt;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&lt;%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i="1" dirty="0" smtClean="0">
                <a:latin typeface="宋体" panose="02010600030101010101" pitchFamily="2" charset="-122"/>
              </a:rPr>
              <a:t>	</a:t>
            </a:r>
            <a:r>
              <a:rPr lang="en-US" altLang="zh-CN" sz="1600" i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 y = 20;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	</a:t>
            </a:r>
            <a:r>
              <a:rPr lang="en-US" altLang="zh-CN" sz="1600" i="1" dirty="0" err="1" smtClean="0">
                <a:latin typeface="宋体" panose="02010600030101010101" pitchFamily="2" charset="-122"/>
              </a:rPr>
              <a:t>out.println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(y);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atin typeface="宋体" panose="02010600030101010101" pitchFamily="2" charset="-122"/>
              </a:rPr>
              <a:t>	%&gt;</a:t>
            </a:r>
            <a:endParaRPr lang="en-US" altLang="zh-CN" sz="1600" i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2200" dirty="0" smtClean="0">
                <a:latin typeface="宋体" panose="02010600030101010101" pitchFamily="2" charset="-122"/>
              </a:rPr>
              <a:t>多个脚本片断中的代码可以相互访问，犹如将所有的代码放在一对</a:t>
            </a:r>
            <a:r>
              <a:rPr lang="en-US" altLang="zh-CN" sz="2200" dirty="0" smtClean="0">
                <a:latin typeface="宋体" panose="02010600030101010101" pitchFamily="2" charset="-122"/>
              </a:rPr>
              <a:t>&lt;%%&gt;</a:t>
            </a:r>
            <a:r>
              <a:rPr lang="zh-CN" altLang="en-US" sz="2200" dirty="0" smtClean="0">
                <a:latin typeface="宋体" panose="02010600030101010101" pitchFamily="2" charset="-122"/>
              </a:rPr>
              <a:t>之中的情况。如：</a:t>
            </a:r>
            <a:r>
              <a:rPr lang="en-US" altLang="zh-CN" sz="1800" i="1" dirty="0" err="1" smtClean="0">
                <a:latin typeface="宋体" panose="02010600030101010101" pitchFamily="2" charset="-122"/>
              </a:rPr>
              <a:t>out.println</a:t>
            </a:r>
            <a:r>
              <a:rPr lang="en-US" altLang="zh-CN" sz="1800" i="1" dirty="0" smtClean="0">
                <a:latin typeface="宋体" panose="02010600030101010101" pitchFamily="2" charset="-122"/>
              </a:rPr>
              <a:t>(x);</a:t>
            </a:r>
            <a:r>
              <a:rPr lang="zh-CN" altLang="en-US" sz="1800" i="1" dirty="0" smtClean="0">
                <a:latin typeface="宋体" panose="02010600030101010101" pitchFamily="2" charset="-122"/>
              </a:rPr>
              <a:t> </a:t>
            </a:r>
            <a:endParaRPr lang="en-US" altLang="zh-CN" sz="1800" i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脚本片断（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7356" y="1917701"/>
            <a:ext cx="8295072" cy="790575"/>
          </a:xfrm>
          <a:prstGeom prst="rect">
            <a:avLst/>
          </a:prstGeom>
        </p:spPr>
        <p:txBody>
          <a:bodyPr/>
          <a:lstStyle/>
          <a:p>
            <a:pPr marL="266700" indent="-26670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sz="1800" dirty="0" smtClean="0">
                <a:latin typeface="宋体" panose="02010600030101010101" pitchFamily="2" charset="-122"/>
              </a:rPr>
              <a:t>单个脚本片断中的</a:t>
            </a:r>
            <a:r>
              <a:rPr lang="en-US" altLang="zh-CN" sz="1800" dirty="0" smtClean="0">
                <a:latin typeface="宋体" panose="02010600030101010101" pitchFamily="2" charset="-122"/>
              </a:rPr>
              <a:t>Java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语句可以是不完整的，但是，多个脚本片断组合后的结果必须是完整的</a:t>
            </a:r>
            <a:r>
              <a:rPr lang="en-US" altLang="zh-CN" sz="1800" dirty="0" smtClean="0">
                <a:latin typeface="宋体" panose="02010600030101010101" pitchFamily="2" charset="-122"/>
              </a:rPr>
              <a:t>Java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语句，例如：</a:t>
            </a:r>
            <a:endParaRPr lang="zh-CN" altLang="en-US" sz="1800" dirty="0" smtClean="0">
              <a:latin typeface="宋体" panose="02010600030101010101" pitchFamily="2" charset="-122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224320" y="2708275"/>
            <a:ext cx="4186722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&lt;%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for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=1;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&lt;5;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{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%&gt;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&lt;</a:t>
            </a:r>
            <a:r>
              <a:rPr lang="en-US" altLang="zh-CN" sz="1200" dirty="0" smtClean="0"/>
              <a:t>H1&gt;this is H1 title&lt;/</a:t>
            </a:r>
            <a:r>
              <a:rPr lang="en-US" altLang="zh-CN" sz="1200" dirty="0"/>
              <a:t>H1&gt;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&lt;%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	}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%&gt; </a:t>
            </a:r>
            <a:endParaRPr lang="en-US" altLang="zh-CN" sz="1200" dirty="0"/>
          </a:p>
          <a:p>
            <a:pPr marL="355600" indent="-35560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练习：一张表格，打印</a:t>
            </a:r>
            <a:r>
              <a:rPr lang="en-US" altLang="zh-CN" sz="1200" dirty="0"/>
              <a:t>100</a:t>
            </a:r>
            <a:r>
              <a:rPr lang="zh-CN" altLang="en-US" sz="1200" dirty="0"/>
              <a:t>行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声明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7356" y="1916114"/>
            <a:ext cx="8295072" cy="4249737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</a:pPr>
            <a:r>
              <a:rPr lang="en-US" altLang="zh-CN" sz="2100" dirty="0" smtClean="0"/>
              <a:t>JSP</a:t>
            </a:r>
            <a:r>
              <a:rPr lang="zh-CN" altLang="en-US" sz="2100" dirty="0" smtClean="0"/>
              <a:t>页面中编写的所有代码，默认会翻译到</a:t>
            </a:r>
            <a:r>
              <a:rPr lang="en-US" altLang="zh-CN" sz="2100" dirty="0" err="1" smtClean="0"/>
              <a:t>servlet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service</a:t>
            </a:r>
            <a:r>
              <a:rPr lang="zh-CN" altLang="en-US" sz="2100" dirty="0" smtClean="0"/>
              <a:t>方法中， 而</a:t>
            </a:r>
            <a:r>
              <a:rPr lang="en-US" altLang="zh-CN" sz="2100" dirty="0" err="1" smtClean="0"/>
              <a:t>Jsp</a:t>
            </a:r>
            <a:r>
              <a:rPr lang="zh-CN" altLang="en-US" sz="2100" dirty="0" smtClean="0"/>
              <a:t>声明中的</a:t>
            </a:r>
            <a:r>
              <a:rPr lang="en-US" altLang="zh-CN" sz="2100" dirty="0" smtClean="0"/>
              <a:t>java</a:t>
            </a:r>
            <a:r>
              <a:rPr lang="zh-CN" altLang="en-US" sz="2100" dirty="0" smtClean="0"/>
              <a:t>代码被翻译到</a:t>
            </a:r>
            <a:r>
              <a:rPr lang="en-US" altLang="zh-CN" sz="2100" dirty="0" smtClean="0"/>
              <a:t>_</a:t>
            </a:r>
            <a:r>
              <a:rPr lang="en-US" altLang="zh-CN" sz="2100" dirty="0" err="1" smtClean="0"/>
              <a:t>jspService</a:t>
            </a:r>
            <a:r>
              <a:rPr lang="zh-CN" altLang="en-US" sz="2100" dirty="0" smtClean="0"/>
              <a:t>方法的外面。语法：</a:t>
            </a:r>
            <a:endParaRPr lang="zh-CN" altLang="en-US" sz="2100" dirty="0" smtClean="0"/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/>
              <a:t>&lt;%</a:t>
            </a:r>
            <a:r>
              <a:rPr lang="zh-CN" altLang="en-US" sz="1900" dirty="0" smtClean="0"/>
              <a:t>！ </a:t>
            </a:r>
            <a:endParaRPr lang="zh-CN" altLang="en-US" sz="1900" dirty="0" smtClean="0"/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900" dirty="0" smtClean="0"/>
              <a:t>	</a:t>
            </a:r>
            <a:r>
              <a:rPr lang="en-US" altLang="zh-CN" sz="1900" dirty="0" smtClean="0"/>
              <a:t>java</a:t>
            </a:r>
            <a:r>
              <a:rPr lang="zh-CN" altLang="en-US" sz="1900" dirty="0" smtClean="0"/>
              <a:t>代码 </a:t>
            </a:r>
            <a:endParaRPr lang="zh-CN" altLang="en-US" sz="1900" dirty="0" smtClean="0"/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/>
              <a:t>%&gt;</a:t>
            </a:r>
            <a:endParaRPr lang="en-US" altLang="zh-CN" sz="1900" dirty="0" smtClean="0"/>
          </a:p>
          <a:p>
            <a:pPr marL="355600" indent="-355600" eaLnBrk="1" hangingPunct="1">
              <a:lnSpc>
                <a:spcPct val="80000"/>
              </a:lnSpc>
            </a:pPr>
            <a:r>
              <a:rPr lang="zh-CN" altLang="en-US" sz="2100" dirty="0" smtClean="0"/>
              <a:t>所以，</a:t>
            </a:r>
            <a:r>
              <a:rPr lang="en-US" altLang="zh-CN" sz="2100" dirty="0" smtClean="0"/>
              <a:t>JSP</a:t>
            </a:r>
            <a:r>
              <a:rPr lang="zh-CN" altLang="en-US" sz="2100" dirty="0" smtClean="0"/>
              <a:t>声明可用于定义</a:t>
            </a:r>
            <a:r>
              <a:rPr lang="en-US" altLang="zh-CN" sz="2100" dirty="0" smtClean="0"/>
              <a:t>JSP</a:t>
            </a:r>
            <a:r>
              <a:rPr lang="zh-CN" altLang="en-US" sz="2100" dirty="0" smtClean="0"/>
              <a:t>页面转换成的</a:t>
            </a:r>
            <a:r>
              <a:rPr lang="en-US" altLang="zh-CN" sz="2100" dirty="0" err="1" smtClean="0"/>
              <a:t>Servlet</a:t>
            </a:r>
            <a:r>
              <a:rPr lang="zh-CN" altLang="en-US" sz="2100" dirty="0" smtClean="0"/>
              <a:t>程序的静态代码块、成员变量和方法 。 </a:t>
            </a:r>
            <a:endParaRPr lang="zh-CN" altLang="en-US" sz="2100" dirty="0" smtClean="0"/>
          </a:p>
          <a:p>
            <a:pPr marL="355600" indent="-355600" eaLnBrk="1" hangingPunct="1">
              <a:lnSpc>
                <a:spcPct val="80000"/>
              </a:lnSpc>
            </a:pPr>
            <a:endParaRPr lang="zh-CN" altLang="en-US" sz="2100" dirty="0" smtClean="0"/>
          </a:p>
          <a:p>
            <a:pPr marL="355600" indent="-355600" eaLnBrk="1" hangingPunct="1">
              <a:lnSpc>
                <a:spcPct val="80000"/>
              </a:lnSpc>
            </a:pPr>
            <a:r>
              <a:rPr lang="zh-CN" altLang="en-US" sz="2100" dirty="0" smtClean="0"/>
              <a:t>多个静态代码块、变量和函数可以定义在一个</a:t>
            </a:r>
            <a:r>
              <a:rPr lang="en-US" altLang="zh-CN" sz="2100" dirty="0" smtClean="0"/>
              <a:t>JSP</a:t>
            </a:r>
            <a:r>
              <a:rPr lang="zh-CN" altLang="en-US" sz="2100" dirty="0" smtClean="0"/>
              <a:t>声明中，也可以分别单独定义在多个</a:t>
            </a:r>
            <a:r>
              <a:rPr lang="en-US" altLang="zh-CN" sz="2100" dirty="0" smtClean="0"/>
              <a:t>JSP</a:t>
            </a:r>
            <a:r>
              <a:rPr lang="zh-CN" altLang="en-US" sz="2100" dirty="0" smtClean="0"/>
              <a:t>声明中。</a:t>
            </a:r>
            <a:endParaRPr lang="zh-CN" altLang="en-US" sz="2100" dirty="0" smtClean="0"/>
          </a:p>
          <a:p>
            <a:pPr marL="355600" indent="-355600" eaLnBrk="1" hangingPunct="1">
              <a:lnSpc>
                <a:spcPct val="80000"/>
              </a:lnSpc>
            </a:pPr>
            <a:endParaRPr lang="zh-CN" altLang="en-US" sz="2100" dirty="0" smtClean="0"/>
          </a:p>
          <a:p>
            <a:pPr marL="355600" indent="-355600" eaLnBrk="1" hangingPunct="1">
              <a:lnSpc>
                <a:spcPct val="80000"/>
              </a:lnSpc>
            </a:pPr>
            <a:r>
              <a:rPr lang="en-US" altLang="zh-CN" sz="2100" dirty="0" smtClean="0">
                <a:solidFill>
                  <a:srgbClr val="FF0000"/>
                </a:solidFill>
              </a:rPr>
              <a:t>JSP</a:t>
            </a:r>
            <a:r>
              <a:rPr lang="zh-CN" altLang="en-US" sz="2100" dirty="0" smtClean="0">
                <a:solidFill>
                  <a:srgbClr val="FF0000"/>
                </a:solidFill>
              </a:rPr>
              <a:t>隐式对象的作用范围仅限于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2100" dirty="0" smtClean="0">
                <a:solidFill>
                  <a:srgbClr val="FF0000"/>
                </a:solidFill>
              </a:rPr>
              <a:t>的</a:t>
            </a:r>
            <a:r>
              <a:rPr lang="en-US" altLang="zh-CN" sz="2100" dirty="0" smtClean="0">
                <a:solidFill>
                  <a:srgbClr val="FF0000"/>
                </a:solidFill>
              </a:rPr>
              <a:t>_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jspService</a:t>
            </a:r>
            <a:r>
              <a:rPr lang="zh-CN" altLang="en-US" sz="2100" dirty="0" smtClean="0">
                <a:solidFill>
                  <a:srgbClr val="FF0000"/>
                </a:solidFill>
              </a:rPr>
              <a:t>方法，所以在</a:t>
            </a:r>
            <a:r>
              <a:rPr lang="en-US" altLang="zh-CN" sz="2100" dirty="0" smtClean="0">
                <a:solidFill>
                  <a:srgbClr val="FF0000"/>
                </a:solidFill>
              </a:rPr>
              <a:t>JSP</a:t>
            </a:r>
            <a:r>
              <a:rPr lang="zh-CN" altLang="en-US" sz="2100" dirty="0" smtClean="0">
                <a:solidFill>
                  <a:srgbClr val="FF0000"/>
                </a:solidFill>
              </a:rPr>
              <a:t>声明中不能使用这些隐式对象。 </a:t>
            </a:r>
            <a:endParaRPr lang="zh-CN" altLang="en-US" sz="2100" dirty="0" smtClean="0">
              <a:solidFill>
                <a:srgbClr val="FF0000"/>
              </a:solidFill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 </a:t>
            </a:r>
            <a:r>
              <a:rPr lang="en-US" altLang="zh-CN" b="1" smtClean="0"/>
              <a:t>JSP</a:t>
            </a:r>
            <a:r>
              <a:rPr lang="zh-CN" altLang="en-US" b="1" smtClean="0"/>
              <a:t>声明</a:t>
            </a:r>
            <a:r>
              <a:rPr lang="zh-CN" altLang="en-US" b="1" smtClean="0">
                <a:sym typeface="Wingdings" panose="05000000000000000000" pitchFamily="2" charset="2"/>
              </a:rPr>
              <a:t>案例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7356" y="1916114"/>
            <a:ext cx="8295072" cy="4321175"/>
          </a:xfrm>
          <a:prstGeom prst="rect">
            <a:avLst/>
          </a:prstGeom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&lt;%!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static 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{ 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1600" dirty="0" smtClean="0">
                <a:latin typeface="宋体" panose="02010600030101010101" pitchFamily="2" charset="-122"/>
              </a:rPr>
              <a:t>("loading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Servlet</a:t>
            </a:r>
            <a:r>
              <a:rPr lang="en-US" altLang="zh-CN" sz="1600" dirty="0" smtClean="0">
                <a:latin typeface="宋体" panose="02010600030101010101" pitchFamily="2" charset="-122"/>
              </a:rPr>
              <a:t>!"); 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}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private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globalVar</a:t>
            </a:r>
            <a:r>
              <a:rPr lang="en-US" altLang="zh-CN" sz="1600" dirty="0" smtClean="0">
                <a:latin typeface="宋体" panose="02010600030101010101" pitchFamily="2" charset="-122"/>
              </a:rPr>
              <a:t> = 0;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jspInit</a:t>
            </a:r>
            <a:r>
              <a:rPr lang="en-US" altLang="zh-CN" sz="1600" dirty="0" smtClean="0">
                <a:latin typeface="宋体" panose="02010600030101010101" pitchFamily="2" charset="-122"/>
              </a:rPr>
              <a:t>()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{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1600" dirty="0" smtClean="0">
                <a:latin typeface="宋体" panose="02010600030101010101" pitchFamily="2" charset="-122"/>
              </a:rPr>
              <a:t>("initializing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</a:t>
            </a:r>
            <a:r>
              <a:rPr lang="en-US" altLang="zh-CN" sz="1600" dirty="0" smtClean="0">
                <a:latin typeface="宋体" panose="02010600030101010101" pitchFamily="2" charset="-122"/>
              </a:rPr>
              <a:t>!");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}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%&gt;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&lt;%!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jspDestroy</a:t>
            </a:r>
            <a:r>
              <a:rPr lang="en-US" altLang="zh-CN" sz="1600" dirty="0" smtClean="0">
                <a:latin typeface="宋体" panose="02010600030101010101" pitchFamily="2" charset="-122"/>
              </a:rPr>
              <a:t>()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{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System.out.println</a:t>
            </a:r>
            <a:r>
              <a:rPr lang="en-US" altLang="zh-CN" sz="1600" dirty="0" smtClean="0">
                <a:latin typeface="宋体" panose="02010600030101010101" pitchFamily="2" charset="-122"/>
              </a:rPr>
              <a:t>("destroying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</a:t>
            </a:r>
            <a:r>
              <a:rPr lang="en-US" altLang="zh-CN" sz="1600" dirty="0" smtClean="0">
                <a:latin typeface="宋体" panose="02010600030101010101" pitchFamily="2" charset="-122"/>
              </a:rPr>
              <a:t>!");</a:t>
            </a:r>
            <a:endParaRPr lang="es-PA" altLang="en-US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A" altLang="en-US" sz="1600" dirty="0" smtClean="0">
                <a:latin typeface="宋体" panose="02010600030101010101" pitchFamily="2" charset="-122"/>
              </a:rPr>
              <a:t>}</a:t>
            </a:r>
            <a:endParaRPr lang="es-PA" altLang="en-US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A" altLang="en-US" sz="1800" dirty="0" smtClean="0">
                <a:latin typeface="宋体" panose="02010600030101010101" pitchFamily="2" charset="-122"/>
              </a:rPr>
              <a:t>%&gt;</a:t>
            </a:r>
            <a:endParaRPr lang="es-PA" altLang="en-US" sz="1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 </a:t>
            </a:r>
            <a:r>
              <a:rPr lang="en-US" altLang="zh-CN" b="1" dirty="0" smtClean="0">
                <a:sym typeface="Wingdings" panose="05000000000000000000" pitchFamily="2" charset="2"/>
              </a:rPr>
              <a:t>JSP</a:t>
            </a:r>
            <a:r>
              <a:rPr lang="zh-CN" altLang="en-US" b="1" dirty="0" smtClean="0">
                <a:sym typeface="Wingdings" panose="05000000000000000000" pitchFamily="2" charset="2"/>
              </a:rPr>
              <a:t>注释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7356" y="1916113"/>
            <a:ext cx="8295072" cy="1657350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JSP</a:t>
            </a:r>
            <a:r>
              <a:rPr lang="zh-CN" altLang="en-US" sz="2000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注释的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格式：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	</a:t>
            </a:r>
            <a:r>
              <a:rPr lang="zh-CN" altLang="en-US" sz="16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&lt;%-- 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注释信息 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--%&gt;</a:t>
            </a:r>
            <a:endParaRPr lang="en-US" altLang="zh-CN" sz="16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000" b="1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引擎在将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页面翻译成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程序时，忽略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页面中被注释的内容。</a:t>
            </a:r>
            <a:endParaRPr lang="en-US" sz="20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000" b="1" dirty="0" smtClean="0">
                <a:latin typeface="宋体" panose="02010600030101010101" pitchFamily="2" charset="-122"/>
              </a:rPr>
              <a:t>HTML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的注释有什么不同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?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查看源文件解决。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6" y="533400"/>
            <a:ext cx="8688666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ym typeface="Wingdings" panose="05000000000000000000" pitchFamily="2" charset="2"/>
              </a:rPr>
              <a:t>JSP</a:t>
            </a:r>
            <a:r>
              <a:rPr lang="zh-CN" altLang="en-US" b="1" dirty="0" smtClean="0">
                <a:sym typeface="Wingdings" panose="05000000000000000000" pitchFamily="2" charset="2"/>
              </a:rPr>
              <a:t>指令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390" y="1908176"/>
            <a:ext cx="8216703" cy="365442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指令（</a:t>
            </a:r>
            <a:r>
              <a:rPr lang="en-US" altLang="zh-CN" sz="2400" dirty="0" smtClean="0">
                <a:latin typeface="宋体" panose="02010600030101010101" pitchFamily="2" charset="-122"/>
              </a:rPr>
              <a:t>directive</a:t>
            </a:r>
            <a:r>
              <a:rPr lang="zh-CN" altLang="en-US" sz="2400" dirty="0" smtClean="0">
                <a:latin typeface="宋体" panose="02010600030101010101" pitchFamily="2" charset="-122"/>
              </a:rPr>
              <a:t>）是为</a:t>
            </a: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引擎而设计的，它们并不直接产生任何可见输出，而只是告诉引擎如何处理</a:t>
            </a: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页面中的其余部分。在</a:t>
            </a:r>
            <a:r>
              <a:rPr lang="en-US" altLang="zh-CN" sz="2400" dirty="0" smtClean="0">
                <a:latin typeface="宋体" panose="02010600030101010101" pitchFamily="2" charset="-122"/>
              </a:rPr>
              <a:t>JSP 2.0</a:t>
            </a:r>
            <a:r>
              <a:rPr lang="zh-CN" altLang="en-US" sz="2400" dirty="0" smtClean="0">
                <a:latin typeface="宋体" panose="02010600030101010101" pitchFamily="2" charset="-122"/>
              </a:rPr>
              <a:t>规范中共定义了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三个指令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zh-CN" altLang="en-US" sz="2400" dirty="0" smtClean="0"/>
          </a:p>
          <a:p>
            <a:pPr lvl="1" eaLnBrk="1" hangingPunct="1">
              <a:spcAft>
                <a:spcPct val="10000"/>
              </a:spcAft>
            </a:pPr>
            <a:r>
              <a:rPr lang="en-US" altLang="zh-CN" sz="2000" dirty="0" smtClean="0"/>
              <a:t>page</a:t>
            </a:r>
            <a:r>
              <a:rPr lang="zh-CN" altLang="en-US" sz="2000" dirty="0" smtClean="0"/>
              <a:t>指令</a:t>
            </a:r>
            <a:endParaRPr lang="zh-CN" altLang="en-US" sz="2000" dirty="0" smtClean="0"/>
          </a:p>
          <a:p>
            <a:pPr lvl="1" eaLnBrk="1" hangingPunct="1">
              <a:spcAft>
                <a:spcPct val="10000"/>
              </a:spcAft>
            </a:pPr>
            <a:r>
              <a:rPr lang="en-US" altLang="zh-CN" sz="2000" dirty="0" smtClean="0"/>
              <a:t>Include</a:t>
            </a:r>
            <a:r>
              <a:rPr lang="zh-CN" altLang="en-US" sz="2000" dirty="0" smtClean="0"/>
              <a:t>指令</a:t>
            </a:r>
            <a:endParaRPr lang="zh-CN" altLang="en-US" sz="2000" dirty="0" smtClean="0"/>
          </a:p>
          <a:p>
            <a:pPr lvl="1" eaLnBrk="1" hangingPunct="1">
              <a:spcAft>
                <a:spcPct val="10000"/>
              </a:spcAft>
            </a:pPr>
            <a:r>
              <a:rPr lang="en-US" altLang="zh-CN" sz="2000" dirty="0" err="1" smtClean="0"/>
              <a:t>taglib</a:t>
            </a:r>
            <a:r>
              <a:rPr lang="zh-CN" altLang="en-US" sz="2000" dirty="0" smtClean="0"/>
              <a:t>指令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</a:t>
            </a:r>
            <a:r>
              <a:rPr lang="zh-CN" altLang="en-US" b="1" smtClean="0">
                <a:sym typeface="Wingdings" panose="05000000000000000000" pitchFamily="2" charset="2"/>
              </a:rPr>
              <a:t> </a:t>
            </a:r>
            <a:r>
              <a:rPr lang="en-US" altLang="zh-CN" b="1" smtClean="0"/>
              <a:t>JSP</a:t>
            </a:r>
            <a:r>
              <a:rPr lang="zh-CN" altLang="en-US" b="1" smtClean="0"/>
              <a:t>指令简介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3"/>
            <a:ext cx="9005632" cy="4176712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指令的基本语法格式：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smtClean="0">
                <a:latin typeface="宋体" panose="02010600030101010101" pitchFamily="2" charset="-122"/>
              </a:rPr>
              <a:t>&lt;%@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sz="2000" dirty="0" smtClean="0">
                <a:latin typeface="宋体" panose="02010600030101010101" pitchFamily="2" charset="-122"/>
              </a:rPr>
              <a:t> 属性名</a:t>
            </a:r>
            <a:r>
              <a:rPr lang="en-US" altLang="zh-CN" sz="2000" dirty="0" smtClean="0">
                <a:latin typeface="宋体" panose="02010600030101010101" pitchFamily="2" charset="-122"/>
              </a:rPr>
              <a:t>="</a:t>
            </a:r>
            <a:r>
              <a:rPr lang="zh-CN" altLang="en-US" sz="2000" dirty="0" smtClean="0">
                <a:latin typeface="宋体" panose="02010600030101010101" pitchFamily="2" charset="-122"/>
              </a:rPr>
              <a:t>值</a:t>
            </a:r>
            <a:r>
              <a:rPr lang="en-US" altLang="zh-CN" sz="2000" dirty="0" smtClean="0">
                <a:latin typeface="宋体" panose="02010600030101010101" pitchFamily="2" charset="-122"/>
              </a:rPr>
              <a:t>" %&gt;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2400" dirty="0" smtClean="0">
                <a:latin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</a:rPr>
              <a:t>举例：</a:t>
            </a:r>
            <a:r>
              <a:rPr lang="en-US" altLang="zh-CN" sz="2000" dirty="0" smtClean="0">
                <a:latin typeface="宋体" panose="02010600030101010101" pitchFamily="2" charset="-122"/>
              </a:rPr>
              <a:t>&lt;%@ page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contentType</a:t>
            </a:r>
            <a:r>
              <a:rPr lang="en-US" altLang="zh-CN" sz="2000" dirty="0" smtClean="0">
                <a:latin typeface="宋体" panose="02010600030101010101" pitchFamily="2" charset="-122"/>
              </a:rPr>
              <a:t>="text/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html;charset</a:t>
            </a:r>
            <a:r>
              <a:rPr lang="en-US" altLang="zh-CN" sz="2000" dirty="0" smtClean="0">
                <a:latin typeface="宋体" panose="02010600030101010101" pitchFamily="2" charset="-122"/>
              </a:rPr>
              <a:t>=gb2312"%&gt;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>
                <a:latin typeface="宋体" panose="02010600030101010101" pitchFamily="2" charset="-122"/>
              </a:rPr>
              <a:t>如果一个指令有多个属性，这多个属性可以写在一个指令中，也可以分开写。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	例如：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		</a:t>
            </a:r>
            <a:r>
              <a:rPr lang="en-US" altLang="zh-CN" sz="1600" dirty="0" smtClean="0">
                <a:latin typeface="宋体" panose="02010600030101010101" pitchFamily="2" charset="-122"/>
              </a:rPr>
              <a:t>&lt;%@ page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contentType</a:t>
            </a:r>
            <a:r>
              <a:rPr lang="en-US" altLang="zh-CN" sz="1600" dirty="0" smtClean="0">
                <a:latin typeface="宋体" panose="02010600030101010101" pitchFamily="2" charset="-122"/>
              </a:rPr>
              <a:t>="text/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html;charset</a:t>
            </a:r>
            <a:r>
              <a:rPr lang="en-US" altLang="zh-CN" sz="1600" dirty="0" smtClean="0">
                <a:latin typeface="宋体" panose="02010600030101010101" pitchFamily="2" charset="-122"/>
              </a:rPr>
              <a:t>=gb2312"%&gt;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		&lt;%@ page import="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java.util.Date</a:t>
            </a:r>
            <a:r>
              <a:rPr lang="en-US" altLang="zh-CN" sz="1600" dirty="0" smtClean="0">
                <a:latin typeface="宋体" panose="02010600030101010101" pitchFamily="2" charset="-122"/>
              </a:rPr>
              <a:t>"%&gt;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</a:rPr>
              <a:t>也可以写作：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</a:rPr>
              <a:t>&lt;%@ page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contentType</a:t>
            </a:r>
            <a:r>
              <a:rPr lang="en-US" altLang="zh-CN" sz="1600" dirty="0" smtClean="0">
                <a:latin typeface="宋体" panose="02010600030101010101" pitchFamily="2" charset="-122"/>
              </a:rPr>
              <a:t>="text/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html;charset</a:t>
            </a:r>
            <a:r>
              <a:rPr lang="en-US" altLang="zh-CN" sz="1600" dirty="0" smtClean="0">
                <a:latin typeface="宋体" panose="02010600030101010101" pitchFamily="2" charset="-122"/>
              </a:rPr>
              <a:t>=gb2312" import="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java.util.Date</a:t>
            </a:r>
            <a:r>
              <a:rPr lang="en-US" altLang="zh-CN" sz="1600" dirty="0" smtClean="0">
                <a:latin typeface="宋体" panose="02010600030101010101" pitchFamily="2" charset="-122"/>
              </a:rPr>
              <a:t>"%&gt;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endParaRPr lang="en-US" altLang="zh-CN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0800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</a:t>
            </a:r>
            <a:r>
              <a:rPr lang="zh-CN" altLang="en-US" b="1" smtClean="0">
                <a:sym typeface="Wingdings" panose="05000000000000000000" pitchFamily="2" charset="2"/>
              </a:rPr>
              <a:t> </a:t>
            </a:r>
            <a:r>
              <a:rPr lang="en-US" altLang="zh-CN" b="1" smtClean="0">
                <a:solidFill>
                  <a:schemeClr val="tx1"/>
                </a:solidFill>
              </a:rPr>
              <a:t>Page</a:t>
            </a:r>
            <a:r>
              <a:rPr lang="zh-CN" altLang="en-US" b="1" smtClean="0">
                <a:solidFill>
                  <a:schemeClr val="tx1"/>
                </a:solidFill>
              </a:rPr>
              <a:t>指令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844675"/>
            <a:ext cx="8373443" cy="4464050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page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指令用于定义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页面的各种属性</a:t>
            </a:r>
            <a:r>
              <a:rPr lang="zh-CN" altLang="en-US" sz="1600" dirty="0" smtClean="0">
                <a:latin typeface="宋体" panose="02010600030101010101" pitchFamily="2" charset="-122"/>
              </a:rPr>
              <a:t>，无论</a:t>
            </a:r>
            <a:r>
              <a:rPr lang="en-US" altLang="zh-CN" sz="1600" dirty="0" smtClean="0">
                <a:latin typeface="宋体" panose="02010600030101010101" pitchFamily="2" charset="-122"/>
              </a:rPr>
              <a:t>page</a:t>
            </a:r>
            <a:r>
              <a:rPr lang="zh-CN" altLang="en-US" sz="1600" dirty="0" smtClean="0">
                <a:latin typeface="宋体" panose="02010600030101010101" pitchFamily="2" charset="-122"/>
              </a:rPr>
              <a:t>指令出现在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页面中的什么地方，它作用的都是整个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页面，为了保持程序的可读性和遵循良好的编程习惯，</a:t>
            </a:r>
            <a:r>
              <a:rPr lang="en-US" altLang="zh-CN" sz="1600" dirty="0" smtClean="0">
                <a:latin typeface="宋体" panose="02010600030101010101" pitchFamily="2" charset="-122"/>
              </a:rPr>
              <a:t>page</a:t>
            </a:r>
            <a:r>
              <a:rPr lang="zh-CN" altLang="en-US" sz="1600" dirty="0" smtClean="0">
                <a:latin typeface="宋体" panose="02010600030101010101" pitchFamily="2" charset="-122"/>
              </a:rPr>
              <a:t>指令最好是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放在整个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页面的起始位置。 </a:t>
            </a:r>
            <a:endParaRPr lang="zh-CN" altLang="en-US" sz="1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1600" dirty="0" smtClean="0">
                <a:latin typeface="宋体" panose="02010600030101010101" pitchFamily="2" charset="-122"/>
              </a:rPr>
              <a:t>JSP </a:t>
            </a:r>
            <a:r>
              <a:rPr lang="zh-CN" altLang="en-US" sz="1600" dirty="0" smtClean="0">
                <a:latin typeface="宋体" panose="02010600030101010101" pitchFamily="2" charset="-122"/>
              </a:rPr>
              <a:t>规范中定义的</a:t>
            </a:r>
            <a:r>
              <a:rPr lang="en-US" altLang="zh-CN" sz="1600" dirty="0" smtClean="0">
                <a:latin typeface="宋体" panose="02010600030101010101" pitchFamily="2" charset="-122"/>
              </a:rPr>
              <a:t>page</a:t>
            </a:r>
            <a:r>
              <a:rPr lang="zh-CN" altLang="en-US" sz="1600" dirty="0" smtClean="0">
                <a:latin typeface="宋体" panose="02010600030101010101" pitchFamily="2" charset="-122"/>
              </a:rPr>
              <a:t>指令的语法：</a:t>
            </a:r>
            <a:endParaRPr lang="zh-CN" altLang="en-US" sz="16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&lt;%@ page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strike="sngStrike" dirty="0" smtClean="0">
                <a:latin typeface="宋体" panose="02010600030101010101" pitchFamily="2" charset="-122"/>
              </a:rPr>
              <a:t>	[ language="</a:t>
            </a:r>
            <a:r>
              <a:rPr lang="en-US" altLang="zh-CN" sz="1200" b="1" strike="sngStrike" dirty="0" smtClean="0">
                <a:latin typeface="宋体" panose="02010600030101010101" pitchFamily="2" charset="-122"/>
              </a:rPr>
              <a:t>java</a:t>
            </a:r>
            <a:r>
              <a:rPr lang="en-US" altLang="zh-CN" sz="1200" strike="sngStrike" dirty="0" smtClean="0">
                <a:latin typeface="宋体" panose="02010600030101010101" pitchFamily="2" charset="-122"/>
              </a:rPr>
              <a:t>" ] </a:t>
            </a:r>
            <a:endParaRPr lang="en-US" altLang="zh-CN" sz="1200" strike="sngStrike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strike="sngStrike" dirty="0" smtClean="0">
                <a:latin typeface="宋体" panose="02010600030101010101" pitchFamily="2" charset="-122"/>
              </a:rPr>
              <a:t>	[ extends="</a:t>
            </a:r>
            <a:r>
              <a:rPr lang="en-US" altLang="zh-CN" sz="1200" i="1" strike="sngStrike" dirty="0" err="1" smtClean="0">
                <a:latin typeface="宋体" panose="02010600030101010101" pitchFamily="2" charset="-122"/>
              </a:rPr>
              <a:t>package</a:t>
            </a:r>
            <a:r>
              <a:rPr lang="en-US" altLang="zh-CN" sz="1200" strike="sngStrike" dirty="0" err="1" smtClean="0">
                <a:latin typeface="宋体" panose="02010600030101010101" pitchFamily="2" charset="-122"/>
              </a:rPr>
              <a:t>.</a:t>
            </a:r>
            <a:r>
              <a:rPr lang="en-US" altLang="zh-CN" sz="1200" i="1" strike="sngStrike" dirty="0" err="1" smtClean="0">
                <a:latin typeface="宋体" panose="02010600030101010101" pitchFamily="2" charset="-122"/>
              </a:rPr>
              <a:t>class</a:t>
            </a:r>
            <a:r>
              <a:rPr lang="en-US" altLang="zh-CN" sz="1200" strike="sngStrike" dirty="0" smtClean="0">
                <a:latin typeface="宋体" panose="02010600030101010101" pitchFamily="2" charset="-122"/>
              </a:rPr>
              <a:t>" ] </a:t>
            </a:r>
            <a:endParaRPr lang="en-US" altLang="zh-CN" sz="1200" strike="sngStrike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	[ 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import="{</a:t>
            </a:r>
            <a:r>
              <a:rPr lang="en-US" altLang="zh-CN" sz="1200" b="1" i="1" dirty="0" err="1" smtClean="0">
                <a:latin typeface="宋体" panose="02010600030101010101" pitchFamily="2" charset="-122"/>
              </a:rPr>
              <a:t>package</a:t>
            </a:r>
            <a:r>
              <a:rPr lang="en-US" altLang="zh-CN" sz="1200" b="1" dirty="0" err="1" smtClean="0">
                <a:latin typeface="宋体" panose="02010600030101010101" pitchFamily="2" charset="-122"/>
              </a:rPr>
              <a:t>.</a:t>
            </a:r>
            <a:r>
              <a:rPr lang="en-US" altLang="zh-CN" sz="1200" b="1" i="1" dirty="0" err="1" smtClean="0">
                <a:latin typeface="宋体" panose="02010600030101010101" pitchFamily="2" charset="-122"/>
              </a:rPr>
              <a:t>class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 | </a:t>
            </a:r>
            <a:r>
              <a:rPr lang="en-US" altLang="zh-CN" sz="1200" b="1" i="1" dirty="0" smtClean="0">
                <a:latin typeface="宋体" panose="02010600030101010101" pitchFamily="2" charset="-122"/>
              </a:rPr>
              <a:t>package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.</a:t>
            </a:r>
            <a:r>
              <a:rPr lang="en-US" altLang="zh-CN" sz="1200" b="1" i="1" dirty="0" smtClean="0">
                <a:latin typeface="宋体" panose="02010600030101010101" pitchFamily="2" charset="-122"/>
              </a:rPr>
              <a:t>*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}, ..."</a:t>
            </a:r>
            <a:r>
              <a:rPr lang="en-US" altLang="zh-CN" sz="1200" dirty="0" smtClean="0">
                <a:latin typeface="宋体" panose="02010600030101010101" pitchFamily="2" charset="-122"/>
              </a:rPr>
              <a:t> ]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	[ 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session=“true | false”</a:t>
            </a:r>
            <a:r>
              <a:rPr lang="en-US" altLang="zh-CN" sz="1200" dirty="0" smtClean="0">
                <a:latin typeface="宋体" panose="02010600030101010101" pitchFamily="2" charset="-122"/>
              </a:rPr>
              <a:t> ]//true</a:t>
            </a:r>
            <a:r>
              <a:rPr lang="zh-CN" altLang="en-US" sz="1200" dirty="0" smtClean="0">
                <a:latin typeface="宋体" panose="02010600030101010101" pitchFamily="2" charset="-122"/>
              </a:rPr>
              <a:t>创建</a:t>
            </a:r>
            <a:r>
              <a:rPr lang="en-US" altLang="zh-CN" sz="1200" dirty="0" smtClean="0">
                <a:latin typeface="宋体" panose="02010600030101010101" pitchFamily="2" charset="-122"/>
              </a:rPr>
              <a:t>session</a:t>
            </a:r>
            <a:r>
              <a:rPr lang="zh-CN" altLang="en-US" sz="1200" dirty="0" smtClean="0">
                <a:latin typeface="宋体" panose="02010600030101010101" pitchFamily="2" charset="-122"/>
              </a:rPr>
              <a:t>对象 </a:t>
            </a:r>
            <a:endParaRPr lang="zh-CN" altLang="en-US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宋体" panose="02010600030101010101" pitchFamily="2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[ buffer="none | </a:t>
            </a:r>
            <a:r>
              <a:rPr lang="en-US" altLang="zh-CN" sz="1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8kb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lang="en-US" altLang="zh-CN" sz="1200" i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size</a:t>
            </a:r>
            <a:r>
              <a:rPr lang="en-US" altLang="zh-CN" sz="12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kb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" </a:t>
            </a:r>
            <a:r>
              <a:rPr lang="en-US" altLang="zh-CN" sz="1200" dirty="0" smtClean="0">
                <a:latin typeface="宋体" panose="02010600030101010101" pitchFamily="2" charset="-122"/>
              </a:rPr>
              <a:t>]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	[ </a:t>
            </a:r>
            <a:r>
              <a:rPr lang="en-US" altLang="zh-CN" sz="1200" b="1" dirty="0" err="1" smtClean="0">
                <a:latin typeface="宋体" panose="02010600030101010101" pitchFamily="2" charset="-122"/>
              </a:rPr>
              <a:t>contentType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="</a:t>
            </a:r>
            <a:r>
              <a:rPr lang="en-US" altLang="zh-CN" sz="1200" b="1" i="1" dirty="0" err="1" smtClean="0">
                <a:latin typeface="宋体" panose="02010600030101010101" pitchFamily="2" charset="-122"/>
              </a:rPr>
              <a:t>mimeType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 [ ;</a:t>
            </a:r>
            <a:r>
              <a:rPr lang="en-US" altLang="zh-CN" sz="1200" b="1" dirty="0" err="1" smtClean="0">
                <a:latin typeface="宋体" panose="02010600030101010101" pitchFamily="2" charset="-122"/>
              </a:rPr>
              <a:t>charset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=</a:t>
            </a:r>
            <a:r>
              <a:rPr lang="en-US" altLang="zh-CN" sz="1200" b="1" i="1" dirty="0" err="1" smtClean="0">
                <a:latin typeface="宋体" panose="02010600030101010101" pitchFamily="2" charset="-122"/>
              </a:rPr>
              <a:t>characterSet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 ]"</a:t>
            </a:r>
            <a:r>
              <a:rPr lang="en-US" altLang="zh-CN" sz="1200" dirty="0" smtClean="0">
                <a:latin typeface="宋体" panose="02010600030101010101" pitchFamily="2" charset="-122"/>
              </a:rPr>
              <a:t> | "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text/html ; </a:t>
            </a:r>
            <a:r>
              <a:rPr lang="en-US" altLang="zh-CN" sz="1200" b="1" dirty="0" err="1" smtClean="0">
                <a:latin typeface="宋体" panose="02010600030101010101" pitchFamily="2" charset="-122"/>
              </a:rPr>
              <a:t>charset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=ISO-8859-1</a:t>
            </a:r>
            <a:r>
              <a:rPr lang="en-US" altLang="zh-CN" sz="1200" dirty="0" smtClean="0">
                <a:latin typeface="宋体" panose="02010600030101010101" pitchFamily="2" charset="-122"/>
              </a:rPr>
              <a:t>" ]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	[ </a:t>
            </a:r>
            <a:r>
              <a:rPr lang="en-US" altLang="zh-CN" sz="1200" b="1" dirty="0" err="1" smtClean="0">
                <a:latin typeface="宋体" panose="02010600030101010101" pitchFamily="2" charset="-122"/>
              </a:rPr>
              <a:t>pageEncoding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="</a:t>
            </a:r>
            <a:r>
              <a:rPr lang="en-US" altLang="zh-CN" sz="1200" b="1" i="1" dirty="0" err="1" smtClean="0">
                <a:latin typeface="宋体" panose="02010600030101010101" pitchFamily="2" charset="-122"/>
              </a:rPr>
              <a:t>characterSet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 | ISO-8859-1"</a:t>
            </a:r>
            <a:r>
              <a:rPr lang="en-US" altLang="zh-CN" sz="1200" dirty="0" smtClean="0">
                <a:latin typeface="宋体" panose="02010600030101010101" pitchFamily="2" charset="-122"/>
              </a:rPr>
              <a:t> ] 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%&gt;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zh-CN" sz="12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include</a:t>
            </a:r>
            <a:r>
              <a:rPr lang="zh-CN" altLang="en-US" dirty="0" smtClean="0">
                <a:sym typeface="Wingdings" panose="05000000000000000000" pitchFamily="2" charset="2"/>
              </a:rPr>
              <a:t>指令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895476"/>
            <a:ext cx="8373443" cy="4321175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 smtClean="0">
                <a:latin typeface="宋体" panose="02010600030101010101" pitchFamily="2" charset="-122"/>
              </a:rPr>
              <a:t>include</a:t>
            </a:r>
            <a:r>
              <a:rPr lang="zh-CN" altLang="en-US" sz="1800" dirty="0" smtClean="0">
                <a:latin typeface="宋体" panose="02010600030101010101" pitchFamily="2" charset="-122"/>
              </a:rPr>
              <a:t>指令用于引入其它</a:t>
            </a:r>
            <a:r>
              <a:rPr lang="en-US" altLang="zh-CN" sz="1800" dirty="0" smtClean="0">
                <a:latin typeface="宋体" panose="02010600030101010101" pitchFamily="2" charset="-122"/>
              </a:rPr>
              <a:t>JSP</a:t>
            </a:r>
            <a:r>
              <a:rPr lang="zh-CN" altLang="en-US" sz="1800" dirty="0" smtClean="0">
                <a:latin typeface="宋体" panose="02010600030101010101" pitchFamily="2" charset="-122"/>
              </a:rPr>
              <a:t>页面，如果使用</a:t>
            </a:r>
            <a:r>
              <a:rPr lang="en-US" altLang="zh-CN" sz="1800" dirty="0" smtClean="0">
                <a:latin typeface="宋体" panose="02010600030101010101" pitchFamily="2" charset="-122"/>
              </a:rPr>
              <a:t>include</a:t>
            </a:r>
            <a:r>
              <a:rPr lang="zh-CN" altLang="en-US" sz="1800" dirty="0" smtClean="0">
                <a:latin typeface="宋体" panose="02010600030101010101" pitchFamily="2" charset="-122"/>
              </a:rPr>
              <a:t>指令引入了其它</a:t>
            </a:r>
            <a:r>
              <a:rPr lang="en-US" altLang="zh-CN" sz="1800" dirty="0" smtClean="0">
                <a:latin typeface="宋体" panose="02010600030101010101" pitchFamily="2" charset="-122"/>
              </a:rPr>
              <a:t>JSP</a:t>
            </a:r>
            <a:r>
              <a:rPr lang="zh-CN" altLang="en-US" sz="1800" dirty="0" smtClean="0">
                <a:latin typeface="宋体" panose="02010600030101010101" pitchFamily="2" charset="-122"/>
              </a:rPr>
              <a:t>页面，那么</a:t>
            </a:r>
            <a:r>
              <a:rPr lang="en-US" altLang="zh-CN" sz="1800" dirty="0" smtClean="0">
                <a:latin typeface="宋体" panose="02010600030101010101" pitchFamily="2" charset="-122"/>
              </a:rPr>
              <a:t>JSP</a:t>
            </a:r>
            <a:r>
              <a:rPr lang="zh-CN" altLang="en-US" sz="1800" dirty="0" smtClean="0">
                <a:latin typeface="宋体" panose="02010600030101010101" pitchFamily="2" charset="-122"/>
              </a:rPr>
              <a:t>引擎将把这</a:t>
            </a:r>
            <a:r>
              <a:rPr lang="zh-CN" altLang="en-US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两个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翻译成一个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1800" dirty="0" smtClean="0">
                <a:latin typeface="宋体" panose="02010600030101010101" pitchFamily="2" charset="-122"/>
              </a:rPr>
              <a:t>。所以</a:t>
            </a:r>
            <a:r>
              <a:rPr lang="en-US" altLang="zh-CN" sz="1800" dirty="0" smtClean="0">
                <a:latin typeface="宋体" panose="02010600030101010101" pitchFamily="2" charset="-122"/>
              </a:rPr>
              <a:t>include</a:t>
            </a:r>
            <a:r>
              <a:rPr lang="zh-CN" altLang="en-US" sz="1800" dirty="0" smtClean="0">
                <a:latin typeface="宋体" panose="02010600030101010101" pitchFamily="2" charset="-122"/>
              </a:rPr>
              <a:t>指令引入通常也称之为静态引入。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dirty="0" smtClean="0"/>
              <a:t>语法：</a:t>
            </a:r>
            <a:endParaRPr lang="zh-CN" altLang="en-US" sz="1800" dirty="0" smtClean="0"/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</a:rPr>
              <a:t>&lt;%@ include file=“</a:t>
            </a:r>
            <a:r>
              <a:rPr lang="zh-CN" altLang="en-US" sz="1600" dirty="0" smtClean="0">
                <a:latin typeface="宋体" panose="02010600030101010101" pitchFamily="2" charset="-122"/>
              </a:rPr>
              <a:t>被包含组件的绝对</a:t>
            </a:r>
            <a:r>
              <a:rPr lang="en-US" altLang="zh-CN" sz="1600" dirty="0" smtClean="0">
                <a:latin typeface="宋体" panose="02010600030101010101" pitchFamily="2" charset="-122"/>
              </a:rPr>
              <a:t>URL</a:t>
            </a:r>
            <a:r>
              <a:rPr lang="zh-CN" altLang="en-US" sz="1600" dirty="0" smtClean="0">
                <a:latin typeface="宋体" panose="02010600030101010101" pitchFamily="2" charset="-122"/>
              </a:rPr>
              <a:t>或相对</a:t>
            </a:r>
            <a:r>
              <a:rPr lang="en-US" altLang="zh-CN" sz="1600" dirty="0" smtClean="0">
                <a:latin typeface="宋体" panose="02010600030101010101" pitchFamily="2" charset="-122"/>
              </a:rPr>
              <a:t>URL"%&gt;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smtClean="0">
                <a:latin typeface="宋体" panose="02010600030101010101" pitchFamily="2" charset="-122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其中的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file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属性用于指定被引入文件的路径。路径以“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/”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开头，表示代表当前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应用。</a:t>
            </a:r>
            <a:endParaRPr lang="zh-CN" altLang="en-US" sz="1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dirty="0" smtClean="0"/>
              <a:t>细节：</a:t>
            </a:r>
            <a:endParaRPr lang="zh-CN" altLang="en-US" sz="1800" dirty="0" smtClean="0"/>
          </a:p>
          <a:p>
            <a:pPr marL="9906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被引入的文件必须遵循</a:t>
            </a: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语法。</a:t>
            </a:r>
            <a:endParaRPr lang="zh-CN" altLang="en-US" sz="1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宋体" panose="02010600030101010101" pitchFamily="2" charset="-122"/>
              </a:rPr>
              <a:t>被引入的文件可以使用任意的扩展名，即使其扩展名是</a:t>
            </a:r>
            <a:r>
              <a:rPr lang="en-US" altLang="zh-CN" sz="1600" dirty="0" smtClean="0">
                <a:latin typeface="宋体" panose="02010600030101010101" pitchFamily="2" charset="-122"/>
              </a:rPr>
              <a:t>html</a:t>
            </a:r>
            <a:r>
              <a:rPr lang="zh-CN" altLang="en-US" sz="1600" dirty="0" smtClean="0">
                <a:latin typeface="宋体" panose="02010600030101010101" pitchFamily="2" charset="-122"/>
              </a:rPr>
              <a:t>，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引擎也会按照处理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页面的方式处理它里面的内容，为了见名知意，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规范建议使用</a:t>
            </a:r>
            <a:r>
              <a:rPr lang="en-US" altLang="zh-CN" sz="1600" dirty="0" smtClean="0">
                <a:latin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jspf</a:t>
            </a:r>
            <a:r>
              <a:rPr lang="zh-CN" altLang="en-US" sz="1600" dirty="0" smtClean="0">
                <a:latin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宋体" panose="02010600030101010101" pitchFamily="2" charset="-122"/>
              </a:rPr>
              <a:t>JSP fragments</a:t>
            </a:r>
            <a:r>
              <a:rPr lang="zh-CN" altLang="en-US" sz="1600" dirty="0" smtClean="0">
                <a:latin typeface="宋体" panose="02010600030101010101" pitchFamily="2" charset="-122"/>
              </a:rPr>
              <a:t>）作为静态引入文件的扩展名。 </a:t>
            </a:r>
            <a:endParaRPr lang="zh-CN" altLang="en-US" sz="1600" dirty="0" smtClean="0">
              <a:latin typeface="宋体" panose="02010600030101010101" pitchFamily="2" charset="-122"/>
            </a:endParaRPr>
          </a:p>
          <a:p>
            <a:pPr marL="9906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宋体" panose="02010600030101010101" pitchFamily="2" charset="-122"/>
              </a:rPr>
              <a:t>由于使用</a:t>
            </a:r>
            <a:r>
              <a:rPr lang="en-US" altLang="zh-CN" sz="1600" dirty="0" smtClean="0">
                <a:latin typeface="宋体" panose="02010600030101010101" pitchFamily="2" charset="-122"/>
              </a:rPr>
              <a:t>include</a:t>
            </a:r>
            <a:r>
              <a:rPr lang="zh-CN" altLang="en-US" sz="1600" dirty="0" smtClean="0">
                <a:latin typeface="宋体" panose="02010600030101010101" pitchFamily="2" charset="-122"/>
              </a:rPr>
              <a:t>指令将会涉及到</a:t>
            </a:r>
            <a:r>
              <a:rPr lang="en-US" altLang="zh-CN" sz="1600" dirty="0" smtClean="0">
                <a:latin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</a:rPr>
              <a:t>个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页面，并会把</a:t>
            </a:r>
            <a:r>
              <a:rPr lang="en-US" altLang="zh-CN" sz="1600" dirty="0" smtClean="0">
                <a:latin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</a:rPr>
              <a:t>个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翻译成一个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1600" dirty="0" smtClean="0">
                <a:latin typeface="宋体" panose="02010600030101010101" pitchFamily="2" charset="-122"/>
              </a:rPr>
              <a:t>，所以这</a:t>
            </a:r>
            <a:r>
              <a:rPr lang="en-US" altLang="zh-CN" sz="1600" dirty="0" smtClean="0">
                <a:latin typeface="宋体" panose="02010600030101010101" pitchFamily="2" charset="-122"/>
              </a:rPr>
              <a:t>2</a:t>
            </a:r>
            <a:r>
              <a:rPr lang="zh-CN" altLang="en-US" sz="1600" dirty="0" smtClean="0">
                <a:latin typeface="宋体" panose="02010600030101010101" pitchFamily="2" charset="-122"/>
              </a:rPr>
              <a:t>个</a:t>
            </a:r>
            <a:r>
              <a:rPr lang="en-US" altLang="zh-CN" sz="1600" dirty="0" smtClean="0">
                <a:latin typeface="宋体" panose="02010600030101010101" pitchFamily="2" charset="-122"/>
              </a:rPr>
              <a:t>JSP</a:t>
            </a:r>
            <a:r>
              <a:rPr lang="zh-CN" altLang="en-US" sz="1600" dirty="0" smtClean="0">
                <a:latin typeface="宋体" panose="02010600030101010101" pitchFamily="2" charset="-122"/>
              </a:rPr>
              <a:t>页面的指令不能冲突（除了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pageEncoding</a:t>
            </a:r>
            <a:r>
              <a:rPr lang="zh-CN" altLang="en-US" sz="1600" dirty="0" smtClean="0">
                <a:latin typeface="宋体" panose="02010600030101010101" pitchFamily="2" charset="-122"/>
              </a:rPr>
              <a:t>和导包除外）。 </a:t>
            </a:r>
            <a:endParaRPr lang="zh-CN" altLang="en-US" sz="16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en-US" altLang="zh-CN" sz="3200" b="1" i="1" dirty="0" smtClean="0">
                <a:ea typeface="新宋体" panose="02010609030101010101" pitchFamily="49" charset="-122"/>
              </a:rPr>
              <a:t>JSP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运行原理和</a:t>
            </a:r>
            <a:r>
              <a:rPr lang="zh-CN" altLang="en-US" sz="3200" b="1" i="1" dirty="0" smtClean="0">
                <a:solidFill>
                  <a:srgbClr val="FF0000"/>
                </a:solidFill>
                <a:ea typeface="新宋体" panose="02010609030101010101" pitchFamily="49" charset="-122"/>
              </a:rPr>
              <a:t>九大隐式对象</a:t>
            </a:r>
            <a:endParaRPr lang="zh-CN" altLang="en-US" sz="3200" b="1" i="1" dirty="0" smtClean="0">
              <a:solidFill>
                <a:srgbClr val="FF0000"/>
              </a:solidFill>
              <a:ea typeface="新宋体" panose="02010609030101010101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（即一个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程序）去处理。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引擎先将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翻译成一个</a:t>
            </a:r>
            <a:r>
              <a:rPr lang="en-US" altLang="zh-CN" sz="2000" dirty="0" smtClean="0">
                <a:latin typeface="宋体" panose="02010600030101010101" pitchFamily="2" charset="-122"/>
              </a:rPr>
              <a:t>_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jspServlet</a:t>
            </a:r>
            <a:r>
              <a:rPr lang="en-US" altLang="zh-CN" sz="2000" dirty="0" smtClean="0">
                <a:latin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</a:rPr>
              <a:t>实质上也是一个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</a:t>
            </a:r>
            <a:r>
              <a:rPr lang="en-US" altLang="zh-CN" sz="2000" dirty="0" smtClean="0">
                <a:latin typeface="宋体" panose="02010600030101010101" pitchFamily="2" charset="-122"/>
              </a:rPr>
              <a:t>) </a:t>
            </a:r>
            <a:r>
              <a:rPr lang="zh-CN" altLang="en-US" sz="2000" dirty="0" smtClean="0">
                <a:latin typeface="宋体" panose="02010600030101010101" pitchFamily="2" charset="-122"/>
              </a:rPr>
              <a:t>，然后按照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的调用方式进行调用。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由于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第一次访问时会翻译成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，所以第一次访问通常会比较慢，但第二次访问，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引擎如果发现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没有变化，就不再翻译，而是直接调用，所以程序的执行效率不会受到影响。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引擎在调用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对应的</a:t>
            </a:r>
            <a:r>
              <a:rPr lang="en-US" altLang="zh-CN" sz="2000" dirty="0" smtClean="0">
                <a:latin typeface="宋体" panose="02010600030101010101" pitchFamily="2" charset="-122"/>
              </a:rPr>
              <a:t>_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jspServlet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时，会传递或创建</a:t>
            </a:r>
            <a:r>
              <a:rPr lang="en-US" altLang="zh-CN" sz="2000" dirty="0" smtClean="0">
                <a:latin typeface="宋体" panose="02010600030101010101" pitchFamily="2" charset="-122"/>
              </a:rPr>
              <a:t>9</a:t>
            </a:r>
            <a:r>
              <a:rPr lang="zh-CN" altLang="en-US" sz="2000" dirty="0" smtClean="0">
                <a:latin typeface="宋体" panose="02010600030101010101" pitchFamily="2" charset="-122"/>
              </a:rPr>
              <a:t>个与</a:t>
            </a:r>
            <a:r>
              <a:rPr lang="en-US" altLang="zh-CN" sz="2000" dirty="0" smtClean="0">
                <a:latin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</a:rPr>
              <a:t>开发相关的对象供</a:t>
            </a:r>
            <a:r>
              <a:rPr lang="en-US" altLang="zh-CN" sz="2000" dirty="0" smtClean="0">
                <a:latin typeface="宋体" panose="02010600030101010101" pitchFamily="2" charset="-122"/>
              </a:rPr>
              <a:t>_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jspServlet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使用。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技术的设计者为便于开发人员在编写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页面时获得这些</a:t>
            </a:r>
            <a:r>
              <a:rPr lang="en-US" altLang="zh-CN" sz="2000" dirty="0" smtClean="0">
                <a:latin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对象的引用，特意定义了</a:t>
            </a:r>
            <a:r>
              <a:rPr lang="en-US" altLang="zh-CN" sz="2000" dirty="0" smtClean="0">
                <a:latin typeface="宋体" panose="02010600030101010101" pitchFamily="2" charset="-122"/>
              </a:rPr>
              <a:t>9</a:t>
            </a:r>
            <a:r>
              <a:rPr lang="zh-CN" altLang="en-US" sz="2000" dirty="0" smtClean="0">
                <a:latin typeface="宋体" panose="02010600030101010101" pitchFamily="2" charset="-122"/>
              </a:rPr>
              <a:t>个相应的成员变量，开发人员在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页面中通过这些变量就可以快速获得这</a:t>
            </a:r>
            <a:r>
              <a:rPr lang="en-US" altLang="zh-CN" sz="2000" dirty="0" smtClean="0">
                <a:latin typeface="宋体" panose="02010600030101010101" pitchFamily="2" charset="-122"/>
              </a:rPr>
              <a:t>9</a:t>
            </a:r>
            <a:r>
              <a:rPr lang="zh-CN" altLang="en-US" sz="2000" dirty="0" smtClean="0">
                <a:latin typeface="宋体" panose="02010600030101010101" pitchFamily="2" charset="-122"/>
              </a:rPr>
              <a:t>大对象的引用。</a:t>
            </a: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隐式对象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en-US" altLang="zh-CN" sz="3200" b="1" i="1" dirty="0" smtClean="0">
                <a:ea typeface="新宋体" panose="02010609030101010101" pitchFamily="49" charset="-122"/>
              </a:rPr>
              <a:t>JSP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九大隐式对象</a:t>
            </a:r>
            <a:br>
              <a:rPr lang="en-US" altLang="zh-CN" sz="3200" b="1" i="1" dirty="0" smtClean="0">
                <a:ea typeface="新宋体" panose="02010609030101010101" pitchFamily="49" charset="-122"/>
              </a:rPr>
            </a:br>
            <a:r>
              <a:rPr lang="zh-CN" altLang="en-US" sz="3200" b="1" i="1" dirty="0" smtClean="0">
                <a:ea typeface="新宋体" panose="02010609030101010101" pitchFamily="49" charset="-122"/>
              </a:rPr>
              <a:t>（</a:t>
            </a:r>
            <a:r>
              <a:rPr lang="en-US" altLang="zh-CN" sz="3200" b="1" i="1" dirty="0" smtClean="0">
                <a:ea typeface="新宋体" panose="02010609030101010101" pitchFamily="49" charset="-122"/>
              </a:rPr>
              <a:t>service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方法里的局部变量，</a:t>
            </a:r>
            <a:r>
              <a:rPr lang="en-US" altLang="zh-CN" sz="3200" b="1" i="1" dirty="0" err="1" smtClean="0">
                <a:ea typeface="新宋体" panose="02010609030101010101" pitchFamily="49" charset="-122"/>
              </a:rPr>
              <a:t>jsp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代码片段里直接用）</a:t>
            </a:r>
            <a:endParaRPr lang="zh-CN" altLang="en-US" sz="3200" b="1" i="1" dirty="0" smtClean="0">
              <a:ea typeface="新宋体" panose="02010609030101010101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700" dirty="0" smtClean="0"/>
              <a:t>request: </a:t>
            </a:r>
            <a:r>
              <a:rPr lang="en-US" altLang="zh-CN" sz="2700" dirty="0" err="1" smtClean="0"/>
              <a:t>HttpServletRequest</a:t>
            </a:r>
            <a:endParaRPr lang="en-US" altLang="zh-CN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smtClean="0"/>
              <a:t>response: </a:t>
            </a:r>
            <a:r>
              <a:rPr lang="en-US" altLang="zh-CN" sz="2700" dirty="0" err="1" smtClean="0"/>
              <a:t>HttpServletResponse</a:t>
            </a:r>
            <a:endParaRPr lang="en-US" altLang="zh-CN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err="1" smtClean="0"/>
              <a:t>config</a:t>
            </a:r>
            <a:r>
              <a:rPr lang="en-US" altLang="zh-CN" sz="2700" dirty="0" smtClean="0"/>
              <a:t>:  </a:t>
            </a:r>
            <a:r>
              <a:rPr lang="en-US" altLang="zh-CN" sz="2700" dirty="0" err="1" smtClean="0"/>
              <a:t>ServletConfig</a:t>
            </a:r>
            <a:endParaRPr lang="en-US" altLang="zh-CN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smtClean="0"/>
              <a:t>application :</a:t>
            </a:r>
            <a:r>
              <a:rPr lang="en-US" altLang="zh-CN" sz="2700" dirty="0" err="1" smtClean="0"/>
              <a:t>ServletContext</a:t>
            </a:r>
            <a:endParaRPr lang="en-US" altLang="zh-CN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err="1" smtClean="0"/>
              <a:t>Session:HttpSession</a:t>
            </a:r>
            <a:endParaRPr lang="en-US" altLang="zh-CN" sz="2700" dirty="0" smtClean="0"/>
          </a:p>
          <a:p>
            <a:pPr eaLnBrk="1" hangingPunct="1"/>
            <a:r>
              <a:rPr lang="en-US" altLang="zh-CN" sz="2700" dirty="0" smtClean="0">
                <a:solidFill>
                  <a:srgbClr val="FF0000"/>
                </a:solidFill>
              </a:rPr>
              <a:t>out</a:t>
            </a:r>
            <a:endParaRPr lang="en-US" altLang="zh-CN" sz="27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700" dirty="0" smtClean="0">
                <a:solidFill>
                  <a:srgbClr val="FF0000"/>
                </a:solidFill>
              </a:rPr>
              <a:t>exception: </a:t>
            </a:r>
            <a:r>
              <a:rPr lang="en-US" altLang="zh-CN" sz="2700" dirty="0" err="1" smtClean="0">
                <a:solidFill>
                  <a:srgbClr val="FF0000"/>
                </a:solidFill>
              </a:rPr>
              <a:t>Throwable</a:t>
            </a:r>
            <a:endParaRPr lang="en-US" altLang="zh-CN" sz="27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smtClean="0">
                <a:solidFill>
                  <a:srgbClr val="FFC000"/>
                </a:solidFill>
              </a:rPr>
              <a:t>page:  this  Object</a:t>
            </a:r>
            <a:endParaRPr lang="en-US" altLang="zh-CN" sz="27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700" dirty="0" err="1" smtClean="0">
                <a:solidFill>
                  <a:srgbClr val="FF0000"/>
                </a:solidFill>
              </a:rPr>
              <a:t>pageContext</a:t>
            </a:r>
            <a:endParaRPr lang="en-US" altLang="zh-CN" sz="27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7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</a:t>
            </a:r>
            <a:r>
              <a:rPr lang="zh-CN" altLang="en-US" smtClean="0"/>
              <a:t> </a:t>
            </a:r>
            <a:r>
              <a:rPr lang="en-US" altLang="zh-CN" smtClean="0"/>
              <a:t>out</a:t>
            </a:r>
            <a:r>
              <a:rPr lang="zh-CN" altLang="en-US" smtClean="0"/>
              <a:t>隐式对象</a:t>
            </a:r>
            <a:endParaRPr lang="zh-CN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3"/>
            <a:ext cx="8451814" cy="4464050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5000"/>
              </a:lnSpc>
              <a:spcAft>
                <a:spcPct val="1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latin typeface="宋体" panose="02010600030101010101" pitchFamily="2" charset="-122"/>
              </a:rPr>
              <a:t>隐式对象用于向客户端发送文本数据。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5000"/>
              </a:lnSpc>
              <a:spcAft>
                <a:spcPct val="1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对象是通过调用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pageContext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对象的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getOut</a:t>
            </a:r>
            <a:r>
              <a:rPr lang="zh-CN" altLang="en-US" sz="2000" dirty="0" smtClean="0">
                <a:latin typeface="宋体" panose="02010600030101010101" pitchFamily="2" charset="-122"/>
              </a:rPr>
              <a:t>方法返回的，其作用和用法与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ServletResponse.getWriter</a:t>
            </a:r>
            <a:r>
              <a:rPr lang="zh-CN" altLang="en-US" sz="2000" dirty="0" smtClean="0">
                <a:latin typeface="宋体" panose="02010600030101010101" pitchFamily="2" charset="-122"/>
              </a:rPr>
              <a:t>方法返回的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PrintWriter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对象非常相似。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5000"/>
              </a:lnSpc>
              <a:spcAft>
                <a:spcPct val="1000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页面中的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隐式对象的类型为</a:t>
            </a:r>
            <a:r>
              <a:rPr lang="en-US" altLang="zh-CN" sz="2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JspWriter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JspWriter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相当于一种带缓存功能的</a:t>
            </a:r>
            <a:r>
              <a:rPr lang="en-US" altLang="zh-CN" sz="20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PrintWriter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页面的</a:t>
            </a:r>
            <a:r>
              <a:rPr lang="en-US" altLang="zh-CN" sz="2000" dirty="0" smtClean="0">
                <a:latin typeface="宋体" panose="02010600030101010101" pitchFamily="2" charset="-122"/>
              </a:rPr>
              <a:t>page</a:t>
            </a:r>
            <a:r>
              <a:rPr lang="zh-CN" altLang="en-US" sz="2000" dirty="0" smtClean="0">
                <a:latin typeface="宋体" panose="02010600030101010101" pitchFamily="2" charset="-122"/>
              </a:rPr>
              <a:t>指令的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buffer</a:t>
            </a:r>
            <a:r>
              <a:rPr lang="zh-CN" altLang="en-US" sz="2000" dirty="0" smtClean="0">
                <a:latin typeface="宋体" panose="02010600030101010101" pitchFamily="2" charset="-122"/>
              </a:rPr>
              <a:t>属性可以调整它的缓存大小，甚至关闭它的缓存。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只有向</a:t>
            </a:r>
            <a:r>
              <a:rPr lang="en-US" altLang="zh-CN" sz="2000" dirty="0" smtClean="0"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对象中写入了内容，且满足如下任何一个条件时，</a:t>
            </a:r>
            <a:r>
              <a:rPr lang="en-US" altLang="zh-CN" sz="2000" dirty="0" smtClean="0"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对象才去调用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ServletResponse.getWriter</a:t>
            </a:r>
            <a:r>
              <a:rPr lang="zh-CN" altLang="en-US" sz="2000" dirty="0" smtClean="0">
                <a:latin typeface="宋体" panose="02010600030101010101" pitchFamily="2" charset="-122"/>
              </a:rPr>
              <a:t>方法，并通过该方法返回的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PrintWriter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对象将</a:t>
            </a:r>
            <a:r>
              <a:rPr lang="en-US" altLang="zh-CN" sz="2000" dirty="0" smtClean="0">
                <a:latin typeface="宋体" panose="02010600030101010101" pitchFamily="2" charset="-122"/>
              </a:rPr>
              <a:t>out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对象的缓冲区中的内容真正写入到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引擎提供的缓冲区中：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990600" lvl="1" indent="-278130" eaLnBrk="1" hangingPunct="1">
              <a:lnSpc>
                <a:spcPct val="85000"/>
              </a:lnSpc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</a:rPr>
              <a:t>设置</a:t>
            </a:r>
            <a:r>
              <a:rPr lang="en-US" altLang="zh-CN" sz="1800" dirty="0" smtClean="0">
                <a:latin typeface="宋体" panose="02010600030101010101" pitchFamily="2" charset="-122"/>
              </a:rPr>
              <a:t>page</a:t>
            </a:r>
            <a:r>
              <a:rPr lang="zh-CN" altLang="en-US" sz="1800" dirty="0" smtClean="0">
                <a:latin typeface="宋体" panose="02010600030101010101" pitchFamily="2" charset="-122"/>
              </a:rPr>
              <a:t>指令的</a:t>
            </a:r>
            <a:r>
              <a:rPr lang="en-US" altLang="zh-CN" sz="1800" dirty="0" smtClean="0">
                <a:latin typeface="宋体" panose="02010600030101010101" pitchFamily="2" charset="-122"/>
              </a:rPr>
              <a:t>buffer</a:t>
            </a:r>
            <a:r>
              <a:rPr lang="zh-CN" altLang="en-US" sz="1800" dirty="0" smtClean="0">
                <a:latin typeface="宋体" panose="02010600030101010101" pitchFamily="2" charset="-122"/>
              </a:rPr>
              <a:t>属性关闭了</a:t>
            </a:r>
            <a:r>
              <a:rPr lang="en-US" altLang="zh-CN" sz="1800" dirty="0" smtClean="0">
                <a:latin typeface="宋体" panose="02010600030101010101" pitchFamily="2" charset="-122"/>
              </a:rPr>
              <a:t>out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对象的缓存功能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marL="990600" lvl="1" indent="-278130" eaLnBrk="1" hangingPunct="1">
              <a:lnSpc>
                <a:spcPct val="85000"/>
              </a:lnSpc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latin typeface="宋体" panose="02010600030101010101" pitchFamily="2" charset="-122"/>
              </a:rPr>
              <a:t>out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对象的缓冲区已满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marL="990600" lvl="1" indent="-278130" eaLnBrk="1" hangingPunct="1">
              <a:lnSpc>
                <a:spcPct val="85000"/>
              </a:lnSpc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</a:rPr>
              <a:t>整个</a:t>
            </a:r>
            <a:r>
              <a:rPr lang="en-US" altLang="zh-CN" sz="1800" dirty="0" smtClean="0">
                <a:latin typeface="宋体" panose="02010600030101010101" pitchFamily="2" charset="-122"/>
              </a:rPr>
              <a:t>JSP</a:t>
            </a:r>
            <a:r>
              <a:rPr lang="zh-CN" altLang="en-US" sz="1800" dirty="0" smtClean="0">
                <a:latin typeface="宋体" panose="02010600030101010101" pitchFamily="2" charset="-122"/>
              </a:rPr>
              <a:t>页面结束  提交响应</a:t>
            </a:r>
            <a:endParaRPr lang="zh-CN" altLang="en-US" sz="1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</a:t>
            </a:r>
            <a:r>
              <a:rPr lang="zh-CN" altLang="en-US" b="1" smtClean="0"/>
              <a:t> </a:t>
            </a:r>
            <a:r>
              <a:rPr lang="en-US" altLang="zh-CN" b="1" smtClean="0"/>
              <a:t>out</a:t>
            </a:r>
            <a:r>
              <a:rPr lang="zh-CN" altLang="en-US" b="1" smtClean="0"/>
              <a:t>隐式对象的工作原理图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pic>
        <p:nvPicPr>
          <p:cNvPr id="23556" name="Picture 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5403" y="2064703"/>
            <a:ext cx="774125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485" y="843640"/>
            <a:ext cx="39603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pageContext</a:t>
            </a:r>
            <a:r>
              <a:rPr lang="zh-CN" altLang="en-US" dirty="0" smtClean="0">
                <a:sym typeface="Wingdings" panose="05000000000000000000" pitchFamily="2" charset="2"/>
              </a:rPr>
              <a:t>对象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4"/>
            <a:ext cx="8610296" cy="4249737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spcAft>
                <a:spcPct val="20000"/>
              </a:spcAft>
            </a:pPr>
            <a:r>
              <a:rPr lang="en-US" altLang="zh-CN" sz="2400" dirty="0" err="1" smtClean="0">
                <a:latin typeface="宋体" panose="02010600030101010101" pitchFamily="2" charset="-122"/>
              </a:rPr>
              <a:t>pageContext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对象是</a:t>
            </a: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技术中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最重要</a:t>
            </a:r>
            <a:r>
              <a:rPr lang="zh-CN" altLang="en-US" sz="2400" dirty="0" smtClean="0">
                <a:latin typeface="宋体" panose="02010600030101010101" pitchFamily="2" charset="-122"/>
              </a:rPr>
              <a:t>的一个对象，它代表</a:t>
            </a:r>
            <a:r>
              <a:rPr lang="en-US" altLang="zh-CN" sz="2400" dirty="0" smtClean="0">
                <a:latin typeface="宋体" panose="02010600030101010101" pitchFamily="2" charset="-122"/>
              </a:rPr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页面的运行环境，这个对象不仅封装了对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其它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大隐式</a:t>
            </a:r>
            <a:r>
              <a:rPr lang="zh-CN" altLang="en-US" sz="2400" dirty="0" smtClean="0">
                <a:latin typeface="宋体" panose="02010600030101010101" pitchFamily="2" charset="-122"/>
              </a:rPr>
              <a:t>对象的引用，它自身还是一个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域对象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，可以用来保存数据。并且，这个对象还封装了</a:t>
            </a:r>
            <a:r>
              <a:rPr lang="en-US" altLang="zh-CN" sz="2400" dirty="0" smtClean="0">
                <a:latin typeface="宋体" panose="02010600030101010101" pitchFamily="2" charset="-122"/>
              </a:rPr>
              <a:t>web</a:t>
            </a:r>
            <a:r>
              <a:rPr lang="zh-CN" altLang="en-US" sz="2400" dirty="0" smtClean="0">
                <a:latin typeface="宋体" panose="02010600030101010101" pitchFamily="2" charset="-122"/>
              </a:rPr>
              <a:t>开发中经常涉及到的一些常用操作，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检索其它域对象中的属性等</a:t>
            </a:r>
            <a:r>
              <a:rPr lang="zh-CN" altLang="en-US" sz="2400" dirty="0" smtClean="0">
                <a:latin typeface="宋体" panose="02010600030101010101" pitchFamily="2" charset="-122"/>
              </a:rPr>
              <a:t>。 </a:t>
            </a:r>
            <a:endParaRPr lang="zh-CN" altLang="en-US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sz="3200" i="1" dirty="0" smtClean="0">
                <a:ea typeface="新宋体" panose="02010609030101010101" pitchFamily="49" charset="-122"/>
              </a:rPr>
              <a:t>通过</a:t>
            </a:r>
            <a:r>
              <a:rPr lang="en-US" altLang="zh-CN" sz="3200" i="1" dirty="0" err="1" smtClean="0">
                <a:ea typeface="新宋体" panose="02010609030101010101" pitchFamily="49" charset="-122"/>
              </a:rPr>
              <a:t>pageContext</a:t>
            </a:r>
            <a:r>
              <a:rPr lang="zh-CN" altLang="en-US" i="1" dirty="0" smtClean="0">
                <a:sym typeface="Wingdings" panose="05000000000000000000" pitchFamily="2" charset="2"/>
              </a:rPr>
              <a:t>获得其他对象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4"/>
            <a:ext cx="8373443" cy="4249737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getException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exception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 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getPage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page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getRequest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request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 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getResponse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response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 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getServletConfig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err="1" smtClean="0">
                <a:latin typeface="宋体" panose="02010600030101010101" pitchFamily="2" charset="-122"/>
              </a:rPr>
              <a:t>config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getServletContext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application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getSession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session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隐式对象 </a:t>
            </a:r>
            <a:endParaRPr lang="zh-CN" altLang="en-US" sz="21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2100" b="1" dirty="0" err="1" smtClean="0">
                <a:latin typeface="宋体" panose="02010600030101010101" pitchFamily="2" charset="-122"/>
              </a:rPr>
              <a:t>getOut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方法返回</a:t>
            </a:r>
            <a:r>
              <a:rPr lang="en-US" altLang="zh-CN" sz="2100" b="1" dirty="0" smtClean="0">
                <a:latin typeface="宋体" panose="02010600030101010101" pitchFamily="2" charset="-122"/>
              </a:rPr>
              <a:t>out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隐式</a:t>
            </a:r>
            <a:r>
              <a:rPr lang="zh-CN" altLang="en-US" sz="2100" b="1" dirty="0" smtClean="0">
                <a:latin typeface="宋体" panose="02010600030101010101" pitchFamily="2" charset="-122"/>
              </a:rPr>
              <a:t>对象</a:t>
            </a:r>
            <a:endParaRPr lang="zh-CN" altLang="en-US" sz="2100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en-US" altLang="zh-CN" sz="3200" i="1" dirty="0" err="1" smtClean="0">
                <a:solidFill>
                  <a:srgbClr val="FF0000"/>
                </a:solidFill>
                <a:ea typeface="新宋体" panose="02010609030101010101" pitchFamily="49" charset="-122"/>
              </a:rPr>
              <a:t>pageContext</a:t>
            </a:r>
            <a:r>
              <a:rPr lang="zh-CN" altLang="en-US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作为域对象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50616" y="1916113"/>
            <a:ext cx="9043945" cy="4392612"/>
          </a:xfrm>
          <a:prstGeom prst="rect">
            <a:avLst/>
          </a:prstGeom>
          <a:noFill/>
        </p:spPr>
        <p:txBody>
          <a:bodyPr/>
          <a:lstStyle/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b="1" dirty="0" err="1" smtClean="0">
                <a:latin typeface="宋体" panose="02010600030101010101" pitchFamily="2" charset="-122"/>
              </a:rPr>
              <a:t>pageContext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对象的方法 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setAttribute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name,java.lang.Object</a:t>
            </a:r>
            <a:r>
              <a:rPr lang="en-US" altLang="zh-CN" sz="1600" dirty="0" smtClean="0">
                <a:latin typeface="宋体" panose="02010600030101010101" pitchFamily="2" charset="-122"/>
              </a:rPr>
              <a:t> value)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java.lang.Object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getAttribute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name)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removeAttribute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name)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b="1" dirty="0" err="1" smtClean="0">
                <a:latin typeface="宋体" panose="02010600030101010101" pitchFamily="2" charset="-122"/>
              </a:rPr>
              <a:t>pageContext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对象中还封装了访问其它域的方法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java.lang.Object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getAttribute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name,int</a:t>
            </a:r>
            <a:r>
              <a:rPr lang="en-US" altLang="zh-CN" sz="1600" dirty="0" smtClean="0">
                <a:latin typeface="宋体" panose="02010600030101010101" pitchFamily="2" charset="-122"/>
              </a:rPr>
              <a:t> scope)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setAttribute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name,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java.lang.Object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value,int</a:t>
            </a:r>
            <a:r>
              <a:rPr lang="en-US" altLang="zh-CN" sz="1600" dirty="0" smtClean="0">
                <a:latin typeface="宋体" panose="02010600030101010101" pitchFamily="2" charset="-122"/>
              </a:rPr>
              <a:t> scope)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宋体" panose="02010600030101010101" pitchFamily="2" charset="-122"/>
              </a:rPr>
              <a:t>public void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removeAttribute</a:t>
            </a:r>
            <a:r>
              <a:rPr lang="en-US" altLang="zh-CN" sz="1600" dirty="0" smtClean="0">
                <a:latin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java.lang.String</a:t>
            </a:r>
            <a:r>
              <a:rPr lang="en-US" altLang="zh-CN" sz="1600" dirty="0" smtClean="0">
                <a:latin typeface="宋体" panose="02010600030101010101" pitchFamily="2" charset="-122"/>
              </a:rPr>
              <a:t> 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name,int</a:t>
            </a:r>
            <a:r>
              <a:rPr lang="en-US" altLang="zh-CN" sz="1600" dirty="0" smtClean="0">
                <a:latin typeface="宋体" panose="02010600030101010101" pitchFamily="2" charset="-122"/>
              </a:rPr>
              <a:t> scope)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scope代表各个域的常量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PageContext.APPLICATION_SCOPE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PageContext.SESSION_SCOPE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PageContext.REQUEST_SCOPE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812800" lvl="1" indent="-278130" eaLnBrk="1" hangingPunct="1">
              <a:lnSpc>
                <a:spcPct val="8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PageContext.PAGE_SCOPE</a:t>
            </a:r>
            <a:r>
              <a:rPr lang="en-US" altLang="zh-CN" sz="1500" b="1" dirty="0" smtClean="0">
                <a:latin typeface="宋体" panose="02010600030101010101" pitchFamily="2" charset="-122"/>
              </a:rPr>
              <a:t> </a:t>
            </a:r>
            <a:endParaRPr lang="en-US" altLang="zh-CN" sz="1500" b="1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lnSpc>
                <a:spcPct val="80000"/>
              </a:lnSpc>
            </a:pPr>
            <a:r>
              <a:rPr lang="en-US" altLang="zh-CN" sz="1800" b="1" dirty="0" err="1" smtClean="0">
                <a:latin typeface="宋体" panose="02010600030101010101" pitchFamily="2" charset="-122"/>
              </a:rPr>
              <a:t>findAttribute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方法    （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*重点，查找各个域中的属性：从下往上找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）</a:t>
            </a:r>
            <a:endParaRPr lang="zh-CN" altLang="en-US" sz="1800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什么是</a:t>
            </a:r>
            <a:r>
              <a:rPr lang="en-US" altLang="zh-CN" sz="3200" b="1" dirty="0" smtClean="0">
                <a:ea typeface="新宋体" panose="02010609030101010101" pitchFamily="49" charset="-122"/>
              </a:rPr>
              <a:t>JSP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？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400" dirty="0" smtClean="0"/>
              <a:t>JSP</a:t>
            </a:r>
            <a:r>
              <a:rPr lang="zh-CN" altLang="en-US" sz="2400" dirty="0" smtClean="0">
                <a:latin typeface="宋体" panose="02010600030101010101" pitchFamily="2" charset="-122"/>
              </a:rPr>
              <a:t>全称是</a:t>
            </a:r>
            <a:r>
              <a:rPr lang="en-US" altLang="zh-CN" sz="2400" dirty="0" smtClean="0">
                <a:latin typeface="宋体" panose="02010600030101010101" pitchFamily="2" charset="-122"/>
              </a:rPr>
              <a:t>Java Server Pages</a:t>
            </a:r>
            <a:r>
              <a:rPr lang="zh-CN" altLang="en-US" sz="2400" dirty="0" smtClean="0">
                <a:latin typeface="宋体" panose="02010600030101010101" pitchFamily="2" charset="-122"/>
              </a:rPr>
              <a:t>，它和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servle</a:t>
            </a:r>
            <a:r>
              <a:rPr lang="zh-CN" altLang="en-US" sz="2400" dirty="0" smtClean="0">
                <a:latin typeface="宋体" panose="02010600030101010101" pitchFamily="2" charset="-122"/>
              </a:rPr>
              <a:t>技术一样，都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公司定义的一种用于开发动态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资源的技术。</a:t>
            </a:r>
            <a:r>
              <a:rPr lang="en-US" altLang="zh-CN" sz="2400" dirty="0" smtClean="0"/>
              <a:t>JSP/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规范。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 smtClean="0"/>
              <a:t>JSP</a:t>
            </a:r>
            <a:r>
              <a:rPr lang="zh-CN" altLang="en-US" sz="2400" dirty="0" smtClean="0"/>
              <a:t>这门技术的最大的特点在于，写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就像在写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，但它相比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而言，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只能为用户提供静态数据，而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技术允许在页面中嵌套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代码，为用户提供动态数据。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/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快速入门：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jsp</a:t>
            </a:r>
            <a:r>
              <a:rPr lang="zh-CN" altLang="en-US" sz="2400" dirty="0" smtClean="0">
                <a:solidFill>
                  <a:srgbClr val="FF0000"/>
                </a:solidFill>
              </a:rPr>
              <a:t>页面中输出当前时间。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en-US" altLang="zh-CN" sz="3200" b="1" i="1" dirty="0" smtClean="0">
                <a:ea typeface="新宋体" panose="02010609030101010101" pitchFamily="49" charset="-122"/>
              </a:rPr>
              <a:t>JSP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原理</a:t>
            </a:r>
            <a:endParaRPr lang="zh-CN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7357" y="1916114"/>
            <a:ext cx="8293331" cy="4249737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浏览器访问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页面时，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服务器是如何调用并执行一个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页面的？（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页面中的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代码服务器是如何执行的？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先找到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页面，然后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会生成一个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对应的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文件编译成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字节码文件。然后加载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字节码文件。调用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方法。然后产生结果，并把结果写回到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服务器在执行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页面时，是如何把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页面中的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排版标签发送到客户端的？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000" dirty="0" smtClean="0"/>
              <a:t>Out</a:t>
            </a:r>
            <a:r>
              <a:rPr lang="zh-CN" altLang="en-US" sz="2000" dirty="0" smtClean="0"/>
              <a:t>输出流，代码打印输出到</a:t>
            </a:r>
            <a:r>
              <a:rPr lang="en-US" altLang="zh-CN" sz="2000" dirty="0" smtClean="0"/>
              <a:t>client</a:t>
            </a:r>
            <a:endParaRPr lang="zh-CN" altLang="en-US" sz="2000" dirty="0" smtClean="0"/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JSP</a:t>
            </a:r>
            <a:r>
              <a:rPr lang="zh-CN" altLang="en-US" sz="2400" dirty="0" smtClean="0">
                <a:solidFill>
                  <a:srgbClr val="FF0000"/>
                </a:solidFill>
              </a:rPr>
              <a:t>实际上就是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服务器在调用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时，会给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提供一些什么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对象？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167" y="333058"/>
            <a:ext cx="392430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JSP</a:t>
            </a:r>
            <a:r>
              <a:rPr lang="zh-CN" altLang="en-US" dirty="0" smtClean="0"/>
              <a:t>最佳实践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800" dirty="0" smtClean="0"/>
              <a:t>不管是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还是</a:t>
            </a:r>
            <a:r>
              <a:rPr lang="en-US" altLang="zh-CN" sz="1800" dirty="0" err="1" smtClean="0"/>
              <a:t>Servlet</a:t>
            </a:r>
            <a:r>
              <a:rPr lang="zh-CN" altLang="en-US" sz="1800" dirty="0" smtClean="0"/>
              <a:t>，虽然都可以用于开发动态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资源。但由于这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门技术各自的特点，在长期的软件实践中，人们逐渐</a:t>
            </a:r>
            <a:r>
              <a:rPr lang="zh-CN" altLang="en-US" sz="1800" dirty="0" smtClean="0">
                <a:solidFill>
                  <a:srgbClr val="FF0000"/>
                </a:solidFill>
              </a:rPr>
              <a:t>把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1800" dirty="0" smtClean="0">
                <a:solidFill>
                  <a:srgbClr val="FF0000"/>
                </a:solidFill>
              </a:rPr>
              <a:t>作为</a:t>
            </a:r>
            <a:r>
              <a:rPr lang="en-US" altLang="zh-CN" sz="1800" dirty="0" smtClean="0">
                <a:solidFill>
                  <a:srgbClr val="FF0000"/>
                </a:solidFill>
              </a:rPr>
              <a:t>web</a:t>
            </a:r>
            <a:r>
              <a:rPr lang="zh-CN" altLang="en-US" sz="1800" dirty="0" smtClean="0">
                <a:solidFill>
                  <a:srgbClr val="FF0000"/>
                </a:solidFill>
              </a:rPr>
              <a:t>应用中的控制器组件来使用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FF0000"/>
                </a:solidFill>
              </a:rPr>
              <a:t>而把</a:t>
            </a:r>
            <a:r>
              <a:rPr lang="en-US" altLang="zh-CN" sz="1800" dirty="0" smtClean="0">
                <a:solidFill>
                  <a:srgbClr val="FF0000"/>
                </a:solidFill>
              </a:rPr>
              <a:t>JSP</a:t>
            </a:r>
            <a:r>
              <a:rPr lang="zh-CN" altLang="en-US" sz="1800" dirty="0" smtClean="0">
                <a:solidFill>
                  <a:srgbClr val="FF0000"/>
                </a:solidFill>
              </a:rPr>
              <a:t>技术作为数据显示模板来使用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其原因为，程序的数据通常要美化后再输出：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让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既用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代码产生动态数据，又做美化会导致页面难以维护。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让</a:t>
            </a:r>
            <a:r>
              <a:rPr lang="en-US" altLang="zh-CN" sz="1800" dirty="0" err="1" smtClean="0"/>
              <a:t>servlet</a:t>
            </a:r>
            <a:r>
              <a:rPr lang="zh-CN" altLang="en-US" sz="1800" dirty="0" smtClean="0"/>
              <a:t>既产生数据，又在里面嵌套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代码美化数据，同样也会导致程序可读性差，</a:t>
            </a:r>
            <a:r>
              <a:rPr lang="zh-CN" altLang="en-US" sz="1800" dirty="0" smtClean="0">
                <a:solidFill>
                  <a:srgbClr val="FF0000"/>
                </a:solidFill>
              </a:rPr>
              <a:t>难以维护。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 dirty="0" smtClean="0"/>
              <a:t>因此最好的办法就是根据这两门技术的特点，让它们各自负责各得，</a:t>
            </a:r>
            <a:r>
              <a:rPr lang="en-US" altLang="zh-CN" sz="1800" dirty="0" err="1" smtClean="0"/>
              <a:t>servlet</a:t>
            </a:r>
            <a:r>
              <a:rPr lang="zh-CN" altLang="en-US" sz="1800" dirty="0" smtClean="0"/>
              <a:t>只负责响应请求产生数据，并把</a:t>
            </a:r>
            <a:r>
              <a:rPr lang="zh-CN" altLang="en-US" sz="1800" dirty="0" smtClean="0">
                <a:solidFill>
                  <a:srgbClr val="FF0000"/>
                </a:solidFill>
              </a:rPr>
              <a:t>数据通过转发技</a:t>
            </a:r>
            <a:r>
              <a:rPr lang="zh-CN" altLang="en-US" sz="1800" dirty="0" smtClean="0"/>
              <a:t>术带给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jsp</a:t>
            </a:r>
            <a:r>
              <a:rPr lang="zh-CN" altLang="en-US" sz="1800" dirty="0" smtClean="0"/>
              <a:t>，数据的显示</a:t>
            </a:r>
            <a:r>
              <a:rPr lang="en-US" altLang="zh-CN" sz="1800" dirty="0" err="1" smtClean="0"/>
              <a:t>jsp</a:t>
            </a:r>
            <a:r>
              <a:rPr lang="zh-CN" altLang="en-US" sz="1800" dirty="0" smtClean="0"/>
              <a:t>来做。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 smtClean="0">
                <a:ea typeface="新宋体" panose="02010609030101010101" pitchFamily="49" charset="-122"/>
              </a:rPr>
              <a:t>JSP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语法</a:t>
            </a:r>
            <a:endParaRPr lang="zh-CN" altLang="en-US" dirty="0" smtClean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07357" y="1916114"/>
            <a:ext cx="8293331" cy="4249737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模版元素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表达式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脚本片断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JSP</a:t>
            </a:r>
            <a:r>
              <a:rPr lang="zh-CN" altLang="en-US" sz="2400" dirty="0" smtClean="0"/>
              <a:t>声明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注释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指令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JSP</a:t>
            </a:r>
            <a:r>
              <a:rPr lang="zh-CN" altLang="en-US" sz="2400" dirty="0" smtClean="0"/>
              <a:t>内置对象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模版元素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390" y="1885951"/>
            <a:ext cx="8216703" cy="2119313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2800" dirty="0" smtClean="0">
                <a:latin typeface="宋体" panose="02010600030101010101" pitchFamily="2" charset="-122"/>
              </a:rPr>
              <a:t>JSP</a:t>
            </a:r>
            <a:r>
              <a:rPr lang="zh-CN" altLang="en-US" sz="2800" dirty="0" smtClean="0">
                <a:latin typeface="宋体" panose="02010600030101010101" pitchFamily="2" charset="-122"/>
              </a:rPr>
              <a:t>页面中的</a:t>
            </a:r>
            <a:r>
              <a:rPr lang="en-US" altLang="zh-CN" sz="2800" dirty="0" smtClean="0">
                <a:latin typeface="宋体" panose="02010600030101010101" pitchFamily="2" charset="-122"/>
              </a:rPr>
              <a:t>HTML</a:t>
            </a:r>
            <a:r>
              <a:rPr lang="zh-CN" altLang="en-US" sz="2800" dirty="0" smtClean="0">
                <a:latin typeface="宋体" panose="02010600030101010101" pitchFamily="2" charset="-122"/>
              </a:rPr>
              <a:t>内容称之为</a:t>
            </a:r>
            <a:r>
              <a:rPr lang="en-US" altLang="zh-CN" sz="2800" dirty="0" smtClean="0">
                <a:latin typeface="宋体" panose="02010600030101010101" pitchFamily="2" charset="-122"/>
              </a:rPr>
              <a:t>JSP</a:t>
            </a:r>
            <a:r>
              <a:rPr lang="zh-CN" altLang="en-US" sz="2800" dirty="0" smtClean="0">
                <a:latin typeface="宋体" panose="02010600030101010101" pitchFamily="2" charset="-122"/>
              </a:rPr>
              <a:t>模版元素。 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en-US" altLang="zh-CN" sz="2800" dirty="0" smtClean="0">
                <a:latin typeface="宋体" panose="02010600030101010101" pitchFamily="2" charset="-122"/>
              </a:rPr>
              <a:t>JSP</a:t>
            </a:r>
            <a:r>
              <a:rPr lang="zh-CN" altLang="en-US" sz="2800" dirty="0" smtClean="0">
                <a:latin typeface="宋体" panose="02010600030101010101" pitchFamily="2" charset="-122"/>
              </a:rPr>
              <a:t>模版元素定义了网页的基本骨架，即定义了页面的结构和外观。</a:t>
            </a:r>
            <a:endParaRPr lang="zh-CN" altLang="en-US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表达式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390" y="2074864"/>
            <a:ext cx="8216703" cy="36544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表达式（</a:t>
            </a:r>
            <a:r>
              <a:rPr lang="en-US" altLang="zh-CN" sz="2000" dirty="0" smtClean="0">
                <a:latin typeface="宋体" panose="02010600030101010101" pitchFamily="2" charset="-122"/>
              </a:rPr>
              <a:t>expression</a:t>
            </a:r>
            <a:r>
              <a:rPr lang="zh-CN" altLang="en-US" sz="2000" dirty="0" smtClean="0">
                <a:latin typeface="宋体" panose="02010600030101010101" pitchFamily="2" charset="-122"/>
              </a:rPr>
              <a:t>）用于将程序数据输出到客户端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	语法：</a:t>
            </a:r>
            <a:r>
              <a:rPr lang="en-US" altLang="zh-CN" sz="2000" dirty="0" smtClean="0">
                <a:latin typeface="宋体" panose="02010600030101010101" pitchFamily="2" charset="-122"/>
              </a:rPr>
              <a:t>&lt;%= </a:t>
            </a:r>
            <a:r>
              <a:rPr lang="zh-CN" altLang="en-US" sz="2000" dirty="0" smtClean="0">
                <a:latin typeface="宋体" panose="02010600030101010101" pitchFamily="2" charset="-122"/>
              </a:rPr>
              <a:t>变量或表达式 </a:t>
            </a:r>
            <a:r>
              <a:rPr lang="en-US" altLang="zh-CN" sz="2000" dirty="0" smtClean="0">
                <a:latin typeface="宋体" panose="02010600030101010101" pitchFamily="2" charset="-122"/>
              </a:rPr>
              <a:t>%&gt;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举例：</a:t>
            </a:r>
            <a:r>
              <a:rPr lang="zh-CN" altLang="en-US" sz="2000" dirty="0" smtClean="0">
                <a:latin typeface="宋体" panose="02010600030101010101" pitchFamily="2" charset="-122"/>
              </a:rPr>
              <a:t>当前时间</a:t>
            </a:r>
            <a:r>
              <a:rPr lang="en-US" altLang="zh-CN" sz="2000" dirty="0" smtClean="0">
                <a:latin typeface="宋体" panose="02010600030101010101" pitchFamily="2" charset="-122"/>
              </a:rPr>
              <a:t>:&lt;%= new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java.util.Date</a:t>
            </a:r>
            <a:r>
              <a:rPr lang="en-US" altLang="zh-CN" sz="2000" dirty="0" smtClean="0">
                <a:latin typeface="宋体" panose="02010600030101010101" pitchFamily="2" charset="-122"/>
              </a:rPr>
              <a:t>() %&gt;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引擎在翻译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表达式时，会将程序数据转成字符串，然后在相应位置用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out.print</a:t>
            </a:r>
            <a:r>
              <a:rPr lang="en-US" altLang="zh-CN" sz="2000" dirty="0" smtClean="0">
                <a:latin typeface="宋体" panose="02010600030101010101" pitchFamily="2" charset="-122"/>
              </a:rPr>
              <a:t>(…) </a:t>
            </a:r>
            <a:r>
              <a:rPr lang="zh-CN" altLang="en-US" sz="2000" dirty="0" smtClean="0">
                <a:latin typeface="宋体" panose="02010600030101010101" pitchFamily="2" charset="-122"/>
              </a:rPr>
              <a:t>将数据输给客户端。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脚本表达式中的变量或表达式后面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不能有分号（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dirty="0" smtClean="0">
                <a:latin typeface="宋体" panose="02010600030101010101" pitchFamily="2" charset="-122"/>
              </a:rPr>
              <a:t>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看一下源文件</a:t>
            </a: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5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脚本片断（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7356" y="1916114"/>
            <a:ext cx="8295072" cy="4249737"/>
          </a:xfrm>
          <a:prstGeom prst="rect">
            <a:avLst/>
          </a:prstGeom>
        </p:spPr>
        <p:txBody>
          <a:bodyPr/>
          <a:lstStyle/>
          <a:p>
            <a:pPr marL="355600" indent="-355600" eaLnBrk="1" hangingPunct="1"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脚本片断（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scriptlet</a:t>
            </a:r>
            <a:r>
              <a:rPr lang="zh-CN" altLang="en-US" sz="2000" dirty="0" smtClean="0">
                <a:latin typeface="宋体" panose="02010600030101010101" pitchFamily="2" charset="-122"/>
              </a:rPr>
              <a:t>）用于在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页面中编写多行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代码。语法：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&lt;%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		</a:t>
            </a:r>
            <a:r>
              <a:rPr lang="zh-CN" altLang="en-US" sz="2000" dirty="0" smtClean="0">
                <a:latin typeface="宋体" panose="02010600030101010101" pitchFamily="2" charset="-122"/>
              </a:rPr>
              <a:t>多行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代码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723900" lvl="1" indent="-189230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%&gt; 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注意：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脚本片断中只能出现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代码，不能出现其它模板元素， 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引擎在翻译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页面中，会将</a:t>
            </a: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脚本片断中的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代码将被原封不动地放到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Servlet</a:t>
            </a:r>
            <a:r>
              <a:rPr lang="zh-CN" altLang="en-US" sz="2000" dirty="0" smtClean="0">
                <a:latin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</a:rPr>
              <a:t>_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jspService</a:t>
            </a:r>
            <a:r>
              <a:rPr lang="zh-CN" altLang="en-US" sz="2000" dirty="0" smtClean="0">
                <a:latin typeface="宋体" panose="02010600030101010101" pitchFamily="2" charset="-122"/>
              </a:rPr>
              <a:t>方法中。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marL="355600" indent="-355600" eaLnBrk="1" hangingPunct="1">
              <a:spcAft>
                <a:spcPct val="20000"/>
              </a:spcAft>
            </a:pPr>
            <a:r>
              <a:rPr lang="en-US" altLang="zh-CN" sz="2000" dirty="0" smtClean="0">
                <a:latin typeface="宋体" panose="02010600030101010101" pitchFamily="2" charset="-122"/>
              </a:rPr>
              <a:t>JSP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脚本片断中的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代码必须严格遵循</a:t>
            </a:r>
            <a:r>
              <a:rPr lang="en-US" altLang="zh-CN" sz="2000" dirty="0" smtClean="0">
                <a:latin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</a:rPr>
              <a:t>语法，例如，每执行语句后面必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须用分号</a:t>
            </a:r>
            <a:r>
              <a:rPr lang="zh-CN" altLang="en-US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;</a:t>
            </a:r>
            <a:r>
              <a:rPr lang="zh-CN" altLang="en-US" sz="2000" dirty="0" smtClean="0">
                <a:latin typeface="宋体" panose="02010600030101010101" pitchFamily="2" charset="-122"/>
              </a:rPr>
              <a:t>）结束。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6213</Words>
  <Application>WPS 演示</Application>
  <PresentationFormat>自定义</PresentationFormat>
  <Paragraphs>313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Times New Roman</vt:lpstr>
      <vt:lpstr>Arial Unicode MS</vt:lpstr>
      <vt:lpstr>Office Theme</vt:lpstr>
      <vt:lpstr>PowerPoint 演示文稿</vt:lpstr>
      <vt:lpstr>PowerPoint 演示文稿</vt:lpstr>
      <vt:lpstr>什么是JSP？</vt:lpstr>
      <vt:lpstr>Tip：JSP原理</vt:lpstr>
      <vt:lpstr>JSP最佳实践</vt:lpstr>
      <vt:lpstr>JSP语法</vt:lpstr>
      <vt:lpstr>Tip： JSP模版元素 </vt:lpstr>
      <vt:lpstr>Tip： JSP表达式 </vt:lpstr>
      <vt:lpstr>Tip： JSP脚本片断（1） </vt:lpstr>
      <vt:lpstr>Tip： JSP脚本片断（2） </vt:lpstr>
      <vt:lpstr>Tip： JSP脚本片断（3） </vt:lpstr>
      <vt:lpstr>Tip： JSP声明 </vt:lpstr>
      <vt:lpstr>Tip： JSP声明案例 </vt:lpstr>
      <vt:lpstr>Tip： JSP注释 </vt:lpstr>
      <vt:lpstr>Tip： JSP指令 </vt:lpstr>
      <vt:lpstr>Tip： JSP指令简介 </vt:lpstr>
      <vt:lpstr>Tip： Page指令 </vt:lpstr>
      <vt:lpstr>Tip： include指令 </vt:lpstr>
      <vt:lpstr>Tip：JSP运行原理和九大隐式对象</vt:lpstr>
      <vt:lpstr>Tip：JSP九大隐式对象 （service方法里的局部变量，jsp代码片段里直接用）</vt:lpstr>
      <vt:lpstr>Tip： out隐式对象</vt:lpstr>
      <vt:lpstr>Tip： out隐式对象的工作原理图 </vt:lpstr>
      <vt:lpstr>Tip： pageContext对象 </vt:lpstr>
      <vt:lpstr>Tip：通过pageContext获得其他对象 </vt:lpstr>
      <vt:lpstr>Tip：pageContext作为域对象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80</cp:revision>
  <dcterms:created xsi:type="dcterms:W3CDTF">2012-09-21T09:29:00Z</dcterms:created>
  <dcterms:modified xsi:type="dcterms:W3CDTF">2019-08-26T09:26:17Z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