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81" r:id="rId5"/>
    <p:sldId id="282" r:id="rId6"/>
    <p:sldId id="304" r:id="rId7"/>
    <p:sldId id="305" r:id="rId8"/>
    <p:sldId id="283" r:id="rId9"/>
    <p:sldId id="303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260" r:id="rId19"/>
  </p:sldIdLst>
  <p:sldSz cx="10031095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CDCDCD"/>
    <a:srgbClr val="FF9B05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60" autoAdjust="0"/>
  </p:normalViewPr>
  <p:slideViewPr>
    <p:cSldViewPr snapToGrid="0">
      <p:cViewPr varScale="1">
        <p:scale>
          <a:sx n="70" d="100"/>
          <a:sy n="70" d="100"/>
        </p:scale>
        <p:origin x="1188" y="66"/>
      </p:cViewPr>
      <p:guideLst>
        <p:guide orient="horz" pos="2160"/>
        <p:guide pos="3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54063"/>
            <a:ext cx="4816475" cy="3294062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noProof="0" smtClean="0"/>
              <a:t>单击此处编辑母版文本样式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第二级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第三级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第四级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第五级</a:t>
            </a:r>
            <a:endParaRPr lang="zh-CN" altLang="zh-CN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60BA55F-39AC-40F7-9769-1DE084D88763}" type="datetimeFigureOut">
              <a:rPr lang="zh-CN" altLang="en-US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6BCEA9-26AB-4B91-A876-E633D3E888F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684213"/>
            <a:ext cx="5013325" cy="3429000"/>
          </a:xfrm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  <p:pic>
        <p:nvPicPr>
          <p:cNvPr id="5" name="Picture 12" descr="PPT-4-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PPT-4-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504" y="955046"/>
            <a:ext cx="9314324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26226" y="1585817"/>
            <a:ext cx="6896597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1840449" y="363577"/>
            <a:ext cx="7083214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  </a:t>
            </a:r>
            <a:r>
              <a:rPr lang="zh-CN" dirty="0" smtClean="0"/>
              <a:t> </a:t>
            </a:r>
            <a:r>
              <a:rPr lang="zh-CN" altLang="en-US" dirty="0" smtClean="0"/>
              <a:t> </a:t>
            </a:r>
            <a:endParaRPr lang="zh-CN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4F800-E00E-4884-AD2D-0B83BF790DD8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8985" y="1989139"/>
            <a:ext cx="4137958" cy="4098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4133" y="1989139"/>
            <a:ext cx="4137958" cy="4098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5951" y="6391275"/>
            <a:ext cx="2257068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78185" y="6403975"/>
            <a:ext cx="3176614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  </a:t>
            </a:r>
            <a:r>
              <a:rPr lang="zh-CN" dirty="0" smtClean="0"/>
              <a:t> </a:t>
            </a:r>
            <a:r>
              <a:rPr lang="zh-CN" altLang="en-US" dirty="0" smtClean="0"/>
              <a:t> </a:t>
            </a:r>
            <a:endParaRPr lang="zh-CN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23560" y="6400800"/>
            <a:ext cx="1755497" cy="457200"/>
          </a:xfrm>
        </p:spPr>
        <p:txBody>
          <a:bodyPr/>
          <a:lstStyle>
            <a:lvl1pPr>
              <a:defRPr/>
            </a:lvl1pPr>
          </a:lstStyle>
          <a:p>
            <a:fld id="{B42541A4-5C60-47A5-AA28-505E29A97DB2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slideLayout" Target="../slideLayouts/slideLayout1.xml"/><Relationship Id="rId2" Type="http://schemas.openxmlformats.org/officeDocument/2006/relationships/hyperlink" Target="http://www.1ppt.com/hangye/" TargetMode="External"/><Relationship Id="rId19" Type="http://schemas.openxmlformats.org/officeDocument/2006/relationships/audio" Target="../media/audio1.wav"/><Relationship Id="rId18" Type="http://schemas.openxmlformats.org/officeDocument/2006/relationships/image" Target="../media/image5.png"/><Relationship Id="rId17" Type="http://schemas.openxmlformats.org/officeDocument/2006/relationships/image" Target="../media/image4.png"/><Relationship Id="rId16" Type="http://schemas.openxmlformats.org/officeDocument/2006/relationships/image" Target="../media/image3.png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2.wav"/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31880" y="71439"/>
            <a:ext cx="532919" cy="1428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"/>
              </a:rPr>
              <a:t>www.1ppt.com/moban/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2"/>
              </a:rPr>
              <a:t>www.1ppt.com/hangye/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3"/>
              </a:rPr>
              <a:t>www.1ppt.com/jieri/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4"/>
              </a:rPr>
              <a:t>www.1ppt.com/sucai/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5"/>
              </a:rPr>
              <a:t>www.1ppt.com/beijing/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6"/>
              </a:rPr>
              <a:t>www.1ppt.com/tubiao/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7"/>
              </a:rPr>
              <a:t>www.1ppt.com/xiazai/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8"/>
              </a:rPr>
              <a:t>www.1ppt.com/powerpoint/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9"/>
              </a:rPr>
              <a:t>www.1ppt.com/word/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Excel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0"/>
              </a:rPr>
              <a:t>www.1ppt.com/excel/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1"/>
              </a:rPr>
              <a:t>www.1ppt.com/ziliao/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2"/>
              </a:rPr>
              <a:t>www.1ppt.com/kejian/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3"/>
              </a:rPr>
              <a:t>www.1ppt.com/fanwen/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4"/>
              </a:rPr>
              <a:t>www.1ppt.com/shiti/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5"/>
              </a:rPr>
              <a:t>www.1ppt.com/jiaoan/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zh-CN" altLang="en-US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4339" name="Picture 3" descr="PPT-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0026188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PPT-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227274" y="3863976"/>
            <a:ext cx="10019658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PPT-6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224117" y="2640014"/>
            <a:ext cx="7654412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769810" y="4125914"/>
            <a:ext cx="53671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2000" kern="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2000" kern="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2000" kern="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58296" y="3044826"/>
            <a:ext cx="6386051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5400" dirty="0" smtClean="0">
                <a:sym typeface="Arial" panose="020B0604020202020204" pitchFamily="34" charset="0"/>
              </a:rPr>
              <a:t>Filter</a:t>
            </a:r>
            <a:endParaRPr lang="en-US" altLang="zh-CN" sz="5400" dirty="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 vol="19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 Chain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FilterChain</a:t>
            </a:r>
            <a:r>
              <a:rPr lang="en-US" altLang="zh-CN" dirty="0" smtClean="0"/>
              <a:t> </a:t>
            </a:r>
            <a:r>
              <a:rPr lang="zh-CN" altLang="zh-CN" dirty="0" smtClean="0"/>
              <a:t>是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 </a:t>
            </a:r>
            <a:r>
              <a:rPr lang="zh-CN" altLang="zh-CN" dirty="0" smtClean="0"/>
              <a:t>容器为开发人员提供的对象，它提供了对某一资源的已过滤请求调用链的视图。过滤器使用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FilterChain</a:t>
            </a:r>
            <a:r>
              <a:rPr lang="en-US" altLang="zh-CN" dirty="0" smtClean="0"/>
              <a:t> </a:t>
            </a:r>
            <a:r>
              <a:rPr lang="zh-CN" altLang="zh-CN" dirty="0" smtClean="0"/>
              <a:t>调用链中的下一个过滤器，</a:t>
            </a:r>
            <a:r>
              <a:rPr lang="zh-CN" altLang="en-US" dirty="0" smtClean="0"/>
              <a:t>直到</a:t>
            </a:r>
            <a:r>
              <a:rPr lang="zh-CN" altLang="zh-CN" dirty="0" smtClean="0"/>
              <a:t>最后一个过滤器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Filter</a:t>
            </a:r>
            <a:r>
              <a:rPr lang="zh-CN" altLang="zh-CN" b="1" dirty="0" smtClean="0"/>
              <a:t>链介绍</a:t>
            </a:r>
            <a:br>
              <a:rPr lang="zh-CN" altLang="zh-CN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多个</a:t>
            </a:r>
            <a:r>
              <a:rPr lang="en-US" altLang="zh-CN" dirty="0" smtClean="0"/>
              <a:t>Filter</a:t>
            </a:r>
            <a:r>
              <a:rPr lang="zh-CN" altLang="zh-CN" dirty="0" smtClean="0"/>
              <a:t>对同一个资源进行了拦截，那么当我们在开始的</a:t>
            </a:r>
            <a:r>
              <a:rPr lang="en-US" altLang="zh-CN" dirty="0" smtClean="0"/>
              <a:t>Filter</a:t>
            </a:r>
            <a:r>
              <a:rPr lang="zh-CN" altLang="zh-CN" dirty="0" smtClean="0"/>
              <a:t>中执行</a:t>
            </a:r>
            <a:r>
              <a:rPr lang="en-US" altLang="zh-CN" dirty="0" err="1" smtClean="0"/>
              <a:t>chain.doFilter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request,response</a:t>
            </a:r>
            <a:r>
              <a:rPr lang="en-US" altLang="zh-CN" dirty="0" smtClean="0"/>
              <a:t>)</a:t>
            </a:r>
            <a:r>
              <a:rPr lang="zh-CN" altLang="zh-CN" dirty="0" smtClean="0"/>
              <a:t>时，是访问下一下</a:t>
            </a:r>
            <a:r>
              <a:rPr lang="en-US" altLang="zh-CN" dirty="0" smtClean="0"/>
              <a:t>Filter,</a:t>
            </a:r>
            <a:r>
              <a:rPr lang="zh-CN" altLang="zh-CN" dirty="0" smtClean="0"/>
              <a:t>直到最后一个</a:t>
            </a:r>
            <a:r>
              <a:rPr lang="en-US" altLang="zh-CN" dirty="0" smtClean="0"/>
              <a:t>Filter</a:t>
            </a:r>
            <a:r>
              <a:rPr lang="zh-CN" altLang="zh-CN" dirty="0" smtClean="0"/>
              <a:t>执行时，它后面没有了</a:t>
            </a:r>
            <a:r>
              <a:rPr lang="en-US" altLang="zh-CN" dirty="0" smtClean="0"/>
              <a:t>Filter,</a:t>
            </a:r>
            <a:r>
              <a:rPr lang="zh-CN" altLang="zh-CN" dirty="0" smtClean="0"/>
              <a:t>才会访问</a:t>
            </a:r>
            <a:r>
              <a:rPr lang="en-US" altLang="zh-CN" dirty="0" smtClean="0"/>
              <a:t>web</a:t>
            </a:r>
            <a:r>
              <a:rPr lang="zh-CN" altLang="zh-CN" dirty="0" smtClean="0"/>
              <a:t>资源。</a:t>
            </a:r>
            <a:endParaRPr lang="zh-CN" altLang="zh-CN" dirty="0" smtClean="0"/>
          </a:p>
          <a:p>
            <a:pPr lvl="0"/>
            <a:r>
              <a:rPr lang="zh-CN" altLang="zh-CN" dirty="0" smtClean="0"/>
              <a:t>关于多个</a:t>
            </a:r>
            <a:r>
              <a:rPr lang="en-US" altLang="zh-CN" dirty="0" err="1" smtClean="0"/>
              <a:t>FIlter</a:t>
            </a:r>
            <a:r>
              <a:rPr lang="zh-CN" altLang="zh-CN" dirty="0" smtClean="0"/>
              <a:t>的访问顺序问题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如果有多个</a:t>
            </a:r>
            <a:r>
              <a:rPr lang="en-US" altLang="zh-CN" dirty="0" smtClean="0"/>
              <a:t>Filter</a:t>
            </a:r>
            <a:r>
              <a:rPr lang="zh-CN" altLang="zh-CN" dirty="0" smtClean="0"/>
              <a:t>形成了</a:t>
            </a:r>
            <a:r>
              <a:rPr lang="en-US" altLang="zh-CN" dirty="0" smtClean="0"/>
              <a:t>Filter</a:t>
            </a:r>
            <a:r>
              <a:rPr lang="zh-CN" altLang="zh-CN" dirty="0" smtClean="0"/>
              <a:t>链，那么它们的执行顺序是怎样确定的？</a:t>
            </a:r>
            <a:endParaRPr lang="zh-CN" altLang="zh-CN" dirty="0" smtClean="0"/>
          </a:p>
          <a:p>
            <a:pPr lvl="1"/>
            <a:r>
              <a:rPr lang="zh-CN" altLang="zh-CN" dirty="0" smtClean="0">
                <a:solidFill>
                  <a:srgbClr val="FF0000"/>
                </a:solidFill>
              </a:rPr>
              <a:t>它们的执行顺序取决于</a:t>
            </a:r>
            <a:r>
              <a:rPr lang="en-US" altLang="zh-CN" dirty="0" smtClean="0">
                <a:solidFill>
                  <a:srgbClr val="FF0000"/>
                </a:solidFill>
              </a:rPr>
              <a:t>&lt;filter-mapping&gt;</a:t>
            </a:r>
            <a:r>
              <a:rPr lang="zh-CN" altLang="zh-CN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err="1" smtClean="0">
                <a:solidFill>
                  <a:srgbClr val="FF0000"/>
                </a:solidFill>
              </a:rPr>
              <a:t>web.xml</a:t>
            </a:r>
            <a:r>
              <a:rPr lang="zh-CN" altLang="zh-CN" dirty="0" smtClean="0">
                <a:solidFill>
                  <a:srgbClr val="FF0000"/>
                </a:solidFill>
              </a:rPr>
              <a:t>文件中配置的先后</a:t>
            </a:r>
            <a:r>
              <a:rPr lang="zh-CN" altLang="zh-CN" dirty="0" smtClean="0">
                <a:solidFill>
                  <a:srgbClr val="FF0000"/>
                </a:solidFill>
              </a:rPr>
              <a:t>顺序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注解配置，按照类名的</a:t>
            </a:r>
            <a:r>
              <a:rPr lang="en-US" altLang="zh-CN" dirty="0" smtClean="0">
                <a:solidFill>
                  <a:srgbClr val="FF0000"/>
                </a:solidFill>
              </a:rPr>
              <a:t>ASCII</a:t>
            </a:r>
            <a:r>
              <a:rPr lang="zh-CN" altLang="en-US" smtClean="0">
                <a:solidFill>
                  <a:srgbClr val="FF0000"/>
                </a:solidFill>
              </a:rPr>
              <a:t>码表顺序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</a:t>
            </a:r>
            <a:r>
              <a:rPr lang="zh-CN" altLang="zh-CN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当服务器启动，会创建</a:t>
            </a:r>
            <a:r>
              <a:rPr lang="en-US" altLang="zh-CN" dirty="0" smtClean="0"/>
              <a:t>Filter</a:t>
            </a:r>
            <a:r>
              <a:rPr lang="zh-CN" altLang="zh-CN" dirty="0" smtClean="0"/>
              <a:t>对象，并调用</a:t>
            </a:r>
            <a:r>
              <a:rPr lang="en-US" altLang="zh-CN" dirty="0" smtClean="0">
                <a:solidFill>
                  <a:srgbClr val="FF0000"/>
                </a:solidFill>
              </a:rPr>
              <a:t>init</a:t>
            </a:r>
            <a:r>
              <a:rPr lang="zh-CN" altLang="zh-CN" dirty="0" smtClean="0"/>
              <a:t>方法，只调用一次</a:t>
            </a:r>
            <a:r>
              <a:rPr lang="en-US" altLang="zh-CN" dirty="0" smtClean="0"/>
              <a:t>.</a:t>
            </a:r>
            <a:endParaRPr lang="zh-CN" altLang="zh-CN" dirty="0" smtClean="0"/>
          </a:p>
          <a:p>
            <a:r>
              <a:rPr lang="zh-CN" altLang="zh-CN" dirty="0" smtClean="0"/>
              <a:t>当访问资源时，路径与</a:t>
            </a:r>
            <a:r>
              <a:rPr lang="en-US" altLang="zh-CN" dirty="0" smtClean="0"/>
              <a:t>Filter</a:t>
            </a:r>
            <a:r>
              <a:rPr lang="zh-CN" altLang="zh-CN" dirty="0" smtClean="0"/>
              <a:t>的拦截路径匹配，会执行</a:t>
            </a:r>
            <a:r>
              <a:rPr lang="en-US" altLang="zh-CN" dirty="0" smtClean="0"/>
              <a:t>Filter</a:t>
            </a:r>
            <a:r>
              <a:rPr lang="zh-CN" altLang="zh-CN" dirty="0" smtClean="0"/>
              <a:t>中的</a:t>
            </a:r>
            <a:r>
              <a:rPr lang="en-US" altLang="zh-CN" dirty="0" err="1" smtClean="0">
                <a:solidFill>
                  <a:srgbClr val="FF0000"/>
                </a:solidFill>
              </a:rPr>
              <a:t>doFilter</a:t>
            </a:r>
            <a:r>
              <a:rPr lang="zh-CN" altLang="zh-CN" dirty="0" smtClean="0"/>
              <a:t>方法，这个方法是真正拦截操作的方法</a:t>
            </a:r>
            <a:r>
              <a:rPr lang="en-US" altLang="zh-CN" dirty="0" smtClean="0"/>
              <a:t>.</a:t>
            </a:r>
            <a:endParaRPr lang="zh-CN" altLang="zh-CN" dirty="0" smtClean="0"/>
          </a:p>
          <a:p>
            <a:r>
              <a:rPr lang="zh-CN" altLang="zh-CN" dirty="0" smtClean="0"/>
              <a:t>当服务器关闭时，会调用</a:t>
            </a:r>
            <a:r>
              <a:rPr lang="en-US" altLang="zh-CN" dirty="0" smtClean="0"/>
              <a:t>Filter</a:t>
            </a:r>
            <a:r>
              <a:rPr lang="zh-CN" altLang="zh-CN" dirty="0" smtClean="0"/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destroy</a:t>
            </a:r>
            <a:r>
              <a:rPr lang="zh-CN" altLang="zh-CN" dirty="0" smtClean="0"/>
              <a:t>方法来进行销毁操作</a:t>
            </a:r>
            <a:r>
              <a:rPr lang="en-US" altLang="zh-CN" dirty="0" smtClean="0"/>
              <a:t>.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Filter</a:t>
            </a:r>
            <a:r>
              <a:rPr lang="zh-CN" altLang="zh-CN" b="1" dirty="0" smtClean="0"/>
              <a:t>配置详解</a:t>
            </a:r>
            <a:br>
              <a:rPr lang="zh-CN" altLang="zh-CN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Filter</a:t>
            </a:r>
            <a:r>
              <a:rPr lang="zh-CN" altLang="zh-CN" b="1" dirty="0" smtClean="0"/>
              <a:t>基本配置介绍</a:t>
            </a:r>
            <a:endParaRPr lang="zh-CN" altLang="zh-CN" b="1" dirty="0" smtClean="0"/>
          </a:p>
          <a:p>
            <a:pPr lvl="1"/>
            <a:r>
              <a:rPr lang="en-US" altLang="zh-CN" sz="1600" dirty="0" smtClean="0"/>
              <a:t>&lt;filter&gt;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	&lt;filter-name&gt;filter</a:t>
            </a:r>
            <a:r>
              <a:rPr lang="zh-CN" altLang="zh-CN" sz="1600" dirty="0" smtClean="0"/>
              <a:t>名称</a:t>
            </a:r>
            <a:r>
              <a:rPr lang="en-US" altLang="zh-CN" sz="1600" dirty="0" smtClean="0"/>
              <a:t>&lt;/filter-name&gt;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	&lt;filter-class&gt;filter</a:t>
            </a:r>
            <a:r>
              <a:rPr lang="zh-CN" altLang="zh-CN" sz="1600" dirty="0" smtClean="0"/>
              <a:t>类全名</a:t>
            </a:r>
            <a:r>
              <a:rPr lang="en-US" altLang="zh-CN" sz="1600" dirty="0" smtClean="0"/>
              <a:t>&lt;/filter-class&gt;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&lt;/filter&gt;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&lt;filter-mapping&gt;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	&lt;filter-name&gt;filter</a:t>
            </a:r>
            <a:r>
              <a:rPr lang="zh-CN" altLang="zh-CN" sz="1600" dirty="0" smtClean="0"/>
              <a:t>名称</a:t>
            </a:r>
            <a:r>
              <a:rPr lang="en-US" altLang="zh-CN" sz="1600" dirty="0" smtClean="0"/>
              <a:t>&lt;/filter-name&gt;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	&lt;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-pattern&gt;</a:t>
            </a:r>
            <a:r>
              <a:rPr lang="zh-CN" altLang="zh-CN" sz="1600" dirty="0" smtClean="0"/>
              <a:t>映射路径</a:t>
            </a:r>
            <a:r>
              <a:rPr lang="en-US" altLang="zh-CN" sz="1600" dirty="0" smtClean="0"/>
              <a:t>&lt;/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-pattern&gt;</a:t>
            </a:r>
            <a:endParaRPr lang="zh-CN" altLang="zh-CN" sz="1600" dirty="0" smtClean="0"/>
          </a:p>
          <a:p>
            <a:pPr lvl="1"/>
            <a:r>
              <a:rPr lang="en-US" altLang="zh-CN" sz="1600" dirty="0" smtClean="0"/>
              <a:t>&lt;/filter-mapping&gt;</a:t>
            </a:r>
            <a:endParaRPr lang="zh-CN" altLang="zh-CN" sz="16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Filter</a:t>
            </a:r>
            <a:r>
              <a:rPr lang="zh-CN" altLang="zh-CN" b="1" dirty="0" smtClean="0"/>
              <a:t>配置详解</a:t>
            </a:r>
            <a:br>
              <a:rPr lang="zh-CN" altLang="zh-CN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关于</a:t>
            </a:r>
            <a:r>
              <a:rPr lang="en-US" altLang="zh-CN" b="1" dirty="0" err="1" smtClean="0"/>
              <a:t>url</a:t>
            </a:r>
            <a:r>
              <a:rPr lang="en-US" altLang="zh-CN" b="1" dirty="0" smtClean="0"/>
              <a:t>-pattern</a:t>
            </a:r>
            <a:r>
              <a:rPr lang="zh-CN" altLang="zh-CN" b="1" dirty="0" smtClean="0"/>
              <a:t>配置</a:t>
            </a:r>
            <a:endParaRPr lang="zh-CN" altLang="zh-CN" b="1" dirty="0" smtClean="0"/>
          </a:p>
          <a:p>
            <a:pPr lvl="1">
              <a:buNone/>
            </a:pPr>
            <a:r>
              <a:rPr lang="en-US" altLang="zh-CN" dirty="0" smtClean="0"/>
              <a:t>1.</a:t>
            </a:r>
            <a:r>
              <a:rPr lang="zh-CN" altLang="zh-CN" dirty="0" smtClean="0"/>
              <a:t>完全匹配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要求必须以</a:t>
            </a:r>
            <a:r>
              <a:rPr lang="en-US" altLang="zh-CN" dirty="0" smtClean="0"/>
              <a:t>"/"</a:t>
            </a:r>
            <a:r>
              <a:rPr lang="zh-CN" altLang="zh-CN" dirty="0" smtClean="0"/>
              <a:t>开始</a:t>
            </a:r>
            <a:r>
              <a:rPr lang="en-US" altLang="zh-CN" dirty="0" smtClean="0"/>
              <a:t>.</a:t>
            </a:r>
            <a:endParaRPr lang="zh-CN" altLang="zh-CN" dirty="0" smtClean="0"/>
          </a:p>
          <a:p>
            <a:pPr lvl="1">
              <a:buNone/>
            </a:pPr>
            <a:r>
              <a:rPr lang="en-US" altLang="zh-CN" dirty="0" smtClean="0"/>
              <a:t>2.</a:t>
            </a:r>
            <a:r>
              <a:rPr lang="zh-CN" altLang="zh-CN" b="1" dirty="0" smtClean="0"/>
              <a:t>目录匹配</a:t>
            </a:r>
            <a:endParaRPr lang="zh-CN" altLang="zh-CN" b="1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要求必须以</a:t>
            </a:r>
            <a:r>
              <a:rPr lang="en-US" altLang="zh-CN" dirty="0" smtClean="0"/>
              <a:t>"/"</a:t>
            </a:r>
            <a:r>
              <a:rPr lang="zh-CN" altLang="zh-CN" dirty="0" smtClean="0"/>
              <a:t>开始，以</a:t>
            </a:r>
            <a:r>
              <a:rPr lang="en-US" altLang="zh-CN" dirty="0" smtClean="0"/>
              <a:t>*</a:t>
            </a:r>
            <a:r>
              <a:rPr lang="zh-CN" altLang="zh-CN" dirty="0" smtClean="0"/>
              <a:t>结束</a:t>
            </a:r>
            <a:r>
              <a:rPr lang="en-US" altLang="zh-CN" dirty="0" smtClean="0"/>
              <a:t>.			</a:t>
            </a:r>
            <a:endParaRPr lang="zh-CN" altLang="zh-CN" dirty="0" smtClean="0"/>
          </a:p>
          <a:p>
            <a:pPr lvl="1">
              <a:buNone/>
            </a:pPr>
            <a:r>
              <a:rPr lang="en-US" altLang="zh-CN" dirty="0" smtClean="0"/>
              <a:t>3.</a:t>
            </a:r>
            <a:r>
              <a:rPr lang="zh-CN" altLang="zh-CN" dirty="0" smtClean="0"/>
              <a:t>扩展名匹配</a:t>
            </a:r>
            <a:endParaRPr lang="zh-CN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不能以</a:t>
            </a:r>
            <a:r>
              <a:rPr lang="en-US" altLang="zh-CN" dirty="0" smtClean="0"/>
              <a:t>“/”</a:t>
            </a:r>
            <a:r>
              <a:rPr lang="zh-CN" altLang="zh-CN" dirty="0" smtClean="0"/>
              <a:t>开始，以</a:t>
            </a:r>
            <a:r>
              <a:rPr lang="en-US" altLang="zh-CN" dirty="0" smtClean="0"/>
              <a:t>*.xxx</a:t>
            </a:r>
            <a:r>
              <a:rPr lang="zh-CN" altLang="zh-CN" dirty="0" smtClean="0"/>
              <a:t>结束</a:t>
            </a:r>
            <a:r>
              <a:rPr lang="en-US" altLang="zh-CN" dirty="0" smtClean="0"/>
              <a:t>. </a:t>
            </a:r>
            <a:r>
              <a:rPr lang="zh-CN" altLang="en-US" smtClean="0"/>
              <a:t>（或*）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Filter</a:t>
            </a:r>
            <a:r>
              <a:rPr lang="zh-CN" altLang="zh-CN" b="1" dirty="0" smtClean="0"/>
              <a:t>配置详解</a:t>
            </a:r>
            <a:br>
              <a:rPr lang="zh-CN" altLang="zh-CN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关于</a:t>
            </a:r>
            <a:r>
              <a:rPr lang="en-US" altLang="zh-CN" b="1" dirty="0" err="1" smtClean="0"/>
              <a:t>servlet</a:t>
            </a:r>
            <a:r>
              <a:rPr lang="en-US" altLang="zh-CN" b="1" dirty="0" smtClean="0"/>
              <a:t>-name</a:t>
            </a:r>
            <a:r>
              <a:rPr lang="zh-CN" altLang="zh-CN" b="1" dirty="0" smtClean="0"/>
              <a:t>配置</a:t>
            </a:r>
            <a:endParaRPr lang="zh-CN" altLang="zh-CN" b="1" dirty="0" smtClean="0"/>
          </a:p>
          <a:p>
            <a:pPr lvl="1"/>
            <a:r>
              <a:rPr lang="en-US" altLang="zh-CN" dirty="0" smtClean="0"/>
              <a:t>	</a:t>
            </a:r>
            <a:r>
              <a:rPr lang="zh-CN" altLang="zh-CN" dirty="0" smtClean="0"/>
              <a:t>针对于</a:t>
            </a:r>
            <a:r>
              <a:rPr lang="en-US" altLang="zh-CN" dirty="0" err="1" smtClean="0"/>
              <a:t>servlet</a:t>
            </a:r>
            <a:r>
              <a:rPr lang="zh-CN" altLang="zh-CN" dirty="0" smtClean="0"/>
              <a:t>拦截的配置</a:t>
            </a:r>
            <a:r>
              <a:rPr lang="en-US" altLang="zh-CN" dirty="0" smtClean="0"/>
              <a:t>  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-name&gt;</a:t>
            </a:r>
            <a:r>
              <a:rPr lang="zh-CN" altLang="zh-CN" dirty="0" smtClean="0"/>
              <a:t>配置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	</a:t>
            </a:r>
            <a:r>
              <a:rPr lang="zh-CN" altLang="zh-CN" dirty="0" smtClean="0"/>
              <a:t>在</a:t>
            </a:r>
            <a:r>
              <a:rPr lang="en-US" altLang="zh-CN" dirty="0" smtClean="0"/>
              <a:t>Filter</a:t>
            </a:r>
            <a:r>
              <a:rPr lang="zh-CN" altLang="zh-CN" dirty="0" smtClean="0"/>
              <a:t>中它的配置项上有一个标签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	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-name&gt;</a:t>
            </a:r>
            <a:r>
              <a:rPr lang="zh-CN" altLang="zh-CN" dirty="0" smtClean="0"/>
              <a:t>它用于设置当前</a:t>
            </a:r>
            <a:r>
              <a:rPr lang="en-US" altLang="zh-CN" dirty="0" smtClean="0"/>
              <a:t>Filter</a:t>
            </a:r>
            <a:r>
              <a:rPr lang="zh-CN" altLang="zh-CN" dirty="0" smtClean="0"/>
              <a:t>拦截哪一个</a:t>
            </a:r>
            <a:r>
              <a:rPr lang="en-US" altLang="zh-CN" dirty="0" err="1" smtClean="0"/>
              <a:t>servlet</a:t>
            </a:r>
            <a:endParaRPr lang="en-US" altLang="zh-CN" dirty="0" smtClean="0"/>
          </a:p>
          <a:p>
            <a:pPr lvl="1">
              <a:buNone/>
            </a:pPr>
            <a:r>
              <a:rPr lang="zh-CN" altLang="zh-CN" dirty="0" smtClean="0"/>
              <a:t>是通过</a:t>
            </a:r>
            <a:r>
              <a:rPr lang="en-US" altLang="zh-CN" dirty="0" err="1" smtClean="0"/>
              <a:t>servlet</a:t>
            </a:r>
            <a:r>
              <a:rPr lang="zh-CN" altLang="zh-CN" dirty="0" smtClean="0"/>
              <a:t>的</a:t>
            </a:r>
            <a:r>
              <a:rPr lang="en-US" altLang="zh-CN" dirty="0" smtClean="0"/>
              <a:t>name</a:t>
            </a:r>
            <a:r>
              <a:rPr lang="zh-CN" altLang="zh-CN" dirty="0" smtClean="0"/>
              <a:t>来确定的。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PPT-5-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04308" y="2733676"/>
            <a:ext cx="2578387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PPT-5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1587" y="3022601"/>
            <a:ext cx="3721289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PPT-5-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PPT-2-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0"/>
            <a:ext cx="10030107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627" y="2208213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546" y="2738438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26169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80144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9" descr="PPT-2-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内容占位符 2"/>
          <p:cNvSpPr txBox="1"/>
          <p:nvPr/>
        </p:nvSpPr>
        <p:spPr>
          <a:xfrm>
            <a:off x="1270094" y="2099598"/>
            <a:ext cx="6771204" cy="3882101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350" kern="0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过滤器介绍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过滤的工作原理</a:t>
            </a:r>
            <a:endParaRPr lang="en-US" altLang="zh-CN" sz="235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过滤器的三个核心方法</a:t>
            </a:r>
            <a:endParaRPr lang="en-US" altLang="zh-CN" sz="235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过滤器的使用</a:t>
            </a:r>
            <a:endParaRPr lang="zh-CN" altLang="en-US" sz="235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en-US" altLang="zh-CN" sz="235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6000" y="962026"/>
            <a:ext cx="5221747" cy="64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en-US" altLang="zh-CN" sz="35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 </a:t>
            </a:r>
            <a:endParaRPr lang="en-US" altLang="zh-CN" sz="35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12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434754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 </a:t>
            </a:r>
            <a:r>
              <a:rPr lang="zh-CN" dirty="0" smtClean="0"/>
              <a:t> </a:t>
            </a:r>
            <a:r>
              <a:rPr lang="zh-CN" altLang="en-US" dirty="0" smtClean="0"/>
              <a:t> </a:t>
            </a:r>
            <a:endParaRPr lang="zh-CN" altLang="zh-CN" dirty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4400" b="1" i="1">
                <a:latin typeface="新宋体" panose="02010609030101010101" pitchFamily="49" charset="-122"/>
                <a:ea typeface="新宋体" panose="02010609030101010101" pitchFamily="49" charset="-122"/>
              </a:rPr>
              <a:t>简介</a:t>
            </a:r>
            <a:endParaRPr lang="zh-CN" sz="4400" b="1" i="1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1120" y="1895475"/>
            <a:ext cx="8610296" cy="4413250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6600"/>
              </a:buClr>
            </a:pP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过滤器是</a:t>
            </a:r>
            <a:r>
              <a:rPr lang="en-US" altLang="zh-CN" sz="24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Servlet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规范的高级特性。</a:t>
            </a:r>
            <a:endParaRPr lang="zh-CN" altLang="en-US" sz="24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rgbClr val="FF6600"/>
              </a:buClr>
            </a:pP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过滤器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Filter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）技术是从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Servlet2.3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规范开始引入的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。过滤器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是一种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应用程序组件，可以部署在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应用程序中。</a:t>
            </a:r>
            <a:endParaRPr lang="zh-CN" altLang="en-US" sz="24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rgbClr val="FF6600"/>
              </a:buClr>
            </a:pP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过滤器由</a:t>
            </a:r>
            <a:r>
              <a:rPr lang="en-US" altLang="zh-CN" sz="24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Servlet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容器调用，用来拦截以及处理请求和响应。过滤器本身并不能生成请求和响应对象，但是可以对请求和响应对象进行检查和修改。 </a:t>
            </a:r>
            <a:endParaRPr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 </a:t>
            </a:r>
            <a:r>
              <a:rPr lang="zh-CN" dirty="0" smtClean="0"/>
              <a:t> </a:t>
            </a:r>
            <a:r>
              <a:rPr lang="zh-CN" altLang="en-US" dirty="0" smtClean="0"/>
              <a:t> </a:t>
            </a:r>
            <a:endParaRPr lang="zh-CN" altLang="zh-CN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78480" y="333376"/>
            <a:ext cx="8443106" cy="143986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过滤器的工作原理</a:t>
            </a:r>
            <a:endParaRPr lang="zh-CN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27" y="1395413"/>
            <a:ext cx="8847149" cy="4333875"/>
          </a:xfrm>
        </p:spPr>
        <p:txBody>
          <a:bodyPr/>
          <a:lstStyle/>
          <a:p>
            <a:pPr marL="342900" lvl="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None/>
            </a:pPr>
            <a:endParaRPr lang="en-US" altLang="zh-CN" sz="24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None/>
            </a:pPr>
            <a:endParaRPr lang="en-US" altLang="zh-CN" sz="24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过滤器介于客户端与</a:t>
            </a:r>
            <a:r>
              <a:rPr lang="en-US" altLang="zh-CN" sz="24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Servlet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/JSP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等相关的资源之间，对于与过滤器关联的</a:t>
            </a:r>
            <a:r>
              <a:rPr lang="en-US" altLang="zh-CN" sz="24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Servlet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来说，过滤器可以在</a:t>
            </a:r>
            <a:r>
              <a:rPr lang="en-US" altLang="zh-CN" sz="24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Servlet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被调用之前检查并且修改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request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对象。在</a:t>
            </a:r>
            <a:r>
              <a:rPr lang="en-US" altLang="zh-CN" sz="24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Servlet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调用之后检查并修改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response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对象。 </a:t>
            </a:r>
            <a:endParaRPr lang="zh-CN" altLang="en-US" sz="24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Clr>
                <a:srgbClr val="FF6600"/>
              </a:buClr>
            </a:pPr>
            <a:endParaRPr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 </a:t>
            </a:r>
            <a:r>
              <a:rPr lang="zh-CN" dirty="0" smtClean="0"/>
              <a:t> </a:t>
            </a:r>
            <a:r>
              <a:rPr lang="zh-CN" altLang="en-US" dirty="0" smtClean="0"/>
              <a:t> </a:t>
            </a:r>
            <a:endParaRPr lang="zh-CN" altLang="zh-CN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78480" y="333376"/>
            <a:ext cx="8443106" cy="143986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过滤器的工作原理</a:t>
            </a:r>
            <a:endParaRPr lang="zh-CN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27" y="1395413"/>
            <a:ext cx="8847149" cy="4333875"/>
          </a:xfrm>
        </p:spPr>
        <p:txBody>
          <a:bodyPr/>
          <a:lstStyle/>
          <a:p>
            <a:pPr marL="342900" lvl="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None/>
            </a:pPr>
            <a:endParaRPr lang="en-US" altLang="zh-CN" sz="24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None/>
            </a:pPr>
            <a:endParaRPr lang="en-US" altLang="zh-CN" sz="24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Clr>
                <a:srgbClr val="FF6600"/>
              </a:buClr>
            </a:pPr>
            <a:endParaRPr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Picture 18" descr="8-10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93607" y="2108489"/>
            <a:ext cx="7667625" cy="2724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 </a:t>
            </a:r>
            <a:r>
              <a:rPr lang="zh-CN" dirty="0" smtClean="0"/>
              <a:t> </a:t>
            </a:r>
            <a:r>
              <a:rPr lang="zh-CN" altLang="en-US" dirty="0" smtClean="0"/>
              <a:t> </a:t>
            </a:r>
            <a:endParaRPr lang="zh-CN" altLang="zh-CN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78480" y="333376"/>
            <a:ext cx="8443106" cy="143986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过滤器的工作原理</a:t>
            </a:r>
            <a:endParaRPr lang="zh-CN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27" y="1395413"/>
            <a:ext cx="8847149" cy="433387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以上过程可分为以下步骤：</a:t>
            </a:r>
            <a:endParaRPr lang="zh-CN" altLang="en-US" sz="24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．客户端将请求发送给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容器；</a:t>
            </a:r>
            <a:endParaRPr lang="zh-CN" altLang="en-US" sz="20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容器根据客户端发送的请求生成请求对象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request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和响应对象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response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0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容器在调用与过滤器相关联的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组件（例如</a:t>
            </a:r>
            <a:r>
              <a:rPr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Servlet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/JSP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）之前，先将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request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对象以及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response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对象发送给过滤器。</a:t>
            </a:r>
            <a:endParaRPr lang="zh-CN" altLang="en-US" sz="20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．过滤器对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request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对象进行必要的处理；</a:t>
            </a:r>
            <a:endParaRPr lang="zh-CN" altLang="en-US" sz="20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．过滤器把处理过的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request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对象以及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response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对象传递给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组件；</a:t>
            </a:r>
            <a:endParaRPr lang="zh-CN" altLang="en-US" sz="20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组件调用完成后，再次通过过滤器，此时过滤器对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response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对象进行必要的处理；</a:t>
            </a:r>
            <a:endParaRPr lang="zh-CN" altLang="en-US" sz="20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．过滤器把处理过的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response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对象传递给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容器；</a:t>
            </a:r>
            <a:endParaRPr lang="zh-CN" altLang="en-US" sz="20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容器将响应的结果返回到客户端，并在浏览器上显示。</a:t>
            </a:r>
            <a:endParaRPr lang="zh-CN" altLang="en-US" sz="20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Clr>
                <a:srgbClr val="FF6600"/>
              </a:buClr>
            </a:pPr>
            <a:endParaRPr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  </a:t>
            </a:r>
            <a:r>
              <a:rPr lang="zh-CN" dirty="0" smtClean="0"/>
              <a:t> </a:t>
            </a:r>
            <a:r>
              <a:rPr lang="zh-CN" altLang="en-US" dirty="0" smtClean="0"/>
              <a:t> </a:t>
            </a:r>
            <a:endParaRPr lang="zh-CN" altLang="zh-CN" dirty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过滤器 </a:t>
            </a:r>
            <a:endParaRPr lang="zh-CN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8984" y="1989139"/>
            <a:ext cx="8577905" cy="409892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6600"/>
              </a:buClr>
            </a:pPr>
            <a:r>
              <a:rPr lang="en-US" altLang="zh-CN" sz="24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Servlet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规范中使用</a:t>
            </a:r>
            <a:r>
              <a:rPr lang="en-US" altLang="zh-CN" sz="24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javax.servlet.Filter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接口支持过滤器的使用</a:t>
            </a:r>
            <a:endParaRPr lang="en-US" altLang="zh-CN" sz="24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rgbClr val="FF6600"/>
              </a:buClr>
            </a:pP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创建过滤器必须实现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Filter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接口，该接口中定义了三个方法</a:t>
            </a:r>
            <a:endParaRPr lang="zh-CN" altLang="en-US" sz="24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rgbClr val="FF6600"/>
              </a:buClr>
            </a:pP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init(</a:t>
            </a:r>
            <a:r>
              <a:rPr lang="en-US" altLang="zh-CN" sz="24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FilterConfig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config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Clr>
                <a:srgbClr val="FF6600"/>
              </a:buClr>
            </a:pP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用于初始化过滤器，当容器装载并初始化过滤器时调用。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容器为此方法传递一个</a:t>
            </a:r>
            <a:r>
              <a:rPr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FilterConfig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对象，</a:t>
            </a:r>
            <a:r>
              <a:rPr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FilterConfig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对象可以获取</a:t>
            </a:r>
            <a:r>
              <a:rPr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web.xml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文件中过滤器初始化参数的配置；利用</a:t>
            </a:r>
            <a:r>
              <a:rPr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FilterConfig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对象也可以获取当前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Filter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的名称以及相关联的</a:t>
            </a:r>
            <a:r>
              <a:rPr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ServletContext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对象。</a:t>
            </a:r>
            <a:endParaRPr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过滤器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638" y="1005466"/>
            <a:ext cx="9327119" cy="612962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6600"/>
              </a:buClr>
            </a:pP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</a:t>
            </a:r>
            <a:r>
              <a:rPr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doFilter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ServletRequst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request, </a:t>
            </a:r>
            <a:r>
              <a:rPr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ServletResponse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response, </a:t>
            </a:r>
            <a:r>
              <a:rPr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FilterChain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chain)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Clr>
                <a:srgbClr val="FF6600"/>
              </a:buClr>
            </a:pP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此方法是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Filter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接口的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核心方法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，用于对请求对象和响应对象进行检查和处理。此方法包括三个输入参数。其中，</a:t>
            </a:r>
            <a:r>
              <a:rPr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ServletRequest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对象为请求对象，包括表单数据、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Cookie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以及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HTTP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请求头等信息；</a:t>
            </a:r>
            <a:r>
              <a:rPr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ServletResponse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对象为响应对象，用于响应使用</a:t>
            </a:r>
            <a:r>
              <a:rPr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ServletRequest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对象访问的信息；</a:t>
            </a:r>
            <a:r>
              <a:rPr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FilterChain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用来调用过滤器链中的下一个资源，即将</a:t>
            </a:r>
            <a:r>
              <a:rPr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ServletRequest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对象以及</a:t>
            </a:r>
            <a:r>
              <a:rPr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ServletResponse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对象传递给下一个过滤器或者是其它的</a:t>
            </a:r>
            <a:r>
              <a:rPr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Servlet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/JSP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等资源。</a:t>
            </a:r>
            <a:endParaRPr lang="zh-CN" alt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rgbClr val="FF6600"/>
              </a:buClr>
            </a:pP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destroy( )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Clr>
                <a:srgbClr val="FF6600"/>
              </a:buClr>
            </a:pP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此方法用于销毁过滤器，当容器要销毁过滤器实例时调用此方法，</a:t>
            </a:r>
            <a:r>
              <a:rPr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Servlet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过滤器占用的资源会被释放。</a:t>
            </a:r>
            <a:endParaRPr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过滤器的使用步骤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985" y="1989139"/>
            <a:ext cx="9202428" cy="4098925"/>
          </a:xfrm>
        </p:spPr>
        <p:txBody>
          <a:bodyPr/>
          <a:lstStyle/>
          <a:p>
            <a:pPr marL="452755" indent="-452755"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创建过滤器的步骤如下：</a:t>
            </a:r>
            <a:endParaRPr lang="zh-CN" alt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09955" lvl="1" indent="-452755"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．创建一个实现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Filter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接口的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类；</a:t>
            </a:r>
            <a:endParaRPr lang="zh-CN" alt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09955" lvl="1" indent="-452755"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．实现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init( )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方法，如有必要，读取过滤器的初始化参数；</a:t>
            </a:r>
            <a:endParaRPr lang="zh-CN" alt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09955" lvl="1" indent="-452755"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．实现</a:t>
            </a:r>
            <a:r>
              <a:rPr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doFilter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 )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方法，完成对</a:t>
            </a:r>
            <a:r>
              <a:rPr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ServletRequest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对象以及</a:t>
            </a:r>
            <a:r>
              <a:rPr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ServletResponse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对象的检查和处理；</a:t>
            </a:r>
            <a:endParaRPr lang="zh-CN" alt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09955" lvl="1" indent="-452755"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zh-CN" altLang="en-US" b="1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b="1" u="sng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doFilter</a:t>
            </a:r>
            <a:r>
              <a:rPr lang="en-US" altLang="zh-CN" b="1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 )</a:t>
            </a:r>
            <a:r>
              <a:rPr lang="zh-CN" altLang="en-US" b="1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方法中调用</a:t>
            </a:r>
            <a:r>
              <a:rPr lang="en-US" altLang="zh-CN" b="1" u="sng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FilterChain</a:t>
            </a:r>
            <a:r>
              <a:rPr lang="zh-CN" altLang="en-US" b="1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接口对象</a:t>
            </a:r>
            <a:r>
              <a:rPr lang="en-US" altLang="zh-CN" b="1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chain</a:t>
            </a:r>
            <a:r>
              <a:rPr lang="zh-CN" altLang="en-US" b="1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b="1" u="sng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doFilter</a:t>
            </a:r>
            <a:r>
              <a:rPr lang="en-US" altLang="zh-CN" b="1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 )</a:t>
            </a:r>
            <a:r>
              <a:rPr lang="zh-CN" altLang="en-US" b="1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方法，以便将过滤器传递给</a:t>
            </a:r>
            <a:r>
              <a:rPr lang="zh-CN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后续的过滤器</a:t>
            </a:r>
            <a:r>
              <a:rPr lang="zh-CN" altLang="en-US" b="1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或资源。</a:t>
            </a:r>
            <a:endParaRPr lang="zh-CN" altLang="en-US" b="1" u="sng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09955" lvl="1" indent="-452755"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．在</a:t>
            </a:r>
            <a:r>
              <a:rPr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web.xml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中注册过滤器，设置参数以及过滤器要过滤的资源。 </a:t>
            </a:r>
            <a:endParaRPr lang="zh-CN" alt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3099</Words>
  <Application>WPS 演示</Application>
  <PresentationFormat>自定义</PresentationFormat>
  <Paragraphs>145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Calibri Light</vt:lpstr>
      <vt:lpstr>微软雅黑</vt:lpstr>
      <vt:lpstr>Calibri</vt:lpstr>
      <vt:lpstr>新宋体</vt:lpstr>
      <vt:lpstr>Times New Roman</vt:lpstr>
      <vt:lpstr>黑体</vt:lpstr>
      <vt:lpstr>Arial Unicode MS</vt:lpstr>
      <vt:lpstr>Office Theme</vt:lpstr>
      <vt:lpstr>PowerPoint 演示文稿</vt:lpstr>
      <vt:lpstr>PowerPoint 演示文稿</vt:lpstr>
      <vt:lpstr>简介</vt:lpstr>
      <vt:lpstr>过滤器的工作原理</vt:lpstr>
      <vt:lpstr>过滤器的工作原理</vt:lpstr>
      <vt:lpstr>过滤器的工作原理</vt:lpstr>
      <vt:lpstr>过滤器 </vt:lpstr>
      <vt:lpstr>过滤器 </vt:lpstr>
      <vt:lpstr>过滤器的使用步骤</vt:lpstr>
      <vt:lpstr>Filter Chain</vt:lpstr>
      <vt:lpstr>Filter链介绍 </vt:lpstr>
      <vt:lpstr>Filter生命周期</vt:lpstr>
      <vt:lpstr>Filter配置详解 </vt:lpstr>
      <vt:lpstr>Filter配置详解 </vt:lpstr>
      <vt:lpstr>Filter配置详解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Administrator</cp:lastModifiedBy>
  <cp:revision>96</cp:revision>
  <dcterms:created xsi:type="dcterms:W3CDTF">2012-09-21T09:29:00Z</dcterms:created>
  <dcterms:modified xsi:type="dcterms:W3CDTF">2019-04-05T13:52:10Z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