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92" r:id="rId5"/>
    <p:sldId id="261" r:id="rId7"/>
    <p:sldId id="262" r:id="rId8"/>
    <p:sldId id="291" r:id="rId9"/>
    <p:sldId id="263" r:id="rId10"/>
    <p:sldId id="264" r:id="rId11"/>
    <p:sldId id="293" r:id="rId12"/>
    <p:sldId id="29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5" r:id="rId40"/>
    <p:sldId id="296" r:id="rId41"/>
    <p:sldId id="260" r:id="rId42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gjue W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6" autoAdjust="0"/>
  </p:normalViewPr>
  <p:slideViewPr>
    <p:cSldViewPr snapToGrid="0">
      <p:cViewPr>
        <p:scale>
          <a:sx n="80" d="100"/>
          <a:sy n="80" d="100"/>
        </p:scale>
        <p:origin x="-1446" y="-132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524300" y="7"/>
    <p:text>横杠前方小空格，整课都是，crtl+F改了！“-”——&gt; " -"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733183.htm" TargetMode="External"/><Relationship Id="rId8" Type="http://schemas.openxmlformats.org/officeDocument/2006/relationships/hyperlink" Target="http://baike.baidu.com/view/597251.htm" TargetMode="External"/><Relationship Id="rId7" Type="http://schemas.openxmlformats.org/officeDocument/2006/relationships/hyperlink" Target="http://baike.baidu.com/view/930.htm" TargetMode="External"/><Relationship Id="rId6" Type="http://schemas.openxmlformats.org/officeDocument/2006/relationships/hyperlink" Target="http://baike.baidu.com/view/7718.htm" TargetMode="External"/><Relationship Id="rId5" Type="http://schemas.openxmlformats.org/officeDocument/2006/relationships/hyperlink" Target="http://baike.baidu.com/view/330120.htm" TargetMode="External"/><Relationship Id="rId4" Type="http://schemas.openxmlformats.org/officeDocument/2006/relationships/hyperlink" Target="http://baike.baidu.com/view/345685.htm" TargetMode="External"/><Relationship Id="rId3" Type="http://schemas.openxmlformats.org/officeDocument/2006/relationships/hyperlink" Target="http://baike.baidu.com/view/1080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链路层：用来处理网络的硬件部分，如硬件驱动，网卡，光纤呢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网络层：用来处理在网络上流动的数据包。协议是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协议，又分为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IPv4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IPv6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两种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loT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传输层：目前有两种协议</a:t>
            </a:r>
            <a:r>
              <a:rPr lang="zh-CN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。一种是</a:t>
            </a:r>
            <a:r>
              <a:rPr lang="en-US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协议，一种是</a:t>
            </a:r>
            <a:r>
              <a:rPr lang="en-US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协议。</a:t>
            </a:r>
            <a:endParaRPr lang="en-US" altLang="zh-CN" sz="1200" kern="12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应用层：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协议所处的位置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DNS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HTTP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206 </a:t>
            </a:r>
            <a:r>
              <a:rPr lang="zh-CN" altLang="en-US" dirty="0" smtClean="0"/>
              <a:t>分段下载请求成功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304 Not Modified  </a:t>
            </a:r>
            <a:r>
              <a:rPr lang="zh-CN" altLang="en-US" dirty="0" smtClean="0"/>
              <a:t>继续使用浏览器缓存。</a:t>
            </a:r>
            <a:endParaRPr lang="en-US" altLang="zh-CN" dirty="0" smtClean="0"/>
          </a:p>
          <a:p>
            <a:r>
              <a:rPr lang="en-US" altLang="zh-CN" dirty="0" smtClean="0"/>
              <a:t>302 Found  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en-US" altLang="zh-CN" dirty="0" smtClean="0"/>
              <a:t>Location: http://pcookie.cnzz.com/app.gif?&amp;cna=vYvqD87xkFcCAbclCvWfEvhZ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HTTP/1.1 301 Moved Permanently  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en-US" altLang="zh-CN" dirty="0" smtClean="0"/>
              <a:t>Location: http://cn.bing.com/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response.setStatus</a:t>
            </a:r>
            <a:r>
              <a:rPr lang="en-US" altLang="zh-CN" dirty="0" smtClean="0"/>
              <a:t>(302);</a:t>
            </a:r>
            <a:endParaRPr lang="en-US" altLang="zh-CN" dirty="0" smtClean="0"/>
          </a:p>
          <a:p>
            <a:r>
              <a:rPr lang="en-US" altLang="zh-CN" dirty="0" err="1" smtClean="0"/>
              <a:t>response.setHeader</a:t>
            </a:r>
            <a:r>
              <a:rPr lang="en-US" altLang="zh-CN" dirty="0" smtClean="0"/>
              <a:t>("Location", "Demo2Servlet");</a:t>
            </a:r>
            <a:endParaRPr lang="zh-CN" altLang="en-US" dirty="0" smtClean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15BFF89-0917-48FB-ACD8-F926AB609ADA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 ETag:"50b1c1d4f775c61:df3"</a:t>
            </a:r>
            <a:r>
              <a:rPr lang="zh-CN" altLang="en-US" dirty="0" smtClean="0"/>
              <a:t>客户端的查询更新格式是这样的：</a:t>
            </a:r>
            <a:r>
              <a:rPr lang="en-US" altLang="zh-CN" dirty="0" smtClean="0"/>
              <a:t>If-None-Match : W / "50b1c1d4f775c61:df3"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没改变，则返回状态</a:t>
            </a:r>
            <a:r>
              <a:rPr lang="en-US" altLang="zh-CN" dirty="0" smtClean="0"/>
              <a:t>304</a:t>
            </a:r>
            <a:r>
              <a:rPr lang="zh-CN" altLang="en-US" dirty="0" smtClean="0"/>
              <a:t>然后不返回，这也和</a:t>
            </a:r>
            <a:r>
              <a:rPr lang="en-US" altLang="zh-CN" dirty="0" smtClean="0"/>
              <a:t>Last-Modified</a:t>
            </a:r>
            <a:r>
              <a:rPr lang="zh-CN" altLang="en-US" dirty="0" smtClean="0"/>
              <a:t>一样。</a:t>
            </a:r>
            <a:endParaRPr lang="en-US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主要在断点下载时比较有用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打开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KeepAlive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属性可以有效地降低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握手的次数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可以使一次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连接为同一用户的多次请求服务，提高了响应速度。</a:t>
            </a:r>
            <a:endParaRPr lang="zh-CN" altLang="en-US" dirty="0" smtClean="0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76BEB0C-D422-49F9-852A-938667B26792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Dns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chrome://net-internals/#dns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ipconfig /displaydns</a:t>
            </a:r>
            <a:endParaRPr lang="zh-CN" altLang="en-US" dirty="0" smtClean="0"/>
          </a:p>
          <a:p>
            <a:r>
              <a:rPr lang="zh-CN" altLang="en-US" dirty="0" smtClean="0"/>
              <a:t>               /flushdns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C:\Windows\System32\drivers\etc\host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r>
              <a:rPr lang="zh-CN" altLang="en-US" smtClean="0"/>
              <a:t>物理层，数据链路层，网络层，传输层，会话层，表示层，应用层</a:t>
            </a:r>
            <a:endParaRPr lang="zh-CN" altLang="en-US" smtClean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F6B64EB-1D8E-4926-842E-9147B953C6E7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DA11261-23AA-493B-BD42-2FBC4E3416EF}" type="slidenum">
              <a:rPr lang="en-US" altLang="zh-CN" sz="1200"/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  <a:ln>
            <a:solidFill>
              <a:srgbClr val="000000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zh-CN" sz="1100" dirty="0" smtClean="0">
                <a:latin typeface="宋体" panose="02010600030101010101" pitchFamily="2" charset="-122"/>
              </a:rPr>
              <a:t>Web</a:t>
            </a:r>
            <a:r>
              <a:rPr lang="zh-CN" altLang="en-US" sz="1100" dirty="0" smtClean="0">
                <a:latin typeface="宋体" panose="02010600030101010101" pitchFamily="2" charset="-122"/>
              </a:rPr>
              <a:t>服务器通过客户端发送过来的这些请求信息，就可以确定向请求者回送什么资源，以及根据客户端的环境信息采用什么方式进行回送等。</a:t>
            </a:r>
            <a:endParaRPr lang="zh-CN" altLang="en-US" sz="11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首先就看一下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出现的原因吧：</a:t>
            </a:r>
            <a:br>
              <a:rPr lang="zh-CN" altLang="en-US" dirty="0" smtClean="0"/>
            </a:br>
            <a:r>
              <a:rPr lang="zh-CN" altLang="en-US" dirty="0" smtClean="0"/>
              <a:t>当一个客户端向服务器发送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请求时，两者之间会建立一个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连接，然后服务器发回响应信息同时关闭连接。如果请求的的页面中含有别的资源连接，比如图片、</a:t>
            </a:r>
            <a:r>
              <a:rPr lang="en-US" altLang="zh-CN" dirty="0" err="1" smtClean="0"/>
              <a:t>flsah</a:t>
            </a:r>
            <a:r>
              <a:rPr lang="zh-CN" altLang="en-US" dirty="0" smtClean="0"/>
              <a:t>等，就会再次创建连接。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的作用就是在第一次创建连接时，服务器会把这个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连接保持一段时间（服务器端会有一个</a:t>
            </a:r>
            <a:r>
              <a:rPr lang="en-US" altLang="zh-CN" dirty="0" err="1" smtClean="0"/>
              <a:t>keepaliveTime</a:t>
            </a:r>
            <a:r>
              <a:rPr lang="zh-CN" altLang="en-US" dirty="0" smtClean="0"/>
              <a:t>的最大时间，超过时间就断开连接）。这样就不会频繁的去建立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连接，同一次请求中的信息传递都可以使用同一个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altLang="zh-CN" dirty="0" err="1" smtClean="0"/>
              <a:t>KeepAlive</a:t>
            </a:r>
            <a:r>
              <a:rPr lang="zh-CN" altLang="en-US" dirty="0" smtClean="0"/>
              <a:t>的工作原理：</a:t>
            </a:r>
            <a:br>
              <a:rPr lang="zh-CN" altLang="en-US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HTTP1.0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协议中都有对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的支持。其中</a:t>
            </a:r>
            <a:r>
              <a:rPr lang="en-US" altLang="zh-CN" dirty="0" smtClean="0"/>
              <a:t>HTTP1.0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中增加“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keep-alive” header</a:t>
            </a:r>
            <a:r>
              <a:rPr lang="zh-CN" altLang="en-US" dirty="0" smtClean="0"/>
              <a:t>才能够支持，而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默认支持。（大家可以利用抓包工具看一下）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  <a:ln>
            <a:solidFill>
              <a:srgbClr val="000000"/>
            </a:solidFill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anchor="t"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Examples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Example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Request Parameters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HEAD </a:t>
            </a:r>
            <a:r>
              <a:rPr lang="en-US" altLang="zh-CN" dirty="0" err="1" smtClean="0"/>
              <a:t>HEAD</a:t>
            </a:r>
            <a:r>
              <a:rPr lang="zh-CN" altLang="en-US" dirty="0" smtClean="0"/>
              <a:t>： 只请求响应的首部。</a:t>
            </a:r>
            <a:endParaRPr lang="en-US" dirty="0" smtClean="0"/>
          </a:p>
          <a:p>
            <a:r>
              <a:rPr lang="en-US" altLang="zh-CN" dirty="0" smtClean="0"/>
              <a:t>OPTIONS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： 允许客户端查看服务器的性能。</a:t>
            </a:r>
            <a:endParaRPr lang="en-US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： 请求服务器删除指定的页面。</a:t>
            </a:r>
            <a:endParaRPr lang="en-US" dirty="0" smtClean="0"/>
          </a:p>
          <a:p>
            <a:r>
              <a:rPr lang="en-US" altLang="zh-CN" dirty="0" smtClean="0"/>
              <a:t>PUT </a:t>
            </a:r>
            <a:r>
              <a:rPr lang="en-US" altLang="zh-CN" dirty="0" err="1" smtClean="0"/>
              <a:t>PUT</a:t>
            </a:r>
            <a:r>
              <a:rPr lang="zh-CN" altLang="en-US" dirty="0" smtClean="0"/>
              <a:t>： 从客户端向服务器传送的数据取代指定的文档的内容。</a:t>
            </a:r>
            <a:endParaRPr lang="zh-CN" altLang="en-US" dirty="0" smtClean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BF56038-03B4-48A1-B2B7-515B10E91ED3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r>
              <a:rPr lang="en-US" altLang="zh-CN" smtClean="0"/>
              <a:t>MIME(Multipurpose Internet Mail Extensions)</a:t>
            </a:r>
            <a:r>
              <a:rPr lang="zh-CN" altLang="en-US" smtClean="0"/>
              <a:t>多用途互联网邮件扩展类型就是设定某种</a:t>
            </a:r>
            <a:r>
              <a:rPr lang="zh-CN" altLang="en-US" smtClean="0">
                <a:hlinkClick r:id="rId3"/>
              </a:rPr>
              <a:t>扩展名</a:t>
            </a:r>
            <a:r>
              <a:rPr lang="zh-CN" altLang="en-US" smtClean="0"/>
              <a:t>的</a:t>
            </a:r>
            <a:r>
              <a:rPr lang="zh-CN" altLang="en-US" smtClean="0">
                <a:hlinkClick r:id="rId4"/>
              </a:rPr>
              <a:t>文件</a:t>
            </a:r>
            <a:r>
              <a:rPr lang="zh-CN" altLang="en-US" smtClean="0"/>
              <a:t>用一种</a:t>
            </a:r>
            <a:r>
              <a:rPr lang="zh-CN" altLang="en-US" smtClean="0">
                <a:hlinkClick r:id="rId5"/>
              </a:rPr>
              <a:t>应用程序</a:t>
            </a:r>
            <a:r>
              <a:rPr lang="zh-CN" altLang="en-US" smtClean="0"/>
              <a:t>来打开的方式类型，当该扩展名文件被访问的时候，</a:t>
            </a:r>
            <a:r>
              <a:rPr lang="zh-CN" altLang="en-US" smtClean="0">
                <a:hlinkClick r:id="rId6"/>
              </a:rPr>
              <a:t>浏览器</a:t>
            </a:r>
            <a:r>
              <a:rPr lang="zh-CN" altLang="en-US" smtClean="0"/>
              <a:t>会自动使用指定应用程序来打开。多用于指定一些</a:t>
            </a:r>
            <a:r>
              <a:rPr lang="zh-CN" altLang="en-US" smtClean="0">
                <a:hlinkClick r:id="rId7"/>
              </a:rPr>
              <a:t>客户端</a:t>
            </a:r>
            <a:r>
              <a:rPr lang="zh-CN" altLang="en-US" smtClean="0">
                <a:hlinkClick r:id="rId8"/>
              </a:rPr>
              <a:t>自定义</a:t>
            </a:r>
            <a:r>
              <a:rPr lang="zh-CN" altLang="en-US" smtClean="0"/>
              <a:t>的</a:t>
            </a:r>
            <a:r>
              <a:rPr lang="zh-CN" altLang="en-US" smtClean="0">
                <a:hlinkClick r:id="rId9"/>
              </a:rPr>
              <a:t>文件名</a:t>
            </a:r>
            <a:r>
              <a:rPr lang="zh-CN" altLang="en-US" smtClean="0"/>
              <a:t>，以及一些媒体文件打开方式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09CC7EA-EEBE-4BA7-8FFE-304CE3D1D4CC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消息头（请求和响应共性）</a:t>
            </a: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B2DB6-BE46-4B38-A442-6A29C69A51A1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174F0AE-1204-48AD-818D-7BBD2A29CEA1}" type="slidenum">
              <a:rPr lang="en-US" altLang="zh-CN" sz="1200"/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z="1100" smtClean="0">
                <a:latin typeface="宋体" panose="02010600030101010101" pitchFamily="2" charset="-122"/>
              </a:rPr>
              <a:t>在一个</a:t>
            </a:r>
            <a:r>
              <a:rPr lang="en-US" altLang="zh-CN" sz="1100" smtClean="0">
                <a:latin typeface="宋体" panose="02010600030101010101" pitchFamily="2" charset="-122"/>
              </a:rPr>
              <a:t>HTTP</a:t>
            </a:r>
            <a:r>
              <a:rPr lang="zh-CN" altLang="en-US" sz="1100" smtClean="0">
                <a:latin typeface="宋体" panose="02010600030101010101" pitchFamily="2" charset="-122"/>
              </a:rPr>
              <a:t>响应中，</a:t>
            </a:r>
            <a:r>
              <a:rPr lang="en-US" altLang="zh-CN" sz="1100" smtClean="0">
                <a:latin typeface="宋体" panose="02010600030101010101" pitchFamily="2" charset="-122"/>
              </a:rPr>
              <a:t>WEB</a:t>
            </a:r>
            <a:r>
              <a:rPr lang="zh-CN" altLang="en-US" sz="1100" smtClean="0">
                <a:latin typeface="宋体" panose="02010600030101010101" pitchFamily="2" charset="-122"/>
              </a:rPr>
              <a:t>服务器通过响应头向</a:t>
            </a:r>
            <a:r>
              <a:rPr lang="en-US" altLang="zh-CN" sz="1100" smtClean="0">
                <a:latin typeface="宋体" panose="02010600030101010101" pitchFamily="2" charset="-122"/>
              </a:rPr>
              <a:t>web</a:t>
            </a:r>
            <a:r>
              <a:rPr lang="zh-CN" altLang="en-US" sz="1100" smtClean="0">
                <a:latin typeface="宋体" panose="02010600030101010101" pitchFamily="2" charset="-122"/>
              </a:rPr>
              <a:t>客户端描述客户端的请求成功与否，以及它所发送的数据类型等一些信息，客户端通过这些信息，进而可以知道如何对数据进行处理</a:t>
            </a:r>
            <a:endParaRPr lang="zh-CN" altLang="en-US" sz="1100" smtClean="0">
              <a:latin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2356" y="2130426"/>
            <a:ext cx="852670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4712" y="3886200"/>
            <a:ext cx="70219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AAA5-F745-4B6E-ACCC-8F792139A653}" type="datetimeFigureOut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78A17-D465-4BFD-B6D2-FC90C22CCFD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ABDC9-0440-4E7A-B0CC-6B9E999EECE7}" type="datetimeFigureOut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3C4B-A645-4ACE-916C-55CACA7BBC8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://www.cskaoyan.com/&#25351;&#31034;&#26032;&#30340;&#36164;&#28304;&#30340;&#20301;&#32622;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hyperlink" Target="http://www.cnpaf.net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 smtClean="0">
                <a:solidFill>
                  <a:srgbClr val="000000"/>
                </a:solidFill>
                <a:sym typeface="Arial" panose="020B0604020202020204" pitchFamily="34" charset="0"/>
              </a:rPr>
              <a:t>HTTP 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//Users/ZSquirrel/AppData/Local/YNote/data/weixinobU7VjsllociFrVGk5_L_AI2I_Nk/ae36e7b176cd4f2ea032723e799bd261/clipboard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13" y="-982803"/>
            <a:ext cx="6261333" cy="780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5279" y="981075"/>
            <a:ext cx="9132766" cy="5059363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建立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TCP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连接后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发起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 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请求报文</a:t>
            </a:r>
            <a:endParaRPr lang="en-US" sz="2400" dirty="0" smtClean="0">
              <a:solidFill>
                <a:srgbClr val="FF5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392" y="2636838"/>
            <a:ext cx="954029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服务器端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响应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 （回复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响应报文）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，浏览器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得到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HTML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代码</a:t>
            </a:r>
            <a:endParaRPr lang="en-US" sz="2400" dirty="0" smtClean="0">
              <a:solidFill>
                <a:srgbClr val="FF5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7468" y="2205038"/>
            <a:ext cx="6299239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浏览器拿到</a:t>
            </a:r>
            <a:r>
              <a:rPr lang="en-US" altLang="zh-CN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文档后，开始</a:t>
            </a:r>
            <a:r>
              <a:rPr lang="zh-CN" altLang="en-US" sz="2400" dirty="0" smtClean="0">
                <a:solidFill>
                  <a:srgbClr val="FF00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解析</a:t>
            </a:r>
            <a:r>
              <a:rPr lang="en-US" altLang="zh-CN" sz="2400" dirty="0" smtClean="0">
                <a:solidFill>
                  <a:srgbClr val="FF00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代码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。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当遇到</a:t>
            </a:r>
            <a:r>
              <a:rPr lang="en-US" altLang="zh-CN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JS/CSS/</a:t>
            </a:r>
            <a:r>
              <a:rPr lang="zh-CN" altLang="en-US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图片等静态资源时，会自动向服务器端再请求下载。</a:t>
            </a:r>
            <a:endParaRPr lang="en-US" sz="2400" dirty="0" smtClean="0">
              <a:solidFill>
                <a:srgbClr val="FF0000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5838" y="2997200"/>
            <a:ext cx="7969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ldLvl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672244" y="692150"/>
            <a:ext cx="9132766" cy="5060950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最后一步，浏览器利用自己</a:t>
            </a:r>
            <a:r>
              <a:rPr lang="zh-CN" altLang="en-US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内部的工作机制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，把请求到的</a:t>
            </a:r>
            <a:r>
              <a:rPr lang="en-US" altLang="zh-CN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HTML</a:t>
            </a:r>
            <a:r>
              <a:rPr lang="zh-CN" altLang="en-US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代码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静态资源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进行</a:t>
            </a:r>
            <a:r>
              <a:rPr lang="zh-CN" altLang="en-US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渲染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，渲染最后，呈现给用户。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0616" y="2205038"/>
            <a:ext cx="8451813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我们再次回顾一下一个完整的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事务的工作流程（六部曲）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4340" name="图片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4769" y="1852614"/>
            <a:ext cx="878097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ldLvl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87079" y="2449514"/>
            <a:ext cx="9855516" cy="790575"/>
          </a:xfrm>
          <a:noFill/>
        </p:spPr>
        <p:txBody>
          <a:bodyPr anchor="ctr"/>
          <a:lstStyle/>
          <a:p>
            <a:pPr marL="190500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</a:pPr>
            <a:r>
              <a:rPr lang="en-US" altLang="zh-CN" sz="4800" dirty="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</a:rPr>
              <a:t>HTTP</a:t>
            </a:r>
            <a:r>
              <a:rPr lang="zh-CN" altLang="en-US" sz="4800" dirty="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</a:rPr>
              <a:t>协议介绍</a:t>
            </a:r>
            <a:endParaRPr lang="zh-CN" altLang="en-US" sz="4800" dirty="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574985" y="1142684"/>
            <a:ext cx="8443106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WEB</a:t>
            </a:r>
            <a:r>
              <a:rPr lang="zh-CN" altLang="en-US" sz="2400" dirty="0" smtClean="0">
                <a:solidFill>
                  <a:srgbClr val="FF0000"/>
                </a:solidFill>
              </a:rPr>
              <a:t>浏览器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服务器之间的一问一答的交互过程必须遵循一定的规则，这个规则就是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协议。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HyperText</a:t>
            </a:r>
            <a:r>
              <a:rPr lang="en-US" altLang="zh-CN" sz="2400" dirty="0" smtClean="0"/>
              <a:t> Transfer Protocol(</a:t>
            </a:r>
            <a:r>
              <a:rPr lang="zh-CN" altLang="en-US" sz="2400" dirty="0" smtClean="0">
                <a:solidFill>
                  <a:srgbClr val="FF0000"/>
                </a:solidFill>
              </a:rPr>
              <a:t>超文本传输协议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的简写，它是</a:t>
            </a:r>
            <a:r>
              <a:rPr lang="en-US" altLang="zh-CN" sz="2400" dirty="0" smtClean="0"/>
              <a:t>TCP/IP</a:t>
            </a:r>
            <a:r>
              <a:rPr lang="zh-CN" altLang="en-US" sz="2400" dirty="0" smtClean="0"/>
              <a:t>协议族的一个应用层协议，用于定义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浏览器与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服务器之间交换数据的过程及数据本身的格式。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协议的版本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	</a:t>
            </a:r>
            <a:r>
              <a:rPr lang="en-US" altLang="zh-CN" sz="2000" dirty="0" smtClean="0"/>
              <a:t>HTTP/1.0</a:t>
            </a:r>
            <a:r>
              <a:rPr lang="zh-CN" altLang="en-US" sz="2000" dirty="0" smtClean="0"/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HTTP/1.1</a:t>
            </a:r>
            <a:r>
              <a:rPr lang="zh-CN" altLang="en-US" sz="2000" dirty="0" smtClean="0">
                <a:solidFill>
                  <a:srgbClr val="FF0000"/>
                </a:solidFill>
              </a:rPr>
              <a:t>， </a:t>
            </a:r>
            <a:r>
              <a:rPr lang="en-US" altLang="zh-CN" sz="2000" dirty="0" smtClean="0">
                <a:solidFill>
                  <a:srgbClr val="FF0000"/>
                </a:solidFill>
              </a:rPr>
              <a:t>https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协议是学习</a:t>
            </a:r>
            <a:r>
              <a:rPr lang="en-US" altLang="zh-CN" sz="2400" dirty="0" smtClean="0"/>
              <a:t> WEB</a:t>
            </a:r>
            <a:r>
              <a:rPr lang="zh-CN" altLang="en-US" sz="2400" dirty="0" smtClean="0"/>
              <a:t>开发的基石，不深入了解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协议，就不能说掌握了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开发，更无法管理和维护一些复杂的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站点。</a:t>
            </a: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76909" y="836613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什么是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事务？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事务 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=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请求命令 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+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响应结果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48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8436" name="图片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8312" y="2414588"/>
            <a:ext cx="8169681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513762" y="765176"/>
            <a:ext cx="9132766" cy="5059363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什么是报文流？</a:t>
            </a:r>
            <a:endParaRPr 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48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9460" name="图片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02690" y="2413636"/>
            <a:ext cx="6875698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966" y="43513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34" y="4902200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协议工作流程</a:t>
            </a:r>
            <a:endParaRPr lang="zh-CN" altLang="en-US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协议简介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endParaRPr lang="zh-CN" altLang="en-US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68"/>
          <p:cNvSpPr>
            <a:spLocks noChangeArrowheads="1"/>
          </p:cNvSpPr>
          <p:nvPr/>
        </p:nvSpPr>
        <p:spPr bwMode="auto">
          <a:xfrm>
            <a:off x="-167190" y="250825"/>
            <a:ext cx="522469" cy="39370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 anchor="ctr"/>
          <a:lstStyle/>
          <a:p>
            <a:pPr eaLnBrk="0" hangingPunct="0"/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1741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670503" y="2060575"/>
            <a:ext cx="8406533" cy="3479800"/>
          </a:xfrm>
          <a:noFill/>
        </p:spPr>
        <p:txBody>
          <a:bodyPr/>
          <a:lstStyle/>
          <a:p>
            <a:pPr marL="698500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请求报文和响应报文的格式</a:t>
            </a:r>
            <a:endParaRPr lang="en-US" sz="4800" dirty="0" smtClean="0">
              <a:solidFill>
                <a:srgbClr val="FF0000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ea typeface="新宋体" panose="02010609030101010101" pitchFamily="49" charset="-122"/>
              </a:rPr>
              <a:t>HTTP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请求（消息）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150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275168" y="3500438"/>
            <a:ext cx="8056479" cy="287972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b="1" dirty="0" smtClean="0"/>
              <a:t>举例：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GET </a:t>
            </a:r>
            <a:r>
              <a:rPr lang="en-US" altLang="zh-CN" sz="1600" dirty="0" smtClean="0">
                <a:latin typeface="宋体" panose="02010600030101010101" pitchFamily="2" charset="-122"/>
              </a:rPr>
              <a:t>/books/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java.html?Name</a:t>
            </a:r>
            <a:r>
              <a:rPr lang="en-US" altLang="zh-CN" sz="1600" dirty="0" smtClean="0">
                <a:latin typeface="宋体" panose="02010600030101010101" pitchFamily="2" charset="-122"/>
              </a:rPr>
              <a:t>=value HTTP/1.1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Accept: */*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Accept-Language: en-us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Connection: Keep-Alive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Host: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localhost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latin typeface="宋体" panose="02010600030101010101" pitchFamily="2" charset="-122"/>
              </a:rPr>
              <a:t>Referer</a:t>
            </a:r>
            <a:r>
              <a:rPr lang="en-US" altLang="zh-CN" sz="1600" dirty="0" smtClean="0">
                <a:latin typeface="宋体" panose="02010600030101010101" pitchFamily="2" charset="-122"/>
              </a:rPr>
              <a:t>: http://localhost/links.asp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User-Agent: Mozilla/4.0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Accept-Encoding: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gzip</a:t>
            </a:r>
            <a:r>
              <a:rPr lang="en-US" altLang="zh-CN" sz="1600" dirty="0" smtClean="0">
                <a:latin typeface="宋体" panose="02010600030101010101" pitchFamily="2" charset="-122"/>
              </a:rPr>
              <a:t>, deflate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    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	  </a:t>
            </a:r>
            <a:r>
              <a:rPr lang="zh-CN" altLang="en-US" sz="1800" dirty="0" smtClean="0">
                <a:latin typeface="宋体" panose="02010600030101010101" pitchFamily="2" charset="-122"/>
              </a:rPr>
              <a:t>正文</a:t>
            </a:r>
            <a:endParaRPr lang="zh-CN" altLang="en-US" sz="1800" dirty="0" smtClean="0">
              <a:latin typeface="宋体" panose="02010600030101010101" pitchFamily="2" charset="-122"/>
            </a:endParaRPr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4937337" y="3789364"/>
            <a:ext cx="173808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 dirty="0">
                <a:sym typeface="Wingdings" panose="05000000000000000000" pitchFamily="2" charset="2"/>
              </a:rPr>
              <a:t></a:t>
            </a:r>
            <a:r>
              <a:rPr lang="zh-CN" altLang="en-US" sz="2400" b="1" dirty="0"/>
              <a:t>请求行</a:t>
            </a:r>
            <a:endParaRPr lang="zh-CN" altLang="en-US" sz="2400" b="1" dirty="0"/>
          </a:p>
        </p:txBody>
      </p:sp>
      <p:sp>
        <p:nvSpPr>
          <p:cNvPr id="21510" name="Text Box 15"/>
          <p:cNvSpPr txBox="1">
            <a:spLocks noChangeArrowheads="1"/>
          </p:cNvSpPr>
          <p:nvPr/>
        </p:nvSpPr>
        <p:spPr bwMode="auto">
          <a:xfrm>
            <a:off x="5015707" y="5949950"/>
            <a:ext cx="19749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 dirty="0">
                <a:sym typeface="Wingdings" panose="05000000000000000000" pitchFamily="2" charset="2"/>
              </a:rPr>
              <a:t></a:t>
            </a:r>
            <a:r>
              <a:rPr lang="zh-CN" altLang="en-US" sz="2400" b="1" dirty="0">
                <a:sym typeface="Wingdings" panose="05000000000000000000" pitchFamily="2" charset="2"/>
              </a:rPr>
              <a:t>一个</a:t>
            </a:r>
            <a:r>
              <a:rPr lang="zh-CN" altLang="en-US" sz="2400" b="1" dirty="0"/>
              <a:t>空行</a:t>
            </a:r>
            <a:endParaRPr lang="zh-CN" altLang="en-US" sz="2400" b="1" dirty="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406900" y="4221162"/>
            <a:ext cx="2818853" cy="1967396"/>
            <a:chOff x="0" y="0"/>
            <a:chExt cx="1587" cy="1088"/>
          </a:xfrm>
        </p:grpSpPr>
        <p:sp>
          <p:nvSpPr>
            <p:cNvPr id="18445" name="AutoShape 17"/>
            <p:cNvSpPr/>
            <p:nvPr/>
          </p:nvSpPr>
          <p:spPr bwMode="auto">
            <a:xfrm>
              <a:off x="0" y="0"/>
              <a:ext cx="182" cy="1088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Text Box 18"/>
            <p:cNvSpPr txBox="1">
              <a:spLocks noChangeArrowheads="1"/>
            </p:cNvSpPr>
            <p:nvPr/>
          </p:nvSpPr>
          <p:spPr bwMode="auto">
            <a:xfrm>
              <a:off x="227" y="453"/>
              <a:ext cx="1360" cy="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 dirty="0">
                  <a:sym typeface="Wingdings" panose="05000000000000000000" pitchFamily="2" charset="2"/>
                </a:rPr>
                <a:t></a:t>
              </a:r>
              <a:r>
                <a:rPr lang="zh-CN" altLang="en-US" sz="2400" b="1" dirty="0">
                  <a:sym typeface="Wingdings" panose="05000000000000000000" pitchFamily="2" charset="2"/>
                </a:rPr>
                <a:t>多</a:t>
              </a:r>
              <a:r>
                <a:rPr lang="zh-CN" altLang="en-US" sz="2400" b="1" dirty="0" smtClean="0">
                  <a:sym typeface="Wingdings" panose="05000000000000000000" pitchFamily="2" charset="2"/>
                </a:rPr>
                <a:t>个请求</a:t>
              </a:r>
              <a:r>
                <a:rPr lang="zh-CN" altLang="en-US" sz="2400" b="1" dirty="0" smtClean="0"/>
                <a:t>头</a:t>
              </a:r>
              <a:endParaRPr lang="en-US" altLang="zh-CN" sz="2400" b="1" dirty="0" smtClean="0"/>
            </a:p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 dirty="0" smtClean="0"/>
                <a:t>     </a:t>
              </a:r>
              <a:r>
                <a:rPr lang="zh-CN" altLang="en-US" sz="2400" b="1" dirty="0" smtClean="0"/>
                <a:t>（请求头）</a:t>
              </a:r>
              <a:endParaRPr lang="zh-CN" altLang="en-US" sz="2400" b="1" dirty="0"/>
            </a:p>
          </p:txBody>
        </p:sp>
      </p:grpSp>
      <p:sp>
        <p:nvSpPr>
          <p:cNvPr id="18440" name="Rectangle 0"/>
          <p:cNvSpPr>
            <a:spLocks noChangeArrowheads="1"/>
          </p:cNvSpPr>
          <p:nvPr/>
        </p:nvSpPr>
        <p:spPr bwMode="auto">
          <a:xfrm>
            <a:off x="7305865" y="3429001"/>
            <a:ext cx="2211787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200" dirty="0"/>
              <a:t>请求行用于描述客户端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marL="342900" indent="-342900"/>
            <a:r>
              <a:rPr lang="zh-CN" altLang="en-US" sz="1200" dirty="0" smtClean="0"/>
              <a:t>请求</a:t>
            </a:r>
            <a:r>
              <a:rPr lang="zh-CN" altLang="en-US" sz="1200" dirty="0"/>
              <a:t>方式、请求的资源名称，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以及使用的</a:t>
            </a:r>
            <a:r>
              <a:rPr lang="en-US" altLang="zh-CN" sz="1200" dirty="0"/>
              <a:t>HTTP</a:t>
            </a:r>
            <a:r>
              <a:rPr lang="zh-CN" altLang="en-US" sz="1200" dirty="0"/>
              <a:t>协议版本号</a:t>
            </a:r>
            <a:endParaRPr lang="zh-CN" altLang="en-US" sz="1200" dirty="0"/>
          </a:p>
        </p:txBody>
      </p:sp>
      <p:sp>
        <p:nvSpPr>
          <p:cNvPr id="18441" name="Rectangle 1"/>
          <p:cNvSpPr>
            <a:spLocks noChangeArrowheads="1"/>
          </p:cNvSpPr>
          <p:nvPr/>
        </p:nvSpPr>
        <p:spPr bwMode="auto">
          <a:xfrm>
            <a:off x="7385977" y="4652963"/>
            <a:ext cx="213167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200" dirty="0"/>
              <a:t>消息头用于描述客户端请求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哪台主机，以及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客户端的一些环境信息等</a:t>
            </a:r>
            <a:endParaRPr lang="zh-CN" altLang="en-US" sz="1200" dirty="0"/>
          </a:p>
        </p:txBody>
      </p:sp>
      <p:sp>
        <p:nvSpPr>
          <p:cNvPr id="18442" name="Line 3"/>
          <p:cNvSpPr>
            <a:spLocks noChangeShapeType="1"/>
          </p:cNvSpPr>
          <p:nvPr/>
        </p:nvSpPr>
        <p:spPr bwMode="auto">
          <a:xfrm>
            <a:off x="6516936" y="4005263"/>
            <a:ext cx="79067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4"/>
          <p:cNvSpPr>
            <a:spLocks noChangeShapeType="1"/>
          </p:cNvSpPr>
          <p:nvPr/>
        </p:nvSpPr>
        <p:spPr bwMode="auto">
          <a:xfrm>
            <a:off x="6990641" y="5157788"/>
            <a:ext cx="39533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783704" y="1928813"/>
            <a:ext cx="8464005" cy="1463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/>
              <a:t>客户端连上服务器后，向服务器请求某个</a:t>
            </a:r>
            <a:r>
              <a:rPr lang="en-US" altLang="zh-CN" dirty="0"/>
              <a:t>web</a:t>
            </a:r>
            <a:r>
              <a:rPr lang="zh-CN" altLang="en-US" dirty="0"/>
              <a:t>资源，称之为客户端向服务器发送了一个</a:t>
            </a:r>
            <a:r>
              <a:rPr lang="en-US" altLang="zh-CN" dirty="0"/>
              <a:t>HTTP</a:t>
            </a:r>
            <a:r>
              <a:rPr lang="zh-CN" altLang="en-US" dirty="0"/>
              <a:t>请求。</a:t>
            </a:r>
            <a:endParaRPr 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一个完整的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请求包括如下内容：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一个请求行、若干消息头、一个空格行以及请求正文</a:t>
            </a:r>
            <a:r>
              <a:rPr lang="zh-CN" altLang="en-US" dirty="0"/>
              <a:t>。其中的一些消息头和正文都是可选的，消息头和</a:t>
            </a:r>
            <a:r>
              <a:rPr lang="zh-CN" altLang="en-US" dirty="0">
                <a:solidFill>
                  <a:srgbClr val="FF0000"/>
                </a:solidFill>
              </a:rPr>
              <a:t>正文内容</a:t>
            </a:r>
            <a:r>
              <a:rPr lang="zh-CN" altLang="en-US" dirty="0"/>
              <a:t>之间要用空行隔开。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513762" y="836613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请求报文例子</a:t>
            </a:r>
            <a:endParaRPr 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73" y="1966251"/>
            <a:ext cx="9492343" cy="47930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49324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请求报文的格式</a:t>
            </a:r>
            <a:endParaRPr lang="en-US" sz="20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   请求行：</a:t>
            </a:r>
            <a:r>
              <a:rPr 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zh-CN" altLang="en-US" sz="2000" b="1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请求方法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URL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版本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   请求首部：</a:t>
            </a:r>
            <a:r>
              <a:rPr 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名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: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值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</a:pP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名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: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值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		    			   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   （空行）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zh-CN" alt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   请求正文：   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（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要传输的内容）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smtClean="0">
                <a:ea typeface="新宋体" panose="02010609030101010101" pitchFamily="49" charset="-122"/>
              </a:rPr>
              <a:t>HTTP</a:t>
            </a:r>
            <a:r>
              <a:rPr lang="zh-CN" altLang="en-US" sz="3600" b="1" smtClean="0">
                <a:ea typeface="新宋体" panose="02010609030101010101" pitchFamily="49" charset="-122"/>
              </a:rPr>
              <a:t>请求的细节</a:t>
            </a:r>
            <a:r>
              <a:rPr lang="en-US" altLang="zh-CN" sz="3600" b="1" smtClean="0">
                <a:ea typeface="新宋体" panose="02010609030101010101" pitchFamily="49" charset="-122"/>
              </a:rPr>
              <a:t>——</a:t>
            </a:r>
            <a:r>
              <a:rPr lang="zh-CN" altLang="en-US" sz="3600" b="1" smtClean="0">
                <a:ea typeface="新宋体" panose="02010609030101010101" pitchFamily="49" charset="-122"/>
              </a:rPr>
              <a:t>请求行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828985" y="1857376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请求行</a:t>
            </a:r>
            <a:endParaRPr lang="en-US" sz="1800" dirty="0" smtClean="0"/>
          </a:p>
          <a:p>
            <a:pPr lvl="1"/>
            <a:r>
              <a:rPr lang="zh-CN" altLang="en-US" sz="1300" dirty="0" smtClean="0"/>
              <a:t>格式：</a:t>
            </a:r>
            <a:r>
              <a:rPr lang="zh-CN" altLang="en-US" sz="1300" i="1" dirty="0" smtClean="0"/>
              <a:t>请求方式      资源路径              </a:t>
            </a:r>
            <a:r>
              <a:rPr lang="en-US" altLang="zh-CN" sz="1300" i="1" dirty="0" smtClean="0"/>
              <a:t>HTTP</a:t>
            </a:r>
            <a:r>
              <a:rPr lang="zh-CN" altLang="en-US" sz="1300" i="1" dirty="0" smtClean="0"/>
              <a:t>版本号</a:t>
            </a:r>
            <a:r>
              <a:rPr lang="en-US" altLang="zh-CN" sz="1300" i="1" dirty="0" smtClean="0"/>
              <a:t>&lt;CRLF&gt;</a:t>
            </a:r>
            <a:endParaRPr lang="en-US" altLang="zh-CN" sz="1300" i="1" dirty="0" smtClean="0"/>
          </a:p>
          <a:p>
            <a:pPr lvl="1"/>
            <a:r>
              <a:rPr lang="zh-CN" altLang="en-US" sz="1300" dirty="0" smtClean="0"/>
              <a:t>举例：</a:t>
            </a:r>
            <a:r>
              <a:rPr lang="en-US" altLang="zh-CN" sz="1300" dirty="0" smtClean="0"/>
              <a:t>GET /temp3o116.shtml HTTP/1.1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请求方式：</a:t>
            </a:r>
            <a:r>
              <a:rPr lang="en-US" altLang="zh-CN" sz="1300" dirty="0" smtClean="0">
                <a:solidFill>
                  <a:srgbClr val="FF0000"/>
                </a:solidFill>
              </a:rPr>
              <a:t>GET</a:t>
            </a:r>
            <a:r>
              <a:rPr lang="zh-CN" altLang="en-US" sz="1300" dirty="0" smtClean="0">
                <a:solidFill>
                  <a:srgbClr val="FF0000"/>
                </a:solidFill>
              </a:rPr>
              <a:t>、</a:t>
            </a:r>
            <a:r>
              <a:rPr lang="en-US" altLang="zh-CN" sz="1300" dirty="0" smtClean="0">
                <a:solidFill>
                  <a:srgbClr val="FF0000"/>
                </a:solidFill>
              </a:rPr>
              <a:t>POST</a:t>
            </a:r>
            <a:r>
              <a:rPr lang="zh-CN" altLang="en-US" sz="1300" dirty="0" smtClean="0"/>
              <a:t>、</a:t>
            </a:r>
            <a:r>
              <a:rPr lang="en-US" altLang="zh-CN" sz="1300" dirty="0" smtClean="0"/>
              <a:t>HEAD</a:t>
            </a:r>
            <a:r>
              <a:rPr lang="zh-CN" altLang="en-US" sz="1300" dirty="0" smtClean="0"/>
              <a:t>、</a:t>
            </a:r>
            <a:r>
              <a:rPr lang="en-US" altLang="zh-CN" sz="1300" dirty="0" smtClean="0"/>
              <a:t>OPTIONS</a:t>
            </a:r>
            <a:r>
              <a:rPr lang="zh-CN" altLang="en-US" sz="1300" dirty="0" smtClean="0"/>
              <a:t>、</a:t>
            </a:r>
            <a:r>
              <a:rPr lang="en-US" altLang="zh-CN" sz="1300" dirty="0" smtClean="0"/>
              <a:t>DELETE</a:t>
            </a:r>
            <a:r>
              <a:rPr lang="zh-CN" altLang="en-US" sz="1300" dirty="0" smtClean="0"/>
              <a:t>、</a:t>
            </a:r>
            <a:r>
              <a:rPr lang="en-US" altLang="zh-CN" sz="1300" dirty="0" smtClean="0"/>
              <a:t>PUT</a:t>
            </a:r>
            <a:endParaRPr lang="en-US" altLang="zh-CN" sz="1300" dirty="0" smtClean="0"/>
          </a:p>
          <a:p>
            <a:pPr lvl="1"/>
            <a:r>
              <a:rPr lang="zh-CN" altLang="en-US" sz="1300" dirty="0" smtClean="0">
                <a:solidFill>
                  <a:srgbClr val="FF0000"/>
                </a:solidFill>
              </a:rPr>
              <a:t>用户如没有设置，默认情况下浏览器向服务器发送的都是</a:t>
            </a:r>
            <a:r>
              <a:rPr lang="en-US" altLang="zh-CN" sz="1300" dirty="0" smtClean="0">
                <a:solidFill>
                  <a:srgbClr val="FF0000"/>
                </a:solidFill>
              </a:rPr>
              <a:t>get</a:t>
            </a:r>
            <a:r>
              <a:rPr lang="zh-CN" altLang="en-US" sz="1300" dirty="0" smtClean="0">
                <a:solidFill>
                  <a:srgbClr val="FF0000"/>
                </a:solidFill>
              </a:rPr>
              <a:t>请求</a:t>
            </a:r>
            <a:r>
              <a:rPr lang="zh-CN" altLang="en-US" sz="1300" dirty="0" smtClean="0"/>
              <a:t>，例如在浏览器直接输地址访问，点超链接访问等都是</a:t>
            </a:r>
            <a:r>
              <a:rPr lang="en-US" altLang="zh-CN" sz="1300" dirty="0" smtClean="0"/>
              <a:t>get</a:t>
            </a:r>
            <a:r>
              <a:rPr lang="zh-CN" altLang="en-US" sz="1300" dirty="0" smtClean="0"/>
              <a:t>，用户如想把请求方式改为</a:t>
            </a:r>
            <a:r>
              <a:rPr lang="en-US" altLang="zh-CN" sz="1300" dirty="0" smtClean="0"/>
              <a:t>post</a:t>
            </a:r>
            <a:r>
              <a:rPr lang="zh-CN" altLang="en-US" sz="1300" dirty="0" smtClean="0"/>
              <a:t>，可通过更改表单的提交方式实现。</a:t>
            </a:r>
            <a:endParaRPr lang="en-US" sz="1300" dirty="0" smtClean="0"/>
          </a:p>
          <a:p>
            <a:pPr lvl="1"/>
            <a:r>
              <a:rPr lang="zh-CN" altLang="en-US" sz="1300" dirty="0" smtClean="0"/>
              <a:t>不管</a:t>
            </a:r>
            <a:r>
              <a:rPr lang="en-US" altLang="zh-CN" sz="1300" dirty="0" smtClean="0"/>
              <a:t>POST</a:t>
            </a:r>
            <a:r>
              <a:rPr lang="zh-CN" altLang="en-US" sz="1300" dirty="0" smtClean="0"/>
              <a:t>或</a:t>
            </a:r>
            <a:r>
              <a:rPr lang="en-US" altLang="zh-CN" sz="1300" dirty="0" smtClean="0"/>
              <a:t>GET</a:t>
            </a:r>
            <a:r>
              <a:rPr lang="zh-CN" altLang="en-US" sz="1300" dirty="0" smtClean="0"/>
              <a:t>，都用于向服务器请求某个</a:t>
            </a:r>
            <a:r>
              <a:rPr lang="en-US" altLang="zh-CN" sz="1300" dirty="0" smtClean="0"/>
              <a:t>WEB</a:t>
            </a:r>
            <a:r>
              <a:rPr lang="zh-CN" altLang="en-US" sz="1300" dirty="0" smtClean="0"/>
              <a:t>资源，</a:t>
            </a:r>
            <a:r>
              <a:rPr lang="zh-CN" altLang="en-US" sz="1300" dirty="0" smtClean="0">
                <a:solidFill>
                  <a:srgbClr val="FF0000"/>
                </a:solidFill>
              </a:rPr>
              <a:t>这两种方式的区别主要表现在数据传递上。</a:t>
            </a:r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GET</a:t>
            </a:r>
            <a:r>
              <a:rPr lang="zh-CN" altLang="en-US" sz="1800" dirty="0" smtClean="0"/>
              <a:t>方式</a:t>
            </a:r>
            <a:endParaRPr lang="en-US" sz="1800" dirty="0" smtClean="0"/>
          </a:p>
          <a:p>
            <a:pPr lvl="1"/>
            <a:r>
              <a:rPr lang="zh-CN" altLang="en-US" sz="1300" dirty="0" smtClean="0"/>
              <a:t>如请求方式为</a:t>
            </a:r>
            <a:r>
              <a:rPr lang="en-US" altLang="zh-CN" sz="1300" dirty="0" smtClean="0"/>
              <a:t>GET</a:t>
            </a:r>
            <a:r>
              <a:rPr lang="zh-CN" altLang="en-US" sz="1300" dirty="0" smtClean="0"/>
              <a:t>方式，则可以在请求的</a:t>
            </a:r>
            <a:r>
              <a:rPr lang="en-US" altLang="zh-CN" sz="1300" dirty="0" smtClean="0"/>
              <a:t>URL</a:t>
            </a:r>
            <a:r>
              <a:rPr lang="zh-CN" altLang="en-US" sz="1300" dirty="0" smtClean="0"/>
              <a:t>地址后以</a:t>
            </a:r>
            <a:r>
              <a:rPr lang="en-US" altLang="zh-CN" sz="1300" dirty="0" smtClean="0"/>
              <a:t>?</a:t>
            </a:r>
            <a:r>
              <a:rPr lang="zh-CN" altLang="en-US" sz="1300" dirty="0" smtClean="0"/>
              <a:t>的形式带上交给服务器的数据，多个数据之间以</a:t>
            </a:r>
            <a:r>
              <a:rPr lang="en-US" altLang="zh-CN" sz="1300" dirty="0" smtClean="0"/>
              <a:t>&amp;</a:t>
            </a:r>
            <a:r>
              <a:rPr lang="zh-CN" altLang="en-US" sz="1300" dirty="0" smtClean="0"/>
              <a:t>进行分隔，例如：</a:t>
            </a:r>
            <a:endParaRPr lang="zh-CN" altLang="en-US" sz="1300" dirty="0" smtClean="0"/>
          </a:p>
          <a:p>
            <a:pPr lvl="1"/>
            <a:r>
              <a:rPr lang="en-US" altLang="zh-CN" sz="1300" dirty="0" smtClean="0"/>
              <a:t>GET /mail/1.html?name=</a:t>
            </a:r>
            <a:r>
              <a:rPr lang="en-US" altLang="zh-CN" sz="1300" dirty="0" err="1" smtClean="0"/>
              <a:t>abc&amp;password</a:t>
            </a:r>
            <a:r>
              <a:rPr lang="en-US" altLang="zh-CN" sz="1300" dirty="0" smtClean="0"/>
              <a:t>=xyz HTTP/1.1</a:t>
            </a:r>
            <a:endParaRPr lang="en-US" altLang="zh-CN" sz="1300" dirty="0" smtClean="0"/>
          </a:p>
          <a:p>
            <a:pPr lvl="1"/>
            <a:r>
              <a:rPr lang="en-US" altLang="zh-CN" sz="1300" dirty="0" smtClean="0"/>
              <a:t>GET</a:t>
            </a:r>
            <a:r>
              <a:rPr lang="zh-CN" altLang="en-US" sz="1300" dirty="0" smtClean="0"/>
              <a:t>方式的特点：在</a:t>
            </a:r>
            <a:r>
              <a:rPr lang="en-US" altLang="zh-CN" sz="1300" dirty="0" smtClean="0"/>
              <a:t>URL</a:t>
            </a:r>
            <a:r>
              <a:rPr lang="zh-CN" altLang="en-US" sz="1300" dirty="0" smtClean="0"/>
              <a:t>地址后附带的参数是有限制的，其数据容量通常不能超过</a:t>
            </a:r>
            <a:r>
              <a:rPr lang="en-US" altLang="zh-CN" sz="1300" dirty="0" smtClean="0"/>
              <a:t>1K</a:t>
            </a:r>
            <a:r>
              <a:rPr lang="zh-CN" altLang="en-US" sz="1300" dirty="0" smtClean="0"/>
              <a:t>。</a:t>
            </a:r>
            <a:endParaRPr lang="en-US" altLang="zh-CN" sz="1300" dirty="0" smtClean="0"/>
          </a:p>
          <a:p>
            <a:r>
              <a:rPr lang="en-US" altLang="zh-CN" sz="1800" dirty="0" smtClean="0"/>
              <a:t>POST</a:t>
            </a:r>
            <a:r>
              <a:rPr lang="zh-CN" altLang="en-US" sz="1800" dirty="0" smtClean="0"/>
              <a:t>方式</a:t>
            </a:r>
            <a:endParaRPr lang="zh-CN" altLang="en-US" sz="1800" dirty="0" smtClean="0"/>
          </a:p>
          <a:p>
            <a:pPr lvl="1"/>
            <a:r>
              <a:rPr lang="zh-CN" altLang="en-US" sz="1300" dirty="0" smtClean="0"/>
              <a:t>如请求方式为</a:t>
            </a:r>
            <a:r>
              <a:rPr lang="en-US" altLang="zh-CN" sz="1300" dirty="0" smtClean="0"/>
              <a:t>POST</a:t>
            </a:r>
            <a:r>
              <a:rPr lang="zh-CN" altLang="en-US" sz="1300" dirty="0" smtClean="0"/>
              <a:t>方式，则可以在请求的正文内容中向服务器发送数据，</a:t>
            </a:r>
            <a:r>
              <a:rPr lang="en-US" altLang="zh-CN" sz="1300" dirty="0" smtClean="0"/>
              <a:t>Post</a:t>
            </a:r>
            <a:r>
              <a:rPr lang="zh-CN" altLang="en-US" sz="1300" dirty="0" smtClean="0"/>
              <a:t>方式的特点：传送的数据量无限制。</a:t>
            </a:r>
            <a:endParaRPr lang="en-US" altLang="zh-CN" sz="1300" dirty="0" smtClean="0"/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动手实验：</a:t>
            </a:r>
            <a:r>
              <a:rPr lang="en-US" altLang="zh-CN" sz="1800" dirty="0" smtClean="0">
                <a:solidFill>
                  <a:srgbClr val="FF0000"/>
                </a:solidFill>
              </a:rPr>
              <a:t>GET</a:t>
            </a:r>
            <a:r>
              <a:rPr lang="zh-CN" altLang="en-US" sz="1800" dirty="0" smtClean="0">
                <a:solidFill>
                  <a:srgbClr val="FF0000"/>
                </a:solidFill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</a:rPr>
              <a:t>POST</a:t>
            </a:r>
            <a:r>
              <a:rPr lang="zh-CN" altLang="en-US" sz="1800" dirty="0" smtClean="0">
                <a:solidFill>
                  <a:srgbClr val="FF0000"/>
                </a:solidFill>
              </a:rPr>
              <a:t>请求方式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1508" name="未知"/>
          <p:cNvSpPr>
            <a:spLocks noRot="1" noChangeAspect="1" noEditPoints="1" noTextEdit="1"/>
          </p:cNvSpPr>
          <p:nvPr/>
        </p:nvSpPr>
        <p:spPr bwMode="auto">
          <a:xfrm>
            <a:off x="3145266" y="3533775"/>
            <a:ext cx="1742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28600" cap="sq" cmpd="sng">
            <a:solidFill>
              <a:srgbClr val="FFFF00">
                <a:alpha val="29019"/>
              </a:srgb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smtClean="0">
                <a:ea typeface="新宋体" panose="02010609030101010101" pitchFamily="49" charset="-122"/>
              </a:rPr>
              <a:t>HTTP</a:t>
            </a:r>
            <a:r>
              <a:rPr lang="zh-CN" altLang="en-US" sz="3200" b="1" smtClean="0">
                <a:ea typeface="新宋体" panose="02010609030101010101" pitchFamily="49" charset="-122"/>
              </a:rPr>
              <a:t>请求的细节</a:t>
            </a:r>
            <a:r>
              <a:rPr lang="en-US" altLang="zh-CN" sz="3200" b="1" smtClean="0">
                <a:ea typeface="新宋体" panose="02010609030101010101" pitchFamily="49" charset="-122"/>
              </a:rPr>
              <a:t>——</a:t>
            </a:r>
            <a:r>
              <a:rPr lang="zh-CN" altLang="en-US" sz="3200" b="1" smtClean="0">
                <a:ea typeface="新宋体" panose="02010609030101010101" pitchFamily="49" charset="-122"/>
              </a:rPr>
              <a:t>请求头</a:t>
            </a:r>
            <a:r>
              <a:rPr lang="en-US" altLang="zh-CN" sz="3200" b="1" smtClean="0">
                <a:ea typeface="新宋体" panose="02010609030101010101" pitchFamily="49" charset="-122"/>
              </a:rPr>
              <a:t>1</a:t>
            </a:r>
            <a:endParaRPr lang="zh-CN" altLang="en-US" sz="3200" b="1" smtClean="0">
              <a:ea typeface="新宋体" panose="02010609030101010101" pitchFamily="49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0503" y="1916114"/>
            <a:ext cx="9005631" cy="4249737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请求头字段用于客户端在请求消息中向服务器传递附加信息，主要包括客户端可以接受的数据类型</a:t>
            </a:r>
            <a:r>
              <a:rPr lang="en-US" altLang="zh-CN" sz="1800" dirty="0" smtClean="0"/>
              <a:t>(MIME</a:t>
            </a:r>
            <a:r>
              <a:rPr lang="zh-CN" altLang="en-US" sz="1800" dirty="0" smtClean="0"/>
              <a:t>类型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、压缩方法、语言以及发出请求的超链接所属页面的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地址等信息。</a:t>
            </a:r>
            <a:endParaRPr lang="en-US" sz="1800" dirty="0" smtClean="0"/>
          </a:p>
          <a:p>
            <a:r>
              <a:rPr lang="zh-CN" altLang="en-US" sz="1800" dirty="0" smtClean="0"/>
              <a:t>常用请求头：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Accept:</a:t>
            </a:r>
            <a:r>
              <a:rPr lang="zh-CN" altLang="en-US" sz="1800" dirty="0" smtClean="0"/>
              <a:t>浏览器可接受的    </a:t>
            </a:r>
            <a:r>
              <a:rPr lang="en-US" altLang="zh-CN" sz="1800" dirty="0" smtClean="0"/>
              <a:t>MIME</a:t>
            </a:r>
            <a:r>
              <a:rPr lang="zh-CN" altLang="en-US" sz="1800" dirty="0" smtClean="0"/>
              <a:t>类型 */*   (大类型)/(小类型)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Accept-</a:t>
            </a:r>
            <a:r>
              <a:rPr lang="en-US" altLang="zh-CN" sz="1800" dirty="0" err="1" smtClean="0"/>
              <a:t>Charset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浏览器通过这个头告诉服务器，它支持哪种字符集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Accept-Encoding:</a:t>
            </a:r>
            <a:r>
              <a:rPr lang="zh-CN" altLang="en-US" sz="1800" dirty="0" smtClean="0"/>
              <a:t>浏览器能够进行解码的数据编码方式，比如</a:t>
            </a:r>
            <a:r>
              <a:rPr lang="en-US" altLang="zh-CN" sz="1800" dirty="0" err="1" smtClean="0"/>
              <a:t>gzip</a:t>
            </a:r>
            <a:r>
              <a:rPr lang="en-US" altLang="zh-CN" sz="1800" dirty="0" smtClean="0"/>
              <a:t>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Accept-Language: </a:t>
            </a:r>
            <a:r>
              <a:rPr lang="zh-CN" altLang="en-US" sz="1800" dirty="0" smtClean="0"/>
              <a:t>浏览器所希望的语言种类，当服务器能够提供一种以上的语言版本时要用到。 可以在浏览器中进行设置。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Host:</a:t>
            </a:r>
            <a:r>
              <a:rPr lang="zh-CN" altLang="en-US" sz="1800" dirty="0" smtClean="0"/>
              <a:t>初始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中的主机和端口 </a:t>
            </a:r>
            <a:endParaRPr lang="en-US" sz="1800" dirty="0" smtClean="0"/>
          </a:p>
          <a:p>
            <a:pPr lvl="1"/>
            <a:r>
              <a:rPr lang="en-US" altLang="zh-CN" sz="1800" dirty="0" err="1" smtClean="0">
                <a:solidFill>
                  <a:srgbClr val="FF0000"/>
                </a:solidFill>
              </a:rPr>
              <a:t>Referer</a:t>
            </a:r>
            <a:r>
              <a:rPr lang="en-US" altLang="zh-CN" sz="1800" dirty="0" smtClean="0">
                <a:solidFill>
                  <a:srgbClr val="FF0000"/>
                </a:solidFill>
              </a:rPr>
              <a:t>:</a:t>
            </a:r>
            <a:r>
              <a:rPr lang="zh-CN" altLang="en-US" sz="1800" dirty="0" smtClean="0">
                <a:solidFill>
                  <a:srgbClr val="FF0000"/>
                </a:solidFill>
              </a:rPr>
              <a:t>包含一个</a:t>
            </a:r>
            <a:r>
              <a:rPr lang="en-US" altLang="zh-CN" sz="1800" dirty="0" smtClean="0">
                <a:solidFill>
                  <a:srgbClr val="FF0000"/>
                </a:solidFill>
              </a:rPr>
              <a:t>URL</a:t>
            </a:r>
            <a:r>
              <a:rPr lang="zh-CN" altLang="en-US" sz="1800" dirty="0" smtClean="0">
                <a:solidFill>
                  <a:srgbClr val="FF0000"/>
                </a:solidFill>
              </a:rPr>
              <a:t>，用户从该</a:t>
            </a:r>
            <a:r>
              <a:rPr lang="en-US" altLang="zh-CN" sz="1800" dirty="0" smtClean="0">
                <a:solidFill>
                  <a:srgbClr val="FF0000"/>
                </a:solidFill>
              </a:rPr>
              <a:t>URL</a:t>
            </a:r>
            <a:r>
              <a:rPr lang="zh-CN" altLang="en-US" sz="1800" dirty="0" smtClean="0">
                <a:solidFill>
                  <a:srgbClr val="FF0000"/>
                </a:solidFill>
              </a:rPr>
              <a:t>代表的页面出发访问当前请求的页面 （防盗链）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Content-Type:</a:t>
            </a:r>
            <a:r>
              <a:rPr lang="zh-CN" altLang="en-US" sz="1800" dirty="0" smtClean="0">
                <a:solidFill>
                  <a:srgbClr val="FF0000"/>
                </a:solidFill>
              </a:rPr>
              <a:t>内容类型</a:t>
            </a:r>
            <a:endParaRPr lang="zh-CN" alt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smtClean="0">
                <a:ea typeface="新宋体" panose="02010609030101010101" pitchFamily="49" charset="-122"/>
              </a:rPr>
              <a:t>HTTP</a:t>
            </a:r>
            <a:r>
              <a:rPr lang="zh-CN" altLang="en-US" sz="3600" b="1" smtClean="0">
                <a:ea typeface="新宋体" panose="02010609030101010101" pitchFamily="49" charset="-122"/>
              </a:rPr>
              <a:t>请求的细节</a:t>
            </a:r>
            <a:r>
              <a:rPr lang="en-US" altLang="zh-CN" sz="3600" b="1" smtClean="0">
                <a:ea typeface="新宋体" panose="02010609030101010101" pitchFamily="49" charset="-122"/>
              </a:rPr>
              <a:t>——</a:t>
            </a:r>
            <a:r>
              <a:rPr lang="zh-CN" altLang="en-US" sz="3600" b="1" smtClean="0">
                <a:ea typeface="新宋体" panose="02010609030101010101" pitchFamily="49" charset="-122"/>
              </a:rPr>
              <a:t>请求头</a:t>
            </a:r>
            <a:r>
              <a:rPr lang="en-US" altLang="zh-CN" sz="3600" b="1" smtClean="0">
                <a:ea typeface="新宋体" panose="02010609030101010101" pitchFamily="49" charset="-122"/>
              </a:rPr>
              <a:t>2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zh-CN" sz="1800" dirty="0" smtClean="0"/>
              <a:t>If-Modified-Since: Wed, 02 Feb 2011 12:04:56 GMT</a:t>
            </a:r>
            <a:r>
              <a:rPr lang="zh-CN" altLang="en-US" sz="1800" dirty="0" smtClean="0"/>
              <a:t> 服务器利用这个头与服务器的文件进行比对，如果一致，则告诉浏览器从缓存中直接读取文件。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User-Agent:</a:t>
            </a:r>
            <a:r>
              <a:rPr lang="zh-CN" altLang="en-US" sz="1800" dirty="0" smtClean="0"/>
              <a:t>浏览器类型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Content-Length:</a:t>
            </a:r>
            <a:r>
              <a:rPr lang="zh-CN" altLang="en-US" sz="1800" dirty="0" smtClean="0"/>
              <a:t>表示请求消息正文的长度 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Connection:</a:t>
            </a:r>
            <a:r>
              <a:rPr lang="zh-CN" altLang="en-US" sz="1800" dirty="0" smtClean="0"/>
              <a:t>表示是否需要持久连接。如果服务器看到这里的值为“</a:t>
            </a:r>
            <a:r>
              <a:rPr lang="en-US" altLang="zh-CN" sz="1800" dirty="0" smtClean="0"/>
              <a:t>Keep -Alive”</a:t>
            </a:r>
            <a:r>
              <a:rPr lang="zh-CN" altLang="en-US" sz="1800" dirty="0" smtClean="0"/>
              <a:t>，或者看到请求使用的是</a:t>
            </a:r>
            <a:r>
              <a:rPr lang="en-US" altLang="zh-CN" sz="1800" dirty="0" smtClean="0"/>
              <a:t>HTTP 1.1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HTTP 1.1</a:t>
            </a:r>
            <a:r>
              <a:rPr lang="zh-CN" altLang="en-US" sz="1800" dirty="0" smtClean="0"/>
              <a:t>默认进行持久连接 </a:t>
            </a:r>
            <a:endParaRPr lang="en-US" sz="1800" dirty="0" smtClean="0"/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Cookie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这是最重要的请求头信息之一 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Date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Date: Mon, 22 Aug 2011 01:55:39 GMT</a:t>
            </a:r>
            <a:r>
              <a:rPr lang="zh-CN" altLang="en-US" sz="1800" dirty="0" smtClean="0"/>
              <a:t>请求时间</a:t>
            </a:r>
            <a:r>
              <a:rPr lang="en-US" altLang="zh-CN" sz="1800" dirty="0" smtClean="0"/>
              <a:t>GMT</a:t>
            </a:r>
            <a:endParaRPr lang="zh-CN" altLang="en-US" sz="1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9280798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消息头（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请求或相应的头部的公共规则）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使用消息头，可以实现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客户机与服务器之间的条件请求和应答，消息头相当于服务器和浏览器之间的一些暗号指令。</a:t>
            </a:r>
            <a:endParaRPr lang="en-US" sz="1800" dirty="0" smtClean="0"/>
          </a:p>
          <a:p>
            <a:r>
              <a:rPr lang="zh-CN" altLang="en-US" sz="1800" dirty="0" smtClean="0"/>
              <a:t>每个消息头包含一个头字段名称，然后依次是冒号、空格、值、回车和换行符</a:t>
            </a:r>
            <a:endParaRPr lang="en-US" sz="1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1800" dirty="0" smtClean="0"/>
              <a:t>	</a:t>
            </a:r>
            <a:r>
              <a:rPr lang="zh-CN" altLang="en-US" sz="1800" dirty="0" smtClean="0"/>
              <a:t>如：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Accept-Encoding: </a:t>
            </a:r>
            <a:r>
              <a:rPr lang="en-US" altLang="zh-CN" sz="1800" dirty="0" err="1" smtClean="0"/>
              <a:t>gzip</a:t>
            </a:r>
            <a:r>
              <a:rPr lang="en-US" altLang="zh-CN" sz="1800" dirty="0" smtClean="0"/>
              <a:t>, deflate</a:t>
            </a:r>
            <a:endParaRPr lang="en-US" altLang="zh-CN" sz="1800" dirty="0" smtClean="0"/>
          </a:p>
          <a:p>
            <a:r>
              <a:rPr lang="zh-CN" altLang="en-US" sz="1800" dirty="0" smtClean="0"/>
              <a:t>消息头字段名是不区分大小写的，但习惯上讲每个单词的第一个字母大写。</a:t>
            </a:r>
            <a:endParaRPr lang="en-US" sz="1800" dirty="0" smtClean="0"/>
          </a:p>
          <a:p>
            <a:r>
              <a:rPr lang="zh-CN" altLang="en-US" sz="1800" dirty="0" smtClean="0"/>
              <a:t>整个消息头部分中的各行消息头</a:t>
            </a:r>
            <a:r>
              <a:rPr lang="zh-CN" altLang="en-US" sz="1800" dirty="0" smtClean="0">
                <a:solidFill>
                  <a:srgbClr val="FF0000"/>
                </a:solidFill>
              </a:rPr>
              <a:t>可按任何顺序排列</a:t>
            </a:r>
            <a:r>
              <a:rPr lang="zh-CN" altLang="en-US" sz="1800" dirty="0" smtClean="0"/>
              <a:t>。</a:t>
            </a:r>
            <a:endParaRPr lang="en-US" sz="1800" dirty="0" smtClean="0"/>
          </a:p>
          <a:p>
            <a:r>
              <a:rPr lang="zh-CN" altLang="en-US" sz="1800" dirty="0" smtClean="0"/>
              <a:t>许多请求头字段都允许客户端在值部分指定多个可接受的选项，多个选项之间以逗号分隔。</a:t>
            </a:r>
            <a:endParaRPr lang="en-US" sz="1800" dirty="0" smtClean="0"/>
          </a:p>
          <a:p>
            <a:r>
              <a:rPr lang="zh-CN" altLang="en-US" sz="1800" dirty="0" smtClean="0"/>
              <a:t>有些头字段可以出现多次 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 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ea typeface="新宋体" panose="02010609030101010101" pitchFamily="49" charset="-122"/>
              </a:rPr>
              <a:t>HTTP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响应消息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1748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391853" y="3357564"/>
            <a:ext cx="8056479" cy="287972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b="1" dirty="0" smtClean="0"/>
              <a:t>举例：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HTTP/1.1 200 OK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Server: Microsoft-IIS/5.0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Date: Thu, 13 Jul 2000 05:46:53 GMT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Content-Length: 2291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Content-Type: text/html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Cache-control: private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&lt;HTML&gt;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&lt;BODY&gt;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……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dirty="0" smtClean="0">
              <a:latin typeface="宋体" panose="02010600030101010101" pitchFamily="2" charset="-122"/>
            </a:endParaRPr>
          </a:p>
        </p:txBody>
      </p:sp>
      <p:sp>
        <p:nvSpPr>
          <p:cNvPr id="31749" name="Text Box 17"/>
          <p:cNvSpPr txBox="1">
            <a:spLocks noChangeArrowheads="1"/>
          </p:cNvSpPr>
          <p:nvPr/>
        </p:nvSpPr>
        <p:spPr bwMode="auto">
          <a:xfrm>
            <a:off x="5250819" y="3571875"/>
            <a:ext cx="181645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>
                <a:sym typeface="Wingdings" panose="05000000000000000000" pitchFamily="2" charset="2"/>
              </a:rPr>
              <a:t></a:t>
            </a:r>
            <a:r>
              <a:rPr lang="zh-CN" altLang="en-US" sz="2400" b="1"/>
              <a:t>状态行</a:t>
            </a:r>
            <a:endParaRPr lang="zh-CN" altLang="en-US" sz="2400" b="1"/>
          </a:p>
        </p:txBody>
      </p:sp>
      <p:sp>
        <p:nvSpPr>
          <p:cNvPr id="31750" name="Text Box 18"/>
          <p:cNvSpPr txBox="1">
            <a:spLocks noChangeArrowheads="1"/>
          </p:cNvSpPr>
          <p:nvPr/>
        </p:nvSpPr>
        <p:spPr bwMode="auto">
          <a:xfrm>
            <a:off x="5329189" y="5214939"/>
            <a:ext cx="19749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 dirty="0">
                <a:sym typeface="Wingdings" panose="05000000000000000000" pitchFamily="2" charset="2"/>
              </a:rPr>
              <a:t></a:t>
            </a:r>
            <a:r>
              <a:rPr lang="zh-CN" altLang="en-US" sz="2400" b="1" dirty="0">
                <a:sym typeface="Wingdings" panose="05000000000000000000" pitchFamily="2" charset="2"/>
              </a:rPr>
              <a:t>一个</a:t>
            </a:r>
            <a:r>
              <a:rPr lang="zh-CN" altLang="en-US" sz="2400" b="1" dirty="0"/>
              <a:t>空行</a:t>
            </a:r>
            <a:endParaRPr lang="zh-CN" altLang="en-US" sz="2400" b="1" dirty="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857225" y="3933825"/>
            <a:ext cx="2763863" cy="1150938"/>
            <a:chOff x="0" y="0"/>
            <a:chExt cx="1587" cy="725"/>
          </a:xfrm>
        </p:grpSpPr>
        <p:sp>
          <p:nvSpPr>
            <p:cNvPr id="25618" name="AutoShape 20"/>
            <p:cNvSpPr/>
            <p:nvPr/>
          </p:nvSpPr>
          <p:spPr bwMode="auto">
            <a:xfrm>
              <a:off x="0" y="0"/>
              <a:ext cx="182" cy="725"/>
            </a:xfrm>
            <a:prstGeom prst="rightBrace">
              <a:avLst>
                <a:gd name="adj1" fmla="val 331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Text Box 21"/>
            <p:cNvSpPr txBox="1">
              <a:spLocks noChangeArrowheads="1"/>
            </p:cNvSpPr>
            <p:nvPr/>
          </p:nvSpPr>
          <p:spPr bwMode="auto">
            <a:xfrm>
              <a:off x="227" y="226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>
                  <a:sym typeface="Wingdings" panose="05000000000000000000" pitchFamily="2" charset="2"/>
                </a:rPr>
                <a:t></a:t>
              </a:r>
              <a:r>
                <a:rPr lang="zh-CN" altLang="en-US" sz="2400" b="1">
                  <a:sym typeface="Wingdings" panose="05000000000000000000" pitchFamily="2" charset="2"/>
                </a:rPr>
                <a:t>多个</a:t>
              </a:r>
              <a:r>
                <a:rPr lang="zh-CN" altLang="en-US" sz="2400" b="1"/>
                <a:t>消息头</a:t>
              </a:r>
              <a:endParaRPr lang="zh-CN" altLang="en-US" sz="2400" b="1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4937336" y="5500688"/>
            <a:ext cx="2763863" cy="736600"/>
            <a:chOff x="0" y="0"/>
            <a:chExt cx="1587" cy="499"/>
          </a:xfrm>
        </p:grpSpPr>
        <p:sp>
          <p:nvSpPr>
            <p:cNvPr id="25616" name="AutoShape 23"/>
            <p:cNvSpPr/>
            <p:nvPr/>
          </p:nvSpPr>
          <p:spPr bwMode="auto">
            <a:xfrm>
              <a:off x="0" y="0"/>
              <a:ext cx="182" cy="499"/>
            </a:xfrm>
            <a:prstGeom prst="rightBrace">
              <a:avLst>
                <a:gd name="adj1" fmla="val 228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Text Box 24"/>
            <p:cNvSpPr txBox="1">
              <a:spLocks noChangeArrowheads="1"/>
            </p:cNvSpPr>
            <p:nvPr/>
          </p:nvSpPr>
          <p:spPr bwMode="auto">
            <a:xfrm>
              <a:off x="227" y="136"/>
              <a:ext cx="1360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>
                  <a:sym typeface="Wingdings" panose="05000000000000000000" pitchFamily="2" charset="2"/>
                </a:rPr>
                <a:t></a:t>
              </a:r>
              <a:r>
                <a:rPr lang="zh-CN" altLang="en-US" sz="2400" b="1">
                  <a:sym typeface="Wingdings" panose="05000000000000000000" pitchFamily="2" charset="2"/>
                </a:rPr>
                <a:t>实体内容</a:t>
              </a:r>
              <a:endParaRPr lang="zh-CN" altLang="en-US" sz="2400" b="1"/>
            </a:p>
          </p:txBody>
        </p:sp>
      </p:grpSp>
      <p:sp>
        <p:nvSpPr>
          <p:cNvPr id="25609" name="Rectangle 0"/>
          <p:cNvSpPr>
            <a:spLocks noChangeArrowheads="1"/>
          </p:cNvSpPr>
          <p:nvPr/>
        </p:nvSpPr>
        <p:spPr bwMode="auto">
          <a:xfrm>
            <a:off x="7680300" y="3063875"/>
            <a:ext cx="189656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200" dirty="0"/>
              <a:t>状态行用于描述服务器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对请求的处理结果。</a:t>
            </a:r>
            <a:endParaRPr lang="zh-CN" altLang="en-US" sz="1200" dirty="0"/>
          </a:p>
        </p:txBody>
      </p:sp>
      <p:sp>
        <p:nvSpPr>
          <p:cNvPr id="25610" name="Rectangle 1"/>
          <p:cNvSpPr>
            <a:spLocks noChangeArrowheads="1"/>
          </p:cNvSpPr>
          <p:nvPr/>
        </p:nvSpPr>
        <p:spPr bwMode="auto">
          <a:xfrm>
            <a:off x="7859683" y="4005263"/>
            <a:ext cx="1896563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200" dirty="0"/>
              <a:t>消息头用于描述服务器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的基本信息，以及数据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的描述，服务器通过这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些数据的描述信息，可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以通知客户端如何处理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等一会儿它回送的数据。</a:t>
            </a:r>
            <a:endParaRPr lang="zh-CN" altLang="en-US" sz="1200" dirty="0"/>
          </a:p>
        </p:txBody>
      </p:sp>
      <p:sp>
        <p:nvSpPr>
          <p:cNvPr id="25611" name="Rectangle 2"/>
          <p:cNvSpPr>
            <a:spLocks noChangeArrowheads="1"/>
          </p:cNvSpPr>
          <p:nvPr/>
        </p:nvSpPr>
        <p:spPr bwMode="auto">
          <a:xfrm>
            <a:off x="7859683" y="5445126"/>
            <a:ext cx="1896563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400"/>
              <a:t>代表服务器向客户端</a:t>
            </a:r>
            <a:endParaRPr lang="zh-CN" altLang="en-US" sz="1400"/>
          </a:p>
          <a:p>
            <a:pPr marL="342900" indent="-342900"/>
            <a:r>
              <a:rPr lang="zh-CN" altLang="en-US" sz="1400"/>
              <a:t>回送的数据</a:t>
            </a:r>
            <a:endParaRPr lang="zh-CN" altLang="en-US" sz="1400"/>
          </a:p>
        </p:txBody>
      </p:sp>
      <p:sp>
        <p:nvSpPr>
          <p:cNvPr id="25612" name="Line 3"/>
          <p:cNvSpPr>
            <a:spLocks noChangeShapeType="1"/>
          </p:cNvSpPr>
          <p:nvPr/>
        </p:nvSpPr>
        <p:spPr bwMode="auto">
          <a:xfrm>
            <a:off x="7227494" y="5876925"/>
            <a:ext cx="47370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4"/>
          <p:cNvSpPr>
            <a:spLocks noChangeShapeType="1"/>
          </p:cNvSpPr>
          <p:nvPr/>
        </p:nvSpPr>
        <p:spPr bwMode="auto">
          <a:xfrm>
            <a:off x="7445190" y="4572000"/>
            <a:ext cx="39533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5"/>
          <p:cNvSpPr>
            <a:spLocks noChangeShapeType="1"/>
          </p:cNvSpPr>
          <p:nvPr/>
        </p:nvSpPr>
        <p:spPr bwMode="auto">
          <a:xfrm flipV="1">
            <a:off x="6739856" y="3355976"/>
            <a:ext cx="947411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Box 19"/>
          <p:cNvSpPr txBox="1">
            <a:spLocks noChangeArrowheads="1"/>
          </p:cNvSpPr>
          <p:nvPr/>
        </p:nvSpPr>
        <p:spPr bwMode="auto">
          <a:xfrm>
            <a:off x="705334" y="1857375"/>
            <a:ext cx="8464005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HTTP</a:t>
            </a:r>
            <a:r>
              <a:rPr lang="zh-CN" altLang="en-US" dirty="0"/>
              <a:t>响应代表服务器向客户端回送的数据。</a:t>
            </a:r>
            <a:endParaRPr lang="en-US" dirty="0"/>
          </a:p>
          <a:p>
            <a:r>
              <a:rPr lang="zh-CN" altLang="en-US" dirty="0"/>
              <a:t>一个完整的</a:t>
            </a:r>
            <a:r>
              <a:rPr lang="en-US" altLang="zh-CN" dirty="0"/>
              <a:t>HTTP</a:t>
            </a:r>
            <a:r>
              <a:rPr lang="zh-CN" altLang="en-US" dirty="0"/>
              <a:t>响应包括如下内容：</a:t>
            </a:r>
            <a:endParaRPr 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一个状态行、若干消息头</a:t>
            </a:r>
            <a:r>
              <a:rPr lang="zh-CN" altLang="en-US" dirty="0" smtClean="0">
                <a:solidFill>
                  <a:srgbClr val="FF0000"/>
                </a:solidFill>
              </a:rPr>
              <a:t>、空格 及</a:t>
            </a:r>
            <a:r>
              <a:rPr lang="zh-CN" altLang="en-US" dirty="0">
                <a:solidFill>
                  <a:srgbClr val="FF0000"/>
                </a:solidFill>
              </a:rPr>
              <a:t>响应正文，</a:t>
            </a:r>
            <a:r>
              <a:rPr lang="zh-CN" altLang="en-US" dirty="0"/>
              <a:t>其中的一些消息头和正文都是可选的，消息头和正文内容之间要用空行隔开。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76909" y="836613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响应报文例子</a:t>
            </a:r>
            <a:endParaRPr 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33796" name="图片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9604" y="1893888"/>
            <a:ext cx="7723839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950337" y="427972"/>
            <a:ext cx="7083214" cy="914400"/>
          </a:xfrm>
        </p:spPr>
        <p:txBody>
          <a:bodyPr/>
          <a:lstStyle/>
          <a:p>
            <a:r>
              <a:rPr lang="zh-CN" altLang="en-US" dirty="0" smtClean="0"/>
              <a:t>网络模型</a:t>
            </a:r>
            <a:endParaRPr lang="zh-CN" altLang="en-US" dirty="0"/>
          </a:p>
        </p:txBody>
      </p:sp>
      <p:pic>
        <p:nvPicPr>
          <p:cNvPr id="4" name="图片 3" descr="C://Users/ZSquirrel/AppData/Local/YNote/data/weixinobU7VjsllociFrVGk5_L_AI2I_Nk/67f0070e22e04477a7866cf5efd7bfec/clipboard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42" y="1226463"/>
            <a:ext cx="6399404" cy="465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49324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响应报文的格式</a:t>
            </a:r>
            <a:endParaRPr lang="en-US" sz="20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响应行：</a:t>
            </a:r>
            <a:r>
              <a:rPr 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zh-CN" altLang="en-US" sz="2000" b="1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协议版本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状态码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原因短语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首部：</a:t>
            </a:r>
            <a:r>
              <a:rPr 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名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: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值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		   				    	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（空行）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zh-CN" alt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实体的主体部分：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（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要传输的内容）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smtClean="0">
                <a:ea typeface="新宋体" panose="02010609030101010101" pitchFamily="49" charset="-122"/>
              </a:rPr>
              <a:t>HTTP</a:t>
            </a:r>
            <a:r>
              <a:rPr lang="zh-CN" altLang="en-US" sz="3200" b="1" smtClean="0">
                <a:ea typeface="新宋体" panose="02010609030101010101" pitchFamily="49" charset="-122"/>
              </a:rPr>
              <a:t>响应的细节</a:t>
            </a:r>
            <a:r>
              <a:rPr lang="en-US" altLang="zh-CN" sz="3200" b="1" smtClean="0">
                <a:ea typeface="新宋体" panose="02010609030101010101" pitchFamily="49" charset="-122"/>
              </a:rPr>
              <a:t>——</a:t>
            </a:r>
            <a:r>
              <a:rPr lang="zh-CN" altLang="en-US" sz="3200" b="1" smtClean="0">
                <a:ea typeface="新宋体" panose="02010609030101010101" pitchFamily="49" charset="-122"/>
              </a:rPr>
              <a:t>状态行</a:t>
            </a:r>
            <a:endParaRPr lang="zh-CN" altLang="en-US" sz="3200" b="1" smtClean="0">
              <a:ea typeface="新宋体" panose="02010609030101010101" pitchFamily="49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0503" y="1916114"/>
            <a:ext cx="9005631" cy="4249737"/>
          </a:xfrm>
          <a:prstGeom prst="rect">
            <a:avLst/>
          </a:prstGeom>
          <a:noFill/>
        </p:spPr>
        <p:txBody>
          <a:bodyPr/>
          <a:lstStyle/>
          <a:p>
            <a:pPr marL="381000" indent="-381000"/>
            <a:r>
              <a:rPr lang="zh-CN" altLang="en-US" sz="2000" b="1" dirty="0" smtClean="0"/>
              <a:t>状态行</a:t>
            </a:r>
            <a:endParaRPr lang="zh-CN" altLang="en-US" sz="2000" b="1" dirty="0" smtClean="0"/>
          </a:p>
          <a:p>
            <a:pPr marL="381000" indent="-381000">
              <a:buFont typeface="Wingdings" panose="05000000000000000000" pitchFamily="2" charset="2"/>
              <a:buNone/>
            </a:pPr>
            <a:r>
              <a:rPr lang="zh-CN" altLang="en-US" sz="1800" b="1" dirty="0" smtClean="0"/>
              <a:t>	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格式： </a:t>
            </a:r>
            <a:r>
              <a:rPr lang="en-US" altLang="zh-CN" sz="1600" i="1" dirty="0" smtClean="0"/>
              <a:t>HTTP</a:t>
            </a:r>
            <a:r>
              <a:rPr lang="zh-CN" altLang="en-US" sz="1600" i="1" dirty="0" smtClean="0"/>
              <a:t>版本号　状态码　原因叙述</a:t>
            </a:r>
            <a:r>
              <a:rPr lang="en-US" altLang="zh-CN" sz="1600" i="1" dirty="0" smtClean="0"/>
              <a:t>&lt;CRLF&gt;</a:t>
            </a:r>
            <a:endParaRPr lang="en-US" altLang="zh-CN" sz="1600" i="1" dirty="0" smtClean="0"/>
          </a:p>
          <a:p>
            <a:pPr marL="381000" indent="-381000">
              <a:buFont typeface="Wingdings" panose="05000000000000000000" pitchFamily="2" charset="2"/>
              <a:buNone/>
            </a:pPr>
            <a:r>
              <a:rPr lang="en-US" sz="1600" dirty="0" smtClean="0"/>
              <a:t>	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举例：</a:t>
            </a:r>
            <a:r>
              <a:rPr lang="en-US" altLang="zh-CN" sz="1600" i="1" dirty="0" smtClean="0"/>
              <a:t>HTTP 1.1 200 OK</a:t>
            </a:r>
            <a:endParaRPr lang="en-US" altLang="zh-CN" sz="1600" i="1" dirty="0" smtClean="0"/>
          </a:p>
          <a:p>
            <a:pPr marL="381000" indent="-381000" algn="just">
              <a:lnSpc>
                <a:spcPct val="90000"/>
              </a:lnSpc>
              <a:spcAft>
                <a:spcPct val="20000"/>
              </a:spcAft>
            </a:pPr>
            <a:r>
              <a:rPr lang="zh-CN" altLang="en-US" sz="1800" dirty="0" smtClean="0">
                <a:latin typeface="宋体" panose="02010600030101010101" pitchFamily="2" charset="-122"/>
              </a:rPr>
              <a:t>状态码用于表示服务器对请求的各种不同处理结果和状态，它是一个三位的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十进制</a:t>
            </a:r>
            <a:r>
              <a:rPr lang="zh-CN" altLang="en-US" sz="1800" dirty="0" smtClean="0">
                <a:latin typeface="宋体" panose="02010600030101010101" pitchFamily="2" charset="-122"/>
              </a:rPr>
              <a:t>数。响应状态码分为</a:t>
            </a:r>
            <a:r>
              <a:rPr lang="en-US" altLang="zh-CN" sz="1800" dirty="0" smtClean="0">
                <a:latin typeface="宋体" panose="02010600030101010101" pitchFamily="2" charset="-122"/>
              </a:rPr>
              <a:t>5</a:t>
            </a:r>
            <a:r>
              <a:rPr lang="zh-CN" altLang="en-US" sz="1800" dirty="0" smtClean="0">
                <a:latin typeface="宋体" panose="02010600030101010101" pitchFamily="2" charset="-122"/>
              </a:rPr>
              <a:t>类，使用最高位为</a:t>
            </a:r>
            <a:r>
              <a:rPr lang="en-US" altLang="zh-CN" sz="1800" dirty="0" smtClean="0">
                <a:latin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</a:rPr>
              <a:t>到</a:t>
            </a:r>
            <a:r>
              <a:rPr lang="en-US" altLang="zh-CN" sz="1800" dirty="0" smtClean="0">
                <a:latin typeface="宋体" panose="02010600030101010101" pitchFamily="2" charset="-122"/>
              </a:rPr>
              <a:t>5</a:t>
            </a:r>
            <a:r>
              <a:rPr lang="zh-CN" altLang="en-US" sz="1800" dirty="0" smtClean="0">
                <a:latin typeface="宋体" panose="02010600030101010101" pitchFamily="2" charset="-122"/>
              </a:rPr>
              <a:t>来进行分类如下所示：</a:t>
            </a:r>
            <a:endParaRPr lang="zh-CN" altLang="en-US" sz="1800" dirty="0" smtClean="0"/>
          </a:p>
        </p:txBody>
      </p:sp>
      <p:graphicFrame>
        <p:nvGraphicFramePr>
          <p:cNvPr id="35845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704" y="3643314"/>
          <a:ext cx="8699116" cy="2075783"/>
        </p:xfrm>
        <a:graphic>
          <a:graphicData uri="http://schemas.openxmlformats.org/drawingml/2006/table">
            <a:tbl>
              <a:tblPr/>
              <a:tblGrid>
                <a:gridCol w="1802520"/>
                <a:gridCol w="6896596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状态码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14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sz="14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299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表示成功接收请求并已完成整个处理过程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 OK   206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（重定向）为完成请求，客户需进一步细化请求。例如，请求的资源已经移动一个新地址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客户端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的请求有错误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599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服务器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端出现错误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smtClean="0">
                <a:ea typeface="新宋体" panose="02010609030101010101" pitchFamily="49" charset="-122"/>
              </a:rPr>
              <a:t>HTTP</a:t>
            </a:r>
            <a:r>
              <a:rPr lang="zh-CN" altLang="en-US" sz="3600" b="1" smtClean="0">
                <a:ea typeface="新宋体" panose="02010609030101010101" pitchFamily="49" charset="-122"/>
              </a:rPr>
              <a:t>响应的细节</a:t>
            </a:r>
            <a:r>
              <a:rPr lang="en-US" altLang="zh-CN" sz="3600" b="1" smtClean="0">
                <a:ea typeface="新宋体" panose="02010609030101010101" pitchFamily="49" charset="-122"/>
              </a:rPr>
              <a:t>——</a:t>
            </a:r>
            <a:r>
              <a:rPr lang="zh-CN" altLang="en-US" sz="3600" b="1" smtClean="0">
                <a:ea typeface="新宋体" panose="02010609030101010101" pitchFamily="49" charset="-122"/>
              </a:rPr>
              <a:t>常用状态码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smtClean="0"/>
              <a:t>200(</a:t>
            </a:r>
            <a:r>
              <a:rPr lang="zh-CN" altLang="en-US" sz="1800" dirty="0" smtClean="0"/>
              <a:t>正常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zh-CN" altLang="en-US" sz="1300" dirty="0" smtClean="0"/>
              <a:t>表示一切正常，返回的是正常请求结果 </a:t>
            </a:r>
            <a:endParaRPr lang="en-US" altLang="zh-CN" sz="1300" dirty="0" smtClean="0"/>
          </a:p>
          <a:p>
            <a:pPr lvl="1"/>
            <a:r>
              <a:rPr lang="en-US" altLang="zh-CN" sz="1300" dirty="0" smtClean="0"/>
              <a:t>206 </a:t>
            </a:r>
            <a:r>
              <a:rPr lang="zh-CN" altLang="en-US" sz="1300" dirty="0" smtClean="0"/>
              <a:t>表示分段的请求</a:t>
            </a:r>
            <a:r>
              <a:rPr lang="en-US" altLang="zh-CN" sz="1300" dirty="0" smtClean="0"/>
              <a:t>OK</a:t>
            </a:r>
            <a:endParaRPr lang="en-US" altLang="zh-CN" sz="1300" dirty="0" smtClean="0"/>
          </a:p>
          <a:p>
            <a:r>
              <a:rPr lang="zh-CN" altLang="en-US" sz="1800" dirty="0" smtClean="0"/>
              <a:t>301、</a:t>
            </a:r>
            <a:r>
              <a:rPr lang="en-US" altLang="zh-CN" sz="1800" dirty="0" smtClean="0"/>
              <a:t>302/307(</a:t>
            </a:r>
            <a:r>
              <a:rPr lang="zh-CN" altLang="en-US" sz="1800" dirty="0" smtClean="0"/>
              <a:t>临时重定向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zh-CN" altLang="en-US" sz="1300" dirty="0" smtClean="0"/>
              <a:t>指出被请求的文档已被临时移动到别处，此文档的新的</a:t>
            </a:r>
            <a:r>
              <a:rPr lang="en-US" altLang="zh-CN" sz="1300" dirty="0" smtClean="0"/>
              <a:t>URL</a:t>
            </a:r>
            <a:r>
              <a:rPr lang="zh-CN" altLang="en-US" sz="1300" dirty="0" smtClean="0"/>
              <a:t>在</a:t>
            </a:r>
            <a:r>
              <a:rPr lang="en-US" altLang="zh-CN" sz="1300" dirty="0" smtClean="0"/>
              <a:t>Location</a:t>
            </a:r>
            <a:r>
              <a:rPr lang="zh-CN" altLang="en-US" sz="1300" dirty="0" smtClean="0"/>
              <a:t>响应头中给出。</a:t>
            </a:r>
            <a:endParaRPr lang="en-US" sz="1300" dirty="0" smtClean="0"/>
          </a:p>
          <a:p>
            <a:r>
              <a:rPr lang="en-US" altLang="zh-CN" sz="1800" dirty="0" smtClean="0"/>
              <a:t>304(</a:t>
            </a:r>
            <a:r>
              <a:rPr lang="zh-CN" altLang="en-US" sz="1800" dirty="0" smtClean="0"/>
              <a:t>未修改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zh-CN" altLang="en-US" sz="1300" dirty="0" smtClean="0"/>
              <a:t>表示客户机缓存的版本是最新的，客户机可以继续使用它，无需到服务器请求。</a:t>
            </a:r>
            <a:endParaRPr lang="en-US" sz="1300" dirty="0" smtClean="0"/>
          </a:p>
          <a:p>
            <a:r>
              <a:rPr lang="en-US" altLang="zh-CN" sz="1800" dirty="0" smtClean="0"/>
              <a:t>404(</a:t>
            </a:r>
            <a:r>
              <a:rPr lang="zh-CN" altLang="en-US" sz="1800" dirty="0" smtClean="0"/>
              <a:t>找不到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en-US" altLang="zh-CN" sz="1300" dirty="0" smtClean="0">
                <a:solidFill>
                  <a:srgbClr val="FF0000"/>
                </a:solidFill>
              </a:rPr>
              <a:t>404</a:t>
            </a:r>
            <a:r>
              <a:rPr lang="zh-CN" altLang="en-US" sz="1300" dirty="0" smtClean="0">
                <a:solidFill>
                  <a:srgbClr val="FF0000"/>
                </a:solidFill>
              </a:rPr>
              <a:t>服务器上不存在客户机所请求的资源。</a:t>
            </a:r>
            <a:endParaRPr lang="en-US" altLang="zh-CN" sz="1300" dirty="0" smtClean="0">
              <a:solidFill>
                <a:srgbClr val="FF0000"/>
              </a:solidFill>
            </a:endParaRPr>
          </a:p>
          <a:p>
            <a:pPr lvl="1"/>
            <a:r>
              <a:rPr lang="en-US" sz="1300" dirty="0" smtClean="0">
                <a:solidFill>
                  <a:srgbClr val="FF0000"/>
                </a:solidFill>
              </a:rPr>
              <a:t>400 </a:t>
            </a:r>
            <a:r>
              <a:rPr lang="zh-CN" altLang="en-US" sz="1300" dirty="0" smtClean="0">
                <a:solidFill>
                  <a:srgbClr val="FF0000"/>
                </a:solidFill>
              </a:rPr>
              <a:t>服务器不支持这种请求方式</a:t>
            </a:r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500(</a:t>
            </a:r>
            <a:r>
              <a:rPr lang="zh-CN" altLang="en-US" sz="1800" dirty="0" smtClean="0"/>
              <a:t>服务器内部错误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zh-CN" altLang="en-US" sz="1300" dirty="0" smtClean="0"/>
              <a:t>服务器端的程序发生错误</a:t>
            </a:r>
            <a:endParaRPr lang="en-US" sz="13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ea typeface="新宋体" panose="02010609030101010101" pitchFamily="49" charset="-122"/>
              </a:rPr>
              <a:t>HTTP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响应细节</a:t>
            </a:r>
            <a:r>
              <a:rPr lang="en-US" altLang="zh-CN" sz="3200" b="1" dirty="0" smtClean="0">
                <a:ea typeface="新宋体" panose="02010609030101010101" pitchFamily="49" charset="-122"/>
              </a:rPr>
              <a:t>——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常用响应头</a:t>
            </a:r>
            <a:r>
              <a:rPr lang="en-US" altLang="zh-CN" sz="3200" b="1" dirty="0" smtClean="0">
                <a:ea typeface="新宋体" panose="02010609030101010101" pitchFamily="49" charset="-122"/>
              </a:rPr>
              <a:t>1</a:t>
            </a:r>
            <a:endParaRPr lang="zh-CN" altLang="en-US" sz="3200" b="1" dirty="0" smtClean="0">
              <a:ea typeface="新宋体" panose="02010609030101010101" pitchFamily="49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0503" y="1916114"/>
            <a:ext cx="9005631" cy="4249737"/>
          </a:xfrm>
          <a:prstGeom prst="rect">
            <a:avLst/>
          </a:prstGeom>
          <a:noFill/>
        </p:spPr>
        <p:txBody>
          <a:bodyPr/>
          <a:lstStyle/>
          <a:p>
            <a:pPr marL="381000" indent="-381000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/>
              <a:t>响应头字段用于向客户端传递附加信息</a:t>
            </a:r>
            <a:endParaRPr lang="en-US" sz="1800" b="1" dirty="0" smtClean="0"/>
          </a:p>
          <a:p>
            <a:pPr marL="381000" indent="-381000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/>
              <a:t>常用响应头</a:t>
            </a:r>
            <a:endParaRPr lang="zh-CN" altLang="en-US" sz="1800" b="1" dirty="0" smtClean="0"/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Location: 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hlinkClick r:id="rId1"/>
              </a:rPr>
              <a:t>http://www.cskaoyan.com/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hlinkClick r:id="rId1"/>
              </a:rPr>
              <a:t>指示新的资源的位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hlinkClick r:id="rId1"/>
              </a:rPr>
              <a:t>置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Server: apache tomcat </a:t>
            </a:r>
            <a:r>
              <a:rPr lang="zh-CN" altLang="en-US" sz="1800" dirty="0" smtClean="0">
                <a:latin typeface="宋体" panose="02010600030101010101" pitchFamily="2" charset="-122"/>
              </a:rPr>
              <a:t>指示服务器的类型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Content-Encoding: 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gzip</a:t>
            </a:r>
            <a:r>
              <a:rPr lang="en-US" altLang="zh-CN" sz="1800" dirty="0" smtClean="0">
                <a:latin typeface="宋体" panose="02010600030101010101" pitchFamily="2" charset="-122"/>
              </a:rPr>
              <a:t> </a:t>
            </a:r>
            <a:r>
              <a:rPr lang="zh-CN" altLang="en-US" sz="1800" dirty="0" smtClean="0">
                <a:latin typeface="宋体" panose="02010600030101010101" pitchFamily="2" charset="-122"/>
              </a:rPr>
              <a:t>服务器发送的数据采用的编码类型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Content-Length: 80 </a:t>
            </a:r>
            <a:r>
              <a:rPr lang="zh-CN" altLang="en-US" sz="1800" dirty="0" smtClean="0">
                <a:latin typeface="宋体" panose="02010600030101010101" pitchFamily="2" charset="-122"/>
              </a:rPr>
              <a:t>告诉浏览器正文的长度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Content-Language: 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zh-cn</a:t>
            </a:r>
            <a:r>
              <a:rPr lang="zh-CN" altLang="en-US" sz="1800" dirty="0" smtClean="0">
                <a:latin typeface="宋体" panose="02010600030101010101" pitchFamily="2" charset="-122"/>
              </a:rPr>
              <a:t>服务发送的文本的语言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Content-Type: text/html;  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服务器发送的内容的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MIME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类型</a:t>
            </a:r>
            <a:endParaRPr lang="en-US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Last-Modified: Tue, 11 Jul 2000 18:23:51 GMT</a:t>
            </a:r>
            <a:r>
              <a:rPr lang="zh-CN" altLang="en-US" sz="1800" dirty="0" smtClean="0">
                <a:latin typeface="宋体" panose="02010600030101010101" pitchFamily="2" charset="-122"/>
              </a:rPr>
              <a:t>文件的最后修改时间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Refresh: 1;url=http://www.cskaoyan.com</a:t>
            </a:r>
            <a:r>
              <a:rPr lang="zh-CN" altLang="en-US" sz="1800" dirty="0" smtClean="0">
                <a:latin typeface="宋体" panose="02010600030101010101" pitchFamily="2" charset="-122"/>
              </a:rPr>
              <a:t>指示客户端刷新频率。单位是秒</a:t>
            </a:r>
            <a:endParaRPr lang="en-US" sz="1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smtClean="0">
                <a:ea typeface="新宋体" panose="02010609030101010101" pitchFamily="49" charset="-122"/>
              </a:rPr>
              <a:t>HTTP</a:t>
            </a:r>
            <a:r>
              <a:rPr lang="zh-CN" altLang="en-US" sz="3600" b="1" smtClean="0">
                <a:ea typeface="新宋体" panose="02010609030101010101" pitchFamily="49" charset="-122"/>
              </a:rPr>
              <a:t>响应细节</a:t>
            </a:r>
            <a:r>
              <a:rPr lang="en-US" altLang="zh-CN" sz="3600" b="1" smtClean="0">
                <a:ea typeface="新宋体" panose="02010609030101010101" pitchFamily="49" charset="-122"/>
              </a:rPr>
              <a:t>——</a:t>
            </a:r>
            <a:r>
              <a:rPr lang="zh-CN" altLang="en-US" sz="3600" b="1" smtClean="0">
                <a:ea typeface="新宋体" panose="02010609030101010101" pitchFamily="49" charset="-122"/>
              </a:rPr>
              <a:t>常用响应头</a:t>
            </a:r>
            <a:r>
              <a:rPr lang="en-US" altLang="zh-CN" sz="3600" b="1" smtClean="0">
                <a:ea typeface="新宋体" panose="02010609030101010101" pitchFamily="49" charset="-122"/>
              </a:rPr>
              <a:t>2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Content-Disposition: attachment; filename=</a:t>
            </a:r>
            <a:r>
              <a:rPr lang="en-US" altLang="zh-CN" sz="1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aaa.zip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指示客户端保存文件</a:t>
            </a:r>
            <a:endParaRPr lang="en-US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Set-Cookie: SS=Q0=5Lb_nQ; path=/search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服务器端发送的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Cookie</a:t>
            </a:r>
            <a:endParaRPr lang="en-US" altLang="zh-CN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Expires: 0</a:t>
            </a:r>
            <a:endParaRPr lang="en-US" altLang="zh-CN" sz="1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b="1" dirty="0" smtClean="0">
                <a:solidFill>
                  <a:srgbClr val="92D050"/>
                </a:solidFill>
              </a:rPr>
              <a:t>Cache-Control</a:t>
            </a:r>
            <a:r>
              <a:rPr lang="en-US" altLang="zh-CN" sz="1800" dirty="0" smtClean="0">
                <a:solidFill>
                  <a:srgbClr val="92D050"/>
                </a:solidFill>
              </a:rPr>
              <a:t>: no-cache (1.1)  </a:t>
            </a:r>
            <a:endParaRPr lang="en-US" altLang="zh-CN" sz="1800" dirty="0" smtClean="0">
              <a:solidFill>
                <a:srgbClr val="92D050"/>
              </a:solidFill>
            </a:endParaRPr>
          </a:p>
          <a:p>
            <a:pPr marL="1036955" lvl="1" indent="-323850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 smtClean="0"/>
              <a:t>Connection: close/Keep-Alive   </a:t>
            </a:r>
            <a:endParaRPr lang="en-US" altLang="zh-CN" sz="1800" dirty="0" smtClean="0"/>
          </a:p>
          <a:p>
            <a:pPr marL="1036955" lvl="1" indent="-323850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 smtClean="0"/>
              <a:t>Date: Tue, 11 Jul 2000 18:23:51 GMT</a:t>
            </a:r>
            <a:endParaRPr lang="en-US" altLang="zh-CN" sz="1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HTTP1.0</a:t>
            </a:r>
            <a:r>
              <a:rPr lang="zh-CN" altLang="en-US" dirty="0" smtClean="0"/>
              <a:t>的基本运行方式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基于</a:t>
            </a:r>
            <a:r>
              <a:rPr lang="en-US" altLang="zh-CN" sz="1800" dirty="0" smtClean="0"/>
              <a:t>HTTP</a:t>
            </a:r>
            <a:r>
              <a:rPr lang="zh-CN" altLang="en-US" sz="1800" dirty="0" smtClean="0">
                <a:hlinkClick r:id="rId1"/>
              </a:rPr>
              <a:t>协议</a:t>
            </a:r>
            <a:r>
              <a:rPr lang="zh-CN" altLang="en-US" sz="1800" dirty="0" smtClean="0"/>
              <a:t>的客户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服务器模式的信息交换过程，如图所示，它分四个过程，建立连接、发送请求信息、发送响应信息、关闭连接。</a:t>
            </a:r>
            <a:endParaRPr lang="zh-CN" altLang="en-US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800" dirty="0" smtClean="0"/>
              <a:t>浏览器与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服务器的连接过程是短暂的，每次连接只处理一个请求和响应。对每一个页面的访问，浏览器与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服务器都要建立一次单独的连接。</a:t>
            </a:r>
            <a:endParaRPr lang="en-US" sz="1800" dirty="0" smtClean="0"/>
          </a:p>
          <a:p>
            <a:r>
              <a:rPr lang="zh-CN" altLang="en-US" sz="1800" dirty="0" smtClean="0"/>
              <a:t>浏览器到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服务器之间的所有通讯都是完全独立分开的请求和响应。</a:t>
            </a:r>
            <a:endParaRPr lang="zh-CN" altLang="en-US" sz="1800" dirty="0" smtClean="0"/>
          </a:p>
          <a:p>
            <a:r>
              <a:rPr lang="zh-CN" altLang="en-US" sz="1800" dirty="0" smtClean="0"/>
              <a:t>无状态</a:t>
            </a:r>
            <a:endParaRPr lang="zh-CN" altLang="en-US" sz="1800" dirty="0" smtClean="0"/>
          </a:p>
        </p:txBody>
      </p:sp>
      <p:pic>
        <p:nvPicPr>
          <p:cNvPr id="32772" name="Picture 4" descr="22141892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224" y="2681288"/>
            <a:ext cx="4310372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HTTP1.1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HTTP1.0</a:t>
            </a:r>
            <a:r>
              <a:rPr lang="zh-CN" altLang="en-US" dirty="0" smtClean="0"/>
              <a:t>的比较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HTTP1.1</a:t>
            </a:r>
            <a:r>
              <a:rPr lang="zh-CN" altLang="en-US" dirty="0" smtClean="0"/>
              <a:t>的特点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800" dirty="0" smtClean="0">
                <a:solidFill>
                  <a:srgbClr val="FF0000"/>
                </a:solidFill>
              </a:rPr>
              <a:t>TCP</a:t>
            </a:r>
            <a:r>
              <a:rPr lang="zh-CN" altLang="en-US" sz="1800" dirty="0" smtClean="0">
                <a:solidFill>
                  <a:srgbClr val="FF0000"/>
                </a:solidFill>
              </a:rPr>
              <a:t>连接上可以传送多个</a:t>
            </a:r>
            <a:r>
              <a:rPr lang="en-US" altLang="zh-CN" sz="1800" dirty="0" smtClean="0">
                <a:solidFill>
                  <a:srgbClr val="FF0000"/>
                </a:solidFill>
              </a:rPr>
              <a:t>HTTP</a:t>
            </a:r>
            <a:r>
              <a:rPr lang="zh-CN" altLang="en-US" sz="1800" dirty="0" smtClean="0">
                <a:solidFill>
                  <a:srgbClr val="FF0000"/>
                </a:solidFill>
              </a:rPr>
              <a:t>请求和响应。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多个请求和响应过程可以重叠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增加了更多的请求头和响应头，比如</a:t>
            </a:r>
            <a:r>
              <a:rPr lang="en-US" altLang="zh-CN" sz="1800" dirty="0" smtClean="0"/>
              <a:t>Host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If-Unmodified-Since</a:t>
            </a:r>
            <a:r>
              <a:rPr lang="zh-CN" altLang="en-US" sz="1800" dirty="0" smtClean="0"/>
              <a:t>请求头等</a:t>
            </a:r>
            <a:endParaRPr lang="en-US" sz="1800" dirty="0" smtClean="0"/>
          </a:p>
          <a:p>
            <a:endParaRPr lang="zh-CN" altLang="en-US" dirty="0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76396" y="3573464"/>
            <a:ext cx="6847833" cy="26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5093" y="1906456"/>
            <a:ext cx="7000570" cy="3734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9635" y="463282"/>
            <a:ext cx="6671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HTTPS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upload-images.jianshu.io/upload_images/2829175-9385a8c5e94ad1da.png?imageMogr2/auto-orient/strip%7CimageView2/2/w/64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71" y="289748"/>
            <a:ext cx="7266151" cy="62793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87079" y="2449514"/>
            <a:ext cx="9855516" cy="790575"/>
          </a:xfrm>
          <a:noFill/>
        </p:spPr>
        <p:txBody>
          <a:bodyPr anchor="ctr"/>
          <a:lstStyle/>
          <a:p>
            <a:pPr marL="190500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</a:pPr>
            <a:r>
              <a:rPr lang="en-US" altLang="zh-CN" sz="7200" dirty="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</a:rPr>
              <a:t>HTTP</a:t>
            </a:r>
            <a:r>
              <a:rPr lang="zh-CN" altLang="en-US" sz="7200" dirty="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</a:rPr>
              <a:t>的工作流程</a:t>
            </a:r>
            <a:endParaRPr lang="en-US" altLang="zh-CN" sz="7200" dirty="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</a:endParaRPr>
          </a:p>
          <a:p>
            <a:pPr marL="190500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</a:pPr>
            <a:endParaRPr lang="zh-CN" altLang="en-US" sz="7200" dirty="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一次完整的</a:t>
            </a:r>
            <a:r>
              <a:rPr lang="en-US" altLang="zh-CN" sz="20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20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事务</a:t>
            </a: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是一个怎样的过程？</a:t>
            </a:r>
            <a:endParaRPr lang="en-US" sz="20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6148" name="图片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232" y="1976438"/>
            <a:ext cx="878097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806378" y="2205039"/>
            <a:ext cx="110799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连接成功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1444" y="5873858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服务器上的监听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端口的应用程序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563" y="629429"/>
            <a:ext cx="8526701" cy="1470025"/>
          </a:xfrm>
        </p:spPr>
        <p:txBody>
          <a:bodyPr/>
          <a:lstStyle/>
          <a:p>
            <a:r>
              <a:rPr lang="zh-CN" altLang="en-US" dirty="0" smtClean="0"/>
              <a:t>域名解析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6122" y="2008157"/>
            <a:ext cx="8800707" cy="321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81825" y="2143125"/>
            <a:ext cx="218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Domain Name Server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0050" y="20574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DNS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55280" y="1485900"/>
            <a:ext cx="9463663" cy="3937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HTTP</a:t>
            </a:r>
            <a:r>
              <a:rPr lang="zh-CN" altLang="en-US" sz="24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的工作流程</a:t>
            </a:r>
            <a:r>
              <a:rPr lang="en-US" sz="24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  </a:t>
            </a:r>
            <a:r>
              <a:rPr lang="en-US" altLang="zh-CN" sz="2400" smtClean="0">
                <a:solidFill>
                  <a:srgbClr val="666666"/>
                </a:solidFill>
                <a:ea typeface="Noto Sans CJK SC Light" pitchFamily="2" charset="-122"/>
              </a:rPr>
              <a:t>—</a:t>
            </a:r>
            <a:r>
              <a:rPr lang="en-US" altLang="zh-CN" sz="24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 </a:t>
            </a:r>
            <a:r>
              <a:rPr lang="zh-CN" altLang="en-US" sz="240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域名解析过程</a:t>
            </a:r>
            <a:endParaRPr lang="zh-CN" altLang="en-US" sz="240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</p:txBody>
      </p:sp>
      <p:sp>
        <p:nvSpPr>
          <p:cNvPr id="717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392" y="2997201"/>
            <a:ext cx="9066586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0615" y="1412875"/>
            <a:ext cx="9463663" cy="3937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HTTP</a:t>
            </a:r>
            <a:r>
              <a:rPr lang="zh-CN" altLang="en-US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的工作流程</a:t>
            </a:r>
            <a:r>
              <a:rPr lang="en-US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  </a:t>
            </a:r>
            <a:r>
              <a:rPr lang="en-US" altLang="zh-CN" sz="2000" smtClean="0">
                <a:solidFill>
                  <a:srgbClr val="666666"/>
                </a:solidFill>
                <a:ea typeface="Noto Sans CJK SC Light" pitchFamily="2" charset="-122"/>
              </a:rPr>
              <a:t>—</a:t>
            </a:r>
            <a:r>
              <a:rPr lang="en-US" altLang="zh-CN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 </a:t>
            </a:r>
            <a:r>
              <a:rPr lang="zh-CN" altLang="en-US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TCP</a:t>
            </a:r>
            <a:r>
              <a:rPr lang="zh-CN" altLang="en-US" sz="200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三次握手过程</a:t>
            </a:r>
            <a:endParaRPr lang="zh-CN" altLang="en-US" sz="200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</p:txBody>
      </p:sp>
      <p:sp>
        <p:nvSpPr>
          <p:cNvPr id="921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9220" name="图片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6126" y="1806575"/>
            <a:ext cx="4087452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//Users/ZSquirrel/AppData/Local/YNote/data/weixinobU7VjsllociFrVGk5_L_AI2I_Nk/80a8797f6e5148bca8a374a63a0176ff/clipboar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00" y="2377440"/>
            <a:ext cx="6107351" cy="379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//Users/ZSquirrel/AppData/Local/YNote/data/weixinobU7VjsllociFrVGk5_L_AI2I_Nk/52b95bff9a2043a6b516e32776420162/clipboard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92" y="-50721"/>
            <a:ext cx="6415795" cy="543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5c2727a-affe-47a4-bc71-17e602f824ad}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5075</Words>
  <Application>WPS 演示</Application>
  <PresentationFormat>自定义</PresentationFormat>
  <Paragraphs>337</Paragraphs>
  <Slides>39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Noto Sans CJK SC Bold</vt:lpstr>
      <vt:lpstr>Noto Sans CJK SC Regular</vt:lpstr>
      <vt:lpstr>Noto Sans CJK SC Light</vt:lpstr>
      <vt:lpstr>Arial Unicode MS</vt:lpstr>
      <vt:lpstr>新宋体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域名解析</vt:lpstr>
      <vt:lpstr>HTTP的工作流程  — 域名解析过程</vt:lpstr>
      <vt:lpstr>HTTP的工作流程  — TCP三次握手过程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HTTP简介</vt:lpstr>
      <vt:lpstr>PowerPoint 演示文稿</vt:lpstr>
      <vt:lpstr>PowerPoint 演示文稿</vt:lpstr>
      <vt:lpstr>PowerPoint 演示文稿</vt:lpstr>
      <vt:lpstr>HTTP请求（消息）</vt:lpstr>
      <vt:lpstr>PowerPoint 演示文稿</vt:lpstr>
      <vt:lpstr>PowerPoint 演示文稿</vt:lpstr>
      <vt:lpstr>HTTP请求的细节——请求行</vt:lpstr>
      <vt:lpstr>HTTP请求的细节——请求头1</vt:lpstr>
      <vt:lpstr>HTTP请求的细节——请求头2</vt:lpstr>
      <vt:lpstr>HTTP消息头（HTTP请求或相应的头部的公共规则）</vt:lpstr>
      <vt:lpstr>HTTP响应消息</vt:lpstr>
      <vt:lpstr>PowerPoint 演示文稿</vt:lpstr>
      <vt:lpstr>PowerPoint 演示文稿</vt:lpstr>
      <vt:lpstr>HTTP响应的细节——状态行</vt:lpstr>
      <vt:lpstr>HTTP响应的细节——常用状态码</vt:lpstr>
      <vt:lpstr>HTTP响应细节——常用响应头1</vt:lpstr>
      <vt:lpstr>HTTP响应细节——常用响应头2</vt:lpstr>
      <vt:lpstr>HTTP1.0的基本运行方式</vt:lpstr>
      <vt:lpstr>HTTP1.1与HTTP1.0的比较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ZSquirrel</cp:lastModifiedBy>
  <cp:revision>155</cp:revision>
  <dcterms:created xsi:type="dcterms:W3CDTF">2012-09-21T09:29:00Z</dcterms:created>
  <dcterms:modified xsi:type="dcterms:W3CDTF">2021-04-06T03:25:54Z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D3793E9DC0F34C52A44A0DB4564CC6F1</vt:lpwstr>
  </property>
</Properties>
</file>