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4" r:id="rId3"/>
    <p:sldId id="258" r:id="rId4"/>
    <p:sldId id="262" r:id="rId5"/>
    <p:sldId id="265" r:id="rId6"/>
    <p:sldId id="266" r:id="rId7"/>
    <p:sldId id="263" r:id="rId8"/>
    <p:sldId id="261" r:id="rId9"/>
  </p:sldIdLst>
  <p:sldSz cx="16259175" cy="9145588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69"/>
    <a:srgbClr val="FFC2A5"/>
    <a:srgbClr val="FFE6D9"/>
    <a:srgbClr val="FFB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191" autoAdjust="0"/>
    <p:restoredTop sz="94660"/>
  </p:normalViewPr>
  <p:slideViewPr>
    <p:cSldViewPr>
      <p:cViewPr>
        <p:scale>
          <a:sx n="55" d="100"/>
          <a:sy n="55" d="100"/>
        </p:scale>
        <p:origin x="-558" y="-96"/>
      </p:cViewPr>
      <p:guideLst>
        <p:guide orient="horz" pos="2881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19439" y="2841061"/>
            <a:ext cx="13820299" cy="196037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438877" y="5182501"/>
            <a:ext cx="11381423" cy="23372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70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365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20961916" y="192652"/>
            <a:ext cx="6503670" cy="409646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445262" y="192652"/>
            <a:ext cx="19245669" cy="409646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4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132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84363" y="5876890"/>
            <a:ext cx="13820299" cy="1816414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84363" y="3876292"/>
            <a:ext cx="13820299" cy="20005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26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445261" y="1119913"/>
            <a:ext cx="12874671" cy="316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4590919" y="1119913"/>
            <a:ext cx="12874669" cy="316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45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2959" y="366249"/>
            <a:ext cx="14633258" cy="1524265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12960" y="2047173"/>
            <a:ext cx="7183959" cy="853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12960" y="2900336"/>
            <a:ext cx="7183959" cy="52692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8259437" y="2047173"/>
            <a:ext cx="7186781" cy="853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8259437" y="2900336"/>
            <a:ext cx="7186781" cy="52692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55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22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85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2960" y="364129"/>
            <a:ext cx="5349157" cy="154966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356886" y="364132"/>
            <a:ext cx="9089330" cy="780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12960" y="1913800"/>
            <a:ext cx="5349157" cy="62558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16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86913" y="6401913"/>
            <a:ext cx="9755505" cy="75578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186913" y="817175"/>
            <a:ext cx="9755505" cy="5487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186913" y="7157694"/>
            <a:ext cx="9755505" cy="10733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78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12959" y="366249"/>
            <a:ext cx="14633258" cy="1524265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12959" y="2133972"/>
            <a:ext cx="14633258" cy="603566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11652409" y="8476607"/>
            <a:ext cx="3793808" cy="48691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8D2E-97C3-40B3-A15D-C054FF477134}" type="datetimeFigureOut">
              <a:rPr lang="he-IL" smtClean="0"/>
              <a:t>כ"ג/טבת/תש"פ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5555219" y="8476607"/>
            <a:ext cx="5148739" cy="48691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12959" y="8476607"/>
            <a:ext cx="3793808" cy="486919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EE1E8-58BC-4877-914E-42BD8038A8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229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/>
          <p:cNvGrpSpPr/>
          <p:nvPr/>
        </p:nvGrpSpPr>
        <p:grpSpPr>
          <a:xfrm>
            <a:off x="-13269" y="0"/>
            <a:ext cx="16277104" cy="9145588"/>
            <a:chOff x="-13269" y="0"/>
            <a:chExt cx="16277104" cy="9145588"/>
          </a:xfrm>
        </p:grpSpPr>
        <p:sp>
          <p:nvSpPr>
            <p:cNvPr id="2" name="מלבן 1"/>
            <p:cNvSpPr/>
            <p:nvPr/>
          </p:nvSpPr>
          <p:spPr>
            <a:xfrm>
              <a:off x="-13269" y="0"/>
              <a:ext cx="16272444" cy="2628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מלבן 2"/>
            <p:cNvSpPr/>
            <p:nvPr/>
          </p:nvSpPr>
          <p:spPr>
            <a:xfrm>
              <a:off x="4660" y="2628578"/>
              <a:ext cx="16259175" cy="3600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מלבן 3"/>
            <p:cNvSpPr/>
            <p:nvPr/>
          </p:nvSpPr>
          <p:spPr>
            <a:xfrm>
              <a:off x="-13269" y="6228978"/>
              <a:ext cx="16272444" cy="2916610"/>
            </a:xfrm>
            <a:prstGeom prst="rect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xmlns="" id="{0BAB5F69-E044-4326-8965-D7332591085B}"/>
              </a:ext>
            </a:extLst>
          </p:cNvPr>
          <p:cNvSpPr txBox="1">
            <a:spLocks/>
          </p:cNvSpPr>
          <p:nvPr/>
        </p:nvSpPr>
        <p:spPr>
          <a:xfrm>
            <a:off x="0" y="539855"/>
            <a:ext cx="16259175" cy="520693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פרויקט מסכם בקורס סדנא בתכנות יישומים ניידים באנדרואיד </a:t>
            </a:r>
            <a:endParaRPr lang="he-IL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כותרת משנה 2">
            <a:extLst>
              <a:ext uri="{FF2B5EF4-FFF2-40B4-BE49-F238E27FC236}">
                <a16:creationId xmlns:a16="http://schemas.microsoft.com/office/drawing/2014/main" xmlns="" id="{0BAB5F69-E044-4326-8965-D7332591085B}"/>
              </a:ext>
            </a:extLst>
          </p:cNvPr>
          <p:cNvSpPr txBox="1">
            <a:spLocks/>
          </p:cNvSpPr>
          <p:nvPr/>
        </p:nvSpPr>
        <p:spPr>
          <a:xfrm>
            <a:off x="0" y="8232691"/>
            <a:ext cx="16259175" cy="707569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he-IL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סמסטר א' תש"פ</a:t>
            </a:r>
            <a: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he-IL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21.01.2020</a:t>
            </a:r>
            <a:endParaRPr lang="he-IL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כותרת משנה 2">
            <a:extLst>
              <a:ext uri="{FF2B5EF4-FFF2-40B4-BE49-F238E27FC236}">
                <a16:creationId xmlns:a16="http://schemas.microsoft.com/office/drawing/2014/main" xmlns="" id="{0BAB5F69-E044-4326-8965-D7332591085B}"/>
              </a:ext>
            </a:extLst>
          </p:cNvPr>
          <p:cNvSpPr txBox="1">
            <a:spLocks/>
          </p:cNvSpPr>
          <p:nvPr/>
        </p:nvSpPr>
        <p:spPr>
          <a:xfrm>
            <a:off x="-2813" y="7813154"/>
            <a:ext cx="16259175" cy="571937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he-IL" sz="18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חן פרנסה 316558196 | רחלי ורכזון 305710071</a:t>
            </a:r>
            <a:endParaRPr lang="he-IL" sz="18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" name="Picture 16" descr="C:\Users\chenp\Desktop\logo_whit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9" y="146744"/>
            <a:ext cx="8793516" cy="879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C:\Users\chenp\Desktop\splash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5" y="992188"/>
            <a:ext cx="6591300" cy="81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0" y="4655228"/>
            <a:ext cx="10519120" cy="1569660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l"/>
            <a:r>
              <a:rPr lang="en-US" sz="9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hnschrift Condensed" pitchFamily="34" charset="0"/>
              </a:rPr>
              <a:t>M</a:t>
            </a:r>
            <a:r>
              <a:rPr lang="en-US" sz="8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hnschrift Condensed" pitchFamily="34" charset="0"/>
              </a:rPr>
              <a:t>EDICAL </a:t>
            </a:r>
            <a:r>
              <a:rPr lang="en-US" sz="9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hnschrift Condensed" pitchFamily="34" charset="0"/>
              </a:rPr>
              <a:t>M</a:t>
            </a:r>
            <a:r>
              <a:rPr lang="en-US" sz="8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hnschrift Condensed" pitchFamily="34" charset="0"/>
              </a:rPr>
              <a:t>OVEMENT </a:t>
            </a:r>
            <a:r>
              <a:rPr lang="en-US" sz="96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hnschrift Condensed" pitchFamily="34" charset="0"/>
              </a:rPr>
              <a:t>S</a:t>
            </a:r>
            <a:r>
              <a:rPr lang="en-US" sz="80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Bahnschrift Condensed" pitchFamily="34" charset="0"/>
              </a:rPr>
              <a:t>ENSOR</a:t>
            </a:r>
            <a:endParaRPr lang="he-IL" sz="80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-13269" y="0"/>
            <a:ext cx="16277104" cy="9145588"/>
            <a:chOff x="-13269" y="0"/>
            <a:chExt cx="16277104" cy="9145588"/>
          </a:xfrm>
        </p:grpSpPr>
        <p:sp>
          <p:nvSpPr>
            <p:cNvPr id="4" name="מלבן 3"/>
            <p:cNvSpPr/>
            <p:nvPr/>
          </p:nvSpPr>
          <p:spPr>
            <a:xfrm>
              <a:off x="-13269" y="0"/>
              <a:ext cx="16272444" cy="2628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4660" y="2628578"/>
              <a:ext cx="16259175" cy="3600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5"/>
            <p:cNvSpPr/>
            <p:nvPr/>
          </p:nvSpPr>
          <p:spPr>
            <a:xfrm>
              <a:off x="-13269" y="6228978"/>
              <a:ext cx="16272444" cy="2916610"/>
            </a:xfrm>
            <a:prstGeom prst="rect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מלבן 6"/>
          <p:cNvSpPr/>
          <p:nvPr/>
        </p:nvSpPr>
        <p:spPr>
          <a:xfrm>
            <a:off x="11153923" y="2772594"/>
            <a:ext cx="4689719" cy="3240360"/>
          </a:xfrm>
          <a:prstGeom prst="rect">
            <a:avLst/>
          </a:prstGeom>
          <a:solidFill>
            <a:schemeClr val="bg2">
              <a:alpha val="25000"/>
            </a:schemeClr>
          </a:solidFill>
          <a:ln w="28575">
            <a:solidFill>
              <a:schemeClr val="bg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1153922" y="3557424"/>
            <a:ext cx="4689719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latin typeface="Calibri" pitchFamily="34" charset="0"/>
                <a:cs typeface="Calibri" pitchFamily="34" charset="0"/>
              </a:rPr>
              <a:t>למה משמשת האפליקציה?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b="1" dirty="0" smtClean="0">
                <a:latin typeface="Calibri" pitchFamily="34" charset="0"/>
                <a:cs typeface="Calibri" pitchFamily="34" charset="0"/>
              </a:rPr>
            </a:br>
            <a:r>
              <a:rPr lang="he-IL" sz="2400" dirty="0">
                <a:latin typeface="Calibri" pitchFamily="34" charset="0"/>
                <a:cs typeface="Calibri" pitchFamily="34" charset="0"/>
              </a:rPr>
              <a:t>האפליקציה מיועדת לבדיקת יציבות הידיים, מותאמת ונוחה לשימוש ע"י המשתמש.</a:t>
            </a:r>
          </a:p>
        </p:txBody>
      </p:sp>
      <p:sp>
        <p:nvSpPr>
          <p:cNvPr id="9" name="מלבן 8"/>
          <p:cNvSpPr/>
          <p:nvPr/>
        </p:nvSpPr>
        <p:spPr>
          <a:xfrm>
            <a:off x="5800179" y="2779224"/>
            <a:ext cx="4689719" cy="3240360"/>
          </a:xfrm>
          <a:prstGeom prst="rect">
            <a:avLst/>
          </a:prstGeom>
          <a:solidFill>
            <a:schemeClr val="bg2">
              <a:alpha val="25000"/>
            </a:schemeClr>
          </a:solidFill>
          <a:ln w="28575">
            <a:solidFill>
              <a:schemeClr val="bg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/>
          <p:cNvSpPr/>
          <p:nvPr/>
        </p:nvSpPr>
        <p:spPr>
          <a:xfrm>
            <a:off x="409029" y="2779224"/>
            <a:ext cx="4689719" cy="3240360"/>
          </a:xfrm>
          <a:prstGeom prst="rect">
            <a:avLst/>
          </a:prstGeom>
          <a:solidFill>
            <a:schemeClr val="bg2">
              <a:alpha val="25000"/>
            </a:schemeClr>
          </a:solidFill>
          <a:ln w="28575">
            <a:solidFill>
              <a:schemeClr val="bg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5800179" y="3500274"/>
            <a:ext cx="468971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latin typeface="Calibri" pitchFamily="34" charset="0"/>
                <a:cs typeface="Calibri" pitchFamily="34" charset="0"/>
              </a:rPr>
              <a:t>מה ניתן לעשות עם האפליקציה?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b="1" dirty="0" smtClean="0">
                <a:latin typeface="Calibri" pitchFamily="34" charset="0"/>
                <a:cs typeface="Calibri" pitchFamily="34" charset="0"/>
              </a:rPr>
            </a:br>
            <a:r>
              <a:rPr lang="he-IL" sz="2400" dirty="0">
                <a:latin typeface="Calibri" pitchFamily="34" charset="0"/>
                <a:cs typeface="Calibri" pitchFamily="34" charset="0"/>
              </a:rPr>
              <a:t>ניתן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לעקוב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ולאמוד באופן מספרי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מדויק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אחר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רעד הידיים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בפעולות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השונות, לפתח את המודעות לבעיה ובכך לנסות להפחית את הרעד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028" y="3180794"/>
            <a:ext cx="4689719" cy="24314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 smtClean="0">
                <a:latin typeface="Calibri" pitchFamily="34" charset="0"/>
                <a:cs typeface="Calibri" pitchFamily="34" charset="0"/>
              </a:rPr>
              <a:t>למה כדאי להשתמש באפליקציה?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b="1" dirty="0" smtClean="0">
                <a:latin typeface="Calibri" pitchFamily="34" charset="0"/>
                <a:cs typeface="Calibri" pitchFamily="34" charset="0"/>
              </a:rPr>
            </a:br>
            <a:r>
              <a:rPr lang="he-IL" sz="2000" b="1" dirty="0" smtClean="0">
                <a:latin typeface="Calibri" pitchFamily="34" charset="0"/>
                <a:cs typeface="Calibri" pitchFamily="34" charset="0"/>
              </a:rPr>
              <a:t>"</a:t>
            </a:r>
            <a:r>
              <a:rPr lang="he-IL" sz="2000" dirty="0" smtClean="0">
                <a:latin typeface="Calibri" pitchFamily="34" charset="0"/>
                <a:cs typeface="Calibri" pitchFamily="34" charset="0"/>
              </a:rPr>
              <a:t>קיים </a:t>
            </a:r>
            <a:r>
              <a:rPr lang="he-IL" sz="2000" dirty="0">
                <a:latin typeface="Calibri" pitchFamily="34" charset="0"/>
                <a:cs typeface="Calibri" pitchFamily="34" charset="0"/>
              </a:rPr>
              <a:t>רעד פיזיולוגי שיכול להופיע אצל כל אדם. רעד כזה יכול לנבוע ממצבי לחץ ומגורמים סביבתיים שונים, והוא עלול להתגבר בשל סיבות </a:t>
            </a:r>
            <a:r>
              <a:rPr lang="he-IL" sz="2000" dirty="0" smtClean="0">
                <a:latin typeface="Calibri" pitchFamily="34" charset="0"/>
                <a:cs typeface="Calibri" pitchFamily="34" charset="0"/>
              </a:rPr>
              <a:t>שונות.." (ד"ר ערן גורן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b="1" dirty="0" smtClean="0">
                <a:latin typeface="Calibri" pitchFamily="34" charset="0"/>
                <a:cs typeface="Calibri" pitchFamily="34" charset="0"/>
              </a:rPr>
            </a:br>
            <a:r>
              <a:rPr lang="he-IL" sz="2400" dirty="0" smtClean="0">
                <a:latin typeface="Calibri" pitchFamily="34" charset="0"/>
                <a:cs typeface="Calibri" pitchFamily="34" charset="0"/>
              </a:rPr>
              <a:t>המלצתנו היא להיות בבקרה על הרעד ולנסות לשפר את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תפקודינו. </a:t>
            </a:r>
          </a:p>
        </p:txBody>
      </p:sp>
      <p:cxnSp>
        <p:nvCxnSpPr>
          <p:cNvPr id="14" name="מחבר ישר 13"/>
          <p:cNvCxnSpPr/>
          <p:nvPr/>
        </p:nvCxnSpPr>
        <p:spPr>
          <a:xfrm>
            <a:off x="13498781" y="0"/>
            <a:ext cx="0" cy="277259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>
            <a:off x="2753888" y="0"/>
            <a:ext cx="0" cy="277259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>
            <a:off x="8148057" y="6630"/>
            <a:ext cx="0" cy="277259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>
            <a:off x="13498781" y="6019584"/>
            <a:ext cx="0" cy="311937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>
            <a:off x="2753888" y="6019584"/>
            <a:ext cx="0" cy="311937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>
            <a:off x="8133257" y="6019584"/>
            <a:ext cx="14800" cy="312600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63393" y="608097"/>
            <a:ext cx="10519120" cy="1200329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he-IL" sz="7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תיאור האפליקציה</a:t>
            </a:r>
            <a:endParaRPr lang="he-IL" sz="7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94819" y="7712180"/>
            <a:ext cx="5656683" cy="57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185100" y="7731873"/>
            <a:ext cx="5637426" cy="576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505271" y="7674080"/>
            <a:ext cx="5656683" cy="57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קבוצה 28"/>
          <p:cNvGrpSpPr/>
          <p:nvPr/>
        </p:nvGrpSpPr>
        <p:grpSpPr>
          <a:xfrm>
            <a:off x="-13269" y="0"/>
            <a:ext cx="16277104" cy="9145588"/>
            <a:chOff x="-13269" y="0"/>
            <a:chExt cx="16277104" cy="9145588"/>
          </a:xfrm>
        </p:grpSpPr>
        <p:sp>
          <p:nvSpPr>
            <p:cNvPr id="6" name="מלבן 5"/>
            <p:cNvSpPr/>
            <p:nvPr/>
          </p:nvSpPr>
          <p:spPr>
            <a:xfrm>
              <a:off x="4660" y="2628578"/>
              <a:ext cx="16259175" cy="3600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12"/>
            <p:cNvSpPr/>
            <p:nvPr/>
          </p:nvSpPr>
          <p:spPr>
            <a:xfrm>
              <a:off x="-13269" y="0"/>
              <a:ext cx="16272444" cy="2628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/>
            <p:cNvSpPr/>
            <p:nvPr/>
          </p:nvSpPr>
          <p:spPr>
            <a:xfrm>
              <a:off x="-13269" y="6228978"/>
              <a:ext cx="16272444" cy="2916610"/>
            </a:xfrm>
            <a:prstGeom prst="rect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" name="אליפסה 7"/>
          <p:cNvSpPr/>
          <p:nvPr/>
        </p:nvSpPr>
        <p:spPr>
          <a:xfrm>
            <a:off x="18814" y="6773980"/>
            <a:ext cx="4608512" cy="18002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816506" y="3348658"/>
            <a:ext cx="2656897" cy="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7091" y="1441805"/>
            <a:ext cx="25202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spc="300" dirty="0" smtClean="0">
                <a:latin typeface="Agency FB" pitchFamily="2" charset="0"/>
              </a:rPr>
              <a:t>Splash Activity</a:t>
            </a:r>
            <a:endParaRPr lang="he-IL" sz="2000" b="1" spc="300" dirty="0">
              <a:latin typeface="Agency FB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8084" y="1489400"/>
            <a:ext cx="252028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spc="300" dirty="0" smtClean="0">
                <a:latin typeface="Agency FB" pitchFamily="2" charset="0"/>
              </a:rPr>
              <a:t>Indices Activity</a:t>
            </a:r>
            <a:endParaRPr lang="he-IL" sz="2000" b="1" spc="300" dirty="0">
              <a:latin typeface="Agency FB" pitchFamily="2" charset="0"/>
            </a:endParaRPr>
          </a:p>
        </p:txBody>
      </p:sp>
      <p:pic>
        <p:nvPicPr>
          <p:cNvPr id="15" name="Picture 2" descr="C:\Users\chenp\Desktop\לפרויקט באנדרואיד\indicesActivity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012" y="1836124"/>
            <a:ext cx="5765601" cy="58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אליפסה 15"/>
          <p:cNvSpPr/>
          <p:nvPr/>
        </p:nvSpPr>
        <p:spPr>
          <a:xfrm>
            <a:off x="11971261" y="6909144"/>
            <a:ext cx="4065103" cy="172218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26" name="Picture 2" descr="C:\Users\chenp\Desktop\לפרויקט באנדרואיד\instructionsActiv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24" y="1764581"/>
            <a:ext cx="5816674" cy="594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473403" y="1397650"/>
            <a:ext cx="302433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spc="300" dirty="0" smtClean="0">
                <a:latin typeface="Agency FB" pitchFamily="2" charset="0"/>
              </a:rPr>
              <a:t>Instructions Activity</a:t>
            </a:r>
            <a:endParaRPr lang="he-IL" sz="2000" b="1" spc="300" dirty="0">
              <a:latin typeface="Agency FB" pitchFamily="2" charset="0"/>
            </a:endParaRPr>
          </a:p>
        </p:txBody>
      </p:sp>
      <p:sp>
        <p:nvSpPr>
          <p:cNvPr id="20" name="אליפסה 19"/>
          <p:cNvSpPr/>
          <p:nvPr/>
        </p:nvSpPr>
        <p:spPr>
          <a:xfrm>
            <a:off x="5718904" y="6793030"/>
            <a:ext cx="4608512" cy="18002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123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051" y="1764581"/>
            <a:ext cx="5790242" cy="59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מחבר חץ ישר 23"/>
          <p:cNvCxnSpPr/>
          <p:nvPr/>
        </p:nvCxnSpPr>
        <p:spPr>
          <a:xfrm>
            <a:off x="9635737" y="6792562"/>
            <a:ext cx="2907137" cy="0"/>
          </a:xfrm>
          <a:prstGeom prst="straightConnector1">
            <a:avLst/>
          </a:prstGeom>
          <a:ln w="76200">
            <a:solidFill>
              <a:srgbClr val="FF9B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/>
          <p:cNvCxnSpPr/>
          <p:nvPr/>
        </p:nvCxnSpPr>
        <p:spPr>
          <a:xfrm flipH="1">
            <a:off x="9497739" y="7093074"/>
            <a:ext cx="2907137" cy="0"/>
          </a:xfrm>
          <a:prstGeom prst="straightConnector1">
            <a:avLst/>
          </a:prstGeom>
          <a:ln w="76200">
            <a:solidFill>
              <a:srgbClr val="FF9B6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63393" y="280290"/>
            <a:ext cx="10519120" cy="1200329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he-IL" sz="7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מסכי האפליקציה</a:t>
            </a:r>
            <a:endParaRPr lang="he-IL" sz="7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7" name="Picture 4" descr="C:\Users\chenp\Desktop\לפרויקט באנדרואיד\back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9" t="30233" r="12139" b="25237"/>
          <a:stretch/>
        </p:blipFill>
        <p:spPr bwMode="auto">
          <a:xfrm>
            <a:off x="12728084" y="6756727"/>
            <a:ext cx="970663" cy="32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chenp\Desktop\לפרויקט באנדרואיד\select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7" t="17653" r="18139" b="9585"/>
          <a:stretch/>
        </p:blipFill>
        <p:spPr bwMode="auto">
          <a:xfrm>
            <a:off x="8350062" y="6558147"/>
            <a:ext cx="931961" cy="55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48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19245" y="7711596"/>
            <a:ext cx="6552728" cy="67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קבוצה 1"/>
          <p:cNvGrpSpPr/>
          <p:nvPr/>
        </p:nvGrpSpPr>
        <p:grpSpPr>
          <a:xfrm>
            <a:off x="-13269" y="0"/>
            <a:ext cx="16277104" cy="9145588"/>
            <a:chOff x="-13269" y="0"/>
            <a:chExt cx="16277104" cy="9145588"/>
          </a:xfrm>
        </p:grpSpPr>
        <p:sp>
          <p:nvSpPr>
            <p:cNvPr id="4" name="מלבן 3"/>
            <p:cNvSpPr/>
            <p:nvPr/>
          </p:nvSpPr>
          <p:spPr>
            <a:xfrm>
              <a:off x="-13269" y="0"/>
              <a:ext cx="16272444" cy="2628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4660" y="2628578"/>
              <a:ext cx="16259175" cy="3600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5"/>
            <p:cNvSpPr/>
            <p:nvPr/>
          </p:nvSpPr>
          <p:spPr>
            <a:xfrm>
              <a:off x="-13269" y="6228978"/>
              <a:ext cx="16272444" cy="2916610"/>
            </a:xfrm>
            <a:prstGeom prst="rect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" name="אליפסה 7"/>
          <p:cNvSpPr/>
          <p:nvPr/>
        </p:nvSpPr>
        <p:spPr>
          <a:xfrm>
            <a:off x="5256414" y="6464966"/>
            <a:ext cx="5338522" cy="208536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00" y="949282"/>
            <a:ext cx="6552728" cy="67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68747" y="749227"/>
            <a:ext cx="282325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spc="300" dirty="0" smtClean="0">
                <a:latin typeface="Agency FB" pitchFamily="2" charset="0"/>
              </a:rPr>
              <a:t>Splash </a:t>
            </a:r>
            <a:r>
              <a:rPr lang="en-US" sz="3200" b="1" spc="300" dirty="0">
                <a:latin typeface="Agency FB" pitchFamily="2" charset="0"/>
                <a:cs typeface="Calibri" pitchFamily="34" charset="0"/>
              </a:rPr>
              <a:t>Activity</a:t>
            </a:r>
            <a:endParaRPr lang="he-IL" sz="3200" b="1" spc="300" dirty="0">
              <a:latin typeface="Agency FB" pitchFamily="2" charset="0"/>
            </a:endParaRPr>
          </a:p>
        </p:txBody>
      </p:sp>
      <p:sp>
        <p:nvSpPr>
          <p:cNvPr id="14" name="מלבן 13"/>
          <p:cNvSpPr/>
          <p:nvPr/>
        </p:nvSpPr>
        <p:spPr>
          <a:xfrm>
            <a:off x="1216819" y="5103481"/>
            <a:ext cx="4545703" cy="876374"/>
          </a:xfrm>
          <a:prstGeom prst="rect">
            <a:avLst/>
          </a:prstGeom>
          <a:solidFill>
            <a:schemeClr val="bg2">
              <a:alpha val="25000"/>
            </a:schemeClr>
          </a:solidFill>
          <a:ln w="28575">
            <a:solidFill>
              <a:schemeClr val="bg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9929787" y="1620466"/>
            <a:ext cx="60196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b="1" dirty="0">
                <a:latin typeface="Calibri" pitchFamily="34" charset="0"/>
                <a:cs typeface="Calibri" pitchFamily="34" charset="0"/>
              </a:rPr>
              <a:t>מסך פתיחה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– הצגת הלוגו ושם האפליקציה, שמות המפתחות ושנת הפיתוח.</a:t>
            </a:r>
          </a:p>
        </p:txBody>
      </p:sp>
      <p:sp>
        <p:nvSpPr>
          <p:cNvPr id="13" name="מלבן 12"/>
          <p:cNvSpPr/>
          <p:nvPr/>
        </p:nvSpPr>
        <p:spPr>
          <a:xfrm>
            <a:off x="1021485" y="5148858"/>
            <a:ext cx="4741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he-IL" sz="2400" b="1" dirty="0">
                <a:latin typeface="Calibri" pitchFamily="34" charset="0"/>
                <a:cs typeface="Calibri" pitchFamily="34" charset="0"/>
              </a:rPr>
              <a:t>תת-תהליך (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Thread</a:t>
            </a:r>
            <a:r>
              <a:rPr lang="he-IL" sz="2400" b="1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b="1" dirty="0" smtClean="0">
                <a:latin typeface="Calibri" pitchFamily="34" charset="0"/>
                <a:cs typeface="Calibri" pitchFamily="34" charset="0"/>
              </a:rPr>
            </a:br>
            <a:r>
              <a:rPr lang="he-IL" sz="2400" dirty="0" smtClean="0">
                <a:latin typeface="Calibri" pitchFamily="34" charset="0"/>
                <a:cs typeface="Calibri" pitchFamily="34" charset="0"/>
              </a:rPr>
              <a:t>דיליי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של 3 שניות לפני מעבר למסך הבא</a:t>
            </a:r>
          </a:p>
        </p:txBody>
      </p:sp>
    </p:spTree>
    <p:extLst>
      <p:ext uri="{BB962C8B-B14F-4D97-AF65-F5344CB8AC3E}">
        <p14:creationId xmlns:p14="http://schemas.microsoft.com/office/powerpoint/2010/main" val="2660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63516" y="7721139"/>
            <a:ext cx="6552728" cy="67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6589" y="7721140"/>
            <a:ext cx="6552728" cy="67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55782" y="7687283"/>
            <a:ext cx="6552728" cy="67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קבוצה 16"/>
          <p:cNvGrpSpPr/>
          <p:nvPr/>
        </p:nvGrpSpPr>
        <p:grpSpPr>
          <a:xfrm>
            <a:off x="-13269" y="0"/>
            <a:ext cx="16277104" cy="9145588"/>
            <a:chOff x="-13269" y="0"/>
            <a:chExt cx="16277104" cy="9145588"/>
          </a:xfrm>
        </p:grpSpPr>
        <p:sp>
          <p:nvSpPr>
            <p:cNvPr id="4" name="מלבן 3"/>
            <p:cNvSpPr/>
            <p:nvPr/>
          </p:nvSpPr>
          <p:spPr>
            <a:xfrm>
              <a:off x="-13269" y="0"/>
              <a:ext cx="16272444" cy="2628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4660" y="2628578"/>
              <a:ext cx="16259175" cy="3600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5"/>
            <p:cNvSpPr/>
            <p:nvPr/>
          </p:nvSpPr>
          <p:spPr>
            <a:xfrm>
              <a:off x="-13269" y="6228978"/>
              <a:ext cx="16272444" cy="2916610"/>
            </a:xfrm>
            <a:prstGeom prst="rect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08707" y="367636"/>
            <a:ext cx="273630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spc="300" dirty="0">
                <a:latin typeface="Agency FB" pitchFamily="2" charset="0"/>
              </a:rPr>
              <a:t>Instructions </a:t>
            </a:r>
            <a:r>
              <a:rPr lang="en-US" sz="3200" b="1" spc="300" dirty="0" smtClean="0">
                <a:latin typeface="Agency FB" pitchFamily="2" charset="0"/>
                <a:cs typeface="Calibri" pitchFamily="34" charset="0"/>
              </a:rPr>
              <a:t>Activity</a:t>
            </a:r>
            <a:endParaRPr lang="he-IL" sz="3200" b="1" spc="300" dirty="0">
              <a:latin typeface="Agency FB" pitchFamily="2" charset="0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13336734" y="259914"/>
            <a:ext cx="263527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b="1" dirty="0">
                <a:latin typeface="Calibri" pitchFamily="34" charset="0"/>
                <a:cs typeface="Calibri" pitchFamily="34" charset="0"/>
              </a:rPr>
              <a:t>מסך </a:t>
            </a:r>
            <a:r>
              <a:rPr lang="he-IL" sz="2800" b="1" dirty="0" smtClean="0">
                <a:latin typeface="Calibri" pitchFamily="34" charset="0"/>
                <a:cs typeface="Calibri" pitchFamily="34" charset="0"/>
              </a:rPr>
              <a:t>הוראות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– מורכב מתפריט 3 שקופיות, כל שקופית היא בדיקה שהמשתמש יכול לבצע. </a:t>
            </a:r>
          </a:p>
        </p:txBody>
      </p:sp>
      <p:pic>
        <p:nvPicPr>
          <p:cNvPr id="2050" name="Picture 2" descr="C:\Users\chenp\Desktop\לפרויקט באנדרואיד\rest activ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29" y="990830"/>
            <a:ext cx="6548336" cy="66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enp\Desktop\לפרויקט באנדרואיד\instructionsActiv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128" y="990830"/>
            <a:ext cx="6548335" cy="66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enp\Desktop\לפרויקט באנדרואיד\movement activit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943" y="973317"/>
            <a:ext cx="6548335" cy="66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אליפסה 19"/>
          <p:cNvSpPr/>
          <p:nvPr/>
        </p:nvSpPr>
        <p:spPr>
          <a:xfrm>
            <a:off x="1800685" y="6474509"/>
            <a:ext cx="5338522" cy="208536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5383758" y="6474510"/>
            <a:ext cx="5338522" cy="208536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/>
          <p:cNvSpPr/>
          <p:nvPr/>
        </p:nvSpPr>
        <p:spPr>
          <a:xfrm>
            <a:off x="8892951" y="6440653"/>
            <a:ext cx="5338522" cy="208536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/>
          <p:cNvSpPr/>
          <p:nvPr/>
        </p:nvSpPr>
        <p:spPr>
          <a:xfrm>
            <a:off x="167351" y="2911445"/>
            <a:ext cx="2540170" cy="2753384"/>
          </a:xfrm>
          <a:prstGeom prst="rect">
            <a:avLst/>
          </a:prstGeom>
          <a:solidFill>
            <a:schemeClr val="bg2">
              <a:alpha val="25000"/>
            </a:schemeClr>
          </a:solidFill>
          <a:ln w="28575">
            <a:solidFill>
              <a:schemeClr val="bg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/>
          <p:cNvSpPr/>
          <p:nvPr/>
        </p:nvSpPr>
        <p:spPr>
          <a:xfrm>
            <a:off x="53459" y="2944243"/>
            <a:ext cx="2626355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e-IL" sz="2400" b="1" dirty="0">
                <a:latin typeface="Calibri" pitchFamily="34" charset="0"/>
                <a:cs typeface="Calibri" pitchFamily="34" charset="0"/>
              </a:rPr>
              <a:t>מקלט שידורים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b="1" dirty="0" smtClean="0">
                <a:latin typeface="Calibri" pitchFamily="34" charset="0"/>
                <a:cs typeface="Calibri" pitchFamily="34" charset="0"/>
              </a:rPr>
            </a:br>
            <a:r>
              <a:rPr lang="he-IL" sz="2400" b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Broadcast Receiver</a:t>
            </a:r>
            <a:r>
              <a:rPr lang="he-IL" sz="2400" b="1" dirty="0">
                <a:latin typeface="Calibri" pitchFamily="34" charset="0"/>
                <a:cs typeface="Calibri" pitchFamily="34" charset="0"/>
              </a:rPr>
              <a:t>)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AlarmNotificationReceiver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 – שימוש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כדי לשלוח התראות של האפליקציה</a:t>
            </a:r>
            <a:endParaRPr lang="he-IL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מלבן 12"/>
          <p:cNvSpPr/>
          <p:nvPr/>
        </p:nvSpPr>
        <p:spPr>
          <a:xfrm>
            <a:off x="208707" y="6597756"/>
            <a:ext cx="243980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e-IL" sz="2400" b="1" dirty="0">
                <a:latin typeface="Calibri" pitchFamily="34" charset="0"/>
                <a:cs typeface="Calibri" pitchFamily="34" charset="0"/>
              </a:rPr>
              <a:t>שירות (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Service</a:t>
            </a:r>
            <a:r>
              <a:rPr lang="he-IL" sz="2400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MusicService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-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שימוש ב-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service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 כדי להפעיל ולהפסיק מוזיקה</a:t>
            </a:r>
          </a:p>
        </p:txBody>
      </p:sp>
      <p:sp>
        <p:nvSpPr>
          <p:cNvPr id="30" name="מלבן 29"/>
          <p:cNvSpPr/>
          <p:nvPr/>
        </p:nvSpPr>
        <p:spPr>
          <a:xfrm>
            <a:off x="228030" y="6513508"/>
            <a:ext cx="2551879" cy="2184432"/>
          </a:xfrm>
          <a:prstGeom prst="rect">
            <a:avLst/>
          </a:prstGeom>
          <a:solidFill>
            <a:srgbClr val="FFC2A5">
              <a:alpha val="25000"/>
            </a:srgb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13370280" y="3317731"/>
            <a:ext cx="2736985" cy="969699"/>
          </a:xfrm>
          <a:prstGeom prst="rect">
            <a:avLst/>
          </a:prstGeom>
          <a:solidFill>
            <a:schemeClr val="bg2">
              <a:alpha val="25000"/>
            </a:schemeClr>
          </a:solidFill>
          <a:ln w="28575">
            <a:solidFill>
              <a:schemeClr val="bg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/>
          <p:cNvSpPr/>
          <p:nvPr/>
        </p:nvSpPr>
        <p:spPr>
          <a:xfrm>
            <a:off x="13446516" y="3387081"/>
            <a:ext cx="2584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e-IL" sz="2400" b="1" dirty="0">
                <a:latin typeface="Calibri" pitchFamily="34" charset="0"/>
                <a:cs typeface="Calibri" pitchFamily="34" charset="0"/>
              </a:rPr>
              <a:t>תת-תהליך (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Thread</a:t>
            </a:r>
            <a:r>
              <a:rPr lang="he-IL" sz="2400" b="1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he-IL" sz="2400" dirty="0" smtClean="0">
                <a:latin typeface="Calibri" pitchFamily="34" charset="0"/>
                <a:cs typeface="Calibri" pitchFamily="34" charset="0"/>
              </a:rPr>
              <a:t>ריצת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המוזיקה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ברקע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מלבן 35"/>
          <p:cNvSpPr/>
          <p:nvPr/>
        </p:nvSpPr>
        <p:spPr>
          <a:xfrm>
            <a:off x="13315799" y="5329252"/>
            <a:ext cx="2898765" cy="2496198"/>
          </a:xfrm>
          <a:prstGeom prst="rect">
            <a:avLst/>
          </a:prstGeom>
          <a:solidFill>
            <a:srgbClr val="FFC2A5">
              <a:alpha val="25000"/>
            </a:srgbClr>
          </a:solidFill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/>
          <p:cNvSpPr/>
          <p:nvPr/>
        </p:nvSpPr>
        <p:spPr>
          <a:xfrm>
            <a:off x="13170147" y="5325137"/>
            <a:ext cx="304441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he-IL" sz="2400" b="1" dirty="0">
                <a:latin typeface="Calibri" pitchFamily="34" charset="0"/>
                <a:cs typeface="Calibri" pitchFamily="34" charset="0"/>
              </a:rPr>
              <a:t>שמירת נתונים (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Sharedpreferences</a:t>
            </a:r>
            <a:r>
              <a:rPr lang="he-IL" sz="2400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he-I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שמירת מצב המוזיקה (ערך בוליאני מתנגן/לא מתנגן) כדי שנדע איזה אייקון להציג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play/stop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2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46012" y="7736198"/>
            <a:ext cx="6552728" cy="67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152985" y="7736199"/>
            <a:ext cx="6552728" cy="67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קבוצה 19"/>
          <p:cNvGrpSpPr/>
          <p:nvPr/>
        </p:nvGrpSpPr>
        <p:grpSpPr>
          <a:xfrm>
            <a:off x="-13269" y="0"/>
            <a:ext cx="16277104" cy="9145588"/>
            <a:chOff x="-13269" y="0"/>
            <a:chExt cx="16277104" cy="9145588"/>
          </a:xfrm>
        </p:grpSpPr>
        <p:sp>
          <p:nvSpPr>
            <p:cNvPr id="4" name="מלבן 3"/>
            <p:cNvSpPr/>
            <p:nvPr/>
          </p:nvSpPr>
          <p:spPr>
            <a:xfrm>
              <a:off x="-13269" y="0"/>
              <a:ext cx="16272444" cy="2628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4660" y="2628578"/>
              <a:ext cx="16259175" cy="3600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5"/>
            <p:cNvSpPr/>
            <p:nvPr/>
          </p:nvSpPr>
          <p:spPr>
            <a:xfrm>
              <a:off x="-13269" y="6228978"/>
              <a:ext cx="16272444" cy="2916610"/>
            </a:xfrm>
            <a:prstGeom prst="rect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7" name="Picture 2" descr="C:\Users\chenp\Desktop\לפרויקט באנדרואיד\notif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75" y="1080551"/>
            <a:ext cx="6548335" cy="66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chenp\Desktop\לפרויקט באנדרואיד\instructionsActivit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003" y="1080551"/>
            <a:ext cx="6548335" cy="669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8707" y="367636"/>
            <a:ext cx="2736304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spc="300" dirty="0">
                <a:latin typeface="Agency FB" pitchFamily="2" charset="0"/>
              </a:rPr>
              <a:t>Instructions </a:t>
            </a:r>
            <a:r>
              <a:rPr lang="en-US" sz="3200" b="1" spc="300" dirty="0" smtClean="0">
                <a:latin typeface="Agency FB" pitchFamily="2" charset="0"/>
                <a:cs typeface="Calibri" pitchFamily="34" charset="0"/>
              </a:rPr>
              <a:t>Activity</a:t>
            </a:r>
            <a:endParaRPr lang="he-IL" sz="3200" b="1" spc="300" dirty="0">
              <a:latin typeface="Agency FB" pitchFamily="2" charset="0"/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3383181" y="6489568"/>
            <a:ext cx="5338522" cy="208536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/>
          <p:cNvSpPr/>
          <p:nvPr/>
        </p:nvSpPr>
        <p:spPr>
          <a:xfrm>
            <a:off x="7690154" y="6489569"/>
            <a:ext cx="5338522" cy="208536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12378060" y="3369198"/>
            <a:ext cx="3729206" cy="1672595"/>
          </a:xfrm>
          <a:prstGeom prst="rect">
            <a:avLst/>
          </a:prstGeom>
          <a:solidFill>
            <a:schemeClr val="bg2">
              <a:alpha val="25000"/>
            </a:schemeClr>
          </a:solidFill>
          <a:ln w="28575">
            <a:solidFill>
              <a:schemeClr val="bg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208707" y="2720950"/>
            <a:ext cx="4166780" cy="4436522"/>
          </a:xfrm>
          <a:prstGeom prst="rect">
            <a:avLst/>
          </a:prstGeom>
          <a:solidFill>
            <a:schemeClr val="bg2">
              <a:alpha val="25000"/>
            </a:schemeClr>
          </a:solidFill>
          <a:ln w="28575">
            <a:solidFill>
              <a:schemeClr val="bg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12522074" y="3420666"/>
            <a:ext cx="34718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he-IL" sz="2400" b="1" dirty="0" err="1">
                <a:latin typeface="Calibri" pitchFamily="34" charset="0"/>
                <a:cs typeface="Calibri" pitchFamily="34" charset="0"/>
              </a:rPr>
              <a:t>נוטיפיקציה</a:t>
            </a:r>
            <a:r>
              <a:rPr lang="he-IL" sz="2400" b="1" dirty="0">
                <a:latin typeface="Calibri" pitchFamily="34" charset="0"/>
                <a:cs typeface="Calibri" pitchFamily="34" charset="0"/>
              </a:rPr>
              <a:t> (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Notification</a:t>
            </a:r>
            <a:r>
              <a:rPr lang="he-IL" sz="2400" b="1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b="1" dirty="0" smtClean="0">
                <a:latin typeface="Calibri" pitchFamily="34" charset="0"/>
                <a:cs typeface="Calibri" pitchFamily="34" charset="0"/>
              </a:rPr>
            </a:br>
            <a:r>
              <a:rPr lang="he-IL" sz="2400" dirty="0" smtClean="0">
                <a:latin typeface="Calibri" pitchFamily="34" charset="0"/>
                <a:cs typeface="Calibri" pitchFamily="34" charset="0"/>
              </a:rPr>
              <a:t>התראה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יומית תשלח למשתמש כדי להזכיר לו לבצע בדיקה</a:t>
            </a:r>
          </a:p>
        </p:txBody>
      </p:sp>
      <p:sp>
        <p:nvSpPr>
          <p:cNvPr id="16" name="מלבן 15"/>
          <p:cNvSpPr/>
          <p:nvPr/>
        </p:nvSpPr>
        <p:spPr>
          <a:xfrm>
            <a:off x="200988" y="2720617"/>
            <a:ext cx="41674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he-IL" sz="2400" b="1" dirty="0">
                <a:latin typeface="Calibri" pitchFamily="34" charset="0"/>
                <a:cs typeface="Calibri" pitchFamily="34" charset="0"/>
              </a:rPr>
              <a:t>תפריט 3 נקודות (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App Bar</a:t>
            </a:r>
            <a:r>
              <a:rPr lang="he-IL" sz="2400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About</a:t>
            </a:r>
            <a:r>
              <a:rPr lang="he-IL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– הצגת שם האפליקציה ושמות המפתחות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Introduction</a:t>
            </a:r>
            <a:r>
              <a:rPr lang="he-IL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– רקע לאפליקציה ולרעיון שעומד מאחוריה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Set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daily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notification</a:t>
            </a:r>
            <a:r>
              <a:rPr lang="he-IL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– המשתמש יכול לבחור אם הוא מעוניין בהתראות מהאפליקציה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Exit</a:t>
            </a:r>
            <a:r>
              <a:rPr lang="he-IL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- יציאה</a:t>
            </a:r>
          </a:p>
        </p:txBody>
      </p:sp>
      <p:sp>
        <p:nvSpPr>
          <p:cNvPr id="18" name="צורה חופשית 17"/>
          <p:cNvSpPr/>
          <p:nvPr/>
        </p:nvSpPr>
        <p:spPr>
          <a:xfrm>
            <a:off x="2324100" y="2095500"/>
            <a:ext cx="2360105" cy="571500"/>
          </a:xfrm>
          <a:custGeom>
            <a:avLst/>
            <a:gdLst>
              <a:gd name="connsiteX0" fmla="*/ 0 w 2360105"/>
              <a:gd name="connsiteY0" fmla="*/ 571500 h 571500"/>
              <a:gd name="connsiteX1" fmla="*/ 857250 w 2360105"/>
              <a:gd name="connsiteY1" fmla="*/ 114300 h 571500"/>
              <a:gd name="connsiteX2" fmla="*/ 2209800 w 2360105"/>
              <a:gd name="connsiteY2" fmla="*/ 38100 h 571500"/>
              <a:gd name="connsiteX3" fmla="*/ 2266950 w 2360105"/>
              <a:gd name="connsiteY3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0105" h="571500">
                <a:moveTo>
                  <a:pt x="0" y="571500"/>
                </a:moveTo>
                <a:cubicBezTo>
                  <a:pt x="244475" y="387350"/>
                  <a:pt x="488950" y="203200"/>
                  <a:pt x="857250" y="114300"/>
                </a:cubicBezTo>
                <a:cubicBezTo>
                  <a:pt x="1225550" y="25400"/>
                  <a:pt x="1974850" y="57150"/>
                  <a:pt x="2209800" y="38100"/>
                </a:cubicBezTo>
                <a:cubicBezTo>
                  <a:pt x="2444750" y="19050"/>
                  <a:pt x="2355850" y="9525"/>
                  <a:pt x="2266950" y="0"/>
                </a:cubicBezTo>
              </a:path>
            </a:pathLst>
          </a:cu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שולש שווה שוקיים 18"/>
          <p:cNvSpPr/>
          <p:nvPr/>
        </p:nvSpPr>
        <p:spPr>
          <a:xfrm rot="5400000">
            <a:off x="4593196" y="2090732"/>
            <a:ext cx="197516" cy="12601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30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67285" y="7736199"/>
            <a:ext cx="6552728" cy="67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chenp\Desktop\splash 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60312" y="7736198"/>
            <a:ext cx="6552728" cy="67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קבוצה 12"/>
          <p:cNvGrpSpPr/>
          <p:nvPr/>
        </p:nvGrpSpPr>
        <p:grpSpPr>
          <a:xfrm>
            <a:off x="-13269" y="0"/>
            <a:ext cx="16277104" cy="9145588"/>
            <a:chOff x="-13269" y="0"/>
            <a:chExt cx="16277104" cy="9145588"/>
          </a:xfrm>
        </p:grpSpPr>
        <p:sp>
          <p:nvSpPr>
            <p:cNvPr id="4" name="מלבן 3"/>
            <p:cNvSpPr/>
            <p:nvPr/>
          </p:nvSpPr>
          <p:spPr>
            <a:xfrm>
              <a:off x="-13269" y="0"/>
              <a:ext cx="16272444" cy="2628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4660" y="2628578"/>
              <a:ext cx="16259175" cy="3600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5"/>
            <p:cNvSpPr/>
            <p:nvPr/>
          </p:nvSpPr>
          <p:spPr>
            <a:xfrm>
              <a:off x="-13269" y="6228978"/>
              <a:ext cx="16272444" cy="2916610"/>
            </a:xfrm>
            <a:prstGeom prst="rect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050" name="Picture 2" descr="C:\Users\chenp\Desktop\לפרויקט באנדרואיד\indicesActivity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33" y="949281"/>
            <a:ext cx="6588965" cy="673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henp\Desktop\לפרויקט באנדרואיד\indicesActivity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801" y="949281"/>
            <a:ext cx="6588965" cy="673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אליפסה 9"/>
          <p:cNvSpPr/>
          <p:nvPr/>
        </p:nvSpPr>
        <p:spPr>
          <a:xfrm>
            <a:off x="3497481" y="6489568"/>
            <a:ext cx="5338522" cy="208536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אליפסה 11"/>
          <p:cNvSpPr/>
          <p:nvPr/>
        </p:nvSpPr>
        <p:spPr>
          <a:xfrm>
            <a:off x="7804454" y="6489569"/>
            <a:ext cx="5338522" cy="208536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568747" y="749227"/>
            <a:ext cx="282325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spc="300" dirty="0" smtClean="0">
                <a:latin typeface="Agency FB" pitchFamily="2" charset="0"/>
              </a:rPr>
              <a:t>Indices </a:t>
            </a:r>
            <a:r>
              <a:rPr lang="en-US" sz="3200" b="1" spc="300" dirty="0">
                <a:latin typeface="Agency FB" pitchFamily="2" charset="0"/>
                <a:cs typeface="Calibri" pitchFamily="34" charset="0"/>
              </a:rPr>
              <a:t>Activity</a:t>
            </a:r>
            <a:endParaRPr lang="he-IL" sz="3200" b="1" spc="300" dirty="0">
              <a:latin typeface="Agency FB" pitchFamily="2" charset="0"/>
            </a:endParaRPr>
          </a:p>
        </p:txBody>
      </p:sp>
      <p:grpSp>
        <p:nvGrpSpPr>
          <p:cNvPr id="26" name="קבוצה 25"/>
          <p:cNvGrpSpPr/>
          <p:nvPr/>
        </p:nvGrpSpPr>
        <p:grpSpPr>
          <a:xfrm>
            <a:off x="12357413" y="2731764"/>
            <a:ext cx="3761363" cy="3406974"/>
            <a:chOff x="12232168" y="2660671"/>
            <a:chExt cx="3937729" cy="3572072"/>
          </a:xfrm>
        </p:grpSpPr>
        <p:sp>
          <p:nvSpPr>
            <p:cNvPr id="19" name="מלבן 18"/>
            <p:cNvSpPr/>
            <p:nvPr/>
          </p:nvSpPr>
          <p:spPr>
            <a:xfrm>
              <a:off x="12232168" y="2660671"/>
              <a:ext cx="3937729" cy="3572072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8575">
              <a:solidFill>
                <a:schemeClr val="bg2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 14"/>
            <p:cNvSpPr/>
            <p:nvPr/>
          </p:nvSpPr>
          <p:spPr>
            <a:xfrm>
              <a:off x="12340327" y="2686597"/>
              <a:ext cx="3759436" cy="3477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2800" b="1" dirty="0">
                  <a:latin typeface="Calibri" pitchFamily="34" charset="0"/>
                  <a:cs typeface="Calibri" pitchFamily="34" charset="0"/>
                </a:rPr>
                <a:t>מסך מדידות </a:t>
              </a:r>
              <a:r>
                <a:rPr lang="he-IL" sz="2400" dirty="0">
                  <a:latin typeface="Calibri" pitchFamily="34" charset="0"/>
                  <a:cs typeface="Calibri" pitchFamily="34" charset="0"/>
                </a:rPr>
                <a:t>– במסך זה מופעל סנסור </a:t>
              </a:r>
              <a:r>
                <a:rPr lang="en-US" sz="2400" dirty="0"/>
                <a:t>Accelerometer</a:t>
              </a:r>
              <a:r>
                <a:rPr lang="he-IL" sz="2400" dirty="0">
                  <a:latin typeface="Calibri" pitchFamily="34" charset="0"/>
                  <a:cs typeface="Calibri" pitchFamily="34" charset="0"/>
                </a:rPr>
                <a:t>. ברגע שהמשתמש לוחץ על </a:t>
              </a:r>
              <a:r>
                <a:rPr lang="en-US" sz="2400" dirty="0">
                  <a:latin typeface="Calibri" pitchFamily="34" charset="0"/>
                  <a:cs typeface="Calibri" pitchFamily="34" charset="0"/>
                </a:rPr>
                <a:t>start</a:t>
              </a:r>
              <a:r>
                <a:rPr lang="he-IL" sz="2400" dirty="0">
                  <a:latin typeface="Calibri" pitchFamily="34" charset="0"/>
                  <a:cs typeface="Calibri" pitchFamily="34" charset="0"/>
                </a:rPr>
                <a:t> הטיימר מתחיל לרוץ ותנודות המכשיר נספרות ומוצגות בעזרת גרף. לאחר סיום הבדיקה מופיע ממוצע הרעד ועוצמתו (בהסתמך על בדיקות שערכנו על קבוצת מדגם).</a:t>
              </a:r>
            </a:p>
          </p:txBody>
        </p:sp>
      </p:grpSp>
      <p:grpSp>
        <p:nvGrpSpPr>
          <p:cNvPr id="23" name="קבוצה 22"/>
          <p:cNvGrpSpPr/>
          <p:nvPr/>
        </p:nvGrpSpPr>
        <p:grpSpPr>
          <a:xfrm>
            <a:off x="856780" y="3288186"/>
            <a:ext cx="3119205" cy="1644648"/>
            <a:chOff x="280715" y="3288186"/>
            <a:chExt cx="4206835" cy="2160240"/>
          </a:xfrm>
        </p:grpSpPr>
        <p:sp>
          <p:nvSpPr>
            <p:cNvPr id="24" name="מלבן 23"/>
            <p:cNvSpPr/>
            <p:nvPr/>
          </p:nvSpPr>
          <p:spPr>
            <a:xfrm>
              <a:off x="280715" y="3288186"/>
              <a:ext cx="4206835" cy="2160240"/>
            </a:xfrm>
            <a:prstGeom prst="rect">
              <a:avLst/>
            </a:prstGeom>
            <a:solidFill>
              <a:schemeClr val="bg2">
                <a:alpha val="25000"/>
              </a:schemeClr>
            </a:solidFill>
            <a:ln w="28575">
              <a:solidFill>
                <a:schemeClr val="bg2">
                  <a:alpha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 16"/>
            <p:cNvSpPr/>
            <p:nvPr/>
          </p:nvSpPr>
          <p:spPr>
            <a:xfrm>
              <a:off x="280716" y="3327809"/>
              <a:ext cx="4206834" cy="19808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he-IL" sz="2400" b="1" dirty="0">
                  <a:latin typeface="Calibri" pitchFamily="34" charset="0"/>
                  <a:cs typeface="Calibri" pitchFamily="34" charset="0"/>
                </a:rPr>
                <a:t>תת-תהליך (</a:t>
              </a:r>
              <a:r>
                <a:rPr lang="en-US" sz="2400" b="1" dirty="0">
                  <a:latin typeface="Calibri" pitchFamily="34" charset="0"/>
                  <a:cs typeface="Calibri" pitchFamily="34" charset="0"/>
                </a:rPr>
                <a:t>Thread</a:t>
              </a:r>
              <a:r>
                <a:rPr lang="he-IL" sz="2400" b="1" dirty="0">
                  <a:latin typeface="Calibri" pitchFamily="34" charset="0"/>
                  <a:cs typeface="Calibri" pitchFamily="34" charset="0"/>
                </a:rPr>
                <a:t>)</a:t>
              </a:r>
            </a:p>
            <a:p>
              <a:pPr marL="342900" indent="-342900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he-IL" sz="2400" dirty="0">
                  <a:latin typeface="Calibri" pitchFamily="34" charset="0"/>
                  <a:cs typeface="Calibri" pitchFamily="34" charset="0"/>
                </a:rPr>
                <a:t>טיימר של 10 שניות</a:t>
              </a:r>
            </a:p>
            <a:p>
              <a:pPr marL="342900" indent="-342900">
                <a:spcAft>
                  <a:spcPts val="1200"/>
                </a:spcAft>
                <a:buFont typeface="Arial" pitchFamily="34" charset="0"/>
                <a:buChar char="•"/>
              </a:pPr>
              <a:r>
                <a:rPr lang="he-IL" sz="2400" dirty="0">
                  <a:latin typeface="Calibri" pitchFamily="34" charset="0"/>
                  <a:cs typeface="Calibri" pitchFamily="34" charset="0"/>
                </a:rPr>
                <a:t>תרשים רץ</a:t>
              </a:r>
              <a:endParaRPr lang="he-IL" sz="24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0" name="קבוצה 19"/>
          <p:cNvGrpSpPr/>
          <p:nvPr/>
        </p:nvGrpSpPr>
        <p:grpSpPr>
          <a:xfrm>
            <a:off x="217070" y="6288221"/>
            <a:ext cx="4248472" cy="2481020"/>
            <a:chOff x="217070" y="6288221"/>
            <a:chExt cx="4248472" cy="2481020"/>
          </a:xfrm>
        </p:grpSpPr>
        <p:sp>
          <p:nvSpPr>
            <p:cNvPr id="25" name="מלבן 24"/>
            <p:cNvSpPr/>
            <p:nvPr/>
          </p:nvSpPr>
          <p:spPr>
            <a:xfrm>
              <a:off x="244857" y="6288221"/>
              <a:ext cx="4206835" cy="2481020"/>
            </a:xfrm>
            <a:prstGeom prst="rect">
              <a:avLst/>
            </a:prstGeom>
            <a:solidFill>
              <a:srgbClr val="FFC2A5">
                <a:alpha val="25000"/>
              </a:srgbClr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217070" y="6307028"/>
              <a:ext cx="4248472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he-IL" sz="2400" b="1" dirty="0">
                  <a:latin typeface="Calibri" pitchFamily="34" charset="0"/>
                  <a:cs typeface="Calibri" pitchFamily="34" charset="0"/>
                </a:rPr>
                <a:t>שמירת נתונים (</a:t>
              </a:r>
              <a:r>
                <a:rPr lang="en-US" sz="2400" b="1" dirty="0">
                  <a:latin typeface="Calibri" pitchFamily="34" charset="0"/>
                  <a:cs typeface="Calibri" pitchFamily="34" charset="0"/>
                </a:rPr>
                <a:t>Sharedpreferences</a:t>
              </a:r>
              <a:r>
                <a:rPr lang="he-IL" sz="2400" b="1" dirty="0">
                  <a:latin typeface="Calibri" pitchFamily="34" charset="0"/>
                  <a:cs typeface="Calibri" pitchFamily="34" charset="0"/>
                </a:rPr>
                <a:t>)</a:t>
              </a:r>
            </a:p>
            <a:p>
              <a:r>
                <a:rPr lang="he-IL" sz="2400" dirty="0" smtClean="0">
                  <a:latin typeface="Calibri" pitchFamily="34" charset="0"/>
                  <a:cs typeface="Calibri" pitchFamily="34" charset="0"/>
                </a:rPr>
                <a:t>שמירת </a:t>
              </a:r>
              <a:r>
                <a:rPr lang="he-IL" sz="2400" dirty="0">
                  <a:latin typeface="Calibri" pitchFamily="34" charset="0"/>
                  <a:cs typeface="Calibri" pitchFamily="34" charset="0"/>
                </a:rPr>
                <a:t>נתוני המדידה האחרונה עבור כל אחת משלושת האפשרויות. התוצאה הקודמת מופיעה בראש המסך.</a:t>
              </a:r>
            </a:p>
          </p:txBody>
        </p:sp>
      </p:grpSp>
      <p:sp>
        <p:nvSpPr>
          <p:cNvPr id="31" name="צורה חופשית 30"/>
          <p:cNvSpPr/>
          <p:nvPr/>
        </p:nvSpPr>
        <p:spPr>
          <a:xfrm>
            <a:off x="2196630" y="2133600"/>
            <a:ext cx="3558711" cy="1075765"/>
          </a:xfrm>
          <a:custGeom>
            <a:avLst/>
            <a:gdLst>
              <a:gd name="connsiteX0" fmla="*/ 44546 w 3558711"/>
              <a:gd name="connsiteY0" fmla="*/ 1075765 h 1075765"/>
              <a:gd name="connsiteX1" fmla="*/ 492782 w 3558711"/>
              <a:gd name="connsiteY1" fmla="*/ 322729 h 1075765"/>
              <a:gd name="connsiteX2" fmla="*/ 3558711 w 3558711"/>
              <a:gd name="connsiteY2" fmla="*/ 0 h 107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8711" h="1075765">
                <a:moveTo>
                  <a:pt x="44546" y="1075765"/>
                </a:moveTo>
                <a:cubicBezTo>
                  <a:pt x="-24183" y="788894"/>
                  <a:pt x="-92912" y="502023"/>
                  <a:pt x="492782" y="322729"/>
                </a:cubicBezTo>
                <a:cubicBezTo>
                  <a:pt x="1078476" y="143435"/>
                  <a:pt x="2318593" y="71717"/>
                  <a:pt x="3558711" y="0"/>
                </a:cubicBezTo>
              </a:path>
            </a:pathLst>
          </a:cu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שולש שווה שוקיים 34"/>
          <p:cNvSpPr/>
          <p:nvPr/>
        </p:nvSpPr>
        <p:spPr>
          <a:xfrm rot="5400000">
            <a:off x="5736196" y="2090732"/>
            <a:ext cx="197516" cy="12601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/>
        </p:nvGrpSpPr>
        <p:grpSpPr>
          <a:xfrm>
            <a:off x="4491789" y="2463156"/>
            <a:ext cx="4605413" cy="6018396"/>
            <a:chOff x="4491789" y="2463156"/>
            <a:chExt cx="4605413" cy="6018396"/>
          </a:xfrm>
        </p:grpSpPr>
        <p:sp>
          <p:nvSpPr>
            <p:cNvPr id="37" name="צורה חופשית 36"/>
            <p:cNvSpPr/>
            <p:nvPr/>
          </p:nvSpPr>
          <p:spPr>
            <a:xfrm>
              <a:off x="4491789" y="2566737"/>
              <a:ext cx="4459706" cy="5914815"/>
            </a:xfrm>
            <a:custGeom>
              <a:avLst/>
              <a:gdLst>
                <a:gd name="connsiteX0" fmla="*/ 0 w 4459706"/>
                <a:gd name="connsiteY0" fmla="*/ 5598695 h 5914815"/>
                <a:gd name="connsiteX1" fmla="*/ 3657600 w 4459706"/>
                <a:gd name="connsiteY1" fmla="*/ 5422231 h 5914815"/>
                <a:gd name="connsiteX2" fmla="*/ 3737811 w 4459706"/>
                <a:gd name="connsiteY2" fmla="*/ 946484 h 5914815"/>
                <a:gd name="connsiteX3" fmla="*/ 4459706 w 4459706"/>
                <a:gd name="connsiteY3" fmla="*/ 0 h 5914815"/>
                <a:gd name="connsiteX4" fmla="*/ 4459706 w 4459706"/>
                <a:gd name="connsiteY4" fmla="*/ 0 h 5914815"/>
                <a:gd name="connsiteX5" fmla="*/ 4459706 w 4459706"/>
                <a:gd name="connsiteY5" fmla="*/ 0 h 5914815"/>
                <a:gd name="connsiteX6" fmla="*/ 4459706 w 4459706"/>
                <a:gd name="connsiteY6" fmla="*/ 0 h 591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59706" h="5914815">
                  <a:moveTo>
                    <a:pt x="0" y="5598695"/>
                  </a:moveTo>
                  <a:cubicBezTo>
                    <a:pt x="1517316" y="5898147"/>
                    <a:pt x="3034632" y="6197599"/>
                    <a:pt x="3657600" y="5422231"/>
                  </a:cubicBezTo>
                  <a:cubicBezTo>
                    <a:pt x="4280568" y="4646863"/>
                    <a:pt x="3604127" y="1850189"/>
                    <a:pt x="3737811" y="946484"/>
                  </a:cubicBezTo>
                  <a:cubicBezTo>
                    <a:pt x="3871495" y="42779"/>
                    <a:pt x="4459706" y="0"/>
                    <a:pt x="4459706" y="0"/>
                  </a:cubicBezTo>
                  <a:lnTo>
                    <a:pt x="4459706" y="0"/>
                  </a:lnTo>
                  <a:lnTo>
                    <a:pt x="4459706" y="0"/>
                  </a:lnTo>
                  <a:lnTo>
                    <a:pt x="4459706" y="0"/>
                  </a:lnTo>
                </a:path>
              </a:pathLst>
            </a:cu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משולש שווה שוקיים 39"/>
            <p:cNvSpPr/>
            <p:nvPr/>
          </p:nvSpPr>
          <p:spPr>
            <a:xfrm rot="5400000">
              <a:off x="8935437" y="2498906"/>
              <a:ext cx="197516" cy="126015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8" name="משולש שווה שוקיים 47"/>
          <p:cNvSpPr/>
          <p:nvPr/>
        </p:nvSpPr>
        <p:spPr>
          <a:xfrm rot="16869877">
            <a:off x="11646449" y="3855478"/>
            <a:ext cx="235457" cy="8782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05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-13269" y="0"/>
            <a:ext cx="16277104" cy="9145588"/>
            <a:chOff x="-13269" y="0"/>
            <a:chExt cx="16277104" cy="9145588"/>
          </a:xfrm>
        </p:grpSpPr>
        <p:sp>
          <p:nvSpPr>
            <p:cNvPr id="4" name="מלבן 3"/>
            <p:cNvSpPr/>
            <p:nvPr/>
          </p:nvSpPr>
          <p:spPr>
            <a:xfrm>
              <a:off x="-13269" y="0"/>
              <a:ext cx="16272444" cy="2628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/>
            <p:cNvSpPr/>
            <p:nvPr/>
          </p:nvSpPr>
          <p:spPr>
            <a:xfrm>
              <a:off x="4660" y="2628578"/>
              <a:ext cx="16259175" cy="3600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5"/>
            <p:cNvSpPr/>
            <p:nvPr/>
          </p:nvSpPr>
          <p:spPr>
            <a:xfrm>
              <a:off x="-13269" y="6228978"/>
              <a:ext cx="16272444" cy="2916610"/>
            </a:xfrm>
            <a:prstGeom prst="rect">
              <a:avLst/>
            </a:pr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9" name="מלבן 8"/>
          <p:cNvSpPr/>
          <p:nvPr/>
        </p:nvSpPr>
        <p:spPr>
          <a:xfrm>
            <a:off x="3521075" y="2863215"/>
            <a:ext cx="9365700" cy="3059341"/>
          </a:xfrm>
          <a:prstGeom prst="rect">
            <a:avLst/>
          </a:prstGeom>
          <a:solidFill>
            <a:schemeClr val="bg2">
              <a:alpha val="25000"/>
            </a:schemeClr>
          </a:solidFill>
          <a:ln w="28575">
            <a:solidFill>
              <a:schemeClr val="bg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3381719" y="2875568"/>
            <a:ext cx="95050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 smtClean="0">
                <a:latin typeface="Calibri" pitchFamily="34" charset="0"/>
                <a:cs typeface="Calibri" pitchFamily="34" charset="0"/>
              </a:rPr>
              <a:t>באפליקציה השתמשנו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ברכיב הסנסור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אקסילומטר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על מנת לאמוד את היציבות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בידיים ולספק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מידע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שיוכל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ללוות המון אנשים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בתהליך שיפור היציבות.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he-IL" sz="2400" dirty="0" smtClean="0">
                <a:latin typeface="Calibri" pitchFamily="34" charset="0"/>
                <a:cs typeface="Calibri" pitchFamily="34" charset="0"/>
              </a:rPr>
              <a:t>במהלך בניית האפליקציה,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לקחנו מרחב מדגם מייצג של סטודנטים להנדסה ובדקנו יציבות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בידיים. כדי לשפר את האפליקציה אנחנו חושבות שאפשר להגדיל את מרחב המדגם ואת טווח הגילאים עליהם מבצעים את הבדיקות.</a:t>
            </a:r>
            <a:endParaRPr lang="he-IL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2400" dirty="0" smtClean="0">
                <a:latin typeface="Calibri" pitchFamily="34" charset="0"/>
                <a:cs typeface="Calibri" pitchFamily="34" charset="0"/>
              </a:rPr>
            </a:br>
            <a:r>
              <a:rPr lang="he-IL" sz="2400" dirty="0" smtClean="0">
                <a:latin typeface="Calibri" pitchFamily="34" charset="0"/>
                <a:cs typeface="Calibri" pitchFamily="34" charset="0"/>
              </a:rPr>
              <a:t>החוויה </a:t>
            </a:r>
            <a:r>
              <a:rPr lang="he-IL" sz="2400" dirty="0">
                <a:latin typeface="Calibri" pitchFamily="34" charset="0"/>
                <a:cs typeface="Calibri" pitchFamily="34" charset="0"/>
              </a:rPr>
              <a:t>האישית שלנו מתוך בניית האפליקציה הייתה מאתגרת </a:t>
            </a:r>
            <a:r>
              <a:rPr lang="he-IL" sz="2400" dirty="0" smtClean="0">
                <a:latin typeface="Calibri" pitchFamily="34" charset="0"/>
                <a:cs typeface="Calibri" pitchFamily="34" charset="0"/>
              </a:rPr>
              <a:t>ומסקרנת, נחשפנו למגוון רחב של אפשרויות שמערכת אנדרואיד מאפשרת למתכנתים ולמשתמשים.</a:t>
            </a:r>
            <a:endParaRPr lang="he-IL" sz="24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מחבר ישר 9"/>
          <p:cNvCxnSpPr>
            <a:stCxn id="5" idx="1"/>
          </p:cNvCxnSpPr>
          <p:nvPr/>
        </p:nvCxnSpPr>
        <p:spPr>
          <a:xfrm>
            <a:off x="4660" y="4428778"/>
            <a:ext cx="3463324" cy="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/>
          <p:nvPr/>
        </p:nvCxnSpPr>
        <p:spPr>
          <a:xfrm>
            <a:off x="12886775" y="4392885"/>
            <a:ext cx="337706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3393" y="608097"/>
            <a:ext cx="10519120" cy="1200329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he-IL" sz="7200" b="1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cs typeface="Calibri" pitchFamily="34" charset="0"/>
              </a:rPr>
              <a:t>תוספות וסיכום</a:t>
            </a:r>
            <a:endParaRPr lang="he-IL" sz="72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alpha val="70000"/>
                    </a:schemeClr>
                  </a:gs>
                </a:gsLst>
                <a:lin ang="5400000" scaled="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264</Words>
  <Application>Microsoft Office PowerPoint</Application>
  <PresentationFormat>מותאם אישית</PresentationFormat>
  <Paragraphs>41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חן פרנסה</dc:creator>
  <cp:lastModifiedBy>חן פרנסה</cp:lastModifiedBy>
  <cp:revision>53</cp:revision>
  <dcterms:created xsi:type="dcterms:W3CDTF">2020-01-15T14:59:15Z</dcterms:created>
  <dcterms:modified xsi:type="dcterms:W3CDTF">2020-01-20T17:42:30Z</dcterms:modified>
</cp:coreProperties>
</file>