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7" r:id="rId2"/>
    <p:sldMasterId id="2147483663" r:id="rId3"/>
    <p:sldMasterId id="2147483674" r:id="rId4"/>
  </p:sldMasterIdLst>
  <p:notesMasterIdLst>
    <p:notesMasterId r:id="rId28"/>
  </p:notesMasterIdLst>
  <p:handoutMasterIdLst>
    <p:handoutMasterId r:id="rId29"/>
  </p:handoutMasterIdLst>
  <p:sldIdLst>
    <p:sldId id="796" r:id="rId5"/>
    <p:sldId id="892" r:id="rId6"/>
    <p:sldId id="886" r:id="rId7"/>
    <p:sldId id="895" r:id="rId8"/>
    <p:sldId id="897" r:id="rId9"/>
    <p:sldId id="898" r:id="rId10"/>
    <p:sldId id="896" r:id="rId11"/>
    <p:sldId id="899" r:id="rId12"/>
    <p:sldId id="900" r:id="rId13"/>
    <p:sldId id="901" r:id="rId14"/>
    <p:sldId id="902" r:id="rId15"/>
    <p:sldId id="905" r:id="rId16"/>
    <p:sldId id="906" r:id="rId17"/>
    <p:sldId id="911" r:id="rId18"/>
    <p:sldId id="912" r:id="rId19"/>
    <p:sldId id="907" r:id="rId20"/>
    <p:sldId id="909" r:id="rId21"/>
    <p:sldId id="908" r:id="rId22"/>
    <p:sldId id="903" r:id="rId23"/>
    <p:sldId id="904" r:id="rId24"/>
    <p:sldId id="913" r:id="rId25"/>
    <p:sldId id="910" r:id="rId26"/>
    <p:sldId id="778" r:id="rId27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361B3245-C396-4324-B033-DBBA010D3D65}">
          <p14:sldIdLst>
            <p14:sldId id="796"/>
            <p14:sldId id="791"/>
            <p14:sldId id="999"/>
            <p14:sldId id="843"/>
            <p14:sldId id="886"/>
            <p14:sldId id="939"/>
            <p14:sldId id="878"/>
            <p14:sldId id="937"/>
            <p14:sldId id="869"/>
            <p14:sldId id="940"/>
            <p14:sldId id="1035"/>
            <p14:sldId id="890"/>
            <p14:sldId id="854"/>
            <p14:sldId id="855"/>
            <p14:sldId id="956"/>
            <p14:sldId id="844"/>
            <p14:sldId id="1001"/>
            <p14:sldId id="1002"/>
            <p14:sldId id="1003"/>
            <p14:sldId id="1053"/>
            <p14:sldId id="1004"/>
            <p14:sldId id="1005"/>
            <p14:sldId id="1006"/>
            <p14:sldId id="1068"/>
            <p14:sldId id="1054"/>
            <p14:sldId id="1008"/>
            <p14:sldId id="1034"/>
            <p14:sldId id="892"/>
            <p14:sldId id="1052"/>
            <p14:sldId id="990"/>
            <p14:sldId id="991"/>
            <p14:sldId id="992"/>
            <p14:sldId id="993"/>
            <p14:sldId id="994"/>
            <p14:sldId id="995"/>
            <p14:sldId id="900"/>
            <p14:sldId id="1010"/>
            <p14:sldId id="1037"/>
            <p14:sldId id="1038"/>
            <p14:sldId id="1039"/>
            <p14:sldId id="1042"/>
            <p14:sldId id="1040"/>
            <p14:sldId id="1041"/>
            <p14:sldId id="1055"/>
            <p14:sldId id="1056"/>
            <p14:sldId id="1057"/>
            <p14:sldId id="1058"/>
            <p14:sldId id="1059"/>
            <p14:sldId id="966"/>
            <p14:sldId id="1060"/>
            <p14:sldId id="1061"/>
            <p14:sldId id="1017"/>
            <p14:sldId id="1018"/>
            <p14:sldId id="1019"/>
            <p14:sldId id="1044"/>
            <p14:sldId id="845"/>
            <p14:sldId id="864"/>
            <p14:sldId id="1098"/>
            <p14:sldId id="1071"/>
            <p14:sldId id="1070"/>
            <p14:sldId id="1084"/>
            <p14:sldId id="1072"/>
            <p14:sldId id="1088"/>
            <p14:sldId id="1075"/>
            <p14:sldId id="1085"/>
            <p14:sldId id="1086"/>
            <p14:sldId id="1087"/>
            <p14:sldId id="1089"/>
            <p14:sldId id="1100"/>
            <p14:sldId id="1101"/>
            <p14:sldId id="1102"/>
            <p14:sldId id="1103"/>
            <p14:sldId id="1104"/>
            <p14:sldId id="1090"/>
            <p14:sldId id="1106"/>
            <p14:sldId id="1107"/>
            <p14:sldId id="1091"/>
            <p14:sldId id="1092"/>
            <p14:sldId id="1111"/>
            <p14:sldId id="1108"/>
            <p14:sldId id="1093"/>
            <p14:sldId id="1114"/>
            <p14:sldId id="1109"/>
            <p14:sldId id="1094"/>
            <p14:sldId id="1113"/>
            <p14:sldId id="1110"/>
            <p14:sldId id="1095"/>
            <p14:sldId id="1096"/>
            <p14:sldId id="1097"/>
            <p14:sldId id="1048"/>
            <p14:sldId id="918"/>
            <p14:sldId id="1047"/>
            <p14:sldId id="1045"/>
            <p14:sldId id="1046"/>
            <p14:sldId id="872"/>
            <p14:sldId id="865"/>
            <p14:sldId id="997"/>
            <p14:sldId id="998"/>
            <p14:sldId id="943"/>
            <p14:sldId id="944"/>
            <p14:sldId id="945"/>
            <p14:sldId id="1049"/>
            <p14:sldId id="958"/>
            <p14:sldId id="959"/>
            <p14:sldId id="947"/>
            <p14:sldId id="851"/>
            <p14:sldId id="948"/>
            <p14:sldId id="949"/>
            <p14:sldId id="1062"/>
            <p14:sldId id="1063"/>
            <p14:sldId id="1064"/>
            <p14:sldId id="1065"/>
            <p14:sldId id="1066"/>
            <p14:sldId id="1067"/>
            <p14:sldId id="1000"/>
            <p14:sldId id="916"/>
            <p14:sldId id="846"/>
            <p14:sldId id="850"/>
            <p14:sldId id="957"/>
            <p14:sldId id="884"/>
            <p14:sldId id="885"/>
            <p14:sldId id="7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04">
          <p15:clr>
            <a:srgbClr val="A4A3A4"/>
          </p15:clr>
        </p15:guide>
        <p15:guide id="2" pos="2880">
          <p15:clr>
            <a:srgbClr val="A4A3A4"/>
          </p15:clr>
        </p15:guide>
        <p15:guide id="3" pos="2214">
          <p15:clr>
            <a:srgbClr val="A4A3A4"/>
          </p15:clr>
        </p15:guide>
        <p15:guide id="4" pos="3512">
          <p15:clr>
            <a:srgbClr val="A4A3A4"/>
          </p15:clr>
        </p15:guide>
        <p15:guide id="5" pos="5472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359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A722"/>
    <a:srgbClr val="004E76"/>
    <a:srgbClr val="E6775A"/>
    <a:srgbClr val="909090"/>
    <a:srgbClr val="66CCFF"/>
    <a:srgbClr val="CCECFF"/>
    <a:srgbClr val="C9D7CE"/>
    <a:srgbClr val="0097BE"/>
    <a:srgbClr val="D2E428"/>
    <a:srgbClr val="BCCC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6846" autoAdjust="0"/>
  </p:normalViewPr>
  <p:slideViewPr>
    <p:cSldViewPr>
      <p:cViewPr varScale="1">
        <p:scale>
          <a:sx n="142" d="100"/>
          <a:sy n="142" d="100"/>
        </p:scale>
        <p:origin x="-984" y="-96"/>
      </p:cViewPr>
      <p:guideLst>
        <p:guide orient="horz" pos="2104"/>
        <p:guide pos="2880"/>
        <p:guide pos="2214"/>
        <p:guide pos="3512"/>
        <p:guide pos="5472"/>
        <p:guide pos="288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359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pPr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984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pPr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32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AA51CA-5F86-4FFA-AF76-EFA20A25968D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291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1096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288312" y="2521228"/>
            <a:ext cx="25630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http://www.hnrbi.com</a:t>
            </a:r>
            <a:endParaRPr lang="zh-CN" altLang="en-US" sz="17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://www.hnrbi.com/res/template/jgy/resource/images/login_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555526"/>
            <a:ext cx="7143750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4803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67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842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477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0" dirty="0"/>
              <a:t>Click to edit master title style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3871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the icon to add a picture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42357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992516" y="4924271"/>
            <a:ext cx="1171178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288312" y="2521228"/>
            <a:ext cx="25630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http://www.hnrbi.com</a:t>
            </a:r>
            <a:endParaRPr lang="zh-CN" altLang="en-US" sz="17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2" descr="http://www.hnrbi.com/res/template/jgy/resource/images/login_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555526"/>
            <a:ext cx="7143750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50491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8189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701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8701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042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6946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0" dirty="0"/>
              <a:t>Click to edit master title style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72977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the icon to add a picture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94669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dirty="0">
              <a:solidFill>
                <a:srgbClr val="FFFFFF">
                  <a:lumMod val="8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992516" y="4924271"/>
            <a:ext cx="1171178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</p:spTree>
    <p:extLst>
      <p:ext uri="{BB962C8B-B14F-4D97-AF65-F5344CB8AC3E}">
        <p14:creationId xmlns="" xmlns:p14="http://schemas.microsoft.com/office/powerpoint/2010/main" val="281728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0" dirty="0"/>
              <a:t>Click to edit master title style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the icon to add a picture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288312" y="2521228"/>
            <a:ext cx="25630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http://www.hnrbi.com</a:t>
            </a:r>
            <a:endParaRPr lang="zh-CN" altLang="en-US" sz="17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992516" y="4924271"/>
            <a:ext cx="1171178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pic>
        <p:nvPicPr>
          <p:cNvPr id="47106" name="Picture 2" descr="http://www.hnrbi.com/res/template/jgy/resource/images/login_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555526"/>
            <a:ext cx="7143750" cy="16573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841750"/>
            <a:ext cx="6858000" cy="890587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here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3992516" y="4924271"/>
            <a:ext cx="1171178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3992516" y="4924271"/>
            <a:ext cx="1171178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940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0"/>
            <a:r>
              <a:rPr lang="en-US" altLang="zh-CN" noProof="0" dirty="0"/>
              <a:t>Second level</a:t>
            </a:r>
          </a:p>
          <a:p>
            <a:pPr lvl="1"/>
            <a:r>
              <a:rPr lang="en-US" altLang="zh-CN" noProof="0" dirty="0"/>
              <a:t>Third level</a:t>
            </a:r>
          </a:p>
          <a:p>
            <a:pPr lvl="2"/>
            <a:r>
              <a:rPr lang="en-US" altLang="zh-CN" noProof="0" dirty="0"/>
              <a:t>Fourth level</a:t>
            </a:r>
          </a:p>
          <a:p>
            <a:pPr lvl="3"/>
            <a:r>
              <a:rPr lang="en-US" altLang="zh-CN" noProof="0" dirty="0"/>
              <a:t>Fifth level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3992516" y="4924271"/>
            <a:ext cx="1171178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 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2279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-1"/>
            <a:ext cx="9143999" cy="5143501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聚类分析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目录</a:t>
            </a:r>
            <a:endParaRPr lang="zh-CN" altLang="en-US" kern="1200" dirty="0">
              <a:solidFill>
                <a:srgbClr val="C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35696" y="2092669"/>
            <a:ext cx="583833" cy="58252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90376" y="2090045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聚类原理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35696" y="1435517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90376" y="1432893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聚类分析定义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45618" y="2788688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00298" y="278606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聚类优缺点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45618" y="3431630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00298" y="3429006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聚类案例分析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聚类原理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1000114"/>
            <a:ext cx="77153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K-Means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算法是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无监督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的聚类算法。算法的思想很简单，对于给定的样本集，按照样本之间的距离大小，将样本集划分为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个簇。让簇内的点尽量紧密的连在一起，而让簇间的距离尽量的大。</a:t>
            </a:r>
          </a:p>
          <a:p>
            <a:pPr latinLnBrk="1"/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　　　　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1571618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K-Means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算法流程：输入 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数据集</a:t>
            </a:r>
            <a:r>
              <a:rPr lang="en-US" altLang="zh-CN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聚类数</a:t>
            </a:r>
            <a:r>
              <a:rPr lang="en-US" altLang="zh-CN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迭代次数</a:t>
            </a:r>
            <a:r>
              <a:rPr lang="en-US" altLang="zh-CN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、从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中随机取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个元素，作为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个簇的各自的中心。</a:t>
            </a:r>
          </a:p>
          <a:p>
            <a:pPr latinLnBrk="1"/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、分别计算剩下的元素到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个簇中心的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相异度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，将这些元素分别划归到相异度最低的簇。</a:t>
            </a:r>
          </a:p>
          <a:p>
            <a:pPr latinLnBrk="1"/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、根据聚类结果，重新计算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个簇各自的中心，计算方法是取簇中所有元素各自维度的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算术平均数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atinLnBrk="1"/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、将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中全部元素按照新的中心重新聚类。</a:t>
            </a:r>
          </a:p>
          <a:p>
            <a:pPr latinLnBrk="1"/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、重复第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步，迭代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次，或者到聚类结果不再变化。</a:t>
            </a:r>
          </a:p>
          <a:p>
            <a:pPr latinLnBrk="1"/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、将结果输出。</a:t>
            </a: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聚类原理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算法流程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14399"/>
            <a:ext cx="13906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914399"/>
            <a:ext cx="14192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19" y="914399"/>
            <a:ext cx="140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2733687"/>
            <a:ext cx="1409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86182" y="2733687"/>
            <a:ext cx="14192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19" y="2733687"/>
            <a:ext cx="14192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131840" y="451596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聚类数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k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=2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迭代次数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=2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5918" y="2214560"/>
            <a:ext cx="11448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数据集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7620" y="2214560"/>
            <a:ext cx="1217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取中心点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8903" y="2243078"/>
            <a:ext cx="1217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计算距离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5499" y="4071948"/>
            <a:ext cx="1217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取中心点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058" y="4071948"/>
            <a:ext cx="1217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计算距离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8903" y="4071948"/>
            <a:ext cx="1217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取中心点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聚类原理</a:t>
            </a:r>
            <a:r>
              <a:rPr lang="en-US" altLang="zh-CN" dirty="0" smtClean="0">
                <a:solidFill>
                  <a:srgbClr val="C00000"/>
                </a:solidFill>
              </a:rPr>
              <a:t>-python</a:t>
            </a:r>
            <a:r>
              <a:rPr lang="zh-CN" altLang="en-US" dirty="0" smtClean="0">
                <a:solidFill>
                  <a:srgbClr val="C00000"/>
                </a:solidFill>
              </a:rPr>
              <a:t>代码实现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4897"/>
            <a:ext cx="79057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25912" y="1331426"/>
            <a:ext cx="1714512" cy="35719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128586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numpy / scipy / pandas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3955331"/>
            <a:ext cx="792961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b="1" dirty="0" smtClean="0"/>
              <a:t>numpy</a:t>
            </a:r>
            <a:r>
              <a:rPr lang="zh-CN" altLang="en-US" sz="1200" b="1" dirty="0" smtClean="0"/>
              <a:t>库，一个提供多维数组及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矩阵运算</a:t>
            </a:r>
            <a:r>
              <a:rPr lang="zh-CN" altLang="en-US" sz="1200" b="1" dirty="0" smtClean="0"/>
              <a:t>功能的基础类库；</a:t>
            </a:r>
          </a:p>
          <a:p>
            <a:pPr latinLnBrk="1"/>
            <a:r>
              <a:rPr lang="en-US" altLang="zh-CN" sz="1200" b="1" dirty="0" smtClean="0"/>
              <a:t>scipy</a:t>
            </a:r>
            <a:r>
              <a:rPr lang="zh-CN" altLang="en-US" sz="1200" b="1" dirty="0" smtClean="0"/>
              <a:t>库，在</a:t>
            </a:r>
            <a:r>
              <a:rPr lang="en-US" altLang="zh-CN" sz="1200" b="1" dirty="0" smtClean="0"/>
              <a:t>numpy</a:t>
            </a:r>
            <a:r>
              <a:rPr lang="zh-CN" altLang="en-US" sz="1200" b="1" dirty="0" smtClean="0"/>
              <a:t>基础上添加众多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科学计算</a:t>
            </a:r>
            <a:r>
              <a:rPr lang="zh-CN" altLang="en-US" sz="1200" b="1" dirty="0" smtClean="0"/>
              <a:t>所需的各种工具；</a:t>
            </a:r>
          </a:p>
          <a:p>
            <a:pPr latinLnBrk="1"/>
            <a:r>
              <a:rPr lang="en-US" altLang="zh-CN" sz="1200" b="1" dirty="0" smtClean="0"/>
              <a:t>pandas</a:t>
            </a:r>
            <a:r>
              <a:rPr lang="zh-CN" altLang="en-US" sz="1200" b="1" dirty="0" smtClean="0"/>
              <a:t>库，在</a:t>
            </a:r>
            <a:r>
              <a:rPr lang="en-US" altLang="zh-CN" sz="1200" b="1" dirty="0" smtClean="0"/>
              <a:t>numpy</a:t>
            </a:r>
            <a:r>
              <a:rPr lang="zh-CN" altLang="en-US" sz="1200" b="1" dirty="0" smtClean="0"/>
              <a:t>基础上提供类似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电子表格</a:t>
            </a:r>
            <a:r>
              <a:rPr lang="zh-CN" altLang="en-US" sz="1200" b="1" dirty="0" smtClean="0"/>
              <a:t>的数据结构</a:t>
            </a:r>
            <a:r>
              <a:rPr lang="en-US" altLang="zh-CN" sz="1200" b="1" dirty="0" err="1" smtClean="0"/>
              <a:t>DataFrame</a:t>
            </a:r>
            <a:r>
              <a:rPr lang="zh-CN" altLang="en-US" sz="1200" b="1" dirty="0" smtClean="0"/>
              <a:t>，并以此为核心提供大量的数据的输入输出、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清洗</a:t>
            </a:r>
            <a:r>
              <a:rPr lang="zh-CN" altLang="en-US" sz="1200" b="1" dirty="0" smtClean="0"/>
              <a:t>、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处理</a:t>
            </a:r>
            <a:r>
              <a:rPr lang="zh-CN" altLang="en-US" sz="1200" b="1" dirty="0" smtClean="0"/>
              <a:t>和分析函数；</a:t>
            </a:r>
            <a:endParaRPr lang="zh-CN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聚类原理</a:t>
            </a:r>
            <a:r>
              <a:rPr lang="en-US" altLang="zh-CN" dirty="0" smtClean="0">
                <a:solidFill>
                  <a:srgbClr val="C00000"/>
                </a:solidFill>
              </a:rPr>
              <a:t>-python</a:t>
            </a:r>
            <a:r>
              <a:rPr lang="zh-CN" altLang="en-US" dirty="0" smtClean="0">
                <a:solidFill>
                  <a:srgbClr val="C00000"/>
                </a:solidFill>
              </a:rPr>
              <a:t>代码实现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8"/>
            <a:ext cx="6858049" cy="37633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1714480" y="4000510"/>
            <a:ext cx="1571636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14480" y="4240702"/>
            <a:ext cx="250033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聚类原理</a:t>
            </a:r>
            <a:r>
              <a:rPr lang="en-US" altLang="zh-CN" dirty="0" smtClean="0">
                <a:solidFill>
                  <a:srgbClr val="C00000"/>
                </a:solidFill>
              </a:rPr>
              <a:t>-python</a:t>
            </a:r>
            <a:r>
              <a:rPr lang="zh-CN" altLang="en-US" dirty="0" smtClean="0">
                <a:solidFill>
                  <a:srgbClr val="C00000"/>
                </a:solidFill>
              </a:rPr>
              <a:t>代码实现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362077"/>
          <a:ext cx="2032000" cy="198501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2714612" y="2219333"/>
            <a:ext cx="357190" cy="285752"/>
          </a:xfrm>
          <a:prstGeom prst="rightArrow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336234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4786314" y="2219333"/>
            <a:ext cx="357190" cy="285752"/>
          </a:xfrm>
          <a:prstGeom prst="rightArrow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71802" y="1344033"/>
            <a:ext cx="1720343" cy="2942229"/>
            <a:chOff x="3071802" y="1553574"/>
            <a:chExt cx="1720343" cy="2942229"/>
          </a:xfrm>
        </p:grpSpPr>
        <p:grpSp>
          <p:nvGrpSpPr>
            <p:cNvPr id="12" name="组合 11"/>
            <p:cNvGrpSpPr/>
            <p:nvPr/>
          </p:nvGrpSpPr>
          <p:grpSpPr>
            <a:xfrm>
              <a:off x="3071802" y="1553574"/>
              <a:ext cx="1720343" cy="1677768"/>
              <a:chOff x="3643306" y="1553574"/>
              <a:chExt cx="1720343" cy="167776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643306" y="1553574"/>
                <a:ext cx="172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K</a:t>
                </a:r>
                <a:r>
                  <a:rPr lang="en-US" altLang="zh-CN" sz="1600" baseline="-25000" dirty="0" smtClean="0"/>
                  <a:t>1</a:t>
                </a:r>
                <a:r>
                  <a:rPr lang="en-US" altLang="zh-CN" sz="1600" dirty="0" smtClean="0"/>
                  <a:t>(k</a:t>
                </a:r>
                <a:r>
                  <a:rPr lang="en-US" altLang="zh-CN" sz="1600" baseline="-25000" dirty="0" smtClean="0"/>
                  <a:t>11</a:t>
                </a:r>
                <a:r>
                  <a:rPr lang="en-US" altLang="zh-CN" sz="1600" dirty="0" smtClean="0"/>
                  <a:t>,k</a:t>
                </a:r>
                <a:r>
                  <a:rPr lang="en-US" altLang="zh-CN" sz="1600" baseline="-25000" dirty="0" smtClean="0"/>
                  <a:t>12</a:t>
                </a:r>
                <a:r>
                  <a:rPr lang="en-US" altLang="zh-CN" sz="1600" dirty="0" smtClean="0"/>
                  <a:t>,k</a:t>
                </a:r>
                <a:r>
                  <a:rPr lang="en-US" altLang="zh-CN" sz="1600" baseline="-25000" dirty="0" smtClean="0"/>
                  <a:t>13</a:t>
                </a:r>
                <a:r>
                  <a:rPr lang="en-US" altLang="zh-CN" sz="1600" dirty="0" smtClean="0"/>
                  <a:t>,k</a:t>
                </a:r>
                <a:r>
                  <a:rPr lang="en-US" altLang="zh-CN" sz="1600" baseline="-25000" dirty="0" smtClean="0"/>
                  <a:t>14</a:t>
                </a:r>
                <a:r>
                  <a:rPr lang="en-US" altLang="zh-CN" sz="1600" dirty="0" smtClean="0"/>
                  <a:t>)</a:t>
                </a:r>
              </a:p>
              <a:p>
                <a:r>
                  <a:rPr lang="en-US" altLang="zh-CN" sz="1600" dirty="0" smtClean="0"/>
                  <a:t>K</a:t>
                </a:r>
                <a:r>
                  <a:rPr lang="en-US" altLang="zh-CN" sz="1600" baseline="-25000" dirty="0" smtClean="0"/>
                  <a:t>2</a:t>
                </a:r>
                <a:r>
                  <a:rPr lang="en-US" altLang="zh-CN" sz="1600" dirty="0" smtClean="0"/>
                  <a:t>(k</a:t>
                </a:r>
                <a:r>
                  <a:rPr lang="en-US" altLang="zh-CN" sz="1600" baseline="-25000" dirty="0" smtClean="0"/>
                  <a:t>21</a:t>
                </a:r>
                <a:r>
                  <a:rPr lang="en-US" altLang="zh-CN" sz="1600" dirty="0" smtClean="0"/>
                  <a:t>,k</a:t>
                </a:r>
                <a:r>
                  <a:rPr lang="en-US" altLang="zh-CN" sz="1600" baseline="-25000" dirty="0" smtClean="0"/>
                  <a:t>22</a:t>
                </a:r>
                <a:r>
                  <a:rPr lang="en-US" altLang="zh-CN" sz="1600" dirty="0" smtClean="0"/>
                  <a:t>,k</a:t>
                </a:r>
                <a:r>
                  <a:rPr lang="en-US" altLang="zh-CN" sz="1600" baseline="-25000" dirty="0" smtClean="0"/>
                  <a:t>23</a:t>
                </a:r>
                <a:r>
                  <a:rPr lang="en-US" altLang="zh-CN" sz="1600" dirty="0" smtClean="0"/>
                  <a:t>,k</a:t>
                </a:r>
                <a:r>
                  <a:rPr lang="en-US" altLang="zh-CN" sz="1600" baseline="-25000" dirty="0" smtClean="0"/>
                  <a:t>24</a:t>
                </a:r>
                <a:r>
                  <a:rPr lang="en-US" altLang="zh-CN" sz="1600" dirty="0" smtClean="0"/>
                  <a:t>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5352" y="2277235"/>
                <a:ext cx="145905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每组中心点</a:t>
                </a:r>
                <a:r>
                  <a:rPr lang="en-US" altLang="zh-CN" sz="1400" dirty="0" smtClean="0"/>
                  <a:t/>
                </a:r>
                <a:br>
                  <a:rPr lang="en-US" altLang="zh-CN" sz="1400" dirty="0" smtClean="0"/>
                </a:br>
                <a:r>
                  <a:rPr lang="zh-CN" altLang="en-US" sz="1400" dirty="0" smtClean="0"/>
                  <a:t>首次可取</a:t>
                </a:r>
                <a:r>
                  <a:rPr lang="en-US" altLang="zh-CN" sz="1400" dirty="0" smtClean="0"/>
                  <a:t>d1-d10</a:t>
                </a:r>
              </a:p>
              <a:p>
                <a:r>
                  <a:rPr lang="zh-CN" altLang="en-US" sz="1400" dirty="0" smtClean="0"/>
                  <a:t>若干组做中心</a:t>
                </a:r>
                <a:endParaRPr lang="en-US" altLang="zh-CN" sz="1400" dirty="0" smtClean="0"/>
              </a:p>
              <a:p>
                <a:endParaRPr lang="en-US" altLang="zh-CN" sz="1400" dirty="0" smtClean="0"/>
              </a:p>
            </p:txBody>
          </p:sp>
        </p:grp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25734" y="3000378"/>
              <a:ext cx="141922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5214942" y="1405588"/>
            <a:ext cx="3459409" cy="2839887"/>
            <a:chOff x="5214942" y="1672269"/>
            <a:chExt cx="3459409" cy="2839887"/>
          </a:xfrm>
        </p:grpSpPr>
        <p:grpSp>
          <p:nvGrpSpPr>
            <p:cNvPr id="17" name="组合 16"/>
            <p:cNvGrpSpPr/>
            <p:nvPr/>
          </p:nvGrpSpPr>
          <p:grpSpPr>
            <a:xfrm>
              <a:off x="5214942" y="1672269"/>
              <a:ext cx="3459409" cy="1348833"/>
              <a:chOff x="5214942" y="1672269"/>
              <a:chExt cx="3459409" cy="13488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14942" y="1672269"/>
                <a:ext cx="3459409" cy="5232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d</a:t>
                </a:r>
                <a:r>
                  <a:rPr lang="en-US" altLang="zh-CN" sz="1400" baseline="-25000" dirty="0" smtClean="0"/>
                  <a:t>11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=(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30-</a:t>
                </a:r>
                <a:r>
                  <a:rPr lang="en-US" altLang="zh-CN" sz="1400" dirty="0" smtClean="0"/>
                  <a:t>k</a:t>
                </a:r>
                <a:r>
                  <a:rPr lang="en-US" altLang="zh-CN" sz="1400" baseline="-25000" dirty="0" smtClean="0"/>
                  <a:t>11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+(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8</a:t>
                </a:r>
                <a:r>
                  <a:rPr lang="en-US" altLang="zh-CN" sz="1400" dirty="0" smtClean="0"/>
                  <a:t>-k</a:t>
                </a:r>
                <a:r>
                  <a:rPr lang="en-US" altLang="zh-CN" sz="1400" baseline="-25000" dirty="0" smtClean="0"/>
                  <a:t>12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+(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32</a:t>
                </a:r>
                <a:r>
                  <a:rPr lang="en-US" altLang="zh-CN" sz="1400" dirty="0" smtClean="0"/>
                  <a:t>-k</a:t>
                </a:r>
                <a:r>
                  <a:rPr lang="en-US" altLang="zh-CN" sz="1400" baseline="-25000" dirty="0" smtClean="0"/>
                  <a:t>13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+(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36</a:t>
                </a:r>
                <a:r>
                  <a:rPr lang="en-US" altLang="zh-CN" sz="1400" dirty="0" smtClean="0"/>
                  <a:t>-k</a:t>
                </a:r>
                <a:r>
                  <a:rPr lang="en-US" altLang="zh-CN" sz="1400" baseline="-25000" dirty="0" smtClean="0"/>
                  <a:t>14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endParaRPr lang="en-US" altLang="zh-CN" sz="1400" baseline="-25000" dirty="0" smtClean="0"/>
              </a:p>
              <a:p>
                <a:r>
                  <a:rPr lang="en-US" altLang="zh-CN" sz="1400" dirty="0" smtClean="0"/>
                  <a:t>d</a:t>
                </a:r>
                <a:r>
                  <a:rPr lang="en-US" altLang="zh-CN" sz="1400" baseline="-25000" dirty="0" smtClean="0"/>
                  <a:t>12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=(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30</a:t>
                </a:r>
                <a:r>
                  <a:rPr lang="en-US" altLang="zh-CN" sz="1400" dirty="0" smtClean="0"/>
                  <a:t>-k</a:t>
                </a:r>
                <a:r>
                  <a:rPr lang="en-US" altLang="zh-CN" sz="1400" baseline="-25000" dirty="0" smtClean="0"/>
                  <a:t>21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+(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8</a:t>
                </a:r>
                <a:r>
                  <a:rPr lang="en-US" altLang="zh-CN" sz="1400" dirty="0" smtClean="0"/>
                  <a:t>-k</a:t>
                </a:r>
                <a:r>
                  <a:rPr lang="en-US" altLang="zh-CN" sz="1400" baseline="-25000" dirty="0" smtClean="0"/>
                  <a:t>22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+(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32</a:t>
                </a:r>
                <a:r>
                  <a:rPr lang="en-US" altLang="zh-CN" sz="1400" dirty="0" smtClean="0"/>
                  <a:t>-k</a:t>
                </a:r>
                <a:r>
                  <a:rPr lang="en-US" altLang="zh-CN" sz="1400" baseline="-25000" dirty="0" smtClean="0"/>
                  <a:t>23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r>
                  <a:rPr lang="en-US" altLang="zh-CN" sz="1400" dirty="0" smtClean="0"/>
                  <a:t>+(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36</a:t>
                </a:r>
                <a:r>
                  <a:rPr lang="en-US" altLang="zh-CN" sz="1400" dirty="0" smtClean="0"/>
                  <a:t>-k</a:t>
                </a:r>
                <a:r>
                  <a:rPr lang="en-US" altLang="zh-CN" sz="1400" baseline="-25000" dirty="0" smtClean="0"/>
                  <a:t>24</a:t>
                </a:r>
                <a:r>
                  <a:rPr lang="en-US" altLang="zh-CN" sz="1400" dirty="0" smtClean="0"/>
                  <a:t>)</a:t>
                </a:r>
                <a:r>
                  <a:rPr lang="en-US" altLang="zh-CN" sz="1400" baseline="30000" dirty="0" smtClean="0"/>
                  <a:t>2</a:t>
                </a:r>
                <a:endParaRPr lang="en-US" altLang="zh-CN" sz="1400" baseline="-25000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643570" y="2497882"/>
                <a:ext cx="1829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计算</a:t>
                </a:r>
                <a:r>
                  <a:rPr lang="en-US" altLang="zh-CN" sz="1400" b="1" dirty="0" smtClean="0">
                    <a:solidFill>
                      <a:srgbClr val="C00000"/>
                    </a:solidFill>
                  </a:rPr>
                  <a:t>d1</a:t>
                </a:r>
                <a:r>
                  <a:rPr lang="zh-CN" altLang="en-US" sz="1400" dirty="0" smtClean="0"/>
                  <a:t>属于哪个分组</a:t>
                </a:r>
                <a:endParaRPr lang="en-US" altLang="zh-CN" sz="1400" dirty="0" smtClean="0"/>
              </a:p>
              <a:p>
                <a:r>
                  <a:rPr lang="zh-CN" altLang="en-US" sz="1400" dirty="0" smtClean="0"/>
                  <a:t>取</a:t>
                </a:r>
                <a:r>
                  <a:rPr lang="en-US" altLang="zh-CN" sz="1400" dirty="0" smtClean="0"/>
                  <a:t>d</a:t>
                </a:r>
                <a:r>
                  <a:rPr lang="en-US" altLang="zh-CN" sz="1400" baseline="-25000" dirty="0" smtClean="0"/>
                  <a:t>11</a:t>
                </a:r>
                <a:r>
                  <a:rPr lang="zh-CN" altLang="en-US" sz="1400" dirty="0" smtClean="0"/>
                  <a:t>和</a:t>
                </a:r>
                <a:r>
                  <a:rPr lang="en-US" altLang="zh-CN" sz="1400" dirty="0" smtClean="0"/>
                  <a:t>d</a:t>
                </a:r>
                <a:r>
                  <a:rPr lang="en-US" altLang="zh-CN" sz="1400" baseline="-25000" dirty="0" smtClean="0"/>
                  <a:t>12</a:t>
                </a:r>
                <a:r>
                  <a:rPr lang="zh-CN" altLang="en-US" sz="1400" dirty="0" smtClean="0"/>
                  <a:t>中较小值</a:t>
                </a:r>
                <a:endParaRPr lang="zh-CN" altLang="en-US" sz="1400" dirty="0"/>
              </a:p>
            </p:txBody>
          </p:sp>
        </p:grp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97248" y="3026256"/>
              <a:ext cx="1409700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目录</a:t>
            </a:r>
            <a:endParaRPr lang="zh-CN" altLang="en-US" kern="1200" dirty="0">
              <a:solidFill>
                <a:srgbClr val="C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35696" y="2092669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90376" y="2090045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聚类原理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35696" y="1435517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90376" y="1432893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聚类分析定义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45618" y="2788688"/>
            <a:ext cx="583833" cy="58252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00298" y="278606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聚类优缺点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45618" y="3431630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00298" y="3429006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聚类案例分析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聚类优缺点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878695"/>
            <a:ext cx="79296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K-Means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的主要优点有：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）原理比较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简单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，实现也是很容易，收敛速度快。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）聚类效果较优。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）算法的可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解释度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比较强。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）主要需要调参的参数仅仅是簇数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K-Means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的主要缺点有：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的选取不好把握。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）数据集比较难收敛。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55600" indent="-35560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）如果各隐含类别的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数据不平衡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，比如各隐含类别的数据量严重失衡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，或者 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隐含类别的方差不同，则聚类效果不佳。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 采用迭代方法，得到的结果只是局部最优。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 对噪音和异常点比较的敏感。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 初始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聚类中心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的选择（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k-means++;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二分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K-means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目录</a:t>
            </a:r>
            <a:endParaRPr lang="zh-CN" altLang="en-US" kern="1200" dirty="0">
              <a:solidFill>
                <a:srgbClr val="C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35696" y="2092669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90376" y="2090045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聚类原理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35696" y="1435517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90376" y="1432893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聚类分析定义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45618" y="2788688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00298" y="278606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聚类优缺点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45618" y="3431630"/>
            <a:ext cx="583833" cy="58252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00298" y="3429006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聚类案例分析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实例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sp>
        <p:nvSpPr>
          <p:cNvPr id="47106" name="AutoShape 2" descr="https://img-blog.csdn.net/20160923025951361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 descr="http://www.ppvke.com/Blog/wp-content/uploads/2015/11/f0f421418433ba3cb592238eb7e5144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37246"/>
            <a:ext cx="5619747" cy="29204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1" y="928676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采集的亚洲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只球队在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2005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-2010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年间大型杯赛的战绩。对于世界杯，打入预选赛十强赛赋予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，预选赛小组未出线的赋予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。对于亚洲杯，前四名取其排名，八强赋予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，十六强赋予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，预选赛没出线的赋予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目录</a:t>
            </a:r>
            <a:endParaRPr lang="zh-CN" altLang="en-US" kern="1200" dirty="0">
              <a:solidFill>
                <a:srgbClr val="C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35696" y="2092669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90376" y="2090045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35696" y="1435517"/>
            <a:ext cx="583833" cy="58252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90376" y="1432893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聚类分析定义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45618" y="2788688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00298" y="278606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聚类优缺点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45618" y="3431630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00298" y="3429006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聚类案例分析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实例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sp>
        <p:nvSpPr>
          <p:cNvPr id="47106" name="AutoShape 2" descr="https://img-blog.csdn.net/20160923025951361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8992" y="43577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数据归一化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67544" y="1059582"/>
            <a:ext cx="5991225" cy="3114676"/>
            <a:chOff x="1071538" y="1214428"/>
            <a:chExt cx="5991225" cy="3114676"/>
          </a:xfrm>
        </p:grpSpPr>
        <p:pic>
          <p:nvPicPr>
            <p:cNvPr id="3" name="Picture 2" descr="http://www.ppvke.com/Blog/wp-content/uploads/2015/11/c62d9e9c826d00c9a58597558f117ad8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1214428"/>
              <a:ext cx="5991225" cy="3114676"/>
            </a:xfrm>
            <a:prstGeom prst="rect">
              <a:avLst/>
            </a:prstGeom>
            <a:noFill/>
          </p:spPr>
        </p:pic>
        <p:sp>
          <p:nvSpPr>
            <p:cNvPr id="8" name="矩形 7"/>
            <p:cNvSpPr/>
            <p:nvPr/>
          </p:nvSpPr>
          <p:spPr>
            <a:xfrm>
              <a:off x="1403648" y="1779662"/>
              <a:ext cx="5544616" cy="21431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03648" y="3147814"/>
              <a:ext cx="5544616" cy="214314"/>
            </a:xfrm>
            <a:prstGeom prst="rect">
              <a:avLst/>
            </a:prstGeom>
            <a:noFill/>
            <a:ln w="28575" cap="flat" cmpd="sng" algn="ctr">
              <a:solidFill>
                <a:srgbClr val="004E76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03648" y="3651870"/>
              <a:ext cx="5544616" cy="214314"/>
            </a:xfrm>
            <a:prstGeom prst="rect">
              <a:avLst/>
            </a:prstGeom>
            <a:noFill/>
            <a:ln w="28575" cap="flat" cmpd="sng" algn="ctr">
              <a:solidFill>
                <a:srgbClr val="E6A722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16216" y="1059582"/>
            <a:ext cx="26277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设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k=3</a:t>
            </a:r>
          </a:p>
          <a:p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抽取</a:t>
            </a:r>
            <a:r>
              <a:rPr lang="zh-CN" altLang="en-US" b="1" dirty="0" smtClean="0">
                <a:solidFill>
                  <a:srgbClr val="C00000"/>
                </a:solidFill>
              </a:rPr>
              <a:t>日本、巴林、泰国</a:t>
            </a:r>
            <a:r>
              <a:rPr lang="zh-CN" altLang="en-US" b="1" dirty="0" smtClean="0"/>
              <a:t>初始中心。三个簇的中心为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{0.3, 0, 0.19}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{0.7, 0.76, 0.5}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{1, 1, 0.5}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＜</a:t>
            </a:r>
            <a:r>
              <a:rPr lang="en-US" altLang="zh-CN" b="1" dirty="0" smtClean="0"/>
              <a:t>0.5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0.5</a:t>
            </a:r>
            <a:r>
              <a:rPr lang="zh-CN" altLang="en-US" b="1" dirty="0" smtClean="0"/>
              <a:t>≤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＜</a:t>
            </a:r>
            <a:r>
              <a:rPr lang="en-US" altLang="zh-CN" b="1" dirty="0" smtClean="0"/>
              <a:t>1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≤</a:t>
            </a:r>
            <a:r>
              <a:rPr lang="en-US" altLang="zh-CN" b="1" dirty="0" smtClean="0"/>
              <a:t>x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实例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906855"/>
            <a:ext cx="29634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65187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从左到右依次表示各支球队到三个中心点的欧氏距离，将每支球队分到最近的簇。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75856" y="906855"/>
            <a:ext cx="888970" cy="2609850"/>
            <a:chOff x="3275856" y="1059582"/>
            <a:chExt cx="888970" cy="260985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75856" y="1059582"/>
              <a:ext cx="857250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3851920" y="1092881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920" y="1275606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419622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51920" y="1602347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1920" y="1774252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1920" y="1956977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1920" y="2100993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1920" y="2283718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0" y="2461033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2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1920" y="2643758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2787774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1920" y="2970499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3149128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2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1920" y="3325129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2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1920" y="3496041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83968" y="906855"/>
            <a:ext cx="4464496" cy="2682628"/>
            <a:chOff x="1071538" y="1214428"/>
            <a:chExt cx="5991225" cy="3114676"/>
          </a:xfrm>
        </p:grpSpPr>
        <p:pic>
          <p:nvPicPr>
            <p:cNvPr id="26" name="Picture 2" descr="http://www.ppvke.com/Blog/wp-content/uploads/2015/11/c62d9e9c826d00c9a58597558f117ad8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71538" y="1214428"/>
              <a:ext cx="5991225" cy="3114676"/>
            </a:xfrm>
            <a:prstGeom prst="rect">
              <a:avLst/>
            </a:prstGeom>
            <a:noFill/>
          </p:spPr>
        </p:pic>
        <p:sp>
          <p:nvSpPr>
            <p:cNvPr id="27" name="矩形 26"/>
            <p:cNvSpPr/>
            <p:nvPr/>
          </p:nvSpPr>
          <p:spPr>
            <a:xfrm>
              <a:off x="1403648" y="1779662"/>
              <a:ext cx="5544616" cy="21431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03648" y="3147814"/>
              <a:ext cx="5544616" cy="214314"/>
            </a:xfrm>
            <a:prstGeom prst="rect">
              <a:avLst/>
            </a:prstGeom>
            <a:noFill/>
            <a:ln w="28575" cap="flat" cmpd="sng" algn="ctr">
              <a:solidFill>
                <a:srgbClr val="004E76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03648" y="3651870"/>
              <a:ext cx="5544616" cy="214314"/>
            </a:xfrm>
            <a:prstGeom prst="rect">
              <a:avLst/>
            </a:prstGeom>
            <a:noFill/>
            <a:ln w="28575" cap="flat" cmpd="sng" algn="ctr">
              <a:solidFill>
                <a:srgbClr val="E6A722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95536" y="401191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簇的新中心点为：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{0.21, 0.4175, 0.1575}</a:t>
            </a:r>
          </a:p>
          <a:p>
            <a:r>
              <a:rPr lang="en-US" altLang="zh-CN" sz="1600" dirty="0" smtClean="0"/>
              <a:t>(0.3+0+0.24+0.3)/4=0.21, (0+0.15+0.76+0.76)/4=0.4175, (0.19+0.13+0.25+0.06)/4=0.1575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r>
              <a:rPr lang="zh-CN" altLang="en-US" dirty="0" smtClean="0">
                <a:solidFill>
                  <a:srgbClr val="C00000"/>
                </a:solidFill>
              </a:rPr>
              <a:t>实例</a:t>
            </a:r>
            <a:endParaRPr lang="zh-CN" altLang="en-US" kern="1200" dirty="0" smtClean="0">
              <a:solidFill>
                <a:srgbClr val="C00000"/>
              </a:solidFill>
            </a:endParaRPr>
          </a:p>
        </p:txBody>
      </p:sp>
      <p:sp>
        <p:nvSpPr>
          <p:cNvPr id="47106" name="AutoShape 2" descr="https://img-blog.csdn.net/20160923025951361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7108" name="Picture 4" descr="http://www.ppvke.com/Blog/wp-content/uploads/2015/11/7ceb8ed61c6c481db7e8eb8c472a618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7" y="928676"/>
            <a:ext cx="5237449" cy="37862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29256" y="1500180"/>
            <a:ext cx="371474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 从左到右依次表示各支球队到三个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中心点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的欧氏距离。三组中欧氏距离最小就说明属于该组。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亚洲一流：日本，韩国，伊朗，沙特</a:t>
            </a: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亚洲二流：乌兹别克斯坦，巴林，朝鲜</a:t>
            </a: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亚洲三流：中国，伊拉克，卡塔尔，阿联酋，泰国，越南，阿曼，印尼</a:t>
            </a:r>
          </a:p>
          <a:p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347614"/>
            <a:ext cx="857250" cy="26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357290" y="2714626"/>
            <a:ext cx="785818" cy="14287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7290" y="3357568"/>
            <a:ext cx="785818" cy="35719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2214560"/>
            <a:ext cx="785818" cy="5000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20" y="1500180"/>
            <a:ext cx="785818" cy="7143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28860" y="2857502"/>
            <a:ext cx="785818" cy="5000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8860" y="1357304"/>
            <a:ext cx="785818" cy="14287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28860" y="3714758"/>
            <a:ext cx="785818" cy="14287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1347614"/>
            <a:ext cx="8572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组合 30"/>
          <p:cNvGrpSpPr/>
          <p:nvPr/>
        </p:nvGrpSpPr>
        <p:grpSpPr>
          <a:xfrm>
            <a:off x="5004048" y="1380913"/>
            <a:ext cx="312906" cy="2572437"/>
            <a:chOff x="5004048" y="1380913"/>
            <a:chExt cx="312906" cy="2572437"/>
          </a:xfrm>
        </p:grpSpPr>
        <p:sp>
          <p:nvSpPr>
            <p:cNvPr id="16" name="TextBox 15"/>
            <p:cNvSpPr txBox="1"/>
            <p:nvPr/>
          </p:nvSpPr>
          <p:spPr>
            <a:xfrm>
              <a:off x="5004048" y="1380913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563638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1707654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04048" y="1890379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4048" y="2062284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1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2245009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4048" y="2389025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4048" y="2571750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4048" y="2749065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2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2931790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4048" y="3075806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04048" y="3258531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4048" y="3437160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2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4048" y="3613161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2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4048" y="3784073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C00000"/>
                  </a:solidFill>
                </a:rPr>
                <a:t>3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95936" y="1347614"/>
            <a:ext cx="312906" cy="2572437"/>
            <a:chOff x="5004048" y="1380913"/>
            <a:chExt cx="312906" cy="2572437"/>
          </a:xfrm>
        </p:grpSpPr>
        <p:sp>
          <p:nvSpPr>
            <p:cNvPr id="33" name="TextBox 32"/>
            <p:cNvSpPr txBox="1"/>
            <p:nvPr/>
          </p:nvSpPr>
          <p:spPr>
            <a:xfrm>
              <a:off x="5004048" y="1380913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1563638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1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04048" y="1707654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1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4048" y="1890379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1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4048" y="2062284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1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4048" y="2245009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4048" y="2389025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2571750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4048" y="2749065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2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4048" y="2931790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4048" y="3075806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4048" y="3258531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4048" y="3437160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2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04048" y="3613161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2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4048" y="3784073"/>
              <a:ext cx="3129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2060"/>
                  </a:solidFill>
                </a:rPr>
                <a:t>3</a:t>
              </a:r>
              <a:endParaRPr lang="zh-CN" altLang="en-US" sz="11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聚类分析定义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786" y="1000114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聚类分析，又称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群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分析，即建立一种分类方法：将一批样品或者指标（变量），按照它们在性质上的亲疏、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相似程度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进行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分类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。所谓类，即是相似元素的集合。在进行聚类分析之前，往往不知道所考察的对象会存在哪些类别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214678" y="2139702"/>
            <a:ext cx="2581458" cy="2303116"/>
            <a:chOff x="3214678" y="2285998"/>
            <a:chExt cx="2371725" cy="2095501"/>
          </a:xfrm>
        </p:grpSpPr>
        <p:pic>
          <p:nvPicPr>
            <p:cNvPr id="8194" name="Picture 2" descr="http://www.chinacpda.com/wp-content/uploads/2016/12/julei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14678" y="2285998"/>
              <a:ext cx="2371725" cy="2095501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214810" y="25717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1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52" y="32146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V="1">
            <a:off x="2411760" y="2283718"/>
            <a:ext cx="100811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7704" y="285978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、假设的中心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、确定的群数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K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聚类分析定义</a:t>
            </a:r>
            <a:r>
              <a:rPr lang="en-US" altLang="zh-CN" kern="1200" dirty="0" smtClean="0">
                <a:solidFill>
                  <a:srgbClr val="C00000"/>
                </a:solidFill>
              </a:rPr>
              <a:t>-</a:t>
            </a:r>
            <a:r>
              <a:rPr lang="zh-CN" altLang="en-US" kern="1200" dirty="0" smtClean="0">
                <a:solidFill>
                  <a:srgbClr val="C00000"/>
                </a:solidFill>
              </a:rPr>
              <a:t>聚类和分类的区别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786" y="1137058"/>
            <a:ext cx="77153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、类别标记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分类根据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已知的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一些样本属性来得到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分类模型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（即得到样本属性与类标号之间的函数），然后通过此目标函数来对只包含属性的样本数据进行分类。（例如：年龄、性别）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聚类指事先并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不知道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任何样本的类别标号，希望通过某种算法来把一组未知类别的样本划分成若干类别。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、监督学习、非监督学习和半监督学习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       监督学习：通过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已知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的一部分输入数据与输出数据之间的对应关系，生成一个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，将输入映射到合适的输出，例如分类。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y=x</a:t>
            </a:r>
            <a:r>
              <a:rPr lang="en-US" altLang="zh-CN" sz="1400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; y=x</a:t>
            </a:r>
            <a:r>
              <a:rPr lang="en-US" altLang="zh-CN" sz="1400" baseline="30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       非监督学习：直接对输入数据集进行建模，例如聚类。</a:t>
            </a:r>
            <a:br>
              <a:rPr lang="zh-CN" altLang="en-US" sz="1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       半监督学习：综合利用有类标的数据和没有类标的数据，来生成合适的分类函数。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聚类分析定义</a:t>
            </a:r>
            <a:r>
              <a:rPr lang="en-US" altLang="zh-CN" kern="1200" dirty="0" smtClean="0">
                <a:solidFill>
                  <a:srgbClr val="C00000"/>
                </a:solidFill>
              </a:rPr>
              <a:t>-</a:t>
            </a:r>
            <a:r>
              <a:rPr lang="zh-CN" altLang="en-US" kern="1200" dirty="0" smtClean="0">
                <a:solidFill>
                  <a:srgbClr val="C00000"/>
                </a:solidFill>
              </a:rPr>
              <a:t>基本概念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786" y="1000114"/>
            <a:ext cx="7715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方差、标准差、正态分布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方差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（样本方差）是每个样本值与全体样本值的平均数之差的平方的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平均数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总体方差计算公式：      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实际工作中，总体均数难以得到时，应用样本统计量代替总体参数。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样本方差计算公式：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	</a:t>
            </a:r>
          </a:p>
          <a:p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标准差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：又称均方差，用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表示。标准差是</a:t>
            </a:r>
            <a:r>
              <a:rPr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方差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的算术平方根。标准差能反映一个数据集的离散程度。平均数相同的两组数据，标准差未必相同。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例如：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{0,5,9,14}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{5,6,8,9}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其平均值都是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，但第二个集合具有较小的标准差。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5058" name="Picture 2" descr="C:\Users\Administrator\Desktop\023b5bb5c9ea15cee484a9a6bc003af33a87b2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638296"/>
            <a:ext cx="1076325" cy="361950"/>
          </a:xfrm>
          <a:prstGeom prst="rect">
            <a:avLst/>
          </a:prstGeom>
          <a:noFill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071684"/>
            <a:ext cx="3819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571750"/>
            <a:ext cx="198784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2995617"/>
            <a:ext cx="3609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64185" y="4155926"/>
            <a:ext cx="141838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聚类分析定义</a:t>
            </a:r>
            <a:r>
              <a:rPr lang="en-US" altLang="zh-CN" kern="1200" dirty="0" smtClean="0">
                <a:solidFill>
                  <a:srgbClr val="C00000"/>
                </a:solidFill>
              </a:rPr>
              <a:t>-</a:t>
            </a:r>
            <a:r>
              <a:rPr lang="zh-CN" altLang="en-US" kern="1200" dirty="0" smtClean="0">
                <a:solidFill>
                  <a:srgbClr val="C00000"/>
                </a:solidFill>
              </a:rPr>
              <a:t>基本概念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786" y="1000114"/>
            <a:ext cx="78906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方差、标准差、正态分布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正态分布（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Normal distribution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），也称“常态分布”，又名高斯分布（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Gaussian distribution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若随机变量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服从一个数学期望为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μ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、方差为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1400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的正态分布，记为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N(μ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1400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。其概率密度函数为正态分布的期望值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μ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决定了其位置，其标准差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决定了分布的幅度。当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μ = 0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σ = 1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时的正态分布是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标准正态分布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6082" name="Picture 2" descr="C:\Users\Administrator\Desktop\9345d688d43f8794895ee1ead51b0ef41ad53a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3122"/>
            <a:ext cx="2333625" cy="342900"/>
          </a:xfrm>
          <a:prstGeom prst="rect">
            <a:avLst/>
          </a:prstGeom>
          <a:noFill/>
        </p:spPr>
      </p:pic>
      <p:pic>
        <p:nvPicPr>
          <p:cNvPr id="46083" name="Picture 3" descr="C:\Users\Administrator\Desktop\77c6a7efce1b9d1695a08922f3deb48f8c5464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714626"/>
            <a:ext cx="3333750" cy="1666875"/>
          </a:xfrm>
          <a:prstGeom prst="rect">
            <a:avLst/>
          </a:prstGeom>
          <a:noFill/>
        </p:spPr>
      </p:pic>
      <p:pic>
        <p:nvPicPr>
          <p:cNvPr id="46084" name="Picture 4" descr="C:\Users\Administrator\Desktop\a9d3fd1f4134970ade49e22595cad1c8a7865d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643188"/>
            <a:ext cx="2643206" cy="224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聚类分析定义</a:t>
            </a:r>
            <a:r>
              <a:rPr lang="en-US" altLang="zh-CN" kern="1200" dirty="0" smtClean="0">
                <a:solidFill>
                  <a:srgbClr val="C00000"/>
                </a:solidFill>
              </a:rPr>
              <a:t>-</a:t>
            </a:r>
            <a:r>
              <a:rPr lang="zh-CN" altLang="en-US" kern="1200" dirty="0" smtClean="0">
                <a:solidFill>
                  <a:srgbClr val="C00000"/>
                </a:solidFill>
              </a:rPr>
              <a:t>聚类的方法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786" y="1000114"/>
            <a:ext cx="77153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用数量化的方法对事物进行分类，就要用数量化的方法来定义每个样本的相似程度，这个相似程度在数学上可以称之为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距离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4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400" b="1" dirty="0" smtClean="0">
                <a:latin typeface="黑体" pitchFamily="49" charset="-122"/>
                <a:ea typeface="黑体" pitchFamily="49" charset="-122"/>
              </a:rPr>
              <a:t>、欧氏距离</a:t>
            </a:r>
            <a:endParaRPr lang="en-US" altLang="zh-CN" sz="1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     欧式距离源自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维欧氏空间中两点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1400" baseline="-25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1400" baseline="-25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间的距离公式：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4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400" b="1" dirty="0" smtClean="0">
                <a:latin typeface="黑体" pitchFamily="49" charset="-122"/>
                <a:ea typeface="黑体" pitchFamily="49" charset="-122"/>
              </a:rPr>
              <a:t>、标准欧氏距离</a:t>
            </a:r>
            <a:endParaRPr lang="en-US" altLang="zh-CN" sz="1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     引入标准化欧式距离的原因是一个数据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1400" baseline="-25000" dirty="0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的各个维度之间的尺度不一样。既然数据各维分量的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分布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（取值范围不同）不一样，那先将各个分量都“标准化”到均值、方差相等。假设样本集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的数学期望或均值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(mean)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，标准差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(standard deviation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，方差开根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，那么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的“标准化变量”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1400" baseline="30000" dirty="0" smtClean="0"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表示为：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(X-m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/s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，而且标准化变量的数学期望为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，方差为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标准化后的值 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= ( 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标准化前的值 － 分量的均值 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 /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分量的标准差　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2059763"/>
            <a:ext cx="5448667" cy="59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Administrator\Desktop\1353468927_46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00510"/>
            <a:ext cx="1143008" cy="56478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1353468944_529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929072"/>
            <a:ext cx="1785950" cy="866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聚类分析定义</a:t>
            </a:r>
            <a:r>
              <a:rPr lang="en-US" altLang="zh-CN" kern="1200" dirty="0" smtClean="0">
                <a:solidFill>
                  <a:srgbClr val="C00000"/>
                </a:solidFill>
              </a:rPr>
              <a:t>-</a:t>
            </a:r>
            <a:r>
              <a:rPr lang="zh-CN" altLang="en-US" kern="1200" dirty="0" smtClean="0">
                <a:solidFill>
                  <a:srgbClr val="C00000"/>
                </a:solidFill>
              </a:rPr>
              <a:t>聚类的方法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786" y="1000114"/>
            <a:ext cx="77153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400" b="1" dirty="0" smtClean="0">
                <a:latin typeface="黑体" pitchFamily="49" charset="-122"/>
                <a:ea typeface="黑体" pitchFamily="49" charset="-122"/>
              </a:rPr>
              <a:t>、曼哈顿距离</a:t>
            </a:r>
            <a:endParaRPr lang="en-US" altLang="zh-CN" sz="1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曼哈顿距离又称</a:t>
            </a:r>
            <a:r>
              <a:rPr lang="en-US" sz="1400" dirty="0" smtClean="0">
                <a:latin typeface="黑体" pitchFamily="49" charset="-122"/>
                <a:ea typeface="黑体" pitchFamily="49" charset="-122"/>
              </a:rPr>
              <a:t>Manhattan distance，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还见到过更加形象的，叫出租车距离的。如下图中红蓝黄皆为曼哈顿距离，绿色为欧式距离。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06" name="AutoShape 2" descr="https://img-blog.csdn.net/20160923025951361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7107" name="Picture 3" descr="C:\Users\Administrator\Desktop\2016092302595136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32"/>
            <a:ext cx="2133605" cy="21336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071935" y="1714494"/>
            <a:ext cx="42148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zh-CN" altLang="en-US" sz="1600" dirty="0" smtClean="0"/>
              <a:t>维空间点</a:t>
            </a:r>
            <a:r>
              <a:rPr lang="en-US" sz="1600" dirty="0" smtClean="0"/>
              <a:t>a(x11，x12，…，x1n)</a:t>
            </a:r>
            <a:r>
              <a:rPr lang="zh-CN" altLang="en-US" sz="1600" dirty="0" smtClean="0"/>
              <a:t>与</a:t>
            </a:r>
            <a:r>
              <a:rPr lang="en-US" sz="1600" dirty="0" smtClean="0"/>
              <a:t>b(x21，x22，…，x2n)</a:t>
            </a:r>
            <a:r>
              <a:rPr lang="zh-CN" altLang="en-US" sz="1600" dirty="0" smtClean="0"/>
              <a:t>的曼哈顿距离：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\Desktop\14200242_lXu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571750"/>
            <a:ext cx="1485900" cy="59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algn="l"/>
            <a:r>
              <a:rPr lang="zh-CN" altLang="en-US" kern="1200" dirty="0" smtClean="0">
                <a:solidFill>
                  <a:srgbClr val="C00000"/>
                </a:solidFill>
              </a:rPr>
              <a:t>聚类分析定义</a:t>
            </a:r>
            <a:r>
              <a:rPr lang="en-US" altLang="zh-CN" kern="1200" dirty="0" smtClean="0">
                <a:solidFill>
                  <a:srgbClr val="C00000"/>
                </a:solidFill>
              </a:rPr>
              <a:t>-</a:t>
            </a:r>
            <a:r>
              <a:rPr lang="zh-CN" altLang="en-US" kern="1200" dirty="0" smtClean="0">
                <a:solidFill>
                  <a:srgbClr val="C00000"/>
                </a:solidFill>
              </a:rPr>
              <a:t>聚类的方法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786" y="1000114"/>
            <a:ext cx="77153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400" b="1" dirty="0" smtClean="0">
                <a:latin typeface="黑体" pitchFamily="49" charset="-122"/>
                <a:ea typeface="黑体" pitchFamily="49" charset="-122"/>
              </a:rPr>
              <a:t>闵可夫斯基距离</a:t>
            </a:r>
            <a:r>
              <a:rPr lang="en-US" altLang="zh-CN" sz="1400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sz="1400" b="1" dirty="0" err="1" smtClean="0">
                <a:latin typeface="黑体" pitchFamily="49" charset="-122"/>
                <a:ea typeface="黑体" pitchFamily="49" charset="-122"/>
              </a:rPr>
              <a:t>Minkowski</a:t>
            </a:r>
            <a:r>
              <a:rPr lang="en-US" sz="1400" b="1" dirty="0" smtClean="0">
                <a:latin typeface="黑体" pitchFamily="49" charset="-122"/>
                <a:ea typeface="黑体" pitchFamily="49" charset="-122"/>
              </a:rPr>
              <a:t> Distance)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闵氏距离不是一种距离，而是</a:t>
            </a:r>
            <a:r>
              <a:rPr lang="zh-CN" altLang="en-US" sz="1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一组距离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的定义。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06" name="AutoShape 2" descr="https://img-blog.csdn.net/20160923025951361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7620" y="1785932"/>
            <a:ext cx="4214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是一个变参数。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p=1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时，就是曼哈顿距离；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p=2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时，就是欧氏距离；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p→∞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时，就是切比雪夫距离；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根据变参数的不同，闵氏距离可以表示一类的距离。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 descr="C:\Users\Administrator\Desktop\1353400356_62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32"/>
            <a:ext cx="2472787" cy="121444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357188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、其他距离计算方法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马氏距离、夹角余弦距离、汉明距离、信息熵等</a:t>
            </a:r>
          </a:p>
        </p:txBody>
      </p:sp>
    </p:spTree>
    <p:extLst>
      <p:ext uri="{BB962C8B-B14F-4D97-AF65-F5344CB8AC3E}">
        <p14:creationId xmlns="" xmlns:p14="http://schemas.microsoft.com/office/powerpoint/2010/main" val="2091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Confidential  保密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plate-Confidential  保密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plate-Confidential  保密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16521</TotalTime>
  <Words>1543</Words>
  <Application>Microsoft Office PowerPoint</Application>
  <PresentationFormat>全屏显示(16:9)</PresentationFormat>
  <Paragraphs>286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Template-Confidential  保密</vt:lpstr>
      <vt:lpstr>自定义设计方案</vt:lpstr>
      <vt:lpstr>1_Template-Confidential  保密</vt:lpstr>
      <vt:lpstr>2_Template-Confidential  保密</vt:lpstr>
      <vt:lpstr>k-means聚类分析</vt:lpstr>
      <vt:lpstr>目录</vt:lpstr>
      <vt:lpstr>聚类分析定义</vt:lpstr>
      <vt:lpstr>聚类分析定义-聚类和分类的区别</vt:lpstr>
      <vt:lpstr>聚类分析定义-基本概念</vt:lpstr>
      <vt:lpstr>聚类分析定义-基本概念</vt:lpstr>
      <vt:lpstr>聚类分析定义-聚类的方法</vt:lpstr>
      <vt:lpstr>聚类分析定义-聚类的方法</vt:lpstr>
      <vt:lpstr>聚类分析定义-聚类的方法</vt:lpstr>
      <vt:lpstr>目录</vt:lpstr>
      <vt:lpstr>K-means聚类原理</vt:lpstr>
      <vt:lpstr>K-means聚类原理-算法流程</vt:lpstr>
      <vt:lpstr>K-means聚类原理-python代码实现</vt:lpstr>
      <vt:lpstr>K-means聚类原理-python代码实现</vt:lpstr>
      <vt:lpstr>K-means聚类原理-python代码实现</vt:lpstr>
      <vt:lpstr>目录</vt:lpstr>
      <vt:lpstr>K-means聚类优缺点</vt:lpstr>
      <vt:lpstr>目录</vt:lpstr>
      <vt:lpstr>K-means实例</vt:lpstr>
      <vt:lpstr>K-means实例</vt:lpstr>
      <vt:lpstr>K-means实例</vt:lpstr>
      <vt:lpstr>K-means实例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Administrator</cp:lastModifiedBy>
  <cp:revision>1609</cp:revision>
  <cp:lastPrinted>2013-01-19T15:46:00Z</cp:lastPrinted>
  <dcterms:created xsi:type="dcterms:W3CDTF">2016-05-11T02:15:00Z</dcterms:created>
  <dcterms:modified xsi:type="dcterms:W3CDTF">2020-03-16T01:17:01Z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0x0101003D58410F14738D4498651A9620D3F674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2052-10.1.0.6135</vt:lpwstr>
  </property>
</Properties>
</file>