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1224" r:id="rId2"/>
    <p:sldId id="1225" r:id="rId3"/>
    <p:sldId id="1241" r:id="rId4"/>
    <p:sldId id="1242" r:id="rId5"/>
    <p:sldId id="1244" r:id="rId6"/>
    <p:sldId id="1245" r:id="rId7"/>
    <p:sldId id="1262" r:id="rId8"/>
    <p:sldId id="1263" r:id="rId9"/>
    <p:sldId id="1246" r:id="rId10"/>
    <p:sldId id="1266" r:id="rId11"/>
    <p:sldId id="1286" r:id="rId12"/>
    <p:sldId id="1287" r:id="rId13"/>
    <p:sldId id="1312" r:id="rId14"/>
    <p:sldId id="1226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600"/>
        <p:guide pos="1875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71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2979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块作用域，去除或简单介绍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在浏览器环境下一般函数中的</a:t>
            </a:r>
            <a:r>
              <a:rPr lang="en-US" altLang="zh-CN"/>
              <a:t>this</a:t>
            </a:r>
            <a:r>
              <a:rPr lang="zh-CN" altLang="en-US"/>
              <a:t>指代</a:t>
            </a:r>
            <a:r>
              <a:rPr lang="en-US" altLang="zh-CN"/>
              <a:t>window</a:t>
            </a:r>
            <a:r>
              <a:rPr lang="zh-CN" altLang="en-US"/>
              <a:t>，</a:t>
            </a:r>
            <a:r>
              <a:rPr lang="en-US" altLang="zh-CN"/>
              <a:t>node</a:t>
            </a:r>
            <a:r>
              <a:rPr lang="zh-CN" altLang="en-US"/>
              <a:t>环境下指代的是</a:t>
            </a:r>
            <a:r>
              <a:rPr lang="en-US" altLang="zh-CN"/>
              <a:t>global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13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S</a:t>
            </a:r>
            <a:r>
              <a:rPr lang="zh-CN" dirty="0">
                <a:latin typeface="+mj-ea"/>
                <a:ea typeface="+mj-ea"/>
                <a:sym typeface="+mn-ea"/>
              </a:rPr>
              <a:t>语法、表达式及语句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3984625" y="4942205"/>
            <a:ext cx="76860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>
                <a:solidFill>
                  <a:srgbClr val="FF0000"/>
                </a:solidFill>
              </a:rPr>
              <a:t>参见《深入理解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》第</a:t>
            </a:r>
            <a:r>
              <a:rPr lang="en-US" altLang="zh-CN" sz="2200">
                <a:solidFill>
                  <a:srgbClr val="FF0000"/>
                </a:solidFill>
              </a:rPr>
              <a:t>7</a:t>
            </a:r>
            <a:r>
              <a:rPr lang="zh-CN" altLang="en-US" sz="2200">
                <a:solidFill>
                  <a:srgbClr val="FF0000"/>
                </a:solidFill>
              </a:rPr>
              <a:t>、</a:t>
            </a:r>
            <a:r>
              <a:rPr lang="en-US" altLang="zh-CN" sz="2200">
                <a:solidFill>
                  <a:srgbClr val="FF0000"/>
                </a:solidFill>
              </a:rPr>
              <a:t>13</a:t>
            </a:r>
            <a:r>
              <a:rPr lang="zh-CN" altLang="en-US" sz="2200">
                <a:solidFill>
                  <a:srgbClr val="FF0000"/>
                </a:solidFill>
              </a:rPr>
              <a:t>章、《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权威指南》第</a:t>
            </a:r>
            <a:r>
              <a:rPr lang="en-US" altLang="zh-CN" sz="2200">
                <a:solidFill>
                  <a:srgbClr val="FF0000"/>
                </a:solidFill>
              </a:rPr>
              <a:t>4</a:t>
            </a:r>
            <a:r>
              <a:rPr lang="zh-CN" altLang="en-US" sz="2200">
                <a:solidFill>
                  <a:srgbClr val="FF0000"/>
                </a:solidFill>
              </a:rPr>
              <a:t>、</a:t>
            </a:r>
            <a:r>
              <a:rPr lang="en-US" altLang="zh-CN" sz="2200">
                <a:solidFill>
                  <a:srgbClr val="FF0000"/>
                </a:solidFill>
              </a:rPr>
              <a:t>5</a:t>
            </a:r>
            <a:r>
              <a:rPr lang="zh-CN" altLang="en-US" sz="2200">
                <a:solidFill>
                  <a:srgbClr val="FF0000"/>
                </a:solidFill>
              </a:rPr>
              <a:t>章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语法、表达式及语句综述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严格模式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switch</a:t>
            </a:r>
            <a:r>
              <a:rPr lang="zh-CN" altLang="en-US" sz="2800" b="1">
                <a:solidFill>
                  <a:srgbClr val="FF0000"/>
                </a:solidFill>
              </a:rPr>
              <a:t>详解、</a:t>
            </a:r>
            <a:r>
              <a:rPr lang="en-US" altLang="zh-CN" sz="2800" b="1">
                <a:solidFill>
                  <a:srgbClr val="FF0000"/>
                </a:solidFill>
              </a:rPr>
              <a:t>for...in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7498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switch语句中的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case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case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在比较时使用的是</a:t>
            </a:r>
            <a:r>
              <a:rPr lang="zh-CN" sz="2000" dirty="0">
                <a:solidFill>
                  <a:srgbClr val="FF0000"/>
                </a:solidFill>
                <a:sym typeface="+mn-ea"/>
              </a:rPr>
              <a:t>全等操作符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比较,因此不会发生类型转换</a:t>
            </a:r>
            <a:br>
              <a:rPr 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case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后可以是一个表达式（如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i&lt;60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switch</a:t>
            </a:r>
            <a:r>
              <a:rPr lang="zh-CN" altLang="en-US" dirty="0" smtClean="0">
                <a:sym typeface="+mn-ea"/>
              </a:rPr>
              <a:t>详解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74895" y="6109335"/>
            <a:ext cx="70510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switch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与数据类型案例 回顾数据类型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690" y="2467610"/>
            <a:ext cx="3903980" cy="3467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rcRect b="14223"/>
          <a:stretch>
            <a:fillRect/>
          </a:stretch>
        </p:blipFill>
        <p:spPr>
          <a:xfrm>
            <a:off x="1187450" y="2539365"/>
            <a:ext cx="6006465" cy="2600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t="85903"/>
          <a:stretch>
            <a:fillRect/>
          </a:stretch>
        </p:blipFill>
        <p:spPr>
          <a:xfrm>
            <a:off x="1170940" y="5126990"/>
            <a:ext cx="6006465" cy="427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switch语句中的穿透性及其应用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switch</a:t>
            </a:r>
            <a:r>
              <a:rPr lang="zh-CN" altLang="en-US" dirty="0" smtClean="0">
                <a:sym typeface="+mn-ea"/>
              </a:rPr>
              <a:t>详解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83655" y="5169535"/>
            <a:ext cx="4594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switch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贯穿案例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" y="1607820"/>
            <a:ext cx="4248785" cy="4376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83655" y="1607820"/>
            <a:ext cx="26358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从满足第一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case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处开始执行，直到遇到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break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为止，若都没有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break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则直到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default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结束为止</a:t>
            </a:r>
          </a:p>
          <a:p>
            <a:pPr algn="l"/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利用switch的穿透性:求某月某日是一年中的第几天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常用来遍历对象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dirty="0">
                <a:solidFill>
                  <a:schemeClr val="tx1"/>
                </a:solidFill>
                <a:sym typeface="+mn-ea"/>
              </a:rPr>
            </a:br>
            <a:r>
              <a:rPr lang="zh-CN" altLang="en-US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dirty="0">
                <a:solidFill>
                  <a:schemeClr val="tx1"/>
                </a:solidFill>
                <a:sym typeface="+mn-ea"/>
              </a:rPr>
            </a:b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遍历数组（忽略空缺）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for...in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65595" y="6037580"/>
            <a:ext cx="42665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for...in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案例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05" y="4167505"/>
            <a:ext cx="3537585" cy="18554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405" y="1473200"/>
            <a:ext cx="5193665" cy="212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语法、表达式及语句综述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严格模式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switch</a:t>
            </a:r>
            <a:r>
              <a:rPr lang="zh-CN" altLang="en-US" sz="2800" b="1">
                <a:sym typeface="+mn-ea"/>
              </a:rPr>
              <a:t>详解、</a:t>
            </a:r>
            <a:r>
              <a:rPr lang="en-US" altLang="zh-CN" sz="2800" b="1">
                <a:sym typeface="+mn-ea"/>
              </a:rPr>
              <a:t>for...in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字面量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对象字面量 </a:t>
            </a:r>
            <a:r>
              <a:rPr lang="en-US" altLang="zh-CN" sz="2000" dirty="0">
                <a:solidFill>
                  <a:schemeClr val="tx1"/>
                </a:solidFill>
              </a:rPr>
              <a:t>var obj = {x:12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y:23};</a:t>
            </a:r>
            <a:r>
              <a:rPr lang="zh-CN" altLang="en-US" sz="2000" dirty="0">
                <a:solidFill>
                  <a:schemeClr val="tx1"/>
                </a:solidFill>
              </a:rPr>
              <a:t/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数组字面量 </a:t>
            </a:r>
            <a:r>
              <a:rPr lang="en-US" altLang="zh-CN" sz="2000" dirty="0">
                <a:solidFill>
                  <a:schemeClr val="tx1"/>
                </a:solidFill>
              </a:rPr>
              <a:t>var arr = [1,2,true,'xyz'];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标识符与保留字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标识符用来给变量或函数进行命名，以字母、下划线或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$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为开始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保留字：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arguments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break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case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catch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class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等（参见教材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7.6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表达式（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expression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）与语句（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statement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表达式代码中基本的单位，它将产生一个值，用于需要值的地方，如：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if(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a&gt;b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){...}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语句表示了一种行为，如：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var obj = {x:1,y:b};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创建对象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obj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期望语句的地方都可以写表达式（表达式语句），如：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x+3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；</a:t>
            </a: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语法、表达式及语句综述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42710" y="6060440"/>
            <a:ext cx="40220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语法二义性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80071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表达式及表达式分类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原始表达式、对象及数组初始化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r>
              <a:rPr lang="zh-CN" altLang="en-US" sz="2000" dirty="0">
                <a:solidFill>
                  <a:schemeClr val="tx1"/>
                </a:solidFill>
              </a:rPr>
              <a:t>、函数定义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r>
              <a:rPr lang="zh-CN" altLang="en-US" sz="2000" dirty="0">
                <a:solidFill>
                  <a:schemeClr val="tx1"/>
                </a:solidFill>
              </a:rPr>
              <a:t>、属性访问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r>
              <a:rPr lang="en-US" altLang="zh-CN" sz="2000" dirty="0">
                <a:solidFill>
                  <a:schemeClr val="tx1"/>
                </a:solidFill>
              </a:rPr>
              <a:t/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函数调用表达式、对象创建表达式、</a:t>
            </a:r>
            <a:r>
              <a:rPr lang="zh-CN" altLang="en-US" sz="2000" dirty="0">
                <a:solidFill>
                  <a:schemeClr val="tx1"/>
                </a:solidFill>
              </a:rPr>
              <a:t>算数表达式、关系表达式、逻辑表达式、赋值表达式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语句及语句分类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表达式语句、复合语句、条件语句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(if-else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switch)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、循环语句（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中的块（</a:t>
            </a:r>
            <a:r>
              <a:rPr lang="en-US" altLang="zh-CN" sz="3200" dirty="0">
                <a:solidFill>
                  <a:srgbClr val="FF0000"/>
                </a:solidFill>
              </a:rPr>
              <a:t>ES5</a:t>
            </a:r>
            <a:r>
              <a:rPr lang="zh-CN" altLang="en-US" sz="3200" dirty="0">
                <a:solidFill>
                  <a:srgbClr val="FF0000"/>
                </a:solidFill>
              </a:rPr>
              <a:t>中没有块作用域</a:t>
            </a:r>
            <a:r>
              <a:rPr lang="zh-CN" altLang="en-US" sz="3200" dirty="0">
                <a:solidFill>
                  <a:schemeClr val="tx1"/>
                </a:solidFill>
              </a:rPr>
              <a:t>，所以带来了很多问题）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/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JS</a:t>
            </a:r>
            <a:r>
              <a:rPr lang="zh-CN" altLang="en-US" dirty="0" smtClean="0">
                <a:sym typeface="+mn-ea"/>
              </a:rPr>
              <a:t>语法、表达式及语句综述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4284345"/>
            <a:ext cx="2931160" cy="1597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4402455"/>
            <a:ext cx="2790825" cy="1480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105" y="4402455"/>
            <a:ext cx="2672080" cy="1479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43345" y="2576195"/>
            <a:ext cx="43484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Part2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43980" y="6147435"/>
            <a:ext cx="50419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ES5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中关于块的实例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语法、表达式及语句综述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严格模式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switch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详解、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for...in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中的运行模式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严格模式和非严格模式（松散模式）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严格模式的目的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消除Javascript语法的一些不合理、不严谨之处，减少一些怪异行为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消除代码运行的一些不安全之处，保证代码运行的安全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提高编译器效率，增加运行速度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启用严格模式的方式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针对整个脚本文件使用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'use strict'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针对函数使用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'use strict'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严格模式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53610" y="5504180"/>
            <a:ext cx="5728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使用严格模式的不同方式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92710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</a:rPr>
              <a:t>严格模式下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全局变量需显式声明</a:t>
            </a:r>
            <a:r>
              <a:rPr lang="zh-CN" altLang="en-US" sz="3200" dirty="0">
                <a:solidFill>
                  <a:schemeClr val="tx1"/>
                </a:solidFill>
              </a:rPr>
              <a:t/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严格模式下语法和行为的改变 一（全局变量）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35345" y="57511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9025" r="3427"/>
          <a:stretch>
            <a:fillRect/>
          </a:stretch>
        </p:blipFill>
        <p:spPr>
          <a:xfrm>
            <a:off x="1068705" y="1861820"/>
            <a:ext cx="4300220" cy="2449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r="27275"/>
          <a:stretch>
            <a:fillRect/>
          </a:stretch>
        </p:blipFill>
        <p:spPr>
          <a:xfrm>
            <a:off x="6123940" y="1933575"/>
            <a:ext cx="4885055" cy="3501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10901045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（严格模式）为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，非严格下为</a:t>
            </a:r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可以用此特性来判断当前是否为严格模式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954895" cy="490220"/>
          </a:xfrm>
        </p:spPr>
        <p:txBody>
          <a:bodyPr/>
          <a:lstStyle/>
          <a:p>
            <a:r>
              <a:rPr lang="en-US" b="0" dirty="0" smtClean="0">
                <a:solidFill>
                  <a:srgbClr val="C00000"/>
                </a:solidFill>
                <a:sym typeface="+mn-ea"/>
              </a:rPr>
              <a:t>JS严格模式下语法和行为的改变 </a:t>
            </a:r>
            <a:r>
              <a:rPr lang="zh-CN" altLang="en-US" b="0" dirty="0" smtClean="0">
                <a:solidFill>
                  <a:srgbClr val="C00000"/>
                </a:solidFill>
                <a:sym typeface="+mn-ea"/>
              </a:rPr>
              <a:t>二（函数中的</a:t>
            </a:r>
            <a:r>
              <a:rPr lang="en-US" altLang="zh-CN" b="0" dirty="0" smtClean="0">
                <a:solidFill>
                  <a:srgbClr val="C00000"/>
                </a:solidFill>
                <a:sym typeface="+mn-ea"/>
              </a:rPr>
              <a:t>this</a:t>
            </a:r>
            <a:r>
              <a:rPr lang="zh-CN" altLang="en-US" b="0" dirty="0" smtClean="0">
                <a:solidFill>
                  <a:srgbClr val="C00000"/>
                </a:solidFill>
                <a:sym typeface="+mn-ea"/>
              </a:rPr>
              <a:t>）</a:t>
            </a:r>
          </a:p>
        </p:txBody>
      </p:sp>
      <p:pic>
        <p:nvPicPr>
          <p:cNvPr id="6" name="图片 5" descr="UC%U}[FCN@Q@795`)KJ~F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05" y="1561465"/>
            <a:ext cx="3677920" cy="1944370"/>
          </a:xfrm>
          <a:prstGeom prst="rect">
            <a:avLst/>
          </a:prstGeom>
        </p:spPr>
      </p:pic>
      <p:pic>
        <p:nvPicPr>
          <p:cNvPr id="7" name="图片 6" descr="LV[7{JG3DGBPA7`UU_CI1R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360" y="4077970"/>
            <a:ext cx="5855970" cy="18561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89270" y="6068695"/>
            <a:ext cx="5709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严格模式下函数中的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严格模式下禁止删除</a:t>
            </a:r>
            <a:r>
              <a:rPr lang="zh-CN" sz="3200" dirty="0">
                <a:solidFill>
                  <a:schemeClr val="accent3"/>
                </a:solidFill>
                <a:sym typeface="+mn-ea"/>
              </a:rPr>
              <a:t>不可改变的属性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lang="zh-CN" sz="3200" dirty="0">
                <a:solidFill>
                  <a:schemeClr val="accent3"/>
                </a:solidFill>
                <a:sym typeface="+mn-ea"/>
              </a:rPr>
              <a:t>未定义的变量</a:t>
            </a: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严格模式下禁止函数参数重名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JS严格模式下语法和行为改变 </a:t>
            </a:r>
            <a:r>
              <a:rPr lang="zh-CN" altLang="en-US" dirty="0" smtClean="0">
                <a:sym typeface="+mn-ea"/>
              </a:rPr>
              <a:t>三（属性、变量及函数参数）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45" y="1555115"/>
            <a:ext cx="3684270" cy="1913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105" y="1551305"/>
            <a:ext cx="4358640" cy="207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855" y="4335780"/>
            <a:ext cx="2980690" cy="1502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2665" y="4318635"/>
            <a:ext cx="5673725" cy="18370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17795" y="6306185"/>
            <a:ext cx="54254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查看更多严格模式案例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自定义</PresentationFormat>
  <Paragraphs>90</Paragraphs>
  <Slides>14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3068</cp:revision>
  <cp:lastPrinted>2411-12-30T00:00:00Z</cp:lastPrinted>
  <dcterms:created xsi:type="dcterms:W3CDTF">2003-05-12T10:17:00Z</dcterms:created>
  <dcterms:modified xsi:type="dcterms:W3CDTF">2018-01-29T08:55:53Z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