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773" r:id="rId2"/>
    <p:sldId id="1366" r:id="rId3"/>
    <p:sldId id="1195" r:id="rId4"/>
    <p:sldId id="1313" r:id="rId5"/>
    <p:sldId id="1365" r:id="rId6"/>
    <p:sldId id="1209" r:id="rId7"/>
    <p:sldId id="1226" r:id="rId8"/>
    <p:sldId id="1235" r:id="rId9"/>
    <p:sldId id="1312" r:id="rId10"/>
    <p:sldId id="1367" r:id="rId11"/>
    <p:sldId id="1385" r:id="rId12"/>
    <p:sldId id="1393" r:id="rId13"/>
    <p:sldId id="1368" r:id="rId14"/>
    <p:sldId id="1218" r:id="rId15"/>
    <p:sldId id="1392" r:id="rId16"/>
    <p:sldId id="1399" r:id="rId17"/>
    <p:sldId id="1398" r:id="rId18"/>
    <p:sldId id="1104" r:id="rId1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40"/>
        <p:guide pos="1782"/>
        <p:guide pos="74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09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3085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无序属性的集合，其属性可以包含基本值、对象或者函数</a:t>
            </a:r>
            <a:r>
              <a:rPr kumimoji="0" lang="zh-CN" altLang="en-US" dirty="0" smtClean="0">
                <a:sym typeface="+mn-ea"/>
              </a:rPr>
              <a:t>。</a:t>
            </a:r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14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对象属性特性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对象访问器（访问器属性）的特性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属性特性描述符</a:t>
            </a:r>
            <a:r>
              <a:rPr lang="zh-CN" altLang="en-US" sz="2800" b="1">
                <a:sym typeface="+mn-ea"/>
              </a:rPr>
              <a:t>及属性特性补充部分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92155" cy="58616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对象访问器（访问器属性）的特性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[[configurable]]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属性是否能删除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其他特性是否可配置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），属性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是否可枚举</a:t>
            </a:r>
            <a:b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读取属性特性（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[[get]]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在读取属性时调用的函数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，默认是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undefined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写入属性特性（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[[Set]]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在写入属性时调用的函数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，默认是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undefined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对象访问器属性特性及其设置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00115" y="6211570"/>
            <a:ext cx="50495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设置访问器属性特性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105" y="3336290"/>
            <a:ext cx="7933690" cy="2507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41620" y="5046980"/>
            <a:ext cx="64496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使用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Object.defineProperty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来添加和设置访问器属性特性，注意：通过字面量添加访问器和通过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Object.defineProperty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方法添加的写法的区别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设置访问器属性特性实例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对象访问器属性特性及其设置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26075" y="6139815"/>
            <a:ext cx="5100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设置访问器属性特性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15" y="1543685"/>
            <a:ext cx="6801485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对象访问器（访问器属性）的特性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属性特性描述符及属性特性补充部分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什么是属性特性描述符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属性特性描述符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是一个对象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，用来查看对象属性的特性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该对象包含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个属性，对应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个特性，通过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getOwnPropertyDescriptor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方法获得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属性特性描述符（</a:t>
            </a:r>
            <a:r>
              <a:rPr kumimoji="0" lang="en-US" altLang="zh-CN" dirty="0">
                <a:sym typeface="+mn-ea"/>
              </a:rPr>
              <a:t>Descriptor</a:t>
            </a:r>
            <a:r>
              <a:rPr kumimoji="0" lang="zh-CN" altLang="en-US" dirty="0">
                <a:sym typeface="+mn-ea"/>
              </a:rPr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35" y="2366010"/>
            <a:ext cx="10163810" cy="3546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8360" y="606806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demo12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属性特性描述符实例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828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给多个属性设置特性的方法（Object.defineProperties）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对象属性特性（补充部分）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60" y="1790700"/>
            <a:ext cx="8070215" cy="4034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82565" y="5646420"/>
            <a:ext cx="50114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demo13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给多个属性设置特性</a:t>
            </a:r>
          </a:p>
          <a:p>
            <a:pPr algn="l"/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和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Object.create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方法的第二个参数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828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关于属性特性的继承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对象属性特性（补充部分）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" y="1702435"/>
            <a:ext cx="9933305" cy="3985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8360" y="606806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关于属性特性的继承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32155" y="940435"/>
            <a:ext cx="11117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与属性和属性特性相关的方法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Object.keys(...)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Object.getOwnPropertyNames(...)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区别：是否包含可遍历的属性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Object.prototype.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hasOwnProperty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(...)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可结合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Object.keys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一起使用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Object.prototype.propertyIsEnumerable(...)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hasOwnProperty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的升级版）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in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for...in (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两者关于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enumerable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的区别）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1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JS 对象之扩展、密封及冻结（级别逐渐升高）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Extensible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Object.isExtensible(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Object.preventExtensions(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限制添加新属性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seal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Object.isSealed(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Object.seal(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extend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的限制基础上，增加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限制可配置属性特性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/>
            </a:r>
            <a:b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freeze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Object.isFrozen(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Object.freeze(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seal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的限制基础上，增加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限制可写属性特性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对象属性特性（补充部分）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03010" y="2852420"/>
            <a:ext cx="46037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demo15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相关方法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9060" y="5549265"/>
            <a:ext cx="82461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 smtClean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参考链接：https://segmentfault.com/a/1190000003894119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01565" y="6068060"/>
            <a:ext cx="59448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demo16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JS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对象的扩展、封装及冻结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对象属性特性简介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对象访问器（访问器属性）的特性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属性特性描述符</a:t>
            </a:r>
            <a:r>
              <a:rPr lang="zh-CN" altLang="en-US" sz="2800" b="1">
                <a:sym typeface="+mn-ea"/>
              </a:rPr>
              <a:t>及属性特性补充部分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17505" cy="51682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对象知识回顾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（数据属性、访问器属性、内部属性）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生成对象的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种方式：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字面量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直接生成、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Object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静态方法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实例化对象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对象及对象属性</a:t>
            </a:r>
          </a:p>
        </p:txBody>
      </p:sp>
      <p:pic>
        <p:nvPicPr>
          <p:cNvPr id="3" name="图片 2" descr="J%E9BW~GXX@Y23SA%K%W0DS"/>
          <p:cNvPicPr>
            <a:picLocks noChangeAspect="1"/>
          </p:cNvPicPr>
          <p:nvPr/>
        </p:nvPicPr>
        <p:blipFill>
          <a:blip r:embed="rId3"/>
          <a:srcRect l="6634" b="25062"/>
          <a:stretch>
            <a:fillRect/>
          </a:stretch>
        </p:blipFill>
        <p:spPr>
          <a:xfrm>
            <a:off x="1189990" y="2605405"/>
            <a:ext cx="4549140" cy="2251710"/>
          </a:xfrm>
          <a:prstGeom prst="rect">
            <a:avLst/>
          </a:prstGeom>
        </p:spPr>
      </p:pic>
      <p:pic>
        <p:nvPicPr>
          <p:cNvPr id="5" name="图片 4" descr="LEGD6M2M9B[7BRJC)EB{N`3"/>
          <p:cNvPicPr>
            <a:picLocks noChangeAspect="1"/>
          </p:cNvPicPr>
          <p:nvPr/>
        </p:nvPicPr>
        <p:blipFill>
          <a:blip r:embed="rId4"/>
          <a:srcRect b="13422"/>
          <a:stretch>
            <a:fillRect/>
          </a:stretch>
        </p:blipFill>
        <p:spPr>
          <a:xfrm>
            <a:off x="6141085" y="2677160"/>
            <a:ext cx="5411470" cy="2848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990" y="5087620"/>
            <a:ext cx="4802505" cy="58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931025" y="753110"/>
            <a:ext cx="2123440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Object.prototype</a:t>
            </a:r>
          </a:p>
        </p:txBody>
      </p:sp>
      <p:sp>
        <p:nvSpPr>
          <p:cNvPr id="126" name="Shape 126"/>
          <p:cNvSpPr/>
          <p:nvPr/>
        </p:nvSpPr>
        <p:spPr>
          <a:xfrm>
            <a:off x="8983042" y="1029243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27" name="Shape 127"/>
          <p:cNvSpPr/>
          <p:nvPr/>
        </p:nvSpPr>
        <p:spPr>
          <a:xfrm>
            <a:off x="9450705" y="753110"/>
            <a:ext cx="612775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null</a:t>
            </a:r>
          </a:p>
        </p:txBody>
      </p:sp>
      <p:sp>
        <p:nvSpPr>
          <p:cNvPr id="128" name="Shape 128"/>
          <p:cNvSpPr/>
          <p:nvPr/>
        </p:nvSpPr>
        <p:spPr>
          <a:xfrm>
            <a:off x="824702" y="794579"/>
            <a:ext cx="214376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objProto = {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    z:3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};</a:t>
            </a:r>
          </a:p>
        </p:txBody>
      </p:sp>
      <p:sp>
        <p:nvSpPr>
          <p:cNvPr id="129" name="Shape 129"/>
          <p:cNvSpPr/>
          <p:nvPr/>
        </p:nvSpPr>
        <p:spPr>
          <a:xfrm>
            <a:off x="892358" y="3287105"/>
            <a:ext cx="2714625" cy="124650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console.log(obj.x);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//1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console.log(obj.y);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//2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console.log(obj.z);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//3</a:t>
            </a:r>
          </a:p>
        </p:txBody>
      </p:sp>
      <p:sp>
        <p:nvSpPr>
          <p:cNvPr id="137" name="Shape 137"/>
          <p:cNvSpPr/>
          <p:nvPr/>
        </p:nvSpPr>
        <p:spPr>
          <a:xfrm>
            <a:off x="838306" y="1991630"/>
            <a:ext cx="439801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 = Object.create(objProto);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x</a:t>
            </a:r>
            <a:r>
              <a:rPr sz="2250"/>
              <a:t> = </a:t>
            </a:r>
            <a:r>
              <a:rPr lang="en-US" sz="2250"/>
              <a:t>1</a:t>
            </a:r>
            <a:r>
              <a:rPr sz="2250"/>
              <a:t>;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y</a:t>
            </a:r>
            <a:r>
              <a:rPr sz="2250"/>
              <a:t> = </a:t>
            </a:r>
            <a:r>
              <a:rPr lang="en-US" sz="2250"/>
              <a:t>2</a:t>
            </a:r>
            <a:r>
              <a:rPr sz="2250"/>
              <a:t>;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21778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问题：为什么原型链上有些属性遍历不到</a:t>
            </a:r>
            <a:endParaRPr kumimoji="0" lang="zh-CN" altLang="en-US" dirty="0"/>
          </a:p>
        </p:txBody>
      </p:sp>
      <p:pic>
        <p:nvPicPr>
          <p:cNvPr id="5" name="图片 4" descr="C:\Users\qile\Desktop\图片2.png图片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88480" y="3312160"/>
            <a:ext cx="3580765" cy="3390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83345" y="6032500"/>
            <a:ext cx="3350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为什么遍历不到某些属性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demo06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Shape 129"/>
          <p:cNvSpPr/>
          <p:nvPr/>
        </p:nvSpPr>
        <p:spPr>
          <a:xfrm>
            <a:off x="875848" y="4562185"/>
            <a:ext cx="6080125" cy="166179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console.log(obj.toString);</a:t>
            </a:r>
            <a:r>
              <a:rPr sz="2250">
                <a:solidFill>
                  <a:srgbClr val="00B050"/>
                </a:solidFill>
              </a:rPr>
              <a:t>//原型链上有toString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for(var 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 in obj){ 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可以通过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for...in</a:t>
            </a:r>
            <a:r>
              <a:rPr lang="zh-CN" sz="2250">
                <a:solidFill>
                  <a:srgbClr val="00B050"/>
                </a:solidFill>
                <a:sym typeface="+mn-ea"/>
              </a:rPr>
              <a:t>遍历所有属性</a:t>
            </a:r>
            <a:endParaRPr sz="2250">
              <a:solidFill>
                <a:schemeClr val="tx1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    console.log(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,obj[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]);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是否能遍历到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toString</a:t>
            </a:r>
            <a:r>
              <a:rPr lang="zh-CN" altLang="en-US" sz="2250">
                <a:solidFill>
                  <a:srgbClr val="00B050"/>
                </a:solidFill>
                <a:sym typeface="+mn-ea"/>
              </a:rPr>
              <a:t>？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675" y="1123315"/>
            <a:ext cx="3066415" cy="23145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7" grpId="0" animBg="1"/>
      <p:bldP spid="128" grpId="2" animBg="1" advAuto="0"/>
      <p:bldP spid="129" grpId="8" animBg="1" advAuto="0"/>
      <p:bldP spid="137" grpId="3" animBg="1" advAuto="0"/>
      <p:bldP spid="6" grpId="0"/>
      <p:bldP spid="3" grpId="8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对象属性（数据属性）的特性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对象访问器（访问器属性）的特性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属性特性描述符及属性特性补充部分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92155" cy="58616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对象属性（数据属性）的特性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属性的值（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[[value]]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），对应属性的值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可写特性（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ritable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属性是否可写性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[[configurable]]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属性是否能删除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其他特性是否可配置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），属性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是否可枚举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设置属性的特性（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方法设置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enumer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able）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pic>
        <p:nvPicPr>
          <p:cNvPr id="5" name="图片 4" descr="QT_4}{TXIGCTFEI3H65N9(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3788410"/>
            <a:ext cx="7082155" cy="2709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7135" y="6139815"/>
            <a:ext cx="55518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设置属性的可枚举特性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75" y="3860165"/>
            <a:ext cx="3643630" cy="2748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设置属性特性实例（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w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ritable与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configurable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26075" y="6139815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设置属性的可写和可配置特性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b="41690"/>
          <a:stretch>
            <a:fillRect/>
          </a:stretch>
        </p:blipFill>
        <p:spPr>
          <a:xfrm>
            <a:off x="1191260" y="1498600"/>
            <a:ext cx="6614795" cy="2533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t="57126"/>
          <a:stretch>
            <a:fillRect/>
          </a:stretch>
        </p:blipFill>
        <p:spPr>
          <a:xfrm>
            <a:off x="1185545" y="4051935"/>
            <a:ext cx="6614795" cy="1862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直接给对象添加属性（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属性特性默认都为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true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55306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给对象添加属性（方式</a:t>
            </a:r>
            <a:r>
              <a:rPr kumimoji="0" lang="en-US" altLang="zh-CN" dirty="0">
                <a:sym typeface="+mn-ea"/>
              </a:rPr>
              <a:t>1</a:t>
            </a:r>
            <a:r>
              <a:rPr kumimoji="0" lang="zh-CN" altLang="en-US" dirty="0">
                <a:sym typeface="+mn-ea"/>
              </a:rPr>
              <a:t>：直接添加）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6075" y="6068060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直接添加属性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65" y="1649095"/>
            <a:ext cx="6546215" cy="399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方法添加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false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701040" y="308610"/>
            <a:ext cx="11223625" cy="490220"/>
          </a:xfrm>
        </p:spPr>
        <p:txBody>
          <a:bodyPr/>
          <a:lstStyle/>
          <a:p>
            <a:r>
              <a:rPr kumimoji="0" lang="zh-CN" altLang="en-US" dirty="0"/>
              <a:t>给</a:t>
            </a:r>
            <a:r>
              <a:rPr kumimoji="0" lang="zh-CN" altLang="en-US" dirty="0">
                <a:sym typeface="+mn-ea"/>
              </a:rPr>
              <a:t>对象添加属性（方式</a:t>
            </a:r>
            <a:r>
              <a:rPr kumimoji="0" lang="en-US" altLang="zh-CN" dirty="0">
                <a:sym typeface="+mn-ea"/>
              </a:rPr>
              <a:t>2</a:t>
            </a:r>
            <a:r>
              <a:rPr kumimoji="0" lang="zh-CN" altLang="en-US" dirty="0">
                <a:sym typeface="+mn-ea"/>
              </a:rPr>
              <a:t>：通过</a:t>
            </a:r>
            <a:r>
              <a:rPr kumimoji="0" lang="en-US" altLang="zh-CN" dirty="0">
                <a:sym typeface="+mn-ea"/>
              </a:rPr>
              <a:t>Object.defineProperty</a:t>
            </a:r>
            <a:r>
              <a:rPr kumimoji="0" lang="zh-CN" altLang="en-US" dirty="0">
                <a:sym typeface="+mn-ea"/>
              </a:rPr>
              <a:t>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5545" y="6139815"/>
            <a:ext cx="7171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demo09 Part2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sz="2200" dirty="0" smtClean="0">
                <a:solidFill>
                  <a:srgbClr val="FF0000"/>
                </a:solidFill>
                <a:sym typeface="+mn-ea"/>
              </a:rPr>
              <a:t>通过</a:t>
            </a:r>
            <a:r>
              <a:rPr lang="en-US" altLang="zh-CN" sz="2200" dirty="0" smtClean="0">
                <a:solidFill>
                  <a:srgbClr val="FF0000"/>
                </a:solidFill>
                <a:sym typeface="+mn-ea"/>
              </a:rPr>
              <a:t>defineProperty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添加属性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1619250"/>
            <a:ext cx="10792460" cy="421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Microsoft Office PowerPoint</Application>
  <PresentationFormat>自定义</PresentationFormat>
  <Paragraphs>102</Paragraphs>
  <Slides>18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3263</cp:revision>
  <cp:lastPrinted>2411-12-30T00:00:00Z</cp:lastPrinted>
  <dcterms:created xsi:type="dcterms:W3CDTF">2003-05-12T10:17:00Z</dcterms:created>
  <dcterms:modified xsi:type="dcterms:W3CDTF">2018-01-29T08:57:32Z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