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1"/>
  </p:handoutMasterIdLst>
  <p:sldIdLst>
    <p:sldId id="1262" r:id="rId3"/>
    <p:sldId id="1263" r:id="rId4"/>
    <p:sldId id="1285" r:id="rId6"/>
    <p:sldId id="1308" r:id="rId7"/>
    <p:sldId id="1286" r:id="rId8"/>
    <p:sldId id="1309" r:id="rId9"/>
    <p:sldId id="1332" r:id="rId10"/>
    <p:sldId id="1335" r:id="rId11"/>
    <p:sldId id="1334" r:id="rId12"/>
    <p:sldId id="1336" r:id="rId13"/>
    <p:sldId id="1338" r:id="rId14"/>
    <p:sldId id="1339" r:id="rId15"/>
    <p:sldId id="1341" r:id="rId16"/>
    <p:sldId id="1337" r:id="rId17"/>
    <p:sldId id="1340" r:id="rId18"/>
    <p:sldId id="1264" r:id="rId19"/>
    <p:sldId id="1353" r:id="rId2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64"/>
        <p:guide pos="1857"/>
        <p:guide pos="75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3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573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8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573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8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---RegExp</a:t>
            </a:r>
            <a:r>
              <a:rPr lang="zh-CN" altLang="en-US">
                <a:sym typeface="+mn-ea"/>
              </a:rPr>
              <a:t>正则表达式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正则表达式对象的属性（源自RegExp.prototype）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global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ignore case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multiline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lastIndex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表示当前匹配内容的最后一个字符的下一个位置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sourse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正则表达式文本字符串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Demo7 </a:t>
            </a:r>
            <a:r>
              <a:rPr lang="zh-CN" altLang="en-US" sz="2000">
                <a:solidFill>
                  <a:srgbClr val="FF0000"/>
                </a:solidFill>
              </a:rPr>
              <a:t>正则表达式对象的属性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880" y="3827145"/>
            <a:ext cx="9199245" cy="1840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test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exec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），可获得详细信息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Demo8 </a:t>
            </a:r>
            <a:r>
              <a:rPr lang="zh-CN" altLang="en-US" sz="2000">
                <a:solidFill>
                  <a:srgbClr val="FF0000"/>
                </a:solidFill>
              </a:rPr>
              <a:t>正则表达式相关的原型方法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095" y="3584575"/>
            <a:ext cx="10098405" cy="2244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" y="1601470"/>
            <a:ext cx="7637145" cy="1048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4458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String.prototype.search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String.prototype.match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Demo9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字符串与正则相关的原型方法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65" y="4191000"/>
            <a:ext cx="10396220" cy="1295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" y="1645285"/>
            <a:ext cx="9843135" cy="131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4458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String.prototype.replace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String.prototype.split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Demo9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字符串与正则相关的原型方法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225" y="3975735"/>
            <a:ext cx="6071870" cy="1786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25" y="1621155"/>
            <a:ext cx="9803130" cy="1461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正则表达式简介及正则对象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及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相关的正则方法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正则表达式应用案例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常用正则表达式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/\w+((-\w+)|(\.\w+))*\@[A-Za-z0-9]+((\.|-)[A-Za-z0-9]+)*\.[A-Za-z0-9]+/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（邮箱）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/^[A-Za-z0-9_-]+$/ （密码）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/((?:(?:25[0-5]|2[0-4]\d|[01]?\d?\d)\.){3}(?:25[0-5]|2[0-4]\d|[01]?\d?\d))/ 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地址）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/(.*)\.(rar|zip|7zip|tgz)$/ （压缩格式）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/(.*)\.(jpg|bmp|gif|ico|pcx|jpeg|tif|png|raw|tga)$/ （图片判断）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/^#[a-fA-F0-9]{6}$/ （颜色值）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/^[A-Za-z0-9_\-\u4e00-\u9fa5]+$/ （用户名）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/0?(13|14|15|18)[0-9]{9}/ （手机号）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/^[A-Za-z0-9_()（）\-\u4e00-\u9fa5]+$/ （公司名称）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集成开发环境中的应用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4815" y="5507990"/>
            <a:ext cx="56280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rgbClr val="FF0000"/>
                </a:solidFill>
              </a:rPr>
              <a:t>参考链接：</a:t>
            </a:r>
            <a:endParaRPr lang="zh-CN" sz="2000">
              <a:solidFill>
                <a:srgbClr val="FF0000"/>
              </a:solidFill>
            </a:endParaRPr>
          </a:p>
          <a:p>
            <a:r>
              <a:rPr sz="2000">
                <a:solidFill>
                  <a:srgbClr val="FF0000"/>
                </a:solidFill>
              </a:rPr>
              <a:t>http://www1.qdfuns.com/tools.php?mod=regex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947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Demo10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字符串与正则相关的原型方法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阅读《深入理解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》第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19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 正则表达式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正则表达式简介及正则对象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RegExp</a:t>
            </a:r>
            <a:r>
              <a:rPr lang="zh-CN" altLang="en-US" sz="2800" b="1">
                <a:sym typeface="+mn-ea"/>
              </a:rPr>
              <a:t>及</a:t>
            </a:r>
            <a:r>
              <a:rPr lang="en-US" altLang="zh-CN" sz="2800" b="1">
                <a:sym typeface="+mn-ea"/>
              </a:rPr>
              <a:t>String</a:t>
            </a:r>
            <a:r>
              <a:rPr lang="zh-CN" altLang="en-US" sz="2800" b="1">
                <a:sym typeface="+mn-ea"/>
              </a:rPr>
              <a:t>相关的正则方法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正则表达式应用案例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什么是正则表达式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正则表达式是对字符串和特殊字符操作的一种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逻辑公式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，是对字符串执行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模式匹配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的工具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- 正则表达式通常被用来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检索、替换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那些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符合某个模式(规则)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的文本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中正则表达式是一个描述字符模式的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对象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，可以通过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字面量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RegExp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构造器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来生成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197975" cy="4902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正则表达式（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egular </a:t>
            </a:r>
            <a:r>
              <a:rPr lang="en-US" altLang="zh-CN" dirty="0">
                <a:sym typeface="+mn-ea"/>
              </a:rPr>
              <a:t>E</a:t>
            </a:r>
            <a:r>
              <a:rPr lang="zh-CN" altLang="en-US" dirty="0">
                <a:sym typeface="+mn-ea"/>
              </a:rPr>
              <a:t>xpression）简介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720" y="2844800"/>
            <a:ext cx="8999855" cy="300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 </a:t>
            </a:r>
            <a:r>
              <a:rPr lang="zh-CN" altLang="en-US" sz="2000">
                <a:solidFill>
                  <a:srgbClr val="FF0000"/>
                </a:solidFill>
              </a:rPr>
              <a:t>创建</a:t>
            </a:r>
            <a:r>
              <a:rPr lang="en-US" altLang="zh-CN" sz="2000">
                <a:solidFill>
                  <a:srgbClr val="FF0000"/>
                </a:solidFill>
              </a:rPr>
              <a:t>JS</a:t>
            </a:r>
            <a:r>
              <a:rPr lang="zh-CN" altLang="en-US" sz="2000">
                <a:solidFill>
                  <a:srgbClr val="FF0000"/>
                </a:solidFill>
              </a:rPr>
              <a:t>正则表达式对象的两种方式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0775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正则的语法概述和修饰符（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g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全局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,i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忽略大小写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,m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包含换行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用正则对象来匹配字符串，也可以调用字符串方法来匹配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197975" cy="4902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正则表达式（regular expression）简介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618615"/>
            <a:ext cx="7218045" cy="1403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</a:t>
            </a:r>
            <a:r>
              <a:rPr lang="zh-CN" altLang="en-US" sz="2000">
                <a:solidFill>
                  <a:srgbClr val="FF0000"/>
                </a:solidFill>
              </a:rPr>
              <a:t>正则的语法和修饰符 正则测试方法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20" y="4606925"/>
            <a:ext cx="6708140" cy="15132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99480" y="2551430"/>
            <a:ext cx="549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chemeClr val="tx1"/>
                </a:solidFill>
                <a:sym typeface="+mn-ea"/>
              </a:rPr>
              <a:t>正则表达式在线分析工具</a:t>
            </a:r>
            <a:r>
              <a:rPr lang="zh-CN" sz="2000">
                <a:solidFill>
                  <a:srgbClr val="FF0000"/>
                </a:solidFill>
                <a:sym typeface="+mn-ea"/>
              </a:rPr>
              <a:t> </a:t>
            </a:r>
            <a:r>
              <a:rPr sz="2000">
                <a:solidFill>
                  <a:srgbClr val="FF0000"/>
                </a:solidFill>
                <a:sym typeface="+mn-ea"/>
              </a:rPr>
              <a:t>https://regexper.com/</a:t>
            </a:r>
            <a:endParaRPr sz="2000">
              <a:solidFill>
                <a:srgbClr val="FF0000"/>
              </a:solidFill>
              <a:sym typeface="+mn-ea"/>
            </a:endParaRPr>
          </a:p>
          <a:p>
            <a:r>
              <a:rPr lang="en-US" altLang="zh-CN" sz="2000">
                <a:solidFill>
                  <a:srgbClr val="FF0000"/>
                </a:solidFill>
                <a:sym typeface="+mn-ea"/>
              </a:rPr>
              <a:t>https://regex101.com/ 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20" y="3878580"/>
            <a:ext cx="8068310" cy="615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306560" y="3986530"/>
            <a:ext cx="2425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rgbClr val="FF0000"/>
                </a:solidFill>
              </a:rPr>
              <a:t>方式一 字符串方法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41970" y="5261610"/>
            <a:ext cx="2564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rgbClr val="FF0000"/>
                </a:solidFill>
              </a:rPr>
              <a:t>方式二 正则对象方法</a:t>
            </a:r>
            <a:endParaRPr 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正则表达式的元字符 及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\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相关字符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元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 3  5 a b c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</a:t>
            </a:r>
            <a:br>
              <a:rPr 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转义字符：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\t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\v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\cX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相关的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预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定义特殊字符：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\d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\D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\w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\W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\s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\S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\b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\B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（注意大小写的含义）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正则对象相关字符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2853690"/>
            <a:ext cx="10182860" cy="2667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7735" y="5634990"/>
            <a:ext cx="10553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>
                <a:solidFill>
                  <a:schemeClr val="tx1"/>
                </a:solidFill>
              </a:rPr>
              <a:t>https://developer.mozilla.org/zh-CN/docs/Web/JavaScript/Guide/Regular_Expressions#note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</a:t>
            </a:r>
            <a:r>
              <a:rPr lang="zh-CN" altLang="en-US" sz="2000">
                <a:solidFill>
                  <a:srgbClr val="FF0000"/>
                </a:solidFill>
              </a:rPr>
              <a:t>特殊字符实例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84707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一 （字符类）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代表字符类，如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[abc]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abc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中的任意一个字符，可以配合范围符号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[a-c3-9]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代表字符类取反，如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[^abc]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abc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中的任意一个字符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 - 代表范围，如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[a-z]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[a-z0-9A-Z]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.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代表一个除了回车和换行符之外的所有字符 等效于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[^\r\n]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（注意与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*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的区别和含义）</a:t>
            </a:r>
            <a:endParaRPr lang="zh-CN" altLang="en-US" sz="20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二 （边界相关） 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边界字符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 $ \b \B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（注意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代表的意义与在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 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中代表的意义不同）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三 （量词） 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？出现0次或1次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（最多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次）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+出现1次或多次（至少1次）   *出现0次或多次（任意次）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{n} 出现n次       {n,m} 出现n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到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m次      {n,}出现至少n次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Demo4 Part1</a:t>
            </a:r>
            <a:r>
              <a:rPr lang="zh-CN" altLang="en-US" sz="2000">
                <a:solidFill>
                  <a:srgbClr val="FF0000"/>
                </a:solidFill>
              </a:rPr>
              <a:t>到</a:t>
            </a:r>
            <a:r>
              <a:rPr lang="en-US" altLang="zh-CN" sz="2000">
                <a:solidFill>
                  <a:srgbClr val="FF0000"/>
                </a:solidFill>
              </a:rPr>
              <a:t>Part3 </a:t>
            </a:r>
            <a:r>
              <a:rPr lang="zh-CN" altLang="en-US" sz="2000">
                <a:solidFill>
                  <a:srgbClr val="FF0000"/>
                </a:solidFill>
              </a:rPr>
              <a:t>字符类 边界相关 量词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正则表达式贪婪模式与非贪婪模式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“12345678”.replace(/\d{3,6}/,'X');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返回多少？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默认为贪婪模式（即尽可能多的匹配），在量词后加？可设置为非贪婪模式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思考：匹配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Name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连续出现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次的正则，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/Name{3}/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，这样可以么？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使用小括号来进行分组 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/(Name){3}/g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|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、分组中的或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|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Demo5 </a:t>
            </a:r>
            <a:r>
              <a:rPr lang="zh-CN" altLang="en-US" sz="2000">
                <a:solidFill>
                  <a:srgbClr val="FF0000"/>
                </a:solidFill>
              </a:rPr>
              <a:t>贪婪模式与非贪婪模式 正则的分组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4596765"/>
            <a:ext cx="2341880" cy="10521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015" y="4482465"/>
            <a:ext cx="3012440" cy="12382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77895" y="4888230"/>
            <a:ext cx="2153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/abcdef|ghijk/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45905" y="4902835"/>
            <a:ext cx="2367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/abc(def|ghi)jk/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正则表达式的分组的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反向引用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思考：如何将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2017-10-23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转成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10/23/2017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正则表达式的分组的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忽略分组</a:t>
            </a:r>
            <a:br>
              <a:rPr lang="zh-CN" altLang="en-US" sz="3200" dirty="0">
                <a:solidFill>
                  <a:schemeClr val="accent3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在分组内加上？：即可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Demo6 </a:t>
            </a:r>
            <a:r>
              <a:rPr lang="zh-CN" altLang="en-US" sz="2000">
                <a:solidFill>
                  <a:srgbClr val="FF0000"/>
                </a:solidFill>
              </a:rPr>
              <a:t>正则的分组的反向引用 和 忽略分组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0" y="2088515"/>
            <a:ext cx="9512935" cy="822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4263390"/>
            <a:ext cx="9516745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正则表达式简介及正则对象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RegExp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及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String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相关的正则方法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正则表达式应用案例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2607</Words>
  <Application>WPS 演示</Application>
  <PresentationFormat>自定义</PresentationFormat>
  <Paragraphs>141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3091</cp:revision>
  <cp:lastPrinted>2411-12-30T00:00:00Z</cp:lastPrinted>
  <dcterms:created xsi:type="dcterms:W3CDTF">2003-05-12T10:17:00Z</dcterms:created>
  <dcterms:modified xsi:type="dcterms:W3CDTF">2018-02-26T02:51:41Z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