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773" r:id="rId2"/>
    <p:sldId id="1225" r:id="rId3"/>
    <p:sldId id="1227" r:id="rId4"/>
    <p:sldId id="1229" r:id="rId5"/>
    <p:sldId id="1230" r:id="rId6"/>
    <p:sldId id="1231" r:id="rId7"/>
    <p:sldId id="1239" r:id="rId8"/>
    <p:sldId id="1233" r:id="rId9"/>
    <p:sldId id="1240" r:id="rId10"/>
    <p:sldId id="1234" r:id="rId11"/>
    <p:sldId id="1241" r:id="rId12"/>
    <p:sldId id="1242" r:id="rId13"/>
    <p:sldId id="1104" r:id="rId14"/>
    <p:sldId id="1246" r:id="rId15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8545" autoAdjust="0"/>
  </p:normalViewPr>
  <p:slideViewPr>
    <p:cSldViewPr snapToObjects="1">
      <p:cViewPr varScale="1">
        <p:scale>
          <a:sx n="102" d="100"/>
          <a:sy n="102" d="100"/>
        </p:scale>
        <p:origin x="-798" y="-96"/>
      </p:cViewPr>
      <p:guideLst>
        <p:guide orient="horz" pos="1530"/>
        <p:guide pos="1857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16"/>
        <p:guide pos="2141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72849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---JS</a:t>
            </a:r>
            <a:r>
              <a:rPr lang="zh-CN"/>
              <a:t>异步与网络数据交互</a:t>
            </a: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XMLHttpRequest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对象的属性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/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JS</a:t>
            </a:r>
            <a:r>
              <a:rPr lang="zh-CN" altLang="en-US" dirty="0">
                <a:sym typeface="+mn-ea"/>
              </a:rPr>
              <a:t>异步网络数据交互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045" y="1543685"/>
            <a:ext cx="10243820" cy="52685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XMLHttpRequest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对象的方法 一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/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JS</a:t>
            </a:r>
            <a:r>
              <a:rPr lang="zh-CN" altLang="en-US" dirty="0">
                <a:sym typeface="+mn-ea"/>
              </a:rPr>
              <a:t>异步网络数据交互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rcRect b="43690"/>
          <a:stretch>
            <a:fillRect/>
          </a:stretch>
        </p:blipFill>
        <p:spPr>
          <a:xfrm>
            <a:off x="1106805" y="1623695"/>
            <a:ext cx="9381490" cy="3858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XMLHttpRequest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对象的方法 二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/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JS</a:t>
            </a:r>
            <a:r>
              <a:rPr lang="zh-CN" altLang="en-US" dirty="0">
                <a:sym typeface="+mn-ea"/>
              </a:rPr>
              <a:t>异步网络数据交互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rcRect t="55848"/>
          <a:stretch>
            <a:fillRect/>
          </a:stretch>
        </p:blipFill>
        <p:spPr>
          <a:xfrm>
            <a:off x="1183005" y="1751330"/>
            <a:ext cx="9991725" cy="32219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996180" y="6124575"/>
            <a:ext cx="64249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NodeAjaxTest  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XMLHttpRequest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异步数据交互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复习本章内容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FreeCodeCamp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中的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Ajax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任务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3200" dirty="0">
              <a:solidFill>
                <a:schemeClr val="accent3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异步相关概念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异步的几种形式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异步与数据交互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单线程与多线程（优缺点）</a:t>
            </a:r>
            <a:br>
              <a:rPr lang="zh-CN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线程是程序执行流的最基本单元（类比单个实体的人），是进程中的一个实体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一个线程可与同属一个进程的其它线程共享进程所拥有的系统资源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标准的线程由线程ID，当前指令指针(PC），寄存器集合和堆栈组成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JS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是单线程的，指的是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JS引擎解释和执行代码是单线程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的，完成所有任务还要配合其他线程</a:t>
            </a: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阻塞与非阻塞（优缺点）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阻塞是指调用结果返回之前，当前线程会被挂起。调用线程只有在得到结果之后才会返回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非阻塞调用指在不能立刻得到结果之前，该调用不会阻塞当前线程</a:t>
            </a:r>
          </a:p>
          <a:p>
            <a:pPr>
              <a:lnSpc>
                <a:spcPct val="15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串行与并行（区别于并发）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/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异步相关概念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6018530" y="6180455"/>
            <a:ext cx="42532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</a:t>
            </a:r>
            <a:r>
              <a:rPr lang="en-US" sz="2000">
                <a:solidFill>
                  <a:srgbClr val="FF0000"/>
                </a:solidFill>
              </a:rPr>
              <a:t>1 </a:t>
            </a:r>
            <a:r>
              <a:rPr lang="zh-CN" altLang="en-US" sz="2000">
                <a:solidFill>
                  <a:srgbClr val="FF0000"/>
                </a:solidFill>
              </a:rPr>
              <a:t>基本概念的理解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同步与异步（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中的任务主要分为两种）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/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同步任务：在主线程上排队执行的任务，只有前一个任务执行完毕，才能执行后一个任务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异步任务：不进入主线程、而进入"任务队列"（task queue）的任务，只有等主线程任务执行完毕，"任务队列"开始通知主线程，请求执行任务，该任务才会进入主线程执行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异步相关概念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870" y="2958465"/>
            <a:ext cx="6765925" cy="37636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89475" y="6196330"/>
            <a:ext cx="67151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000">
                <a:solidFill>
                  <a:srgbClr val="FF0000"/>
                </a:solidFill>
              </a:rPr>
              <a:t>参考链接</a:t>
            </a:r>
            <a:r>
              <a:rPr lang="en-US" altLang="zh-CN" sz="2000">
                <a:solidFill>
                  <a:srgbClr val="FF0000"/>
                </a:solidFill>
              </a:rPr>
              <a:t>: </a:t>
            </a:r>
            <a:r>
              <a:rPr sz="2000">
                <a:solidFill>
                  <a:srgbClr val="FF0000"/>
                </a:solidFill>
              </a:rPr>
              <a:t>https://segmentfault.com/a/1190000004322358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异步相关概念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异步的几种形式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异步与数据交互案例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回调函数</a:t>
            </a:r>
            <a:br>
              <a:rPr lang="zh-CN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优点：简单、容易理解和部署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缺点：不利于代码的阅读和维护，各部分之间高度耦合（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Coupling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），流程会很混乱，而且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             每个任务只能指定一个回调函数</a:t>
            </a: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事件监听机制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任务的执行不取决于代码的顺序执行，而取决于某个事件是否发生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/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优点：容易理解，可以绑定多个事件，每个事件可以指定多个回调函数，可以在多个不同模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             块中传递事件和数据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缺点：整个程序都要变成事件驱动型，运行流程会变的不清晰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异步的几种形式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575300" y="6196330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Demo2 </a:t>
            </a:r>
            <a:r>
              <a:rPr lang="zh-CN" altLang="en-US" sz="2000">
                <a:solidFill>
                  <a:srgbClr val="FF0000"/>
                </a:solidFill>
              </a:rPr>
              <a:t>回调函数与事件监听机制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发布订阅（观察者模式）</a:t>
            </a:r>
            <a:br>
              <a:rPr lang="zh-CN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sz="2000" dirty="0">
                <a:solidFill>
                  <a:schemeClr val="tx1"/>
                </a:solidFill>
                <a:sym typeface="+mn-ea"/>
              </a:rPr>
              <a:t>发布---订阅模式又叫观察者模式，它定义了对象间的一种一对多的关系，让多个观察者对象</a:t>
            </a:r>
            <a:br>
              <a:rPr sz="2000" dirty="0">
                <a:solidFill>
                  <a:schemeClr val="tx1"/>
                </a:solidFill>
                <a:sym typeface="+mn-ea"/>
              </a:rPr>
            </a:br>
            <a:r>
              <a:rPr sz="2000" dirty="0">
                <a:solidFill>
                  <a:schemeClr val="tx1"/>
                </a:solidFill>
                <a:sym typeface="+mn-ea"/>
              </a:rPr>
              <a:t>   同时监听某一个主题对象，当一个对象发生改变时，所有依赖于它的对象都将得到通知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/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sz="2000" dirty="0">
                <a:solidFill>
                  <a:schemeClr val="tx1"/>
                </a:solidFill>
                <a:sym typeface="+mn-ea"/>
              </a:rPr>
              <a:t>发布---订阅模式</a:t>
            </a:r>
            <a:r>
              <a:rPr lang="zh-CN" sz="2000" dirty="0">
                <a:solidFill>
                  <a:schemeClr val="tx1"/>
                </a:solidFill>
                <a:sym typeface="+mn-ea"/>
              </a:rPr>
              <a:t>的性质与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“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事件监听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”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类似，但是我们可以通过常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“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消息中心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”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，了解存在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   多少信号、每个信号有多少订阅者，从而监控程序的运行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Promise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/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每一个异步任务返回一个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Promise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对象，可链式的指定回调函数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优点：回调函数编程里链式写法，程序的流程更接近人们的思维方式，便于理解和代码追踪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缺点：要求对异步有更深入的理解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异步的几种形式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575300" y="6196330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Demo3 </a:t>
            </a:r>
            <a:r>
              <a:rPr lang="zh-CN" altLang="en-US" sz="2000">
                <a:solidFill>
                  <a:srgbClr val="FF0000"/>
                </a:solidFill>
              </a:rPr>
              <a:t>发布订阅模式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异步相关概念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异步的几种形式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异步与数据交互案例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Ajax</a:t>
            </a:r>
            <a:r>
              <a:rPr lang="zh-CN" sz="3200" dirty="0">
                <a:solidFill>
                  <a:schemeClr val="tx1"/>
                </a:solidFill>
                <a:sym typeface="+mn-ea"/>
              </a:rPr>
              <a:t/>
            </a:r>
            <a:br>
              <a:rPr lang="zh-CN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sz="2000" dirty="0">
                <a:solidFill>
                  <a:schemeClr val="tx1"/>
                </a:solidFill>
                <a:sym typeface="+mn-ea"/>
              </a:rPr>
              <a:t>AJAX = Asynchronous JavaScript and XML（异步 JavaScript 和 XML</a:t>
            </a:r>
            <a:r>
              <a:rPr lang="zh-CN" sz="2000" dirty="0">
                <a:solidFill>
                  <a:schemeClr val="tx1"/>
                </a:solidFill>
                <a:sym typeface="+mn-ea"/>
              </a:rPr>
              <a:t>，也可用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JSON</a:t>
            </a:r>
            <a:r>
              <a:rPr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sz="2000" dirty="0">
                <a:solidFill>
                  <a:schemeClr val="tx1"/>
                </a:solidFill>
                <a:sym typeface="+mn-ea"/>
              </a:rPr>
            </a:br>
            <a:r>
              <a:rPr lang="en-US" sz="2000" dirty="0">
                <a:solidFill>
                  <a:schemeClr val="tx1"/>
                </a:solidFill>
                <a:sym typeface="+mn-ea"/>
              </a:rPr>
              <a:t>- </a:t>
            </a:r>
            <a:r>
              <a:rPr sz="2000" dirty="0">
                <a:solidFill>
                  <a:schemeClr val="tx1"/>
                </a:solidFill>
                <a:sym typeface="+mn-ea"/>
              </a:rPr>
              <a:t>AJAX 不是新的编程语言，而是一种使用现有标准的方法</a:t>
            </a:r>
            <a:br>
              <a:rPr sz="2000" dirty="0">
                <a:solidFill>
                  <a:schemeClr val="tx1"/>
                </a:solidFill>
                <a:sym typeface="+mn-ea"/>
              </a:rPr>
            </a:br>
            <a:r>
              <a:rPr lang="en-US" sz="2000" dirty="0">
                <a:solidFill>
                  <a:schemeClr val="tx1"/>
                </a:solidFill>
                <a:sym typeface="+mn-ea"/>
              </a:rPr>
              <a:t>- </a:t>
            </a:r>
            <a:r>
              <a:rPr sz="2000" dirty="0">
                <a:solidFill>
                  <a:schemeClr val="tx1"/>
                </a:solidFill>
                <a:sym typeface="+mn-ea"/>
              </a:rPr>
              <a:t>AJAX 是与服务器交换数据并更新部分网页的艺术，在不重新加载整个页面的情况下</a:t>
            </a:r>
            <a:br>
              <a:rPr sz="2000" dirty="0">
                <a:solidFill>
                  <a:schemeClr val="tx1"/>
                </a:solidFill>
                <a:sym typeface="+mn-ea"/>
              </a:rPr>
            </a:br>
            <a:r>
              <a:rPr lang="en-US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实现方式（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XMLHttpRequest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对象、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jQuery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中的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ajax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对象等）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XMLHttpRequest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/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通过XMLHttpRequest实例化的对象可用于在后台与服务器交换数据，在不重新加载整个网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  页的情况下，对网页的某部分进行更新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参考链接：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http://blog.csdn.net/liujiahan629629/article/details/17126727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参考链接：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http://blog.csdn.net/Huang_Cai_Yuan/article/details/54881407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/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异步网络数据交互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575300" y="6196330"/>
            <a:ext cx="5950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Demo4 Ajax</a:t>
            </a:r>
            <a:r>
              <a:rPr lang="zh-CN" altLang="en-US" sz="2000">
                <a:solidFill>
                  <a:srgbClr val="FF0000"/>
                </a:solidFill>
              </a:rPr>
              <a:t>和</a:t>
            </a:r>
            <a:r>
              <a:rPr lang="en-US" altLang="zh-CN" sz="2000">
                <a:solidFill>
                  <a:srgbClr val="FF0000"/>
                </a:solidFill>
              </a:rPr>
              <a:t>XMLHttpRequest</a:t>
            </a:r>
            <a:r>
              <a:rPr lang="zh-CN" altLang="en-US" sz="2000">
                <a:solidFill>
                  <a:srgbClr val="FF0000"/>
                </a:solidFill>
              </a:rPr>
              <a:t>基本案例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</Words>
  <Application>Microsoft Office PowerPoint</Application>
  <PresentationFormat>自定义</PresentationFormat>
  <Paragraphs>45</Paragraphs>
  <Slides>14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zhaiyb</cp:lastModifiedBy>
  <cp:revision>2961</cp:revision>
  <cp:lastPrinted>2411-12-30T00:00:00Z</cp:lastPrinted>
  <dcterms:created xsi:type="dcterms:W3CDTF">2003-05-12T10:17:00Z</dcterms:created>
  <dcterms:modified xsi:type="dcterms:W3CDTF">2017-12-19T05:55:50Z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