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257" r:id="rId3"/>
    <p:sldId id="263" r:id="rId4"/>
    <p:sldId id="319" r:id="rId5"/>
    <p:sldId id="264" r:id="rId6"/>
    <p:sldId id="320" r:id="rId7"/>
    <p:sldId id="322" r:id="rId8"/>
    <p:sldId id="321" r:id="rId9"/>
    <p:sldId id="266" r:id="rId10"/>
    <p:sldId id="26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6CDA84-28E8-4D74-8CCA-907111F31358}">
  <a:tblStyle styleId="{766CDA84-28E8-4D74-8CCA-907111F313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5279"/>
  </p:normalViewPr>
  <p:slideViewPr>
    <p:cSldViewPr snapToGrid="0">
      <p:cViewPr varScale="1">
        <p:scale>
          <a:sx n="123" d="100"/>
          <a:sy n="123" d="100"/>
        </p:scale>
        <p:origin x="16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31d68b759a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31d68b759a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Hello,</a:t>
            </a:r>
            <a:r>
              <a:rPr lang="zh-CN" altLang="en-US" dirty="0"/>
              <a:t> </a:t>
            </a:r>
            <a:r>
              <a:rPr lang="en-US" altLang="zh-CN" dirty="0"/>
              <a:t>everyone,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am</a:t>
            </a:r>
            <a:r>
              <a:rPr lang="zh-CN" altLang="en-US" dirty="0"/>
              <a:t> </a:t>
            </a:r>
            <a:r>
              <a:rPr lang="en-US" altLang="zh-CN" dirty="0"/>
              <a:t>Chen</a:t>
            </a:r>
            <a:r>
              <a:rPr lang="zh-CN" altLang="en-US" dirty="0"/>
              <a:t> </a:t>
            </a:r>
            <a:r>
              <a:rPr lang="en-US" altLang="zh-CN" dirty="0"/>
              <a:t>Peng.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am</a:t>
            </a:r>
            <a:r>
              <a:rPr lang="zh-CN" altLang="en-US" dirty="0"/>
              <a:t> </a:t>
            </a:r>
            <a:r>
              <a:rPr lang="en-US" altLang="zh-CN" dirty="0"/>
              <a:t>presenting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CS</a:t>
            </a:r>
            <a:r>
              <a:rPr lang="zh-CN" altLang="en-US" dirty="0"/>
              <a:t> </a:t>
            </a:r>
            <a:r>
              <a:rPr lang="en-US" altLang="zh-CN" dirty="0"/>
              <a:t>8803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Master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cs.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topic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“A</a:t>
            </a:r>
            <a:r>
              <a:rPr lang="zh-CN" altLang="en-US" dirty="0"/>
              <a:t> </a:t>
            </a:r>
            <a:r>
              <a:rPr lang="en-US" altLang="zh-CN" dirty="0"/>
              <a:t>survey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Financial</a:t>
            </a:r>
            <a:r>
              <a:rPr lang="zh-CN" altLang="en-US" dirty="0"/>
              <a:t> </a:t>
            </a:r>
            <a:r>
              <a:rPr lang="en-US" altLang="zh-CN" dirty="0"/>
              <a:t>Texts”.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literature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3e1fc50fc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3e1fc50fc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1d68b759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1d68b759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Ok.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sections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total.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introduction,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survey;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share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listeners.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process,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explain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papers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topics;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LLMs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financial</a:t>
            </a:r>
            <a:r>
              <a:rPr lang="zh-CN" altLang="en-US" dirty="0"/>
              <a:t> </a:t>
            </a:r>
            <a:r>
              <a:rPr lang="en-US" altLang="zh-CN" dirty="0"/>
              <a:t>texts,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listener</a:t>
            </a:r>
            <a:r>
              <a:rPr lang="zh-CN" altLang="en-US" dirty="0"/>
              <a:t> </a:t>
            </a:r>
            <a:r>
              <a:rPr lang="en-US" altLang="zh-CN" dirty="0"/>
              <a:t>wants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reproduce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experiments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LLMs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financial</a:t>
            </a:r>
            <a:r>
              <a:rPr lang="zh-CN" altLang="en-US" dirty="0"/>
              <a:t> </a:t>
            </a:r>
            <a:r>
              <a:rPr lang="en-US" altLang="zh-CN" dirty="0"/>
              <a:t>texts.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taxonomy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LLMs’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financial</a:t>
            </a:r>
            <a:r>
              <a:rPr lang="zh-CN" altLang="en-US" dirty="0"/>
              <a:t> </a:t>
            </a:r>
            <a:r>
              <a:rPr lang="en-US" altLang="zh-CN" dirty="0"/>
              <a:t>texts;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last,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share</a:t>
            </a:r>
            <a:r>
              <a:rPr lang="zh-CN" altLang="en-US" dirty="0"/>
              <a:t> </a:t>
            </a:r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bias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applying</a:t>
            </a:r>
            <a:r>
              <a:rPr lang="zh-CN" altLang="en-US" dirty="0"/>
              <a:t> </a:t>
            </a:r>
            <a:r>
              <a:rPr lang="en-US" altLang="zh-CN" dirty="0"/>
              <a:t>LLMs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financial</a:t>
            </a:r>
            <a:r>
              <a:rPr lang="zh-CN" altLang="en-US" dirty="0"/>
              <a:t> </a:t>
            </a:r>
            <a:r>
              <a:rPr lang="en-US" altLang="zh-CN" dirty="0"/>
              <a:t>texts,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summarize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future.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31ff7c0f5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31ff7c0f5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Firstly,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survey.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survey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questions: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What LLMs could be applied to</a:t>
            </a:r>
            <a:r>
              <a:rPr lang="zh-CN" altLang="en-US" dirty="0"/>
              <a:t> </a:t>
            </a:r>
            <a:r>
              <a:rPr lang="en-US" altLang="zh-CN" dirty="0"/>
              <a:t>financial text manipulation? How do they perform?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What are the steps to apply LLMs</a:t>
            </a:r>
            <a:r>
              <a:rPr lang="zh-CN" altLang="en-US" dirty="0"/>
              <a:t> </a:t>
            </a:r>
            <a:r>
              <a:rPr lang="en-US" altLang="zh-CN" dirty="0"/>
              <a:t>to financial text?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What are the potential issues and</a:t>
            </a:r>
            <a:r>
              <a:rPr lang="zh-CN" altLang="en-US" dirty="0"/>
              <a:t> </a:t>
            </a:r>
            <a:r>
              <a:rPr lang="en-US" altLang="zh-CN" dirty="0"/>
              <a:t>future research directions for applying LLMs to financial</a:t>
            </a:r>
            <a:r>
              <a:rPr lang="zh-CN" altLang="en-US" dirty="0"/>
              <a:t> </a:t>
            </a:r>
            <a:r>
              <a:rPr lang="en-US" altLang="zh-CN" dirty="0"/>
              <a:t>text?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contributions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1.We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1st</a:t>
            </a:r>
            <a:r>
              <a:rPr lang="zh-CN" altLang="en-US" dirty="0"/>
              <a:t> </a:t>
            </a:r>
            <a:r>
              <a:rPr lang="en-US" altLang="zh-CN" dirty="0"/>
              <a:t>survey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financial</a:t>
            </a:r>
            <a:r>
              <a:rPr lang="zh-CN" altLang="en-US" dirty="0"/>
              <a:t> </a:t>
            </a:r>
            <a:r>
              <a:rPr lang="en-US" altLang="zh-CN" dirty="0"/>
              <a:t>texts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2.We</a:t>
            </a:r>
            <a:r>
              <a:rPr lang="zh-CN" altLang="en-US" dirty="0"/>
              <a:t> </a:t>
            </a:r>
            <a:r>
              <a:rPr lang="en-US" altLang="zh-CN" dirty="0"/>
              <a:t>summarize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financial</a:t>
            </a:r>
            <a:r>
              <a:rPr lang="zh-CN" altLang="en-US" dirty="0"/>
              <a:t> </a:t>
            </a:r>
            <a:r>
              <a:rPr lang="en-US" altLang="zh-CN" dirty="0"/>
              <a:t>texts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3.We</a:t>
            </a:r>
            <a:r>
              <a:rPr lang="zh-CN" altLang="en-US" dirty="0"/>
              <a:t> </a:t>
            </a:r>
            <a:r>
              <a:rPr lang="en-US" altLang="zh-CN" dirty="0"/>
              <a:t>raise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taxonomy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LLMs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tasks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financial</a:t>
            </a:r>
            <a:r>
              <a:rPr lang="zh-CN" altLang="en-US" dirty="0"/>
              <a:t> </a:t>
            </a:r>
            <a:r>
              <a:rPr lang="en-US" altLang="zh-CN" dirty="0"/>
              <a:t>texts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We analyze the potential security or bias issues LLMs</a:t>
            </a:r>
            <a:r>
              <a:rPr lang="zh-CN" altLang="en-US" dirty="0"/>
              <a:t> </a:t>
            </a:r>
            <a:r>
              <a:rPr lang="en-US" altLang="zh-CN" dirty="0"/>
              <a:t>may face when manipulating financial texts.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31ff7c0f5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31ff7c0f5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wile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listeners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financial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LLM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Firstly,</a:t>
            </a:r>
            <a:r>
              <a:rPr lang="zh-CN" altLang="en-US" dirty="0"/>
              <a:t> </a:t>
            </a:r>
            <a:r>
              <a:rPr lang="en-US" altLang="zh-CN" dirty="0"/>
              <a:t>financial</a:t>
            </a:r>
            <a:r>
              <a:rPr lang="zh-CN" altLang="en-US" dirty="0"/>
              <a:t> </a:t>
            </a:r>
            <a:r>
              <a:rPr lang="en-US" altLang="zh-CN" dirty="0"/>
              <a:t>analysts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cope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textual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shown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picture,</a:t>
            </a:r>
            <a:r>
              <a:rPr lang="zh-CN" altLang="en-US" dirty="0"/>
              <a:t> </a:t>
            </a:r>
            <a:r>
              <a:rPr lang="en-US" altLang="zh-CN" dirty="0"/>
              <a:t>The financial analysts can read financial news</a:t>
            </a:r>
            <a:r>
              <a:rPr lang="zh-CN" altLang="en-US" dirty="0"/>
              <a:t> </a:t>
            </a:r>
            <a:r>
              <a:rPr lang="en-US" altLang="zh-CN" dirty="0"/>
              <a:t>or reports and then extract company names, predict the company would have a better or worse future, and write reports to</a:t>
            </a:r>
            <a:r>
              <a:rPr lang="zh-CN" altLang="en-US" dirty="0"/>
              <a:t> </a:t>
            </a:r>
            <a:r>
              <a:rPr lang="en-US" altLang="zh-CN" dirty="0"/>
              <a:t>summarize the content of what they read or answer questions</a:t>
            </a:r>
            <a:r>
              <a:rPr lang="zh-CN" altLang="en-US" dirty="0"/>
              <a:t> </a:t>
            </a:r>
            <a:r>
              <a:rPr lang="en-US" altLang="zh-CN" dirty="0"/>
              <a:t>about their point of view for the future.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LLMs are large language models based on transformer and</a:t>
            </a:r>
            <a:r>
              <a:rPr lang="zh-CN" altLang="en-US" dirty="0"/>
              <a:t> </a:t>
            </a:r>
            <a:r>
              <a:rPr lang="en-US" dirty="0"/>
              <a:t>trained with a huge amount of data from the web or other</a:t>
            </a:r>
            <a:r>
              <a:rPr lang="zh-CN" altLang="en-US" dirty="0"/>
              <a:t> </a:t>
            </a:r>
            <a:r>
              <a:rPr lang="en-US" dirty="0"/>
              <a:t>sources</a:t>
            </a:r>
            <a:r>
              <a:rPr lang="zh-CN" altLang="en-US" dirty="0"/>
              <a:t> </a:t>
            </a:r>
            <a:r>
              <a:rPr lang="en-US" altLang="zh-CN" dirty="0"/>
              <a:t>encoded</a:t>
            </a:r>
            <a:r>
              <a:rPr lang="en-US" dirty="0"/>
              <a:t>. The models usually contain billions of parameters. A</a:t>
            </a:r>
            <a:r>
              <a:rPr lang="zh-CN" altLang="en-US" dirty="0"/>
              <a:t> </a:t>
            </a:r>
            <a:r>
              <a:rPr lang="en-US" dirty="0"/>
              <a:t>notable application of LLMs is </a:t>
            </a:r>
            <a:r>
              <a:rPr lang="en-US" dirty="0" err="1"/>
              <a:t>ChatGPT</a:t>
            </a:r>
            <a:r>
              <a:rPr lang="en-US" dirty="0"/>
              <a:t>, which builds on the</a:t>
            </a:r>
            <a:r>
              <a:rPr lang="zh-CN" altLang="en-US" dirty="0"/>
              <a:t> </a:t>
            </a:r>
            <a:r>
              <a:rPr lang="en-US" dirty="0"/>
              <a:t>GPT series to enable dialogue, demonstrating an impressive</a:t>
            </a:r>
            <a:r>
              <a:rPr lang="zh-CN" altLang="en-US" dirty="0"/>
              <a:t> </a:t>
            </a:r>
            <a:r>
              <a:rPr lang="en-US" dirty="0"/>
              <a:t>capacity for human-like conversation.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9664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1d0e38a952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1d0e38a952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process,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mainly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IEEE Xplore Digital Library, ACM Digital Library, Science, </a:t>
            </a:r>
            <a:r>
              <a:rPr lang="en-US" altLang="zh-CN" dirty="0" err="1"/>
              <a:t>mediaTUM</a:t>
            </a:r>
            <a:r>
              <a:rPr lang="en-US" altLang="zh-CN" dirty="0"/>
              <a:t>, SSRN, </a:t>
            </a:r>
            <a:r>
              <a:rPr lang="en-US" altLang="zh-CN" dirty="0" err="1"/>
              <a:t>Arxiv</a:t>
            </a:r>
            <a:r>
              <a:rPr lang="en-US" altLang="zh-CN" dirty="0"/>
              <a:t> and so 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keywords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papers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1d0e38a952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1d0e38a952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LLMs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financial</a:t>
            </a:r>
            <a:r>
              <a:rPr lang="zh-CN" altLang="en-US" dirty="0"/>
              <a:t> </a:t>
            </a:r>
            <a:r>
              <a:rPr lang="en-US" altLang="zh-CN" dirty="0"/>
              <a:t>texts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reproduce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experiments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Firstly,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fine-tune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financial</a:t>
            </a:r>
            <a:r>
              <a:rPr lang="zh-CN" altLang="en-US" dirty="0"/>
              <a:t> </a:t>
            </a:r>
            <a:r>
              <a:rPr lang="en-US" altLang="zh-CN" dirty="0"/>
              <a:t>usage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experiments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LLMs’</a:t>
            </a:r>
            <a:r>
              <a:rPr lang="zh-CN" altLang="en-US" dirty="0"/>
              <a:t> </a:t>
            </a:r>
            <a:r>
              <a:rPr lang="en-US" altLang="zh-CN" dirty="0"/>
              <a:t>performance,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texts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finance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sources.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clean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move</a:t>
            </a:r>
            <a:r>
              <a:rPr lang="zh-CN" altLang="en-US" dirty="0"/>
              <a:t> </a:t>
            </a:r>
            <a:r>
              <a:rPr lang="en-US" altLang="zh-CN" dirty="0"/>
              <a:t>outliers,</a:t>
            </a:r>
            <a:r>
              <a:rPr lang="zh-CN" altLang="en-US" dirty="0"/>
              <a:t> </a:t>
            </a:r>
            <a:r>
              <a:rPr lang="en-US" altLang="zh-CN" dirty="0"/>
              <a:t>move</a:t>
            </a:r>
            <a:r>
              <a:rPr lang="zh-CN" altLang="en-US" dirty="0"/>
              <a:t> </a:t>
            </a:r>
            <a:r>
              <a:rPr lang="en-US" altLang="zh-CN" dirty="0"/>
              <a:t>empty</a:t>
            </a:r>
            <a:r>
              <a:rPr lang="zh-CN" altLang="en-US" dirty="0"/>
              <a:t> </a:t>
            </a:r>
            <a:r>
              <a:rPr lang="en-US" altLang="zh-CN" dirty="0"/>
              <a:t>records,</a:t>
            </a:r>
            <a:r>
              <a:rPr lang="zh-CN" altLang="en-US" dirty="0"/>
              <a:t>  </a:t>
            </a:r>
            <a:r>
              <a:rPr lang="en-US" altLang="zh-CN" dirty="0"/>
              <a:t>label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fine-tuning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validation.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feed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encoded</a:t>
            </a:r>
            <a:r>
              <a:rPr lang="zh-CN" altLang="en-US" dirty="0"/>
              <a:t> </a:t>
            </a:r>
            <a:r>
              <a:rPr lang="en-US" altLang="zh-CN" dirty="0"/>
              <a:t>texts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named</a:t>
            </a:r>
            <a:r>
              <a:rPr lang="zh-CN" altLang="en-US" dirty="0"/>
              <a:t> </a:t>
            </a:r>
            <a:r>
              <a:rPr lang="en-US" altLang="zh-CN" dirty="0"/>
              <a:t>entity(for</a:t>
            </a:r>
            <a:r>
              <a:rPr lang="zh-CN" altLang="en-US" dirty="0"/>
              <a:t> </a:t>
            </a:r>
            <a:r>
              <a:rPr lang="en-US" altLang="zh-CN" dirty="0"/>
              <a:t>NER</a:t>
            </a:r>
            <a:r>
              <a:rPr lang="zh-CN" altLang="en-US" dirty="0"/>
              <a:t> </a:t>
            </a:r>
            <a:r>
              <a:rPr lang="en-US" altLang="zh-CN" dirty="0"/>
              <a:t>task),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prediction(for</a:t>
            </a:r>
            <a:r>
              <a:rPr lang="zh-CN" altLang="en-US" dirty="0"/>
              <a:t> </a:t>
            </a:r>
            <a:r>
              <a:rPr lang="en-US" altLang="zh-CN" dirty="0"/>
              <a:t>SA</a:t>
            </a:r>
            <a:r>
              <a:rPr lang="zh-CN" altLang="en-US" dirty="0"/>
              <a:t> </a:t>
            </a:r>
            <a:r>
              <a:rPr lang="en-US" altLang="zh-CN" dirty="0"/>
              <a:t>task),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answers(for</a:t>
            </a:r>
            <a:r>
              <a:rPr lang="zh-CN" altLang="en-US" dirty="0"/>
              <a:t> </a:t>
            </a:r>
            <a:r>
              <a:rPr lang="en-US" altLang="zh-CN" dirty="0"/>
              <a:t>QA</a:t>
            </a:r>
            <a:r>
              <a:rPr lang="zh-CN" altLang="en-US" dirty="0"/>
              <a:t> </a:t>
            </a:r>
            <a:r>
              <a:rPr lang="en-US" altLang="zh-CN" dirty="0"/>
              <a:t>task).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outputs.</a:t>
            </a:r>
          </a:p>
        </p:txBody>
      </p:sp>
    </p:spTree>
    <p:extLst>
      <p:ext uri="{BB962C8B-B14F-4D97-AF65-F5344CB8AC3E}">
        <p14:creationId xmlns:p14="http://schemas.microsoft.com/office/powerpoint/2010/main" val="1953265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1d0e38a952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1d0e38a952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major</a:t>
            </a:r>
            <a:r>
              <a:rPr lang="zh-CN" altLang="en-US" dirty="0"/>
              <a:t> </a:t>
            </a:r>
            <a:r>
              <a:rPr lang="en-US" altLang="zh-CN" dirty="0"/>
              <a:t>categories,</a:t>
            </a:r>
            <a:r>
              <a:rPr lang="zh-CN" altLang="en-US" dirty="0"/>
              <a:t> </a:t>
            </a:r>
            <a:r>
              <a:rPr lang="en-US" altLang="zh-CN" dirty="0"/>
              <a:t>reading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writing.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reading,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LLMs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meaning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financial</a:t>
            </a:r>
            <a:r>
              <a:rPr lang="zh-CN" altLang="en-US" dirty="0"/>
              <a:t> </a:t>
            </a:r>
            <a:r>
              <a:rPr lang="en-US" altLang="zh-CN" dirty="0"/>
              <a:t>texts.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reading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sentiment</a:t>
            </a:r>
            <a:r>
              <a:rPr lang="zh-CN" altLang="en-US" dirty="0"/>
              <a:t> </a:t>
            </a:r>
            <a:r>
              <a:rPr lang="en-US" altLang="zh-CN" dirty="0"/>
              <a:t>analysis.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equal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NER,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survey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LLMs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extracting</a:t>
            </a:r>
            <a:r>
              <a:rPr lang="zh-CN" altLang="en-US" dirty="0"/>
              <a:t> </a:t>
            </a:r>
            <a:r>
              <a:rPr lang="en-US" altLang="zh-CN" dirty="0"/>
              <a:t>people,</a:t>
            </a:r>
            <a:r>
              <a:rPr lang="zh-CN" altLang="en-US" dirty="0"/>
              <a:t> </a:t>
            </a:r>
            <a:r>
              <a:rPr lang="en-US" altLang="zh-CN" dirty="0"/>
              <a:t>company</a:t>
            </a:r>
            <a:r>
              <a:rPr lang="zh-CN" altLang="en-US" dirty="0"/>
              <a:t> </a:t>
            </a:r>
            <a:r>
              <a:rPr lang="en-US" altLang="zh-CN" dirty="0"/>
              <a:t>names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organization</a:t>
            </a:r>
            <a:r>
              <a:rPr lang="zh-CN" altLang="en-US" dirty="0"/>
              <a:t> </a:t>
            </a:r>
            <a:r>
              <a:rPr lang="en-US" altLang="zh-CN" dirty="0"/>
              <a:t>names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texts.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claim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import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sentiment</a:t>
            </a:r>
            <a:r>
              <a:rPr lang="zh-CN" altLang="en-US" dirty="0"/>
              <a:t> </a:t>
            </a:r>
            <a:r>
              <a:rPr lang="en-US" altLang="zh-CN" dirty="0"/>
              <a:t>analysis,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report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news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negative.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achieve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80%</a:t>
            </a:r>
            <a:r>
              <a:rPr lang="zh-CN" altLang="en-US" dirty="0"/>
              <a:t> </a:t>
            </a: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certain</a:t>
            </a:r>
            <a:r>
              <a:rPr lang="zh-CN" altLang="en-US" dirty="0"/>
              <a:t> </a:t>
            </a:r>
            <a:r>
              <a:rPr lang="en-US" altLang="zh-CN" dirty="0"/>
              <a:t>conditions.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Unfortunately,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didn’t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LLMs</a:t>
            </a:r>
            <a:r>
              <a:rPr lang="zh-CN" altLang="en-US" dirty="0"/>
              <a:t> </a:t>
            </a:r>
            <a:r>
              <a:rPr lang="en-US" altLang="zh-CN" dirty="0"/>
              <a:t>exclusively</a:t>
            </a:r>
            <a:r>
              <a:rPr lang="zh-CN" altLang="en-US" dirty="0"/>
              <a:t> </a:t>
            </a:r>
            <a:r>
              <a:rPr lang="en-US" altLang="zh-CN" dirty="0"/>
              <a:t>designed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financial</a:t>
            </a:r>
            <a:r>
              <a:rPr lang="zh-CN" altLang="en-US" dirty="0"/>
              <a:t> </a:t>
            </a:r>
            <a:r>
              <a:rPr lang="en-US" altLang="zh-CN" dirty="0"/>
              <a:t>report</a:t>
            </a:r>
            <a:r>
              <a:rPr lang="zh-CN" altLang="en-US" dirty="0"/>
              <a:t> </a:t>
            </a:r>
            <a:r>
              <a:rPr lang="en-US" altLang="zh-CN" dirty="0"/>
              <a:t>generation.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task,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Automatic Text Summarization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automatic</a:t>
            </a:r>
            <a:r>
              <a:rPr lang="zh-CN" altLang="en-US" dirty="0"/>
              <a:t> </a:t>
            </a:r>
            <a:r>
              <a:rPr lang="en-US" altLang="zh-CN" dirty="0"/>
              <a:t>survey</a:t>
            </a:r>
            <a:r>
              <a:rPr lang="zh-CN" altLang="en-US" dirty="0"/>
              <a:t> </a:t>
            </a:r>
            <a:r>
              <a:rPr lang="en-US" altLang="zh-CN" dirty="0"/>
              <a:t>generation,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claim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outcomes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human-beings.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answering,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claim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accuracy.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experiments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enough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financial</a:t>
            </a:r>
            <a:r>
              <a:rPr lang="zh-CN" altLang="en-US" dirty="0"/>
              <a:t> </a:t>
            </a:r>
            <a:r>
              <a:rPr lang="en-US" altLang="zh-CN" dirty="0"/>
              <a:t>companies.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7238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31ff7c0f5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31ff7c0f5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emergence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LLM.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require</a:t>
            </a:r>
            <a:r>
              <a:rPr lang="zh-CN" altLang="en-US" dirty="0"/>
              <a:t> </a:t>
            </a:r>
            <a:r>
              <a:rPr lang="en-US" altLang="zh-CN" dirty="0"/>
              <a:t>further</a:t>
            </a:r>
            <a:r>
              <a:rPr lang="zh-CN" altLang="en-US" dirty="0"/>
              <a:t> </a:t>
            </a:r>
            <a:r>
              <a:rPr lang="en-US" altLang="zh-CN" dirty="0"/>
              <a:t>investigation.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issues,</a:t>
            </a:r>
            <a:r>
              <a:rPr lang="zh-CN" altLang="en-US" dirty="0"/>
              <a:t> </a:t>
            </a:r>
            <a:r>
              <a:rPr lang="en-US" altLang="zh-CN" dirty="0"/>
              <a:t>financial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confidential,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member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leakage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serious</a:t>
            </a:r>
            <a:r>
              <a:rPr lang="zh-CN" altLang="en-US" dirty="0"/>
              <a:t> </a:t>
            </a:r>
            <a:r>
              <a:rPr lang="en-US" altLang="zh-CN" dirty="0"/>
              <a:t>problems.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Besides</a:t>
            </a:r>
            <a:r>
              <a:rPr lang="zh-CN" altLang="en-US" dirty="0"/>
              <a:t> </a:t>
            </a:r>
            <a:r>
              <a:rPr lang="en-US" altLang="zh-CN" dirty="0"/>
              <a:t>protecting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effective</a:t>
            </a:r>
            <a:r>
              <a:rPr lang="zh-CN" altLang="en-US" dirty="0"/>
              <a:t> </a:t>
            </a:r>
            <a:r>
              <a:rPr lang="en-US" altLang="zh-CN" dirty="0"/>
              <a:t>mitigations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differential</a:t>
            </a:r>
            <a:r>
              <a:rPr lang="zh-CN" altLang="en-US" dirty="0"/>
              <a:t> </a:t>
            </a:r>
            <a:r>
              <a:rPr lang="en-US" altLang="zh-CN" dirty="0"/>
              <a:t>privacy.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trained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Internet.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contains</a:t>
            </a:r>
            <a:r>
              <a:rPr lang="zh-CN" altLang="en-US" dirty="0"/>
              <a:t> </a:t>
            </a:r>
            <a:r>
              <a:rPr lang="en-US" altLang="zh-CN" dirty="0"/>
              <a:t>biased</a:t>
            </a:r>
            <a:r>
              <a:rPr lang="zh-CN" altLang="en-US" dirty="0"/>
              <a:t> </a:t>
            </a:r>
            <a:r>
              <a:rPr lang="en-US" altLang="zh-CN" dirty="0"/>
              <a:t>records,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inherently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bias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gender,</a:t>
            </a:r>
            <a:r>
              <a:rPr lang="zh-CN" altLang="en-US" dirty="0"/>
              <a:t> </a:t>
            </a:r>
            <a:r>
              <a:rPr lang="en-US" altLang="zh-CN" dirty="0"/>
              <a:t>race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outcome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6657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23167f2aa4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23167f2aa4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last,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directions.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Firstly,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deigned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tasks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financial</a:t>
            </a:r>
            <a:r>
              <a:rPr lang="zh-CN" altLang="en-US" dirty="0"/>
              <a:t> </a:t>
            </a:r>
            <a:r>
              <a:rPr lang="en-US" altLang="zh-CN" dirty="0"/>
              <a:t>report</a:t>
            </a:r>
            <a:r>
              <a:rPr lang="zh-CN" altLang="en-US" dirty="0"/>
              <a:t> </a:t>
            </a:r>
            <a:r>
              <a:rPr lang="en-US" altLang="zh-CN" dirty="0"/>
              <a:t>generation,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kind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designed.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claim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accurate,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empirical</a:t>
            </a:r>
            <a:r>
              <a:rPr lang="zh-CN" altLang="en-US" dirty="0"/>
              <a:t> </a:t>
            </a:r>
            <a:r>
              <a:rPr lang="en-US" altLang="zh-CN" dirty="0"/>
              <a:t>experiments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accuracy.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empirical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done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guide</a:t>
            </a:r>
            <a:r>
              <a:rPr lang="zh-CN" altLang="en-US" dirty="0"/>
              <a:t> </a:t>
            </a:r>
            <a:r>
              <a:rPr lang="en-US" altLang="zh-CN" dirty="0"/>
              <a:t>usage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financial</a:t>
            </a:r>
            <a:r>
              <a:rPr lang="zh-CN" altLang="en-US" dirty="0"/>
              <a:t> </a:t>
            </a:r>
            <a:r>
              <a:rPr lang="en-US" altLang="zh-CN" dirty="0"/>
              <a:t>industry.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LLMs,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voice,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video,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incorporated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LLMs.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multimodal</a:t>
            </a:r>
            <a:r>
              <a:rPr lang="zh-CN" altLang="en-US" dirty="0"/>
              <a:t> </a:t>
            </a:r>
            <a:r>
              <a:rPr lang="en-US" altLang="zh-CN" dirty="0"/>
              <a:t>LLMs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financial</a:t>
            </a:r>
            <a:r>
              <a:rPr lang="zh-CN" altLang="en-US" dirty="0"/>
              <a:t> </a:t>
            </a:r>
            <a:r>
              <a:rPr lang="en-US" altLang="zh-CN" dirty="0"/>
              <a:t>textual</a:t>
            </a:r>
            <a:r>
              <a:rPr lang="zh-CN" altLang="en-US" dirty="0"/>
              <a:t> </a:t>
            </a:r>
            <a:r>
              <a:rPr lang="en-US" altLang="zh-CN" dirty="0"/>
              <a:t>tasks?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investigated.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48050"/>
            <a:ext cx="4755300" cy="18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314125"/>
            <a:ext cx="47553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1005834" y="-1652041"/>
            <a:ext cx="4344757" cy="3252216"/>
          </a:xfrm>
          <a:custGeom>
            <a:avLst/>
            <a:gdLst/>
            <a:ahLst/>
            <a:cxnLst/>
            <a:rect l="l" t="t" r="r" b="b"/>
            <a:pathLst>
              <a:path w="1628775" h="1219200" extrusionOk="0">
                <a:moveTo>
                  <a:pt x="1514204" y="95"/>
                </a:moveTo>
                <a:cubicBezTo>
                  <a:pt x="1514204" y="95"/>
                  <a:pt x="1007759" y="17336"/>
                  <a:pt x="1031953" y="277273"/>
                </a:cubicBezTo>
                <a:cubicBezTo>
                  <a:pt x="1056146" y="537210"/>
                  <a:pt x="754775" y="346615"/>
                  <a:pt x="604566" y="519779"/>
                </a:cubicBezTo>
                <a:cubicBezTo>
                  <a:pt x="454452" y="693039"/>
                  <a:pt x="867361" y="926878"/>
                  <a:pt x="604566" y="990410"/>
                </a:cubicBezTo>
                <a:cubicBezTo>
                  <a:pt x="341771" y="1053941"/>
                  <a:pt x="252331" y="964406"/>
                  <a:pt x="116600" y="1085660"/>
                </a:cubicBezTo>
                <a:cubicBezTo>
                  <a:pt x="-19131" y="1206913"/>
                  <a:pt x="1062" y="1209866"/>
                  <a:pt x="1062" y="1209866"/>
                </a:cubicBezTo>
                <a:lnTo>
                  <a:pt x="1632504" y="1227201"/>
                </a:lnTo>
                <a:lnTo>
                  <a:pt x="1594975" y="5810"/>
                </a:lnTo>
                <a:lnTo>
                  <a:pt x="15141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13225" y="444725"/>
            <a:ext cx="77175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681556" y="3175327"/>
            <a:ext cx="24003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1681556" y="2702525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2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5062144" y="3175327"/>
            <a:ext cx="24003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5062144" y="2702525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2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grpSp>
        <p:nvGrpSpPr>
          <p:cNvPr id="38" name="Google Shape;38;p5"/>
          <p:cNvGrpSpPr/>
          <p:nvPr/>
        </p:nvGrpSpPr>
        <p:grpSpPr>
          <a:xfrm>
            <a:off x="-1511105" y="-982702"/>
            <a:ext cx="13176206" cy="6597714"/>
            <a:chOff x="-1511105" y="-982702"/>
            <a:chExt cx="13176206" cy="6597714"/>
          </a:xfrm>
        </p:grpSpPr>
        <p:sp>
          <p:nvSpPr>
            <p:cNvPr id="39" name="Google Shape;39;p5"/>
            <p:cNvSpPr/>
            <p:nvPr/>
          </p:nvSpPr>
          <p:spPr>
            <a:xfrm rot="-6304748">
              <a:off x="8300646" y="-545796"/>
              <a:ext cx="3122364" cy="2893898"/>
            </a:xfrm>
            <a:custGeom>
              <a:avLst/>
              <a:gdLst/>
              <a:ahLst/>
              <a:cxnLst/>
              <a:rect l="l" t="t" r="r" b="b"/>
              <a:pathLst>
                <a:path w="3124200" h="2895600" extrusionOk="0">
                  <a:moveTo>
                    <a:pt x="572992" y="164772"/>
                  </a:moveTo>
                  <a:cubicBezTo>
                    <a:pt x="829119" y="-10869"/>
                    <a:pt x="1231265" y="-96594"/>
                    <a:pt x="1493202" y="168773"/>
                  </a:cubicBezTo>
                  <a:cubicBezTo>
                    <a:pt x="1658270" y="335937"/>
                    <a:pt x="1902682" y="439283"/>
                    <a:pt x="2278443" y="442617"/>
                  </a:cubicBezTo>
                  <a:cubicBezTo>
                    <a:pt x="3068637" y="449856"/>
                    <a:pt x="3519646" y="1845745"/>
                    <a:pt x="2668397" y="2583646"/>
                  </a:cubicBezTo>
                  <a:cubicBezTo>
                    <a:pt x="2053177" y="3117046"/>
                    <a:pt x="416020" y="3040942"/>
                    <a:pt x="71786" y="1789833"/>
                  </a:cubicBezTo>
                  <a:cubicBezTo>
                    <a:pt x="-138335" y="1026213"/>
                    <a:pt x="138080" y="463000"/>
                    <a:pt x="572992" y="1647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 rot="5546856">
              <a:off x="-1890531" y="2391051"/>
              <a:ext cx="3623258" cy="2712146"/>
            </a:xfrm>
            <a:custGeom>
              <a:avLst/>
              <a:gdLst/>
              <a:ahLst/>
              <a:cxnLst/>
              <a:rect l="l" t="t" r="r" b="b"/>
              <a:pathLst>
                <a:path w="1628775" h="1219200" extrusionOk="0">
                  <a:moveTo>
                    <a:pt x="1514204" y="95"/>
                  </a:moveTo>
                  <a:cubicBezTo>
                    <a:pt x="1514204" y="95"/>
                    <a:pt x="1007759" y="17336"/>
                    <a:pt x="1031953" y="277273"/>
                  </a:cubicBezTo>
                  <a:cubicBezTo>
                    <a:pt x="1056146" y="537210"/>
                    <a:pt x="754775" y="346615"/>
                    <a:pt x="604566" y="519779"/>
                  </a:cubicBezTo>
                  <a:cubicBezTo>
                    <a:pt x="454452" y="693039"/>
                    <a:pt x="867361" y="926878"/>
                    <a:pt x="604566" y="990410"/>
                  </a:cubicBezTo>
                  <a:cubicBezTo>
                    <a:pt x="341771" y="1053941"/>
                    <a:pt x="252331" y="964406"/>
                    <a:pt x="116600" y="1085660"/>
                  </a:cubicBezTo>
                  <a:cubicBezTo>
                    <a:pt x="-19131" y="1206913"/>
                    <a:pt x="1062" y="1209866"/>
                    <a:pt x="1062" y="1209866"/>
                  </a:cubicBezTo>
                  <a:lnTo>
                    <a:pt x="1632504" y="1227201"/>
                  </a:lnTo>
                  <a:lnTo>
                    <a:pt x="1594975" y="5810"/>
                  </a:lnTo>
                  <a:lnTo>
                    <a:pt x="1514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" name="Google Shape;41;p5"/>
          <p:cNvGrpSpPr/>
          <p:nvPr/>
        </p:nvGrpSpPr>
        <p:grpSpPr>
          <a:xfrm>
            <a:off x="158176" y="147650"/>
            <a:ext cx="8854368" cy="2519341"/>
            <a:chOff x="158176" y="147650"/>
            <a:chExt cx="8854368" cy="2519341"/>
          </a:xfrm>
        </p:grpSpPr>
        <p:sp>
          <p:nvSpPr>
            <p:cNvPr id="42" name="Google Shape;42;p5"/>
            <p:cNvSpPr/>
            <p:nvPr/>
          </p:nvSpPr>
          <p:spPr>
            <a:xfrm>
              <a:off x="158176" y="147650"/>
              <a:ext cx="118300" cy="124873"/>
            </a:xfrm>
            <a:custGeom>
              <a:avLst/>
              <a:gdLst/>
              <a:ahLst/>
              <a:cxnLst/>
              <a:rect l="l" t="t" r="r" b="b"/>
              <a:pathLst>
                <a:path w="171450" h="180975" extrusionOk="0">
                  <a:moveTo>
                    <a:pt x="4777" y="90472"/>
                  </a:moveTo>
                  <a:cubicBezTo>
                    <a:pt x="27732" y="77995"/>
                    <a:pt x="74214" y="68946"/>
                    <a:pt x="70499" y="6843"/>
                  </a:cubicBezTo>
                  <a:cubicBezTo>
                    <a:pt x="70023" y="-1349"/>
                    <a:pt x="83358" y="-2396"/>
                    <a:pt x="87263" y="4843"/>
                  </a:cubicBezTo>
                  <a:cubicBezTo>
                    <a:pt x="100313" y="28655"/>
                    <a:pt x="112886" y="73613"/>
                    <a:pt x="168512" y="83710"/>
                  </a:cubicBezTo>
                  <a:cubicBezTo>
                    <a:pt x="175465" y="84948"/>
                    <a:pt x="176798" y="97426"/>
                    <a:pt x="170131" y="99426"/>
                  </a:cubicBezTo>
                  <a:cubicBezTo>
                    <a:pt x="120887" y="114285"/>
                    <a:pt x="114410" y="143622"/>
                    <a:pt x="102027" y="179341"/>
                  </a:cubicBezTo>
                  <a:cubicBezTo>
                    <a:pt x="99360" y="186961"/>
                    <a:pt x="89168" y="188104"/>
                    <a:pt x="85358" y="181055"/>
                  </a:cubicBezTo>
                  <a:cubicBezTo>
                    <a:pt x="71642" y="155814"/>
                    <a:pt x="70976" y="120190"/>
                    <a:pt x="6491" y="107141"/>
                  </a:cubicBezTo>
                  <a:cubicBezTo>
                    <a:pt x="-1414" y="105522"/>
                    <a:pt x="-2272" y="94282"/>
                    <a:pt x="4872" y="90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8832093" y="2476515"/>
              <a:ext cx="180451" cy="190476"/>
            </a:xfrm>
            <a:custGeom>
              <a:avLst/>
              <a:gdLst/>
              <a:ahLst/>
              <a:cxnLst/>
              <a:rect l="l" t="t" r="r" b="b"/>
              <a:pathLst>
                <a:path w="171450" h="180975" extrusionOk="0">
                  <a:moveTo>
                    <a:pt x="4777" y="90472"/>
                  </a:moveTo>
                  <a:cubicBezTo>
                    <a:pt x="27732" y="77995"/>
                    <a:pt x="74214" y="68946"/>
                    <a:pt x="70499" y="6843"/>
                  </a:cubicBezTo>
                  <a:cubicBezTo>
                    <a:pt x="70023" y="-1349"/>
                    <a:pt x="83358" y="-2396"/>
                    <a:pt x="87263" y="4843"/>
                  </a:cubicBezTo>
                  <a:cubicBezTo>
                    <a:pt x="100313" y="28655"/>
                    <a:pt x="112886" y="73613"/>
                    <a:pt x="168512" y="83710"/>
                  </a:cubicBezTo>
                  <a:cubicBezTo>
                    <a:pt x="175465" y="84948"/>
                    <a:pt x="176798" y="97426"/>
                    <a:pt x="170131" y="99426"/>
                  </a:cubicBezTo>
                  <a:cubicBezTo>
                    <a:pt x="120887" y="114285"/>
                    <a:pt x="114410" y="143622"/>
                    <a:pt x="102027" y="179341"/>
                  </a:cubicBezTo>
                  <a:cubicBezTo>
                    <a:pt x="99360" y="186961"/>
                    <a:pt x="89168" y="188104"/>
                    <a:pt x="85358" y="181055"/>
                  </a:cubicBezTo>
                  <a:cubicBezTo>
                    <a:pt x="71642" y="155814"/>
                    <a:pt x="70976" y="120190"/>
                    <a:pt x="6491" y="107141"/>
                  </a:cubicBezTo>
                  <a:cubicBezTo>
                    <a:pt x="-1414" y="105522"/>
                    <a:pt x="-2272" y="94282"/>
                    <a:pt x="4872" y="90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5"/>
          <p:cNvGrpSpPr/>
          <p:nvPr/>
        </p:nvGrpSpPr>
        <p:grpSpPr>
          <a:xfrm>
            <a:off x="141324" y="226589"/>
            <a:ext cx="411051" cy="397177"/>
            <a:chOff x="141324" y="226589"/>
            <a:chExt cx="411051" cy="397177"/>
          </a:xfrm>
        </p:grpSpPr>
        <p:sp>
          <p:nvSpPr>
            <p:cNvPr id="45" name="Google Shape;45;p5"/>
            <p:cNvSpPr/>
            <p:nvPr/>
          </p:nvSpPr>
          <p:spPr>
            <a:xfrm>
              <a:off x="141324" y="430867"/>
              <a:ext cx="192900" cy="192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442274" y="226589"/>
              <a:ext cx="110100" cy="110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13225" y="444725"/>
            <a:ext cx="77175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>
            <a:off x="-2662491" y="-2117509"/>
            <a:ext cx="12500659" cy="10226878"/>
            <a:chOff x="-2662491" y="-2117509"/>
            <a:chExt cx="12500659" cy="10226878"/>
          </a:xfrm>
        </p:grpSpPr>
        <p:sp>
          <p:nvSpPr>
            <p:cNvPr id="50" name="Google Shape;50;p6"/>
            <p:cNvSpPr/>
            <p:nvPr/>
          </p:nvSpPr>
          <p:spPr>
            <a:xfrm>
              <a:off x="7371193" y="-2117509"/>
              <a:ext cx="2466975" cy="2562225"/>
            </a:xfrm>
            <a:custGeom>
              <a:avLst/>
              <a:gdLst/>
              <a:ahLst/>
              <a:cxnLst/>
              <a:rect l="l" t="t" r="r" b="b"/>
              <a:pathLst>
                <a:path w="2466975" h="2562225" extrusionOk="0">
                  <a:moveTo>
                    <a:pt x="2400686" y="798280"/>
                  </a:moveTo>
                  <a:cubicBezTo>
                    <a:pt x="2356395" y="1108128"/>
                    <a:pt x="2244953" y="1197092"/>
                    <a:pt x="2272766" y="1427025"/>
                  </a:cubicBezTo>
                  <a:cubicBezTo>
                    <a:pt x="2291625" y="1583045"/>
                    <a:pt x="2379350" y="1711061"/>
                    <a:pt x="2444216" y="1892512"/>
                  </a:cubicBezTo>
                  <a:cubicBezTo>
                    <a:pt x="2524416" y="2116730"/>
                    <a:pt x="2425451" y="2548213"/>
                    <a:pt x="1853856" y="2570311"/>
                  </a:cubicBezTo>
                  <a:cubicBezTo>
                    <a:pt x="1534959" y="2582598"/>
                    <a:pt x="1207013" y="2400957"/>
                    <a:pt x="897070" y="2475823"/>
                  </a:cubicBezTo>
                  <a:cubicBezTo>
                    <a:pt x="342238" y="2609840"/>
                    <a:pt x="101351" y="2327709"/>
                    <a:pt x="62680" y="2178167"/>
                  </a:cubicBezTo>
                  <a:cubicBezTo>
                    <a:pt x="-58002" y="1712013"/>
                    <a:pt x="369861" y="1644386"/>
                    <a:pt x="163835" y="1293104"/>
                  </a:cubicBezTo>
                  <a:cubicBezTo>
                    <a:pt x="-136679" y="780563"/>
                    <a:pt x="-90673" y="-31633"/>
                    <a:pt x="874781" y="238115"/>
                  </a:cubicBezTo>
                  <a:cubicBezTo>
                    <a:pt x="1381130" y="379656"/>
                    <a:pt x="1784800" y="-201178"/>
                    <a:pt x="2190374" y="75999"/>
                  </a:cubicBezTo>
                  <a:cubicBezTo>
                    <a:pt x="2461360" y="261165"/>
                    <a:pt x="2432785" y="573395"/>
                    <a:pt x="2400686" y="7982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 rot="5400000">
              <a:off x="-3900146" y="2345434"/>
              <a:ext cx="7001589" cy="4526280"/>
            </a:xfrm>
            <a:custGeom>
              <a:avLst/>
              <a:gdLst/>
              <a:ahLst/>
              <a:cxnLst/>
              <a:rect l="l" t="t" r="r" b="b"/>
              <a:pathLst>
                <a:path w="1885950" h="1219200" extrusionOk="0">
                  <a:moveTo>
                    <a:pt x="1771094" y="0"/>
                  </a:moveTo>
                  <a:cubicBezTo>
                    <a:pt x="1771094" y="0"/>
                    <a:pt x="1007665" y="17240"/>
                    <a:pt x="1031859" y="277178"/>
                  </a:cubicBezTo>
                  <a:cubicBezTo>
                    <a:pt x="1056052" y="537115"/>
                    <a:pt x="754681" y="346520"/>
                    <a:pt x="604472" y="519684"/>
                  </a:cubicBezTo>
                  <a:cubicBezTo>
                    <a:pt x="454358" y="692944"/>
                    <a:pt x="867267" y="926783"/>
                    <a:pt x="604472" y="990314"/>
                  </a:cubicBezTo>
                  <a:cubicBezTo>
                    <a:pt x="341677" y="1053846"/>
                    <a:pt x="252237" y="964311"/>
                    <a:pt x="116506" y="1085564"/>
                  </a:cubicBezTo>
                  <a:cubicBezTo>
                    <a:pt x="-19130" y="1207008"/>
                    <a:pt x="1063" y="1209866"/>
                    <a:pt x="1063" y="1209866"/>
                  </a:cubicBezTo>
                  <a:lnTo>
                    <a:pt x="1889490" y="1227201"/>
                  </a:lnTo>
                  <a:lnTo>
                    <a:pt x="1851961" y="5810"/>
                  </a:lnTo>
                  <a:lnTo>
                    <a:pt x="1771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" name="Google Shape;52;p6"/>
          <p:cNvGrpSpPr/>
          <p:nvPr/>
        </p:nvGrpSpPr>
        <p:grpSpPr>
          <a:xfrm>
            <a:off x="637017" y="990114"/>
            <a:ext cx="8233682" cy="3819982"/>
            <a:chOff x="637017" y="990114"/>
            <a:chExt cx="8233682" cy="3819982"/>
          </a:xfrm>
        </p:grpSpPr>
        <p:sp>
          <p:nvSpPr>
            <p:cNvPr id="53" name="Google Shape;53;p6"/>
            <p:cNvSpPr/>
            <p:nvPr/>
          </p:nvSpPr>
          <p:spPr>
            <a:xfrm>
              <a:off x="8730967" y="990114"/>
              <a:ext cx="139732" cy="147495"/>
            </a:xfrm>
            <a:custGeom>
              <a:avLst/>
              <a:gdLst/>
              <a:ahLst/>
              <a:cxnLst/>
              <a:rect l="l" t="t" r="r" b="b"/>
              <a:pathLst>
                <a:path w="171450" h="180975" extrusionOk="0">
                  <a:moveTo>
                    <a:pt x="4777" y="90472"/>
                  </a:moveTo>
                  <a:cubicBezTo>
                    <a:pt x="27732" y="77995"/>
                    <a:pt x="74214" y="68946"/>
                    <a:pt x="70499" y="6843"/>
                  </a:cubicBezTo>
                  <a:cubicBezTo>
                    <a:pt x="70023" y="-1349"/>
                    <a:pt x="83358" y="-2396"/>
                    <a:pt x="87263" y="4843"/>
                  </a:cubicBezTo>
                  <a:cubicBezTo>
                    <a:pt x="100313" y="28655"/>
                    <a:pt x="112886" y="73613"/>
                    <a:pt x="168512" y="83710"/>
                  </a:cubicBezTo>
                  <a:cubicBezTo>
                    <a:pt x="175465" y="84948"/>
                    <a:pt x="176798" y="97426"/>
                    <a:pt x="170131" y="99426"/>
                  </a:cubicBezTo>
                  <a:cubicBezTo>
                    <a:pt x="120887" y="114285"/>
                    <a:pt x="114410" y="143622"/>
                    <a:pt x="102027" y="179341"/>
                  </a:cubicBezTo>
                  <a:cubicBezTo>
                    <a:pt x="99360" y="186961"/>
                    <a:pt x="89168" y="188104"/>
                    <a:pt x="85358" y="181055"/>
                  </a:cubicBezTo>
                  <a:cubicBezTo>
                    <a:pt x="71642" y="155814"/>
                    <a:pt x="70976" y="120190"/>
                    <a:pt x="6491" y="107141"/>
                  </a:cubicBezTo>
                  <a:cubicBezTo>
                    <a:pt x="-1414" y="105522"/>
                    <a:pt x="-2272" y="94282"/>
                    <a:pt x="4872" y="90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637017" y="4662602"/>
              <a:ext cx="139732" cy="147495"/>
            </a:xfrm>
            <a:custGeom>
              <a:avLst/>
              <a:gdLst/>
              <a:ahLst/>
              <a:cxnLst/>
              <a:rect l="l" t="t" r="r" b="b"/>
              <a:pathLst>
                <a:path w="171450" h="180975" extrusionOk="0">
                  <a:moveTo>
                    <a:pt x="4777" y="90472"/>
                  </a:moveTo>
                  <a:cubicBezTo>
                    <a:pt x="27732" y="77995"/>
                    <a:pt x="74214" y="68946"/>
                    <a:pt x="70499" y="6843"/>
                  </a:cubicBezTo>
                  <a:cubicBezTo>
                    <a:pt x="70023" y="-1349"/>
                    <a:pt x="83358" y="-2396"/>
                    <a:pt x="87263" y="4843"/>
                  </a:cubicBezTo>
                  <a:cubicBezTo>
                    <a:pt x="100313" y="28655"/>
                    <a:pt x="112886" y="73613"/>
                    <a:pt x="168512" y="83710"/>
                  </a:cubicBezTo>
                  <a:cubicBezTo>
                    <a:pt x="175465" y="84948"/>
                    <a:pt x="176798" y="97426"/>
                    <a:pt x="170131" y="99426"/>
                  </a:cubicBezTo>
                  <a:cubicBezTo>
                    <a:pt x="120887" y="114285"/>
                    <a:pt x="114410" y="143622"/>
                    <a:pt x="102027" y="179341"/>
                  </a:cubicBezTo>
                  <a:cubicBezTo>
                    <a:pt x="99360" y="186961"/>
                    <a:pt x="89168" y="188104"/>
                    <a:pt x="85358" y="181055"/>
                  </a:cubicBezTo>
                  <a:cubicBezTo>
                    <a:pt x="71642" y="155814"/>
                    <a:pt x="70976" y="120190"/>
                    <a:pt x="6491" y="107141"/>
                  </a:cubicBezTo>
                  <a:cubicBezTo>
                    <a:pt x="-1414" y="105522"/>
                    <a:pt x="-2272" y="94282"/>
                    <a:pt x="4872" y="90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6"/>
          <p:cNvGrpSpPr/>
          <p:nvPr/>
        </p:nvGrpSpPr>
        <p:grpSpPr>
          <a:xfrm>
            <a:off x="379272" y="509800"/>
            <a:ext cx="8690625" cy="4098775"/>
            <a:chOff x="379272" y="509800"/>
            <a:chExt cx="8690625" cy="4098775"/>
          </a:xfrm>
        </p:grpSpPr>
        <p:sp>
          <p:nvSpPr>
            <p:cNvPr id="56" name="Google Shape;56;p6"/>
            <p:cNvSpPr/>
            <p:nvPr/>
          </p:nvSpPr>
          <p:spPr>
            <a:xfrm>
              <a:off x="8494125" y="509800"/>
              <a:ext cx="221100" cy="221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8925597" y="746649"/>
              <a:ext cx="144300" cy="144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379272" y="4463974"/>
              <a:ext cx="144300" cy="144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0"/>
          <p:cNvSpPr txBox="1">
            <a:spLocks noGrp="1"/>
          </p:cNvSpPr>
          <p:nvPr>
            <p:ph type="title"/>
          </p:nvPr>
        </p:nvSpPr>
        <p:spPr>
          <a:xfrm>
            <a:off x="850050" y="3962175"/>
            <a:ext cx="74439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>
            <a:spLocks noGrp="1"/>
          </p:cNvSpPr>
          <p:nvPr>
            <p:ph type="title"/>
          </p:nvPr>
        </p:nvSpPr>
        <p:spPr>
          <a:xfrm>
            <a:off x="713225" y="444725"/>
            <a:ext cx="77175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4"/>
          <p:cNvSpPr txBox="1">
            <a:spLocks noGrp="1"/>
          </p:cNvSpPr>
          <p:nvPr>
            <p:ph type="subTitle" idx="1"/>
          </p:nvPr>
        </p:nvSpPr>
        <p:spPr>
          <a:xfrm>
            <a:off x="713263" y="3175327"/>
            <a:ext cx="24003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subTitle" idx="2"/>
          </p:nvPr>
        </p:nvSpPr>
        <p:spPr>
          <a:xfrm>
            <a:off x="713263" y="2702525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2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60" name="Google Shape;260;p24"/>
          <p:cNvSpPr txBox="1">
            <a:spLocks noGrp="1"/>
          </p:cNvSpPr>
          <p:nvPr>
            <p:ph type="subTitle" idx="3"/>
          </p:nvPr>
        </p:nvSpPr>
        <p:spPr>
          <a:xfrm>
            <a:off x="6030438" y="3175327"/>
            <a:ext cx="24003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ubTitle" idx="4"/>
          </p:nvPr>
        </p:nvSpPr>
        <p:spPr>
          <a:xfrm>
            <a:off x="6030438" y="2702525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2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subTitle" idx="5"/>
          </p:nvPr>
        </p:nvSpPr>
        <p:spPr>
          <a:xfrm>
            <a:off x="3371850" y="3175325"/>
            <a:ext cx="24003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6"/>
          </p:nvPr>
        </p:nvSpPr>
        <p:spPr>
          <a:xfrm>
            <a:off x="3371850" y="2702525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2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grpSp>
        <p:nvGrpSpPr>
          <p:cNvPr id="264" name="Google Shape;264;p24"/>
          <p:cNvGrpSpPr/>
          <p:nvPr/>
        </p:nvGrpSpPr>
        <p:grpSpPr>
          <a:xfrm rot="10800000">
            <a:off x="-1592394" y="-1450176"/>
            <a:ext cx="11665320" cy="6775603"/>
            <a:chOff x="-906594" y="-78576"/>
            <a:chExt cx="11665320" cy="6775603"/>
          </a:xfrm>
        </p:grpSpPr>
        <p:sp>
          <p:nvSpPr>
            <p:cNvPr id="265" name="Google Shape;265;p24"/>
            <p:cNvSpPr/>
            <p:nvPr/>
          </p:nvSpPr>
          <p:spPr>
            <a:xfrm>
              <a:off x="-906594" y="4590478"/>
              <a:ext cx="2272856" cy="2106549"/>
            </a:xfrm>
            <a:custGeom>
              <a:avLst/>
              <a:gdLst/>
              <a:ahLst/>
              <a:cxnLst/>
              <a:rect l="l" t="t" r="r" b="b"/>
              <a:pathLst>
                <a:path w="3124200" h="2895600" extrusionOk="0">
                  <a:moveTo>
                    <a:pt x="572992" y="164772"/>
                  </a:moveTo>
                  <a:cubicBezTo>
                    <a:pt x="829119" y="-10869"/>
                    <a:pt x="1231265" y="-96594"/>
                    <a:pt x="1493202" y="168773"/>
                  </a:cubicBezTo>
                  <a:cubicBezTo>
                    <a:pt x="1658270" y="335937"/>
                    <a:pt x="1902682" y="439283"/>
                    <a:pt x="2278443" y="442617"/>
                  </a:cubicBezTo>
                  <a:cubicBezTo>
                    <a:pt x="3068637" y="449856"/>
                    <a:pt x="3519646" y="1845745"/>
                    <a:pt x="2668397" y="2583646"/>
                  </a:cubicBezTo>
                  <a:cubicBezTo>
                    <a:pt x="2053177" y="3117046"/>
                    <a:pt x="416020" y="3040942"/>
                    <a:pt x="71786" y="1789833"/>
                  </a:cubicBezTo>
                  <a:cubicBezTo>
                    <a:pt x="-138335" y="1026213"/>
                    <a:pt x="138080" y="463000"/>
                    <a:pt x="572992" y="1647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4"/>
            <p:cNvSpPr/>
            <p:nvPr/>
          </p:nvSpPr>
          <p:spPr>
            <a:xfrm rot="10800000" flipH="1">
              <a:off x="7594831" y="-78576"/>
              <a:ext cx="3163895" cy="2368296"/>
            </a:xfrm>
            <a:custGeom>
              <a:avLst/>
              <a:gdLst/>
              <a:ahLst/>
              <a:cxnLst/>
              <a:rect l="l" t="t" r="r" b="b"/>
              <a:pathLst>
                <a:path w="1628775" h="1219200" extrusionOk="0">
                  <a:moveTo>
                    <a:pt x="1514204" y="95"/>
                  </a:moveTo>
                  <a:cubicBezTo>
                    <a:pt x="1514204" y="95"/>
                    <a:pt x="1007759" y="17336"/>
                    <a:pt x="1031953" y="277273"/>
                  </a:cubicBezTo>
                  <a:cubicBezTo>
                    <a:pt x="1056146" y="537210"/>
                    <a:pt x="754775" y="346615"/>
                    <a:pt x="604566" y="519779"/>
                  </a:cubicBezTo>
                  <a:cubicBezTo>
                    <a:pt x="454452" y="693039"/>
                    <a:pt x="867361" y="926878"/>
                    <a:pt x="604566" y="990410"/>
                  </a:cubicBezTo>
                  <a:cubicBezTo>
                    <a:pt x="341771" y="1053941"/>
                    <a:pt x="252331" y="964406"/>
                    <a:pt x="116600" y="1085660"/>
                  </a:cubicBezTo>
                  <a:cubicBezTo>
                    <a:pt x="-19131" y="1206913"/>
                    <a:pt x="1062" y="1209866"/>
                    <a:pt x="1062" y="1209866"/>
                  </a:cubicBezTo>
                  <a:lnTo>
                    <a:pt x="1632504" y="1227201"/>
                  </a:lnTo>
                  <a:lnTo>
                    <a:pt x="1594975" y="5810"/>
                  </a:lnTo>
                  <a:lnTo>
                    <a:pt x="1514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7" name="Google Shape;267;p24"/>
          <p:cNvGrpSpPr/>
          <p:nvPr/>
        </p:nvGrpSpPr>
        <p:grpSpPr>
          <a:xfrm rot="10800000">
            <a:off x="359037" y="485874"/>
            <a:ext cx="8276952" cy="4280065"/>
            <a:chOff x="530344" y="480913"/>
            <a:chExt cx="8276952" cy="4280065"/>
          </a:xfrm>
        </p:grpSpPr>
        <p:sp>
          <p:nvSpPr>
            <p:cNvPr id="268" name="Google Shape;268;p24"/>
            <p:cNvSpPr/>
            <p:nvPr/>
          </p:nvSpPr>
          <p:spPr>
            <a:xfrm>
              <a:off x="8696283" y="480913"/>
              <a:ext cx="111014" cy="117181"/>
            </a:xfrm>
            <a:custGeom>
              <a:avLst/>
              <a:gdLst/>
              <a:ahLst/>
              <a:cxnLst/>
              <a:rect l="l" t="t" r="r" b="b"/>
              <a:pathLst>
                <a:path w="171450" h="180975" extrusionOk="0">
                  <a:moveTo>
                    <a:pt x="4777" y="90472"/>
                  </a:moveTo>
                  <a:cubicBezTo>
                    <a:pt x="27732" y="77995"/>
                    <a:pt x="74214" y="68946"/>
                    <a:pt x="70499" y="6843"/>
                  </a:cubicBezTo>
                  <a:cubicBezTo>
                    <a:pt x="70023" y="-1349"/>
                    <a:pt x="83358" y="-2396"/>
                    <a:pt x="87263" y="4843"/>
                  </a:cubicBezTo>
                  <a:cubicBezTo>
                    <a:pt x="100313" y="28655"/>
                    <a:pt x="112886" y="73613"/>
                    <a:pt x="168512" y="83710"/>
                  </a:cubicBezTo>
                  <a:cubicBezTo>
                    <a:pt x="175465" y="84948"/>
                    <a:pt x="176798" y="97426"/>
                    <a:pt x="170131" y="99426"/>
                  </a:cubicBezTo>
                  <a:cubicBezTo>
                    <a:pt x="120887" y="114285"/>
                    <a:pt x="114410" y="143622"/>
                    <a:pt x="102027" y="179341"/>
                  </a:cubicBezTo>
                  <a:cubicBezTo>
                    <a:pt x="99360" y="186961"/>
                    <a:pt x="89168" y="188104"/>
                    <a:pt x="85358" y="181055"/>
                  </a:cubicBezTo>
                  <a:cubicBezTo>
                    <a:pt x="71642" y="155814"/>
                    <a:pt x="70976" y="120190"/>
                    <a:pt x="6491" y="107141"/>
                  </a:cubicBezTo>
                  <a:cubicBezTo>
                    <a:pt x="-1414" y="105522"/>
                    <a:pt x="-2272" y="94282"/>
                    <a:pt x="4872" y="90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530344" y="4622532"/>
              <a:ext cx="131159" cy="138446"/>
            </a:xfrm>
            <a:custGeom>
              <a:avLst/>
              <a:gdLst/>
              <a:ahLst/>
              <a:cxnLst/>
              <a:rect l="l" t="t" r="r" b="b"/>
              <a:pathLst>
                <a:path w="171450" h="180975" extrusionOk="0">
                  <a:moveTo>
                    <a:pt x="4777" y="90472"/>
                  </a:moveTo>
                  <a:cubicBezTo>
                    <a:pt x="27732" y="77995"/>
                    <a:pt x="74214" y="68946"/>
                    <a:pt x="70499" y="6843"/>
                  </a:cubicBezTo>
                  <a:cubicBezTo>
                    <a:pt x="70023" y="-1349"/>
                    <a:pt x="83358" y="-2396"/>
                    <a:pt x="87263" y="4843"/>
                  </a:cubicBezTo>
                  <a:cubicBezTo>
                    <a:pt x="100313" y="28655"/>
                    <a:pt x="112886" y="73613"/>
                    <a:pt x="168512" y="83710"/>
                  </a:cubicBezTo>
                  <a:cubicBezTo>
                    <a:pt x="175465" y="84948"/>
                    <a:pt x="176798" y="97426"/>
                    <a:pt x="170131" y="99426"/>
                  </a:cubicBezTo>
                  <a:cubicBezTo>
                    <a:pt x="120887" y="114285"/>
                    <a:pt x="114410" y="143622"/>
                    <a:pt x="102027" y="179341"/>
                  </a:cubicBezTo>
                  <a:cubicBezTo>
                    <a:pt x="99360" y="186961"/>
                    <a:pt x="89168" y="188104"/>
                    <a:pt x="85358" y="181055"/>
                  </a:cubicBezTo>
                  <a:cubicBezTo>
                    <a:pt x="71642" y="155814"/>
                    <a:pt x="70976" y="120190"/>
                    <a:pt x="6491" y="107141"/>
                  </a:cubicBezTo>
                  <a:cubicBezTo>
                    <a:pt x="-1414" y="105522"/>
                    <a:pt x="-2272" y="94282"/>
                    <a:pt x="4872" y="90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Google Shape;270;p24"/>
          <p:cNvGrpSpPr/>
          <p:nvPr/>
        </p:nvGrpSpPr>
        <p:grpSpPr>
          <a:xfrm rot="10800000">
            <a:off x="142401" y="656373"/>
            <a:ext cx="8788100" cy="3317713"/>
            <a:chOff x="235832" y="1272766"/>
            <a:chExt cx="8788100" cy="3317713"/>
          </a:xfrm>
        </p:grpSpPr>
        <p:sp>
          <p:nvSpPr>
            <p:cNvPr id="271" name="Google Shape;271;p24"/>
            <p:cNvSpPr/>
            <p:nvPr/>
          </p:nvSpPr>
          <p:spPr>
            <a:xfrm>
              <a:off x="235832" y="4450079"/>
              <a:ext cx="140400" cy="140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8553173" y="1272766"/>
              <a:ext cx="80100" cy="80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8883532" y="1544579"/>
              <a:ext cx="140400" cy="140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>
            <a:spLocks noGrp="1"/>
          </p:cNvSpPr>
          <p:nvPr>
            <p:ph type="title"/>
          </p:nvPr>
        </p:nvSpPr>
        <p:spPr>
          <a:xfrm>
            <a:off x="713225" y="444725"/>
            <a:ext cx="77175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7"/>
          <p:cNvSpPr txBox="1">
            <a:spLocks noGrp="1"/>
          </p:cNvSpPr>
          <p:nvPr>
            <p:ph type="subTitle" idx="1"/>
          </p:nvPr>
        </p:nvSpPr>
        <p:spPr>
          <a:xfrm>
            <a:off x="713238" y="3502451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7"/>
          <p:cNvSpPr txBox="1">
            <a:spLocks noGrp="1"/>
          </p:cNvSpPr>
          <p:nvPr>
            <p:ph type="subTitle" idx="2"/>
          </p:nvPr>
        </p:nvSpPr>
        <p:spPr>
          <a:xfrm>
            <a:off x="713238" y="3027649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2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315" name="Google Shape;315;p27"/>
          <p:cNvSpPr txBox="1">
            <a:spLocks noGrp="1"/>
          </p:cNvSpPr>
          <p:nvPr>
            <p:ph type="subTitle" idx="3"/>
          </p:nvPr>
        </p:nvSpPr>
        <p:spPr>
          <a:xfrm>
            <a:off x="6030463" y="3502451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7"/>
          <p:cNvSpPr txBox="1">
            <a:spLocks noGrp="1"/>
          </p:cNvSpPr>
          <p:nvPr>
            <p:ph type="subTitle" idx="4"/>
          </p:nvPr>
        </p:nvSpPr>
        <p:spPr>
          <a:xfrm>
            <a:off x="6030463" y="3027649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2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317" name="Google Shape;317;p27"/>
          <p:cNvSpPr txBox="1">
            <a:spLocks noGrp="1"/>
          </p:cNvSpPr>
          <p:nvPr>
            <p:ph type="subTitle" idx="5"/>
          </p:nvPr>
        </p:nvSpPr>
        <p:spPr>
          <a:xfrm>
            <a:off x="3371850" y="3502451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7"/>
          <p:cNvSpPr txBox="1">
            <a:spLocks noGrp="1"/>
          </p:cNvSpPr>
          <p:nvPr>
            <p:ph type="subTitle" idx="6"/>
          </p:nvPr>
        </p:nvSpPr>
        <p:spPr>
          <a:xfrm>
            <a:off x="3371850" y="3027649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2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319" name="Google Shape;319;p27"/>
          <p:cNvSpPr txBox="1">
            <a:spLocks noGrp="1"/>
          </p:cNvSpPr>
          <p:nvPr>
            <p:ph type="subTitle" idx="7"/>
          </p:nvPr>
        </p:nvSpPr>
        <p:spPr>
          <a:xfrm>
            <a:off x="713238" y="1827977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7"/>
          <p:cNvSpPr txBox="1">
            <a:spLocks noGrp="1"/>
          </p:cNvSpPr>
          <p:nvPr>
            <p:ph type="subTitle" idx="8"/>
          </p:nvPr>
        </p:nvSpPr>
        <p:spPr>
          <a:xfrm>
            <a:off x="713238" y="1353175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2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321" name="Google Shape;321;p27"/>
          <p:cNvSpPr txBox="1">
            <a:spLocks noGrp="1"/>
          </p:cNvSpPr>
          <p:nvPr>
            <p:ph type="subTitle" idx="9"/>
          </p:nvPr>
        </p:nvSpPr>
        <p:spPr>
          <a:xfrm>
            <a:off x="3371850" y="1827977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7"/>
          <p:cNvSpPr txBox="1">
            <a:spLocks noGrp="1"/>
          </p:cNvSpPr>
          <p:nvPr>
            <p:ph type="subTitle" idx="13"/>
          </p:nvPr>
        </p:nvSpPr>
        <p:spPr>
          <a:xfrm>
            <a:off x="3371850" y="1353175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2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323" name="Google Shape;323;p27"/>
          <p:cNvSpPr txBox="1">
            <a:spLocks noGrp="1"/>
          </p:cNvSpPr>
          <p:nvPr>
            <p:ph type="subTitle" idx="14"/>
          </p:nvPr>
        </p:nvSpPr>
        <p:spPr>
          <a:xfrm>
            <a:off x="6030463" y="1827977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7"/>
          <p:cNvSpPr txBox="1">
            <a:spLocks noGrp="1"/>
          </p:cNvSpPr>
          <p:nvPr>
            <p:ph type="subTitle" idx="15"/>
          </p:nvPr>
        </p:nvSpPr>
        <p:spPr>
          <a:xfrm>
            <a:off x="6030463" y="1353175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2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grpSp>
        <p:nvGrpSpPr>
          <p:cNvPr id="325" name="Google Shape;325;p27"/>
          <p:cNvGrpSpPr/>
          <p:nvPr/>
        </p:nvGrpSpPr>
        <p:grpSpPr>
          <a:xfrm>
            <a:off x="-830394" y="-78576"/>
            <a:ext cx="11589120" cy="6775603"/>
            <a:chOff x="-830394" y="-78576"/>
            <a:chExt cx="11589120" cy="6775603"/>
          </a:xfrm>
        </p:grpSpPr>
        <p:sp>
          <p:nvSpPr>
            <p:cNvPr id="326" name="Google Shape;326;p27"/>
            <p:cNvSpPr/>
            <p:nvPr/>
          </p:nvSpPr>
          <p:spPr>
            <a:xfrm>
              <a:off x="-830394" y="4590478"/>
              <a:ext cx="2272856" cy="2106549"/>
            </a:xfrm>
            <a:custGeom>
              <a:avLst/>
              <a:gdLst/>
              <a:ahLst/>
              <a:cxnLst/>
              <a:rect l="l" t="t" r="r" b="b"/>
              <a:pathLst>
                <a:path w="3124200" h="2895600" extrusionOk="0">
                  <a:moveTo>
                    <a:pt x="572992" y="164772"/>
                  </a:moveTo>
                  <a:cubicBezTo>
                    <a:pt x="829119" y="-10869"/>
                    <a:pt x="1231265" y="-96594"/>
                    <a:pt x="1493202" y="168773"/>
                  </a:cubicBezTo>
                  <a:cubicBezTo>
                    <a:pt x="1658270" y="335937"/>
                    <a:pt x="1902682" y="439283"/>
                    <a:pt x="2278443" y="442617"/>
                  </a:cubicBezTo>
                  <a:cubicBezTo>
                    <a:pt x="3068637" y="449856"/>
                    <a:pt x="3519646" y="1845745"/>
                    <a:pt x="2668397" y="2583646"/>
                  </a:cubicBezTo>
                  <a:cubicBezTo>
                    <a:pt x="2053177" y="3117046"/>
                    <a:pt x="416020" y="3040942"/>
                    <a:pt x="71786" y="1789833"/>
                  </a:cubicBezTo>
                  <a:cubicBezTo>
                    <a:pt x="-138335" y="1026213"/>
                    <a:pt x="138080" y="463000"/>
                    <a:pt x="572992" y="1647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7"/>
            <p:cNvSpPr/>
            <p:nvPr/>
          </p:nvSpPr>
          <p:spPr>
            <a:xfrm rot="10800000" flipH="1">
              <a:off x="7594831" y="-78576"/>
              <a:ext cx="3163895" cy="2368296"/>
            </a:xfrm>
            <a:custGeom>
              <a:avLst/>
              <a:gdLst/>
              <a:ahLst/>
              <a:cxnLst/>
              <a:rect l="l" t="t" r="r" b="b"/>
              <a:pathLst>
                <a:path w="1628775" h="1219200" extrusionOk="0">
                  <a:moveTo>
                    <a:pt x="1514204" y="95"/>
                  </a:moveTo>
                  <a:cubicBezTo>
                    <a:pt x="1514204" y="95"/>
                    <a:pt x="1007759" y="17336"/>
                    <a:pt x="1031953" y="277273"/>
                  </a:cubicBezTo>
                  <a:cubicBezTo>
                    <a:pt x="1056146" y="537210"/>
                    <a:pt x="754775" y="346615"/>
                    <a:pt x="604566" y="519779"/>
                  </a:cubicBezTo>
                  <a:cubicBezTo>
                    <a:pt x="454452" y="693039"/>
                    <a:pt x="867361" y="926878"/>
                    <a:pt x="604566" y="990410"/>
                  </a:cubicBezTo>
                  <a:cubicBezTo>
                    <a:pt x="341771" y="1053941"/>
                    <a:pt x="252331" y="964406"/>
                    <a:pt x="116600" y="1085660"/>
                  </a:cubicBezTo>
                  <a:cubicBezTo>
                    <a:pt x="-19131" y="1206913"/>
                    <a:pt x="1062" y="1209866"/>
                    <a:pt x="1062" y="1209866"/>
                  </a:cubicBezTo>
                  <a:lnTo>
                    <a:pt x="1632504" y="1227201"/>
                  </a:lnTo>
                  <a:lnTo>
                    <a:pt x="1594975" y="5810"/>
                  </a:lnTo>
                  <a:lnTo>
                    <a:pt x="1514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8" name="Google Shape;328;p27"/>
          <p:cNvGrpSpPr/>
          <p:nvPr/>
        </p:nvGrpSpPr>
        <p:grpSpPr>
          <a:xfrm>
            <a:off x="530344" y="480913"/>
            <a:ext cx="8276952" cy="4280065"/>
            <a:chOff x="530344" y="480913"/>
            <a:chExt cx="8276952" cy="4280065"/>
          </a:xfrm>
        </p:grpSpPr>
        <p:sp>
          <p:nvSpPr>
            <p:cNvPr id="329" name="Google Shape;329;p27"/>
            <p:cNvSpPr/>
            <p:nvPr/>
          </p:nvSpPr>
          <p:spPr>
            <a:xfrm>
              <a:off x="8696283" y="480913"/>
              <a:ext cx="111014" cy="117181"/>
            </a:xfrm>
            <a:custGeom>
              <a:avLst/>
              <a:gdLst/>
              <a:ahLst/>
              <a:cxnLst/>
              <a:rect l="l" t="t" r="r" b="b"/>
              <a:pathLst>
                <a:path w="171450" h="180975" extrusionOk="0">
                  <a:moveTo>
                    <a:pt x="4777" y="90472"/>
                  </a:moveTo>
                  <a:cubicBezTo>
                    <a:pt x="27732" y="77995"/>
                    <a:pt x="74214" y="68946"/>
                    <a:pt x="70499" y="6843"/>
                  </a:cubicBezTo>
                  <a:cubicBezTo>
                    <a:pt x="70023" y="-1349"/>
                    <a:pt x="83358" y="-2396"/>
                    <a:pt x="87263" y="4843"/>
                  </a:cubicBezTo>
                  <a:cubicBezTo>
                    <a:pt x="100313" y="28655"/>
                    <a:pt x="112886" y="73613"/>
                    <a:pt x="168512" y="83710"/>
                  </a:cubicBezTo>
                  <a:cubicBezTo>
                    <a:pt x="175465" y="84948"/>
                    <a:pt x="176798" y="97426"/>
                    <a:pt x="170131" y="99426"/>
                  </a:cubicBezTo>
                  <a:cubicBezTo>
                    <a:pt x="120887" y="114285"/>
                    <a:pt x="114410" y="143622"/>
                    <a:pt x="102027" y="179341"/>
                  </a:cubicBezTo>
                  <a:cubicBezTo>
                    <a:pt x="99360" y="186961"/>
                    <a:pt x="89168" y="188104"/>
                    <a:pt x="85358" y="181055"/>
                  </a:cubicBezTo>
                  <a:cubicBezTo>
                    <a:pt x="71642" y="155814"/>
                    <a:pt x="70976" y="120190"/>
                    <a:pt x="6491" y="107141"/>
                  </a:cubicBezTo>
                  <a:cubicBezTo>
                    <a:pt x="-1414" y="105522"/>
                    <a:pt x="-2272" y="94282"/>
                    <a:pt x="4872" y="90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530344" y="4622532"/>
              <a:ext cx="131159" cy="138446"/>
            </a:xfrm>
            <a:custGeom>
              <a:avLst/>
              <a:gdLst/>
              <a:ahLst/>
              <a:cxnLst/>
              <a:rect l="l" t="t" r="r" b="b"/>
              <a:pathLst>
                <a:path w="171450" h="180975" extrusionOk="0">
                  <a:moveTo>
                    <a:pt x="4777" y="90472"/>
                  </a:moveTo>
                  <a:cubicBezTo>
                    <a:pt x="27732" y="77995"/>
                    <a:pt x="74214" y="68946"/>
                    <a:pt x="70499" y="6843"/>
                  </a:cubicBezTo>
                  <a:cubicBezTo>
                    <a:pt x="70023" y="-1349"/>
                    <a:pt x="83358" y="-2396"/>
                    <a:pt x="87263" y="4843"/>
                  </a:cubicBezTo>
                  <a:cubicBezTo>
                    <a:pt x="100313" y="28655"/>
                    <a:pt x="112886" y="73613"/>
                    <a:pt x="168512" y="83710"/>
                  </a:cubicBezTo>
                  <a:cubicBezTo>
                    <a:pt x="175465" y="84948"/>
                    <a:pt x="176798" y="97426"/>
                    <a:pt x="170131" y="99426"/>
                  </a:cubicBezTo>
                  <a:cubicBezTo>
                    <a:pt x="120887" y="114285"/>
                    <a:pt x="114410" y="143622"/>
                    <a:pt x="102027" y="179341"/>
                  </a:cubicBezTo>
                  <a:cubicBezTo>
                    <a:pt x="99360" y="186961"/>
                    <a:pt x="89168" y="188104"/>
                    <a:pt x="85358" y="181055"/>
                  </a:cubicBezTo>
                  <a:cubicBezTo>
                    <a:pt x="71642" y="155814"/>
                    <a:pt x="70976" y="120190"/>
                    <a:pt x="6491" y="107141"/>
                  </a:cubicBezTo>
                  <a:cubicBezTo>
                    <a:pt x="-1414" y="105522"/>
                    <a:pt x="-2272" y="94282"/>
                    <a:pt x="4872" y="90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1" name="Google Shape;331;p27"/>
          <p:cNvGrpSpPr/>
          <p:nvPr/>
        </p:nvGrpSpPr>
        <p:grpSpPr>
          <a:xfrm>
            <a:off x="235832" y="1272766"/>
            <a:ext cx="8788100" cy="3317713"/>
            <a:chOff x="235832" y="1272766"/>
            <a:chExt cx="8788100" cy="3317713"/>
          </a:xfrm>
        </p:grpSpPr>
        <p:sp>
          <p:nvSpPr>
            <p:cNvPr id="332" name="Google Shape;332;p27"/>
            <p:cNvSpPr/>
            <p:nvPr/>
          </p:nvSpPr>
          <p:spPr>
            <a:xfrm>
              <a:off x="235832" y="4450079"/>
              <a:ext cx="140400" cy="140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8553173" y="1272766"/>
              <a:ext cx="80100" cy="80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8883532" y="1544579"/>
              <a:ext cx="140400" cy="140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29"/>
          <p:cNvGrpSpPr/>
          <p:nvPr/>
        </p:nvGrpSpPr>
        <p:grpSpPr>
          <a:xfrm>
            <a:off x="-1947132" y="-563697"/>
            <a:ext cx="13374456" cy="5945309"/>
            <a:chOff x="-1947132" y="-563697"/>
            <a:chExt cx="13374456" cy="5945309"/>
          </a:xfrm>
        </p:grpSpPr>
        <p:sp>
          <p:nvSpPr>
            <p:cNvPr id="345" name="Google Shape;345;p29"/>
            <p:cNvSpPr/>
            <p:nvPr/>
          </p:nvSpPr>
          <p:spPr>
            <a:xfrm flipH="1">
              <a:off x="-1947132" y="-563697"/>
              <a:ext cx="2466975" cy="2562225"/>
            </a:xfrm>
            <a:custGeom>
              <a:avLst/>
              <a:gdLst/>
              <a:ahLst/>
              <a:cxnLst/>
              <a:rect l="l" t="t" r="r" b="b"/>
              <a:pathLst>
                <a:path w="2466975" h="2562225" extrusionOk="0">
                  <a:moveTo>
                    <a:pt x="2400686" y="798280"/>
                  </a:moveTo>
                  <a:cubicBezTo>
                    <a:pt x="2356395" y="1108128"/>
                    <a:pt x="2244953" y="1197092"/>
                    <a:pt x="2272766" y="1427025"/>
                  </a:cubicBezTo>
                  <a:cubicBezTo>
                    <a:pt x="2291625" y="1583045"/>
                    <a:pt x="2379350" y="1711061"/>
                    <a:pt x="2444216" y="1892512"/>
                  </a:cubicBezTo>
                  <a:cubicBezTo>
                    <a:pt x="2524416" y="2116730"/>
                    <a:pt x="2425451" y="2548213"/>
                    <a:pt x="1853856" y="2570311"/>
                  </a:cubicBezTo>
                  <a:cubicBezTo>
                    <a:pt x="1534959" y="2582598"/>
                    <a:pt x="1207013" y="2400957"/>
                    <a:pt x="897070" y="2475823"/>
                  </a:cubicBezTo>
                  <a:cubicBezTo>
                    <a:pt x="342238" y="2609840"/>
                    <a:pt x="101351" y="2327709"/>
                    <a:pt x="62680" y="2178167"/>
                  </a:cubicBezTo>
                  <a:cubicBezTo>
                    <a:pt x="-58002" y="1712013"/>
                    <a:pt x="369861" y="1644386"/>
                    <a:pt x="163835" y="1293104"/>
                  </a:cubicBezTo>
                  <a:cubicBezTo>
                    <a:pt x="-136679" y="780563"/>
                    <a:pt x="-90673" y="-31633"/>
                    <a:pt x="874781" y="238115"/>
                  </a:cubicBezTo>
                  <a:cubicBezTo>
                    <a:pt x="1381130" y="379656"/>
                    <a:pt x="1784800" y="-201178"/>
                    <a:pt x="2190374" y="75999"/>
                  </a:cubicBezTo>
                  <a:cubicBezTo>
                    <a:pt x="2461360" y="261165"/>
                    <a:pt x="2432785" y="573395"/>
                    <a:pt x="2400686" y="7982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7082566" y="2129396"/>
              <a:ext cx="4344757" cy="3252216"/>
            </a:xfrm>
            <a:custGeom>
              <a:avLst/>
              <a:gdLst/>
              <a:ahLst/>
              <a:cxnLst/>
              <a:rect l="l" t="t" r="r" b="b"/>
              <a:pathLst>
                <a:path w="1628775" h="1219200" extrusionOk="0">
                  <a:moveTo>
                    <a:pt x="1514204" y="95"/>
                  </a:moveTo>
                  <a:cubicBezTo>
                    <a:pt x="1514204" y="95"/>
                    <a:pt x="1007759" y="17336"/>
                    <a:pt x="1031953" y="277273"/>
                  </a:cubicBezTo>
                  <a:cubicBezTo>
                    <a:pt x="1056146" y="537210"/>
                    <a:pt x="754775" y="346615"/>
                    <a:pt x="604566" y="519779"/>
                  </a:cubicBezTo>
                  <a:cubicBezTo>
                    <a:pt x="454452" y="693039"/>
                    <a:pt x="867361" y="926878"/>
                    <a:pt x="604566" y="990410"/>
                  </a:cubicBezTo>
                  <a:cubicBezTo>
                    <a:pt x="341771" y="1053941"/>
                    <a:pt x="252331" y="964406"/>
                    <a:pt x="116600" y="1085660"/>
                  </a:cubicBezTo>
                  <a:cubicBezTo>
                    <a:pt x="-19131" y="1206913"/>
                    <a:pt x="1062" y="1209866"/>
                    <a:pt x="1062" y="1209866"/>
                  </a:cubicBezTo>
                  <a:lnTo>
                    <a:pt x="1632504" y="1227201"/>
                  </a:lnTo>
                  <a:lnTo>
                    <a:pt x="1594975" y="5810"/>
                  </a:lnTo>
                  <a:lnTo>
                    <a:pt x="1514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7" name="Google Shape;347;p29"/>
          <p:cNvGrpSpPr/>
          <p:nvPr/>
        </p:nvGrpSpPr>
        <p:grpSpPr>
          <a:xfrm>
            <a:off x="471274" y="708229"/>
            <a:ext cx="8581476" cy="2036998"/>
            <a:chOff x="471274" y="708229"/>
            <a:chExt cx="8581476" cy="2036998"/>
          </a:xfrm>
        </p:grpSpPr>
        <p:sp>
          <p:nvSpPr>
            <p:cNvPr id="348" name="Google Shape;348;p29"/>
            <p:cNvSpPr/>
            <p:nvPr/>
          </p:nvSpPr>
          <p:spPr>
            <a:xfrm>
              <a:off x="8942649" y="2634827"/>
              <a:ext cx="110100" cy="110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471274" y="708229"/>
              <a:ext cx="192900" cy="192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350" name="Google Shape;350;p29"/>
          <p:cNvGrpSpPr/>
          <p:nvPr/>
        </p:nvGrpSpPr>
        <p:grpSpPr>
          <a:xfrm>
            <a:off x="664184" y="291279"/>
            <a:ext cx="8227101" cy="2871276"/>
            <a:chOff x="664184" y="291279"/>
            <a:chExt cx="8227101" cy="2871276"/>
          </a:xfrm>
        </p:grpSpPr>
        <p:sp>
          <p:nvSpPr>
            <p:cNvPr id="351" name="Google Shape;351;p29"/>
            <p:cNvSpPr/>
            <p:nvPr/>
          </p:nvSpPr>
          <p:spPr>
            <a:xfrm>
              <a:off x="664184" y="291279"/>
              <a:ext cx="180451" cy="190476"/>
            </a:xfrm>
            <a:custGeom>
              <a:avLst/>
              <a:gdLst/>
              <a:ahLst/>
              <a:cxnLst/>
              <a:rect l="l" t="t" r="r" b="b"/>
              <a:pathLst>
                <a:path w="171450" h="180975" extrusionOk="0">
                  <a:moveTo>
                    <a:pt x="4777" y="90472"/>
                  </a:moveTo>
                  <a:cubicBezTo>
                    <a:pt x="27732" y="77995"/>
                    <a:pt x="74214" y="68946"/>
                    <a:pt x="70499" y="6843"/>
                  </a:cubicBezTo>
                  <a:cubicBezTo>
                    <a:pt x="70023" y="-1349"/>
                    <a:pt x="83358" y="-2396"/>
                    <a:pt x="87263" y="4843"/>
                  </a:cubicBezTo>
                  <a:cubicBezTo>
                    <a:pt x="100313" y="28655"/>
                    <a:pt x="112886" y="73613"/>
                    <a:pt x="168512" y="83710"/>
                  </a:cubicBezTo>
                  <a:cubicBezTo>
                    <a:pt x="175465" y="84948"/>
                    <a:pt x="176798" y="97426"/>
                    <a:pt x="170131" y="99426"/>
                  </a:cubicBezTo>
                  <a:cubicBezTo>
                    <a:pt x="120887" y="114285"/>
                    <a:pt x="114410" y="143622"/>
                    <a:pt x="102027" y="179341"/>
                  </a:cubicBezTo>
                  <a:cubicBezTo>
                    <a:pt x="99360" y="186961"/>
                    <a:pt x="89168" y="188104"/>
                    <a:pt x="85358" y="181055"/>
                  </a:cubicBezTo>
                  <a:cubicBezTo>
                    <a:pt x="71642" y="155814"/>
                    <a:pt x="70976" y="120190"/>
                    <a:pt x="6491" y="107141"/>
                  </a:cubicBezTo>
                  <a:cubicBezTo>
                    <a:pt x="-1414" y="105522"/>
                    <a:pt x="-2272" y="94282"/>
                    <a:pt x="4872" y="90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8710834" y="2972079"/>
              <a:ext cx="180451" cy="190476"/>
            </a:xfrm>
            <a:custGeom>
              <a:avLst/>
              <a:gdLst/>
              <a:ahLst/>
              <a:cxnLst/>
              <a:rect l="l" t="t" r="r" b="b"/>
              <a:pathLst>
                <a:path w="171450" h="180975" extrusionOk="0">
                  <a:moveTo>
                    <a:pt x="4777" y="90472"/>
                  </a:moveTo>
                  <a:cubicBezTo>
                    <a:pt x="27732" y="77995"/>
                    <a:pt x="74214" y="68946"/>
                    <a:pt x="70499" y="6843"/>
                  </a:cubicBezTo>
                  <a:cubicBezTo>
                    <a:pt x="70023" y="-1349"/>
                    <a:pt x="83358" y="-2396"/>
                    <a:pt x="87263" y="4843"/>
                  </a:cubicBezTo>
                  <a:cubicBezTo>
                    <a:pt x="100313" y="28655"/>
                    <a:pt x="112886" y="73613"/>
                    <a:pt x="168512" y="83710"/>
                  </a:cubicBezTo>
                  <a:cubicBezTo>
                    <a:pt x="175465" y="84948"/>
                    <a:pt x="176798" y="97426"/>
                    <a:pt x="170131" y="99426"/>
                  </a:cubicBezTo>
                  <a:cubicBezTo>
                    <a:pt x="120887" y="114285"/>
                    <a:pt x="114410" y="143622"/>
                    <a:pt x="102027" y="179341"/>
                  </a:cubicBezTo>
                  <a:cubicBezTo>
                    <a:pt x="99360" y="186961"/>
                    <a:pt x="89168" y="188104"/>
                    <a:pt x="85358" y="181055"/>
                  </a:cubicBezTo>
                  <a:cubicBezTo>
                    <a:pt x="71642" y="155814"/>
                    <a:pt x="70976" y="120190"/>
                    <a:pt x="6491" y="107141"/>
                  </a:cubicBezTo>
                  <a:cubicBezTo>
                    <a:pt x="-1414" y="105522"/>
                    <a:pt x="-2272" y="94282"/>
                    <a:pt x="4872" y="90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30"/>
          <p:cNvGrpSpPr/>
          <p:nvPr/>
        </p:nvGrpSpPr>
        <p:grpSpPr>
          <a:xfrm>
            <a:off x="-1172099" y="-149404"/>
            <a:ext cx="12488472" cy="7422769"/>
            <a:chOff x="-1172099" y="-149404"/>
            <a:chExt cx="12488472" cy="7422769"/>
          </a:xfrm>
        </p:grpSpPr>
        <p:sp>
          <p:nvSpPr>
            <p:cNvPr id="355" name="Google Shape;355;p30"/>
            <p:cNvSpPr/>
            <p:nvPr/>
          </p:nvSpPr>
          <p:spPr>
            <a:xfrm>
              <a:off x="-1172099" y="4008576"/>
              <a:ext cx="3522536" cy="3264789"/>
            </a:xfrm>
            <a:custGeom>
              <a:avLst/>
              <a:gdLst/>
              <a:ahLst/>
              <a:cxnLst/>
              <a:rect l="l" t="t" r="r" b="b"/>
              <a:pathLst>
                <a:path w="3124200" h="2895600" extrusionOk="0">
                  <a:moveTo>
                    <a:pt x="572992" y="164772"/>
                  </a:moveTo>
                  <a:cubicBezTo>
                    <a:pt x="829119" y="-10869"/>
                    <a:pt x="1231265" y="-96594"/>
                    <a:pt x="1493202" y="168773"/>
                  </a:cubicBezTo>
                  <a:cubicBezTo>
                    <a:pt x="1658270" y="335937"/>
                    <a:pt x="1902682" y="439283"/>
                    <a:pt x="2278443" y="442617"/>
                  </a:cubicBezTo>
                  <a:cubicBezTo>
                    <a:pt x="3068637" y="449856"/>
                    <a:pt x="3519646" y="1845745"/>
                    <a:pt x="2668397" y="2583646"/>
                  </a:cubicBezTo>
                  <a:cubicBezTo>
                    <a:pt x="2053177" y="3117046"/>
                    <a:pt x="416020" y="3040942"/>
                    <a:pt x="71786" y="1789833"/>
                  </a:cubicBezTo>
                  <a:cubicBezTo>
                    <a:pt x="-138335" y="1026213"/>
                    <a:pt x="138080" y="463000"/>
                    <a:pt x="572992" y="1647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0"/>
            <p:cNvSpPr/>
            <p:nvPr/>
          </p:nvSpPr>
          <p:spPr>
            <a:xfrm rot="10800000" flipH="1">
              <a:off x="6971616" y="-149404"/>
              <a:ext cx="4344757" cy="3252216"/>
            </a:xfrm>
            <a:custGeom>
              <a:avLst/>
              <a:gdLst/>
              <a:ahLst/>
              <a:cxnLst/>
              <a:rect l="l" t="t" r="r" b="b"/>
              <a:pathLst>
                <a:path w="1628775" h="1219200" extrusionOk="0">
                  <a:moveTo>
                    <a:pt x="1514204" y="95"/>
                  </a:moveTo>
                  <a:cubicBezTo>
                    <a:pt x="1514204" y="95"/>
                    <a:pt x="1007759" y="17336"/>
                    <a:pt x="1031953" y="277273"/>
                  </a:cubicBezTo>
                  <a:cubicBezTo>
                    <a:pt x="1056146" y="537210"/>
                    <a:pt x="754775" y="346615"/>
                    <a:pt x="604566" y="519779"/>
                  </a:cubicBezTo>
                  <a:cubicBezTo>
                    <a:pt x="454452" y="693039"/>
                    <a:pt x="867361" y="926878"/>
                    <a:pt x="604566" y="990410"/>
                  </a:cubicBezTo>
                  <a:cubicBezTo>
                    <a:pt x="341771" y="1053941"/>
                    <a:pt x="252331" y="964406"/>
                    <a:pt x="116600" y="1085660"/>
                  </a:cubicBezTo>
                  <a:cubicBezTo>
                    <a:pt x="-19131" y="1206913"/>
                    <a:pt x="1062" y="1209866"/>
                    <a:pt x="1062" y="1209866"/>
                  </a:cubicBezTo>
                  <a:lnTo>
                    <a:pt x="1632504" y="1227201"/>
                  </a:lnTo>
                  <a:lnTo>
                    <a:pt x="1594975" y="5810"/>
                  </a:lnTo>
                  <a:lnTo>
                    <a:pt x="1514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4725"/>
            <a:ext cx="77175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8" r:id="rId5"/>
    <p:sldLayoutId id="2147483670" r:id="rId6"/>
    <p:sldLayoutId id="2147483673" r:id="rId7"/>
    <p:sldLayoutId id="2147483675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 txBox="1">
            <a:spLocks noGrp="1"/>
          </p:cNvSpPr>
          <p:nvPr>
            <p:ph type="ctrTitle"/>
          </p:nvPr>
        </p:nvSpPr>
        <p:spPr>
          <a:xfrm>
            <a:off x="713225" y="1348050"/>
            <a:ext cx="4755300" cy="18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A</a:t>
            </a:r>
            <a:r>
              <a:rPr lang="zh-CN" altLang="en-US" sz="3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altLang="zh-CN" sz="3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Survey</a:t>
            </a:r>
            <a:r>
              <a:rPr lang="zh-CN" altLang="en-US" sz="3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altLang="zh-CN" sz="3700" dirty="0"/>
              <a:t>about</a:t>
            </a:r>
            <a:r>
              <a:rPr lang="zh-CN" altLang="en-US" sz="3700" dirty="0"/>
              <a:t> </a:t>
            </a:r>
            <a:r>
              <a:rPr lang="en-US" altLang="zh-CN" sz="3700" dirty="0"/>
              <a:t>LLM</a:t>
            </a:r>
            <a:r>
              <a:rPr lang="zh-CN" altLang="en-US" sz="3700" dirty="0"/>
              <a:t> </a:t>
            </a:r>
            <a:r>
              <a:rPr lang="en-US" altLang="zh-CN" sz="3700" dirty="0"/>
              <a:t>application</a:t>
            </a:r>
            <a:r>
              <a:rPr lang="zh-CN" altLang="en-US" sz="3700" dirty="0"/>
              <a:t> </a:t>
            </a:r>
            <a:r>
              <a:rPr lang="en-US" altLang="zh-CN" sz="3700" dirty="0"/>
              <a:t>to</a:t>
            </a:r>
            <a:r>
              <a:rPr lang="zh-CN" altLang="en-US" sz="3700" dirty="0"/>
              <a:t> </a:t>
            </a:r>
            <a:r>
              <a:rPr lang="en-US" altLang="zh-CN" sz="3700" dirty="0"/>
              <a:t>Financial</a:t>
            </a:r>
            <a:r>
              <a:rPr lang="zh-CN" altLang="en-US" sz="3700" dirty="0"/>
              <a:t> </a:t>
            </a:r>
            <a:r>
              <a:rPr lang="en-US" altLang="zh-CN" sz="3700" dirty="0"/>
              <a:t>Texts</a:t>
            </a:r>
            <a:r>
              <a:rPr lang="zh-CN" altLang="en-US" sz="3700" dirty="0"/>
              <a:t> </a:t>
            </a:r>
            <a:r>
              <a:rPr lang="en" sz="3300" dirty="0">
                <a:latin typeface="Montserrat"/>
                <a:ea typeface="Montserrat"/>
                <a:cs typeface="Montserrat"/>
                <a:sym typeface="Montserrat"/>
              </a:rPr>
              <a:t>–</a:t>
            </a:r>
            <a:r>
              <a:rPr lang="zh-CN" altLang="en-US" sz="33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3300" dirty="0">
                <a:latin typeface="Montserrat"/>
                <a:ea typeface="Montserrat"/>
                <a:cs typeface="Montserrat"/>
                <a:sym typeface="Montserrat"/>
              </a:rPr>
              <a:t>Peng</a:t>
            </a:r>
            <a:r>
              <a:rPr lang="zh-CN" altLang="en-US" sz="33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sz="3300" dirty="0">
                <a:latin typeface="Montserrat"/>
                <a:ea typeface="Montserrat"/>
                <a:cs typeface="Montserrat"/>
                <a:sym typeface="Montserrat"/>
              </a:rPr>
              <a:t>Chen</a:t>
            </a:r>
            <a:endParaRPr sz="33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34"/>
          <p:cNvSpPr/>
          <p:nvPr/>
        </p:nvSpPr>
        <p:spPr>
          <a:xfrm>
            <a:off x="6993950" y="539500"/>
            <a:ext cx="1434000" cy="336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CS</a:t>
            </a:r>
            <a:r>
              <a:rPr lang="zh-CN" altLang="en-US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altLang="zh-CN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8803</a:t>
            </a:r>
            <a:r>
              <a:rPr lang="zh-CN" altLang="en-US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dirty="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0" name="Google Shape;370;p34"/>
          <p:cNvSpPr/>
          <p:nvPr/>
        </p:nvSpPr>
        <p:spPr>
          <a:xfrm rot="138917">
            <a:off x="4530604" y="884099"/>
            <a:ext cx="7002591" cy="4526928"/>
          </a:xfrm>
          <a:custGeom>
            <a:avLst/>
            <a:gdLst/>
            <a:ahLst/>
            <a:cxnLst/>
            <a:rect l="l" t="t" r="r" b="b"/>
            <a:pathLst>
              <a:path w="1885950" h="1219200" extrusionOk="0">
                <a:moveTo>
                  <a:pt x="1771094" y="0"/>
                </a:moveTo>
                <a:cubicBezTo>
                  <a:pt x="1771094" y="0"/>
                  <a:pt x="1007665" y="17240"/>
                  <a:pt x="1031859" y="277178"/>
                </a:cubicBezTo>
                <a:cubicBezTo>
                  <a:pt x="1056052" y="537115"/>
                  <a:pt x="754681" y="346520"/>
                  <a:pt x="604472" y="519684"/>
                </a:cubicBezTo>
                <a:cubicBezTo>
                  <a:pt x="454358" y="692944"/>
                  <a:pt x="867267" y="926783"/>
                  <a:pt x="604472" y="990314"/>
                </a:cubicBezTo>
                <a:cubicBezTo>
                  <a:pt x="341677" y="1053846"/>
                  <a:pt x="252237" y="964311"/>
                  <a:pt x="116506" y="1085564"/>
                </a:cubicBezTo>
                <a:cubicBezTo>
                  <a:pt x="-19130" y="1207008"/>
                  <a:pt x="1063" y="1209866"/>
                  <a:pt x="1063" y="1209866"/>
                </a:cubicBezTo>
                <a:lnTo>
                  <a:pt x="1889490" y="1227201"/>
                </a:lnTo>
                <a:lnTo>
                  <a:pt x="1851961" y="5810"/>
                </a:lnTo>
                <a:lnTo>
                  <a:pt x="177109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1" name="Google Shape;371;p34"/>
          <p:cNvGrpSpPr/>
          <p:nvPr/>
        </p:nvGrpSpPr>
        <p:grpSpPr>
          <a:xfrm>
            <a:off x="5632836" y="1244526"/>
            <a:ext cx="3197100" cy="2650849"/>
            <a:chOff x="5632836" y="1244526"/>
            <a:chExt cx="3197100" cy="2650849"/>
          </a:xfrm>
        </p:grpSpPr>
        <p:sp>
          <p:nvSpPr>
            <p:cNvPr id="372" name="Google Shape;372;p34"/>
            <p:cNvSpPr/>
            <p:nvPr/>
          </p:nvSpPr>
          <p:spPr>
            <a:xfrm>
              <a:off x="6365549" y="2415054"/>
              <a:ext cx="192900" cy="192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373" name="Google Shape;373;p34"/>
            <p:cNvGrpSpPr/>
            <p:nvPr/>
          </p:nvGrpSpPr>
          <p:grpSpPr>
            <a:xfrm>
              <a:off x="5856706" y="1244526"/>
              <a:ext cx="2749363" cy="2650843"/>
              <a:chOff x="5856706" y="1244526"/>
              <a:chExt cx="2749363" cy="2650843"/>
            </a:xfrm>
          </p:grpSpPr>
          <p:grpSp>
            <p:nvGrpSpPr>
              <p:cNvPr id="374" name="Google Shape;374;p34"/>
              <p:cNvGrpSpPr/>
              <p:nvPr/>
            </p:nvGrpSpPr>
            <p:grpSpPr>
              <a:xfrm rot="2923186">
                <a:off x="7478688" y="1755893"/>
                <a:ext cx="704087" cy="1207006"/>
                <a:chOff x="6116818" y="1669438"/>
                <a:chExt cx="1071301" cy="1836516"/>
              </a:xfrm>
            </p:grpSpPr>
            <p:sp>
              <p:nvSpPr>
                <p:cNvPr id="375" name="Google Shape;375;p34"/>
                <p:cNvSpPr/>
                <p:nvPr/>
              </p:nvSpPr>
              <p:spPr>
                <a:xfrm>
                  <a:off x="6116818" y="1669438"/>
                  <a:ext cx="1071301" cy="1836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354" h="2160607" extrusionOk="0">
                      <a:moveTo>
                        <a:pt x="1225582" y="2165514"/>
                      </a:moveTo>
                      <a:cubicBezTo>
                        <a:pt x="1225582" y="2165514"/>
                        <a:pt x="1341522" y="1390332"/>
                        <a:pt x="1165009" y="924644"/>
                      </a:cubicBezTo>
                      <a:cubicBezTo>
                        <a:pt x="1146489" y="875773"/>
                        <a:pt x="1083729" y="862848"/>
                        <a:pt x="1048233" y="901109"/>
                      </a:cubicBezTo>
                      <a:lnTo>
                        <a:pt x="985150" y="969078"/>
                      </a:lnTo>
                      <a:lnTo>
                        <a:pt x="1014151" y="664535"/>
                      </a:lnTo>
                      <a:cubicBezTo>
                        <a:pt x="1015502" y="650388"/>
                        <a:pt x="1012608" y="636305"/>
                        <a:pt x="1005792" y="623895"/>
                      </a:cubicBezTo>
                      <a:cubicBezTo>
                        <a:pt x="982321" y="581133"/>
                        <a:pt x="921040" y="476768"/>
                        <a:pt x="843168" y="399282"/>
                      </a:cubicBezTo>
                      <a:cubicBezTo>
                        <a:pt x="810309" y="366615"/>
                        <a:pt x="755586" y="374332"/>
                        <a:pt x="732951" y="414843"/>
                      </a:cubicBezTo>
                      <a:lnTo>
                        <a:pt x="687295" y="496509"/>
                      </a:lnTo>
                      <a:cubicBezTo>
                        <a:pt x="687295" y="496509"/>
                        <a:pt x="752628" y="109850"/>
                        <a:pt x="82197" y="920"/>
                      </a:cubicBezTo>
                      <a:cubicBezTo>
                        <a:pt x="40656" y="-5832"/>
                        <a:pt x="2589" y="25419"/>
                        <a:pt x="917" y="67667"/>
                      </a:cubicBezTo>
                      <a:cubicBezTo>
                        <a:pt x="-5128" y="220067"/>
                        <a:pt x="11977" y="553032"/>
                        <a:pt x="262697" y="653860"/>
                      </a:cubicBezTo>
                      <a:lnTo>
                        <a:pt x="182446" y="672959"/>
                      </a:lnTo>
                      <a:cubicBezTo>
                        <a:pt x="143671" y="682154"/>
                        <a:pt x="120393" y="722022"/>
                        <a:pt x="131261" y="760476"/>
                      </a:cubicBezTo>
                      <a:lnTo>
                        <a:pt x="203281" y="1016470"/>
                      </a:lnTo>
                      <a:cubicBezTo>
                        <a:pt x="208746" y="1035761"/>
                        <a:pt x="222122" y="1051837"/>
                        <a:pt x="240062" y="1060582"/>
                      </a:cubicBezTo>
                      <a:lnTo>
                        <a:pt x="518434" y="1196263"/>
                      </a:lnTo>
                      <a:lnTo>
                        <a:pt x="370664" y="1235938"/>
                      </a:lnTo>
                      <a:cubicBezTo>
                        <a:pt x="325844" y="1247963"/>
                        <a:pt x="304881" y="1299664"/>
                        <a:pt x="328609" y="1339789"/>
                      </a:cubicBezTo>
                      <a:cubicBezTo>
                        <a:pt x="430338" y="1511995"/>
                        <a:pt x="712953" y="1919681"/>
                        <a:pt x="1225647" y="216570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76" name="Google Shape;376;p34"/>
                <p:cNvGrpSpPr/>
                <p:nvPr/>
              </p:nvGrpSpPr>
              <p:grpSpPr>
                <a:xfrm>
                  <a:off x="6265718" y="1794294"/>
                  <a:ext cx="830804" cy="1530430"/>
                  <a:chOff x="6265718" y="1794294"/>
                  <a:chExt cx="830804" cy="1530430"/>
                </a:xfrm>
              </p:grpSpPr>
              <p:sp>
                <p:nvSpPr>
                  <p:cNvPr id="377" name="Google Shape;377;p34"/>
                  <p:cNvSpPr/>
                  <p:nvPr/>
                </p:nvSpPr>
                <p:spPr>
                  <a:xfrm>
                    <a:off x="6265718" y="1794294"/>
                    <a:ext cx="830804" cy="15304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417" h="1800506" extrusionOk="0">
                        <a:moveTo>
                          <a:pt x="980623" y="1794564"/>
                        </a:moveTo>
                        <a:cubicBezTo>
                          <a:pt x="942170" y="1652066"/>
                          <a:pt x="895421" y="1511884"/>
                          <a:pt x="840120" y="1374981"/>
                        </a:cubicBezTo>
                        <a:cubicBezTo>
                          <a:pt x="789513" y="1249782"/>
                          <a:pt x="731960" y="1127540"/>
                          <a:pt x="668428" y="1008385"/>
                        </a:cubicBezTo>
                        <a:cubicBezTo>
                          <a:pt x="607726" y="894568"/>
                          <a:pt x="541750" y="783708"/>
                          <a:pt x="472430" y="674970"/>
                        </a:cubicBezTo>
                        <a:cubicBezTo>
                          <a:pt x="403111" y="566232"/>
                          <a:pt x="332569" y="462575"/>
                          <a:pt x="260099" y="358017"/>
                        </a:cubicBezTo>
                        <a:cubicBezTo>
                          <a:pt x="187628" y="253459"/>
                          <a:pt x="113679" y="148579"/>
                          <a:pt x="41337" y="43249"/>
                        </a:cubicBezTo>
                        <a:cubicBezTo>
                          <a:pt x="32207" y="29939"/>
                          <a:pt x="23075" y="16628"/>
                          <a:pt x="14008" y="3317"/>
                        </a:cubicBezTo>
                        <a:cubicBezTo>
                          <a:pt x="8736" y="-4464"/>
                          <a:pt x="-4061" y="2867"/>
                          <a:pt x="1276" y="10712"/>
                        </a:cubicBezTo>
                        <a:cubicBezTo>
                          <a:pt x="73425" y="116556"/>
                          <a:pt x="147182" y="221371"/>
                          <a:pt x="220360" y="326508"/>
                        </a:cubicBezTo>
                        <a:cubicBezTo>
                          <a:pt x="293537" y="431644"/>
                          <a:pt x="364400" y="534916"/>
                          <a:pt x="433269" y="641275"/>
                        </a:cubicBezTo>
                        <a:cubicBezTo>
                          <a:pt x="502139" y="747633"/>
                          <a:pt x="569464" y="858107"/>
                          <a:pt x="631004" y="970317"/>
                        </a:cubicBezTo>
                        <a:cubicBezTo>
                          <a:pt x="695757" y="1088315"/>
                          <a:pt x="754982" y="1209335"/>
                          <a:pt x="807132" y="1333441"/>
                        </a:cubicBezTo>
                        <a:cubicBezTo>
                          <a:pt x="863398" y="1467450"/>
                          <a:pt x="911497" y="1604803"/>
                          <a:pt x="951429" y="1744600"/>
                        </a:cubicBezTo>
                        <a:cubicBezTo>
                          <a:pt x="956574" y="1762540"/>
                          <a:pt x="961525" y="1780481"/>
                          <a:pt x="966348" y="1798422"/>
                        </a:cubicBezTo>
                        <a:cubicBezTo>
                          <a:pt x="968792" y="1807553"/>
                          <a:pt x="983003" y="1803695"/>
                          <a:pt x="980559" y="1794499"/>
                        </a:cubicBezTo>
                        <a:lnTo>
                          <a:pt x="980559" y="1794499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8" name="Google Shape;378;p34"/>
                  <p:cNvSpPr/>
                  <p:nvPr/>
                </p:nvSpPr>
                <p:spPr>
                  <a:xfrm>
                    <a:off x="6747157" y="2233114"/>
                    <a:ext cx="60124" cy="2732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734" h="321519" extrusionOk="0">
                        <a:moveTo>
                          <a:pt x="14358" y="318088"/>
                        </a:moveTo>
                        <a:cubicBezTo>
                          <a:pt x="20788" y="283428"/>
                          <a:pt x="27283" y="248704"/>
                          <a:pt x="33713" y="214044"/>
                        </a:cubicBezTo>
                        <a:cubicBezTo>
                          <a:pt x="44067" y="158486"/>
                          <a:pt x="54420" y="102927"/>
                          <a:pt x="64708" y="47305"/>
                        </a:cubicBezTo>
                        <a:cubicBezTo>
                          <a:pt x="67087" y="34637"/>
                          <a:pt x="69402" y="21905"/>
                          <a:pt x="71781" y="9237"/>
                        </a:cubicBezTo>
                        <a:cubicBezTo>
                          <a:pt x="73518" y="-23"/>
                          <a:pt x="59307" y="-4010"/>
                          <a:pt x="57570" y="5314"/>
                        </a:cubicBezTo>
                        <a:cubicBezTo>
                          <a:pt x="51140" y="39974"/>
                          <a:pt x="44645" y="74698"/>
                          <a:pt x="38215" y="109358"/>
                        </a:cubicBezTo>
                        <a:lnTo>
                          <a:pt x="7220" y="276098"/>
                        </a:lnTo>
                        <a:cubicBezTo>
                          <a:pt x="4841" y="288765"/>
                          <a:pt x="2526" y="301497"/>
                          <a:pt x="147" y="314165"/>
                        </a:cubicBezTo>
                        <a:cubicBezTo>
                          <a:pt x="-1590" y="323425"/>
                          <a:pt x="12622" y="327412"/>
                          <a:pt x="14358" y="318088"/>
                        </a:cubicBezTo>
                        <a:lnTo>
                          <a:pt x="14358" y="318088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9" name="Google Shape;379;p34"/>
                  <p:cNvSpPr/>
                  <p:nvPr/>
                </p:nvSpPr>
                <p:spPr>
                  <a:xfrm>
                    <a:off x="6426696" y="2301975"/>
                    <a:ext cx="224098" cy="491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3645" h="57873" extrusionOk="0">
                        <a:moveTo>
                          <a:pt x="258836" y="48321"/>
                        </a:moveTo>
                        <a:cubicBezTo>
                          <a:pt x="185787" y="34238"/>
                          <a:pt x="112738" y="20156"/>
                          <a:pt x="39753" y="6073"/>
                        </a:cubicBezTo>
                        <a:cubicBezTo>
                          <a:pt x="29593" y="4080"/>
                          <a:pt x="19369" y="2151"/>
                          <a:pt x="9209" y="157"/>
                        </a:cubicBezTo>
                        <a:cubicBezTo>
                          <a:pt x="-51" y="-1643"/>
                          <a:pt x="-3973" y="12568"/>
                          <a:pt x="5286" y="14369"/>
                        </a:cubicBezTo>
                        <a:cubicBezTo>
                          <a:pt x="78335" y="28451"/>
                          <a:pt x="151385" y="42534"/>
                          <a:pt x="224370" y="56616"/>
                        </a:cubicBezTo>
                        <a:lnTo>
                          <a:pt x="254914" y="62532"/>
                        </a:lnTo>
                        <a:cubicBezTo>
                          <a:pt x="264173" y="64332"/>
                          <a:pt x="268096" y="50121"/>
                          <a:pt x="258836" y="48321"/>
                        </a:cubicBezTo>
                        <a:lnTo>
                          <a:pt x="258836" y="4832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380" name="Google Shape;380;p34"/>
              <p:cNvSpPr/>
              <p:nvPr/>
            </p:nvSpPr>
            <p:spPr>
              <a:xfrm>
                <a:off x="6494962" y="2771977"/>
                <a:ext cx="355278" cy="71055"/>
              </a:xfrm>
              <a:custGeom>
                <a:avLst/>
                <a:gdLst/>
                <a:ahLst/>
                <a:cxnLst/>
                <a:rect l="l" t="t" r="r" b="b"/>
                <a:pathLst>
                  <a:path w="417974" h="83594" extrusionOk="0">
                    <a:moveTo>
                      <a:pt x="397462" y="38479"/>
                    </a:moveTo>
                    <a:cubicBezTo>
                      <a:pt x="355214" y="34171"/>
                      <a:pt x="312967" y="29799"/>
                      <a:pt x="270655" y="25490"/>
                    </a:cubicBezTo>
                    <a:lnTo>
                      <a:pt x="69448" y="4849"/>
                    </a:lnTo>
                    <a:cubicBezTo>
                      <a:pt x="53951" y="3241"/>
                      <a:pt x="38454" y="1698"/>
                      <a:pt x="22957" y="90"/>
                    </a:cubicBezTo>
                    <a:cubicBezTo>
                      <a:pt x="10610" y="-1196"/>
                      <a:pt x="0" y="11536"/>
                      <a:pt x="0" y="23047"/>
                    </a:cubicBezTo>
                    <a:cubicBezTo>
                      <a:pt x="0" y="36486"/>
                      <a:pt x="10546" y="44717"/>
                      <a:pt x="22957" y="46003"/>
                    </a:cubicBezTo>
                    <a:cubicBezTo>
                      <a:pt x="65204" y="50311"/>
                      <a:pt x="107452" y="54684"/>
                      <a:pt x="149764" y="58992"/>
                    </a:cubicBezTo>
                    <a:lnTo>
                      <a:pt x="350971" y="79634"/>
                    </a:lnTo>
                    <a:cubicBezTo>
                      <a:pt x="366467" y="81242"/>
                      <a:pt x="381965" y="82785"/>
                      <a:pt x="397462" y="84392"/>
                    </a:cubicBezTo>
                    <a:cubicBezTo>
                      <a:pt x="409808" y="85678"/>
                      <a:pt x="420418" y="72946"/>
                      <a:pt x="420418" y="61436"/>
                    </a:cubicBezTo>
                    <a:cubicBezTo>
                      <a:pt x="420418" y="47996"/>
                      <a:pt x="409872" y="39766"/>
                      <a:pt x="397462" y="38479"/>
                    </a:cubicBezTo>
                    <a:lnTo>
                      <a:pt x="397462" y="38479"/>
                    </a:lnTo>
                    <a:close/>
                  </a:path>
                </a:pathLst>
              </a:custGeom>
              <a:solidFill>
                <a:srgbClr val="9E73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34"/>
              <p:cNvSpPr/>
              <p:nvPr/>
            </p:nvSpPr>
            <p:spPr>
              <a:xfrm>
                <a:off x="6245234" y="2798460"/>
                <a:ext cx="131180" cy="229564"/>
              </a:xfrm>
              <a:custGeom>
                <a:avLst/>
                <a:gdLst/>
                <a:ahLst/>
                <a:cxnLst/>
                <a:rect l="l" t="t" r="r" b="b"/>
                <a:pathLst>
                  <a:path w="154329" h="270075" extrusionOk="0">
                    <a:moveTo>
                      <a:pt x="152226" y="241292"/>
                    </a:moveTo>
                    <a:cubicBezTo>
                      <a:pt x="120074" y="173966"/>
                      <a:pt x="87987" y="106704"/>
                      <a:pt x="55835" y="39378"/>
                    </a:cubicBezTo>
                    <a:cubicBezTo>
                      <a:pt x="51333" y="29990"/>
                      <a:pt x="46897" y="20601"/>
                      <a:pt x="42395" y="11213"/>
                    </a:cubicBezTo>
                    <a:cubicBezTo>
                      <a:pt x="37058" y="24"/>
                      <a:pt x="21046" y="-2934"/>
                      <a:pt x="11015" y="2982"/>
                    </a:cubicBezTo>
                    <a:cubicBezTo>
                      <a:pt x="-431" y="9670"/>
                      <a:pt x="-2553" y="23174"/>
                      <a:pt x="2784" y="34363"/>
                    </a:cubicBezTo>
                    <a:cubicBezTo>
                      <a:pt x="34936" y="101689"/>
                      <a:pt x="67024" y="168950"/>
                      <a:pt x="99176" y="236277"/>
                    </a:cubicBezTo>
                    <a:cubicBezTo>
                      <a:pt x="103677" y="245665"/>
                      <a:pt x="108114" y="255053"/>
                      <a:pt x="112615" y="264442"/>
                    </a:cubicBezTo>
                    <a:cubicBezTo>
                      <a:pt x="117952" y="275630"/>
                      <a:pt x="133964" y="278588"/>
                      <a:pt x="143995" y="272672"/>
                    </a:cubicBezTo>
                    <a:cubicBezTo>
                      <a:pt x="155441" y="265985"/>
                      <a:pt x="157563" y="252481"/>
                      <a:pt x="152226" y="241292"/>
                    </a:cubicBezTo>
                    <a:lnTo>
                      <a:pt x="152226" y="241292"/>
                    </a:lnTo>
                    <a:close/>
                  </a:path>
                </a:pathLst>
              </a:custGeom>
              <a:solidFill>
                <a:srgbClr val="9E73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82" name="Google Shape;382;p34"/>
              <p:cNvGrpSpPr/>
              <p:nvPr/>
            </p:nvGrpSpPr>
            <p:grpSpPr>
              <a:xfrm>
                <a:off x="5856706" y="3556434"/>
                <a:ext cx="2749363" cy="338935"/>
                <a:chOff x="5856706" y="3560484"/>
                <a:chExt cx="2749363" cy="338935"/>
              </a:xfrm>
            </p:grpSpPr>
            <p:sp>
              <p:nvSpPr>
                <p:cNvPr id="383" name="Google Shape;383;p34"/>
                <p:cNvSpPr/>
                <p:nvPr/>
              </p:nvSpPr>
              <p:spPr>
                <a:xfrm>
                  <a:off x="7001594" y="3560538"/>
                  <a:ext cx="1535896" cy="338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936" h="398683" extrusionOk="0">
                      <a:moveTo>
                        <a:pt x="201336" y="398876"/>
                      </a:moveTo>
                      <a:lnTo>
                        <a:pt x="1808159" y="398876"/>
                      </a:lnTo>
                      <a:lnTo>
                        <a:pt x="1808159" y="0"/>
                      </a:lnTo>
                      <a:lnTo>
                        <a:pt x="197605" y="0"/>
                      </a:lnTo>
                      <a:cubicBezTo>
                        <a:pt x="88482" y="0"/>
                        <a:pt x="0" y="88482"/>
                        <a:pt x="0" y="197606"/>
                      </a:cubicBezTo>
                      <a:lnTo>
                        <a:pt x="0" y="197606"/>
                      </a:lnTo>
                      <a:cubicBezTo>
                        <a:pt x="0" y="308787"/>
                        <a:pt x="90090" y="398876"/>
                        <a:pt x="201271" y="39887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" name="Google Shape;384;p34"/>
                <p:cNvSpPr/>
                <p:nvPr/>
              </p:nvSpPr>
              <p:spPr>
                <a:xfrm>
                  <a:off x="5856706" y="3560484"/>
                  <a:ext cx="2749309" cy="338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481" h="398683" extrusionOk="0">
                      <a:moveTo>
                        <a:pt x="3209724" y="339267"/>
                      </a:moveTo>
                      <a:lnTo>
                        <a:pt x="1755494" y="339267"/>
                      </a:lnTo>
                      <a:cubicBezTo>
                        <a:pt x="1678329" y="339267"/>
                        <a:pt x="1615697" y="276699"/>
                        <a:pt x="1615697" y="199470"/>
                      </a:cubicBezTo>
                      <a:lnTo>
                        <a:pt x="1615697" y="199470"/>
                      </a:lnTo>
                      <a:cubicBezTo>
                        <a:pt x="1615697" y="122306"/>
                        <a:pt x="1678265" y="59674"/>
                        <a:pt x="1755494" y="59674"/>
                      </a:cubicBezTo>
                      <a:lnTo>
                        <a:pt x="3209724" y="59674"/>
                      </a:lnTo>
                      <a:cubicBezTo>
                        <a:pt x="3226121" y="59674"/>
                        <a:pt x="3240204" y="46813"/>
                        <a:pt x="3240525" y="30416"/>
                      </a:cubicBezTo>
                      <a:cubicBezTo>
                        <a:pt x="3240847" y="13697"/>
                        <a:pt x="3227344" y="0"/>
                        <a:pt x="3210689" y="0"/>
                      </a:cubicBezTo>
                      <a:lnTo>
                        <a:pt x="194262" y="0"/>
                      </a:lnTo>
                      <a:cubicBezTo>
                        <a:pt x="87003" y="0"/>
                        <a:pt x="0" y="87003"/>
                        <a:pt x="0" y="194262"/>
                      </a:cubicBezTo>
                      <a:lnTo>
                        <a:pt x="0" y="194262"/>
                      </a:lnTo>
                      <a:cubicBezTo>
                        <a:pt x="0" y="307244"/>
                        <a:pt x="91569" y="398876"/>
                        <a:pt x="204614" y="398876"/>
                      </a:cubicBezTo>
                      <a:lnTo>
                        <a:pt x="3210689" y="398876"/>
                      </a:lnTo>
                      <a:cubicBezTo>
                        <a:pt x="3227344" y="398876"/>
                        <a:pt x="3240847" y="385244"/>
                        <a:pt x="3240525" y="368461"/>
                      </a:cubicBezTo>
                      <a:cubicBezTo>
                        <a:pt x="3240204" y="352063"/>
                        <a:pt x="3226121" y="339203"/>
                        <a:pt x="3209724" y="33920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" name="Google Shape;385;p34"/>
                <p:cNvSpPr/>
                <p:nvPr/>
              </p:nvSpPr>
              <p:spPr>
                <a:xfrm>
                  <a:off x="8300220" y="3656526"/>
                  <a:ext cx="136645" cy="153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759" h="180050" extrusionOk="0">
                      <a:moveTo>
                        <a:pt x="0" y="0"/>
                      </a:moveTo>
                      <a:cubicBezTo>
                        <a:pt x="0" y="0"/>
                        <a:pt x="22378" y="17105"/>
                        <a:pt x="29773" y="45334"/>
                      </a:cubicBezTo>
                      <a:cubicBezTo>
                        <a:pt x="31058" y="50285"/>
                        <a:pt x="31894" y="55558"/>
                        <a:pt x="32088" y="61089"/>
                      </a:cubicBezTo>
                      <a:cubicBezTo>
                        <a:pt x="33309" y="98513"/>
                        <a:pt x="32088" y="183201"/>
                        <a:pt x="32088" y="183201"/>
                      </a:cubicBezTo>
                      <a:lnTo>
                        <a:pt x="98063" y="140825"/>
                      </a:lnTo>
                      <a:lnTo>
                        <a:pt x="163846" y="183201"/>
                      </a:lnTo>
                      <a:lnTo>
                        <a:pt x="163846" y="68419"/>
                      </a:lnTo>
                      <a:cubicBezTo>
                        <a:pt x="163846" y="46684"/>
                        <a:pt x="158187" y="25593"/>
                        <a:pt x="147706" y="11768"/>
                      </a:cubicBezTo>
                      <a:cubicBezTo>
                        <a:pt x="142625" y="5080"/>
                        <a:pt x="136452" y="0"/>
                        <a:pt x="12950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" name="Google Shape;386;p34"/>
                <p:cNvSpPr/>
                <p:nvPr/>
              </p:nvSpPr>
              <p:spPr>
                <a:xfrm>
                  <a:off x="8300220" y="3656526"/>
                  <a:ext cx="136645" cy="3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759" h="45012" extrusionOk="0">
                      <a:moveTo>
                        <a:pt x="0" y="0"/>
                      </a:moveTo>
                      <a:cubicBezTo>
                        <a:pt x="0" y="0"/>
                        <a:pt x="22378" y="17105"/>
                        <a:pt x="29773" y="45334"/>
                      </a:cubicBezTo>
                      <a:lnTo>
                        <a:pt x="161981" y="47006"/>
                      </a:lnTo>
                      <a:cubicBezTo>
                        <a:pt x="161981" y="47006"/>
                        <a:pt x="156773" y="6687"/>
                        <a:pt x="12950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15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" name="Google Shape;387;p34"/>
                <p:cNvSpPr/>
                <p:nvPr/>
              </p:nvSpPr>
              <p:spPr>
                <a:xfrm>
                  <a:off x="5856760" y="3561521"/>
                  <a:ext cx="2749309" cy="333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481" h="392253" extrusionOk="0">
                      <a:moveTo>
                        <a:pt x="204550" y="397719"/>
                      </a:moveTo>
                      <a:lnTo>
                        <a:pt x="3209660" y="397719"/>
                      </a:lnTo>
                      <a:cubicBezTo>
                        <a:pt x="3226057" y="397719"/>
                        <a:pt x="3240140" y="384858"/>
                        <a:pt x="3240461" y="368461"/>
                      </a:cubicBezTo>
                      <a:cubicBezTo>
                        <a:pt x="3240783" y="351742"/>
                        <a:pt x="3227279" y="338045"/>
                        <a:pt x="3210625" y="338045"/>
                      </a:cubicBezTo>
                      <a:lnTo>
                        <a:pt x="1761795" y="338045"/>
                      </a:lnTo>
                      <a:cubicBezTo>
                        <a:pt x="1727843" y="338045"/>
                        <a:pt x="1694791" y="327435"/>
                        <a:pt x="1667269" y="307630"/>
                      </a:cubicBezTo>
                      <a:lnTo>
                        <a:pt x="1659810" y="302292"/>
                      </a:lnTo>
                      <a:lnTo>
                        <a:pt x="351613" y="302292"/>
                      </a:lnTo>
                      <a:cubicBezTo>
                        <a:pt x="238631" y="302292"/>
                        <a:pt x="146998" y="210724"/>
                        <a:pt x="146998" y="97677"/>
                      </a:cubicBezTo>
                      <a:lnTo>
                        <a:pt x="146998" y="97677"/>
                      </a:lnTo>
                      <a:cubicBezTo>
                        <a:pt x="146998" y="62053"/>
                        <a:pt x="156644" y="28680"/>
                        <a:pt x="173363" y="0"/>
                      </a:cubicBezTo>
                      <a:cubicBezTo>
                        <a:pt x="75879" y="10417"/>
                        <a:pt x="0" y="92919"/>
                        <a:pt x="0" y="193105"/>
                      </a:cubicBezTo>
                      <a:lnTo>
                        <a:pt x="0" y="193105"/>
                      </a:lnTo>
                      <a:cubicBezTo>
                        <a:pt x="0" y="306086"/>
                        <a:pt x="91569" y="397719"/>
                        <a:pt x="204614" y="397719"/>
                      </a:cubicBezTo>
                      <a:close/>
                    </a:path>
                  </a:pathLst>
                </a:custGeom>
                <a:solidFill>
                  <a:srgbClr val="000000">
                    <a:alpha val="15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" name="Google Shape;388;p34"/>
                <p:cNvSpPr/>
                <p:nvPr/>
              </p:nvSpPr>
              <p:spPr>
                <a:xfrm>
                  <a:off x="7228342" y="3611207"/>
                  <a:ext cx="1306331" cy="120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860" h="141468" extrusionOk="0">
                      <a:moveTo>
                        <a:pt x="1541083" y="0"/>
                      </a:moveTo>
                      <a:lnTo>
                        <a:pt x="139903" y="0"/>
                      </a:lnTo>
                      <a:cubicBezTo>
                        <a:pt x="51099" y="772"/>
                        <a:pt x="-2723" y="70413"/>
                        <a:pt x="106" y="147513"/>
                      </a:cubicBezTo>
                      <a:cubicBezTo>
                        <a:pt x="106" y="147513"/>
                        <a:pt x="33930" y="30609"/>
                        <a:pt x="145690" y="28873"/>
                      </a:cubicBezTo>
                      <a:cubicBezTo>
                        <a:pt x="248641" y="27265"/>
                        <a:pt x="1366112" y="28615"/>
                        <a:pt x="1541083" y="28873"/>
                      </a:cubicBezTo>
                      <a:lnTo>
                        <a:pt x="1541083" y="0"/>
                      </a:lnTo>
                      <a:close/>
                    </a:path>
                  </a:pathLst>
                </a:custGeom>
                <a:solidFill>
                  <a:srgbClr val="000000">
                    <a:alpha val="15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9" name="Google Shape;389;p34"/>
              <p:cNvGrpSpPr/>
              <p:nvPr/>
            </p:nvGrpSpPr>
            <p:grpSpPr>
              <a:xfrm>
                <a:off x="6161175" y="3043175"/>
                <a:ext cx="2213658" cy="513787"/>
                <a:chOff x="6161175" y="3045275"/>
                <a:chExt cx="2213658" cy="513787"/>
              </a:xfrm>
            </p:grpSpPr>
            <p:sp>
              <p:nvSpPr>
                <p:cNvPr id="390" name="Google Shape;390;p34"/>
                <p:cNvSpPr/>
                <p:nvPr/>
              </p:nvSpPr>
              <p:spPr>
                <a:xfrm>
                  <a:off x="6217725" y="3048175"/>
                  <a:ext cx="1235275" cy="502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3265" h="598025" extrusionOk="0">
                      <a:moveTo>
                        <a:pt x="0" y="0"/>
                      </a:moveTo>
                      <a:lnTo>
                        <a:pt x="1159012" y="0"/>
                      </a:lnTo>
                      <a:cubicBezTo>
                        <a:pt x="1323694" y="0"/>
                        <a:pt x="1457381" y="133688"/>
                        <a:pt x="1457381" y="298370"/>
                      </a:cubicBezTo>
                      <a:lnTo>
                        <a:pt x="1457381" y="298370"/>
                      </a:lnTo>
                      <a:cubicBezTo>
                        <a:pt x="1457381" y="466781"/>
                        <a:pt x="1320671" y="603491"/>
                        <a:pt x="1152260" y="603491"/>
                      </a:cubicBezTo>
                      <a:lnTo>
                        <a:pt x="0" y="603491"/>
                      </a:lnTo>
                      <a:lnTo>
                        <a:pt x="0" y="64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" name="Google Shape;391;p34"/>
                <p:cNvSpPr/>
                <p:nvPr/>
              </p:nvSpPr>
              <p:spPr>
                <a:xfrm>
                  <a:off x="6161175" y="3045275"/>
                  <a:ext cx="2213658" cy="513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4303" h="604455" extrusionOk="0">
                      <a:moveTo>
                        <a:pt x="515" y="46749"/>
                      </a:moveTo>
                      <a:cubicBezTo>
                        <a:pt x="322" y="20963"/>
                        <a:pt x="21156" y="0"/>
                        <a:pt x="46942" y="0"/>
                      </a:cubicBezTo>
                      <a:lnTo>
                        <a:pt x="2302140" y="0"/>
                      </a:lnTo>
                      <a:cubicBezTo>
                        <a:pt x="2469717" y="0"/>
                        <a:pt x="2605590" y="135874"/>
                        <a:pt x="2605590" y="303450"/>
                      </a:cubicBezTo>
                      <a:lnTo>
                        <a:pt x="2605590" y="303450"/>
                      </a:lnTo>
                      <a:cubicBezTo>
                        <a:pt x="2605590" y="471025"/>
                        <a:pt x="2469717" y="606899"/>
                        <a:pt x="2302140" y="606899"/>
                      </a:cubicBezTo>
                      <a:lnTo>
                        <a:pt x="46428" y="606899"/>
                      </a:lnTo>
                      <a:cubicBezTo>
                        <a:pt x="20771" y="606899"/>
                        <a:pt x="0" y="586129"/>
                        <a:pt x="0" y="560472"/>
                      </a:cubicBezTo>
                      <a:lnTo>
                        <a:pt x="0" y="560472"/>
                      </a:lnTo>
                      <a:cubicBezTo>
                        <a:pt x="0" y="534815"/>
                        <a:pt x="20771" y="514045"/>
                        <a:pt x="46428" y="514045"/>
                      </a:cubicBezTo>
                      <a:lnTo>
                        <a:pt x="1251609" y="514045"/>
                      </a:lnTo>
                      <a:cubicBezTo>
                        <a:pt x="1367485" y="514045"/>
                        <a:pt x="1461368" y="420161"/>
                        <a:pt x="1461368" y="304286"/>
                      </a:cubicBezTo>
                      <a:lnTo>
                        <a:pt x="1461368" y="304286"/>
                      </a:lnTo>
                      <a:cubicBezTo>
                        <a:pt x="1461368" y="188410"/>
                        <a:pt x="1367485" y="94527"/>
                        <a:pt x="1251609" y="94527"/>
                      </a:cubicBezTo>
                      <a:lnTo>
                        <a:pt x="46878" y="94527"/>
                      </a:lnTo>
                      <a:cubicBezTo>
                        <a:pt x="21349" y="94527"/>
                        <a:pt x="644" y="73949"/>
                        <a:pt x="451" y="48485"/>
                      </a:cubicBezTo>
                      <a:lnTo>
                        <a:pt x="451" y="4674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34"/>
                <p:cNvSpPr/>
                <p:nvPr/>
              </p:nvSpPr>
              <p:spPr>
                <a:xfrm>
                  <a:off x="6161175" y="3077270"/>
                  <a:ext cx="2213658" cy="480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4303" h="565873" extrusionOk="0">
                      <a:moveTo>
                        <a:pt x="2605590" y="265703"/>
                      </a:moveTo>
                      <a:lnTo>
                        <a:pt x="2605590" y="265703"/>
                      </a:lnTo>
                      <a:cubicBezTo>
                        <a:pt x="2605590" y="151307"/>
                        <a:pt x="2542315" y="51764"/>
                        <a:pt x="2448818" y="0"/>
                      </a:cubicBezTo>
                      <a:cubicBezTo>
                        <a:pt x="2482898" y="49064"/>
                        <a:pt x="2502833" y="108609"/>
                        <a:pt x="2502833" y="172848"/>
                      </a:cubicBezTo>
                      <a:lnTo>
                        <a:pt x="2502833" y="172848"/>
                      </a:lnTo>
                      <a:cubicBezTo>
                        <a:pt x="2502833" y="340424"/>
                        <a:pt x="2366959" y="476298"/>
                        <a:pt x="2199383" y="476298"/>
                      </a:cubicBezTo>
                      <a:lnTo>
                        <a:pt x="46428" y="476298"/>
                      </a:lnTo>
                      <a:cubicBezTo>
                        <a:pt x="20771" y="476298"/>
                        <a:pt x="0" y="497068"/>
                        <a:pt x="0" y="522725"/>
                      </a:cubicBezTo>
                      <a:cubicBezTo>
                        <a:pt x="0" y="548383"/>
                        <a:pt x="20771" y="569153"/>
                        <a:pt x="46428" y="569153"/>
                      </a:cubicBezTo>
                      <a:lnTo>
                        <a:pt x="2302140" y="569153"/>
                      </a:lnTo>
                      <a:cubicBezTo>
                        <a:pt x="2469717" y="569153"/>
                        <a:pt x="2605590" y="433279"/>
                        <a:pt x="2605590" y="265703"/>
                      </a:cubicBezTo>
                      <a:close/>
                    </a:path>
                  </a:pathLst>
                </a:custGeom>
                <a:solidFill>
                  <a:srgbClr val="000000">
                    <a:alpha val="15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34"/>
                <p:cNvSpPr/>
                <p:nvPr/>
              </p:nvSpPr>
              <p:spPr>
                <a:xfrm>
                  <a:off x="6217734" y="3125537"/>
                  <a:ext cx="1180618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962" h="250784" extrusionOk="0">
                      <a:moveTo>
                        <a:pt x="1394814" y="209759"/>
                      </a:moveTo>
                      <a:cubicBezTo>
                        <a:pt x="1394814" y="93948"/>
                        <a:pt x="1300931" y="0"/>
                        <a:pt x="1185055" y="0"/>
                      </a:cubicBezTo>
                      <a:lnTo>
                        <a:pt x="0" y="0"/>
                      </a:lnTo>
                      <a:lnTo>
                        <a:pt x="0" y="63596"/>
                      </a:lnTo>
                      <a:lnTo>
                        <a:pt x="1111621" y="63596"/>
                      </a:lnTo>
                      <a:cubicBezTo>
                        <a:pt x="1238234" y="63596"/>
                        <a:pt x="1346457" y="142240"/>
                        <a:pt x="1390249" y="253293"/>
                      </a:cubicBezTo>
                      <a:cubicBezTo>
                        <a:pt x="1393206" y="239210"/>
                        <a:pt x="1394814" y="224678"/>
                        <a:pt x="1394814" y="209695"/>
                      </a:cubicBezTo>
                      <a:lnTo>
                        <a:pt x="1394814" y="209695"/>
                      </a:lnTo>
                      <a:close/>
                    </a:path>
                  </a:pathLst>
                </a:custGeom>
                <a:solidFill>
                  <a:srgbClr val="000000">
                    <a:alpha val="15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34"/>
                <p:cNvSpPr/>
                <p:nvPr/>
              </p:nvSpPr>
              <p:spPr>
                <a:xfrm>
                  <a:off x="6401171" y="3264550"/>
                  <a:ext cx="196769" cy="153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493" h="180050" extrusionOk="0">
                      <a:moveTo>
                        <a:pt x="235673" y="0"/>
                      </a:moveTo>
                      <a:cubicBezTo>
                        <a:pt x="235673" y="0"/>
                        <a:pt x="203521" y="17105"/>
                        <a:pt x="192911" y="45334"/>
                      </a:cubicBezTo>
                      <a:cubicBezTo>
                        <a:pt x="191046" y="50286"/>
                        <a:pt x="189825" y="55558"/>
                        <a:pt x="189567" y="61089"/>
                      </a:cubicBezTo>
                      <a:cubicBezTo>
                        <a:pt x="187767" y="98513"/>
                        <a:pt x="189567" y="183201"/>
                        <a:pt x="189567" y="183201"/>
                      </a:cubicBezTo>
                      <a:lnTo>
                        <a:pt x="94655" y="140825"/>
                      </a:lnTo>
                      <a:lnTo>
                        <a:pt x="0" y="183201"/>
                      </a:lnTo>
                      <a:lnTo>
                        <a:pt x="0" y="68419"/>
                      </a:lnTo>
                      <a:cubicBezTo>
                        <a:pt x="0" y="46685"/>
                        <a:pt x="8102" y="25593"/>
                        <a:pt x="23214" y="11768"/>
                      </a:cubicBezTo>
                      <a:cubicBezTo>
                        <a:pt x="30544" y="5080"/>
                        <a:pt x="39418" y="0"/>
                        <a:pt x="49449" y="0"/>
                      </a:cubicBezTo>
                      <a:lnTo>
                        <a:pt x="23573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34"/>
                <p:cNvSpPr/>
                <p:nvPr/>
              </p:nvSpPr>
              <p:spPr>
                <a:xfrm>
                  <a:off x="6403463" y="3264550"/>
                  <a:ext cx="196769" cy="3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493" h="45012" extrusionOk="0">
                      <a:moveTo>
                        <a:pt x="232973" y="0"/>
                      </a:moveTo>
                      <a:cubicBezTo>
                        <a:pt x="232973" y="0"/>
                        <a:pt x="200821" y="17105"/>
                        <a:pt x="190211" y="45334"/>
                      </a:cubicBezTo>
                      <a:lnTo>
                        <a:pt x="0" y="47006"/>
                      </a:lnTo>
                      <a:cubicBezTo>
                        <a:pt x="0" y="47006"/>
                        <a:pt x="7459" y="6688"/>
                        <a:pt x="46685" y="0"/>
                      </a:cubicBezTo>
                      <a:lnTo>
                        <a:pt x="232973" y="0"/>
                      </a:lnTo>
                      <a:close/>
                    </a:path>
                  </a:pathLst>
                </a:custGeom>
                <a:solidFill>
                  <a:srgbClr val="000000">
                    <a:alpha val="15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96" name="Google Shape;396;p34"/>
              <p:cNvSpPr/>
              <p:nvPr/>
            </p:nvSpPr>
            <p:spPr>
              <a:xfrm>
                <a:off x="6031025" y="2730000"/>
                <a:ext cx="1426580" cy="300555"/>
              </a:xfrm>
              <a:custGeom>
                <a:avLst/>
                <a:gdLst/>
                <a:ahLst/>
                <a:cxnLst/>
                <a:rect l="l" t="t" r="r" b="b"/>
                <a:pathLst>
                  <a:path w="1678329" h="366531" extrusionOk="0">
                    <a:moveTo>
                      <a:pt x="1497122" y="371612"/>
                    </a:moveTo>
                    <a:lnTo>
                      <a:pt x="0" y="371612"/>
                    </a:lnTo>
                    <a:lnTo>
                      <a:pt x="0" y="0"/>
                    </a:lnTo>
                    <a:lnTo>
                      <a:pt x="1500529" y="0"/>
                    </a:lnTo>
                    <a:cubicBezTo>
                      <a:pt x="1602194" y="0"/>
                      <a:pt x="1684631" y="82438"/>
                      <a:pt x="1684631" y="184102"/>
                    </a:cubicBezTo>
                    <a:lnTo>
                      <a:pt x="1684631" y="184102"/>
                    </a:lnTo>
                    <a:cubicBezTo>
                      <a:pt x="1684631" y="287695"/>
                      <a:pt x="1600650" y="371612"/>
                      <a:pt x="1497122" y="3716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4"/>
              <p:cNvSpPr/>
              <p:nvPr/>
            </p:nvSpPr>
            <p:spPr>
              <a:xfrm>
                <a:off x="5964686" y="2730067"/>
                <a:ext cx="2563471" cy="311551"/>
              </a:xfrm>
              <a:custGeom>
                <a:avLst/>
                <a:gdLst/>
                <a:ahLst/>
                <a:cxnLst/>
                <a:rect l="l" t="t" r="r" b="b"/>
                <a:pathLst>
                  <a:path w="3015848" h="366531" extrusionOk="0">
                    <a:moveTo>
                      <a:pt x="28686" y="315989"/>
                    </a:moveTo>
                    <a:lnTo>
                      <a:pt x="1383631" y="315989"/>
                    </a:lnTo>
                    <a:cubicBezTo>
                      <a:pt x="1455522" y="315989"/>
                      <a:pt x="1513846" y="257665"/>
                      <a:pt x="1513846" y="185774"/>
                    </a:cubicBezTo>
                    <a:lnTo>
                      <a:pt x="1513846" y="185774"/>
                    </a:lnTo>
                    <a:cubicBezTo>
                      <a:pt x="1513846" y="113882"/>
                      <a:pt x="1455522" y="55559"/>
                      <a:pt x="1383631" y="55559"/>
                    </a:cubicBezTo>
                    <a:lnTo>
                      <a:pt x="28686" y="55559"/>
                    </a:lnTo>
                    <a:cubicBezTo>
                      <a:pt x="13382" y="55559"/>
                      <a:pt x="263" y="43598"/>
                      <a:pt x="6" y="28294"/>
                    </a:cubicBezTo>
                    <a:cubicBezTo>
                      <a:pt x="-251" y="12732"/>
                      <a:pt x="12288" y="0"/>
                      <a:pt x="27786" y="0"/>
                    </a:cubicBezTo>
                    <a:lnTo>
                      <a:pt x="2838183" y="0"/>
                    </a:lnTo>
                    <a:cubicBezTo>
                      <a:pt x="2938111" y="0"/>
                      <a:pt x="3019198" y="81023"/>
                      <a:pt x="3019198" y="181015"/>
                    </a:cubicBezTo>
                    <a:lnTo>
                      <a:pt x="3019198" y="181015"/>
                    </a:lnTo>
                    <a:cubicBezTo>
                      <a:pt x="3019198" y="286281"/>
                      <a:pt x="2933867" y="371612"/>
                      <a:pt x="2828602" y="371612"/>
                    </a:cubicBezTo>
                    <a:lnTo>
                      <a:pt x="27786" y="371612"/>
                    </a:lnTo>
                    <a:cubicBezTo>
                      <a:pt x="12288" y="371612"/>
                      <a:pt x="-315" y="358880"/>
                      <a:pt x="6" y="343318"/>
                    </a:cubicBezTo>
                    <a:cubicBezTo>
                      <a:pt x="263" y="328014"/>
                      <a:pt x="13382" y="316053"/>
                      <a:pt x="28686" y="316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4"/>
              <p:cNvSpPr/>
              <p:nvPr/>
            </p:nvSpPr>
            <p:spPr>
              <a:xfrm>
                <a:off x="5964743" y="2730886"/>
                <a:ext cx="2563471" cy="311551"/>
              </a:xfrm>
              <a:custGeom>
                <a:avLst/>
                <a:gdLst/>
                <a:ahLst/>
                <a:cxnLst/>
                <a:rect l="l" t="t" r="r" b="b"/>
                <a:pathLst>
                  <a:path w="3015848" h="366531" extrusionOk="0">
                    <a:moveTo>
                      <a:pt x="2828535" y="370583"/>
                    </a:moveTo>
                    <a:lnTo>
                      <a:pt x="28684" y="370583"/>
                    </a:lnTo>
                    <a:cubicBezTo>
                      <a:pt x="13380" y="370583"/>
                      <a:pt x="261" y="358622"/>
                      <a:pt x="4" y="343318"/>
                    </a:cubicBezTo>
                    <a:cubicBezTo>
                      <a:pt x="-253" y="327757"/>
                      <a:pt x="12286" y="315024"/>
                      <a:pt x="27784" y="315024"/>
                    </a:cubicBezTo>
                    <a:lnTo>
                      <a:pt x="1377713" y="315024"/>
                    </a:lnTo>
                    <a:cubicBezTo>
                      <a:pt x="1409351" y="315024"/>
                      <a:pt x="1440152" y="305121"/>
                      <a:pt x="1465809" y="286666"/>
                    </a:cubicBezTo>
                    <a:lnTo>
                      <a:pt x="1472754" y="281651"/>
                    </a:lnTo>
                    <a:lnTo>
                      <a:pt x="2691633" y="281651"/>
                    </a:lnTo>
                    <a:cubicBezTo>
                      <a:pt x="2796898" y="281651"/>
                      <a:pt x="2882229" y="196320"/>
                      <a:pt x="2882229" y="91054"/>
                    </a:cubicBezTo>
                    <a:lnTo>
                      <a:pt x="2882229" y="91054"/>
                    </a:lnTo>
                    <a:cubicBezTo>
                      <a:pt x="2882229" y="57873"/>
                      <a:pt x="2873227" y="26750"/>
                      <a:pt x="2857665" y="0"/>
                    </a:cubicBezTo>
                    <a:cubicBezTo>
                      <a:pt x="2948462" y="9710"/>
                      <a:pt x="3019196" y="86553"/>
                      <a:pt x="3019196" y="179922"/>
                    </a:cubicBezTo>
                    <a:lnTo>
                      <a:pt x="3019196" y="179922"/>
                    </a:lnTo>
                    <a:cubicBezTo>
                      <a:pt x="3019196" y="285187"/>
                      <a:pt x="2933865" y="370518"/>
                      <a:pt x="2828599" y="370518"/>
                    </a:cubicBez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4"/>
              <p:cNvSpPr/>
              <p:nvPr/>
            </p:nvSpPr>
            <p:spPr>
              <a:xfrm>
                <a:off x="6031023" y="2777241"/>
                <a:ext cx="1218878" cy="114781"/>
              </a:xfrm>
              <a:custGeom>
                <a:avLst/>
                <a:gdLst/>
                <a:ahLst/>
                <a:cxnLst/>
                <a:rect l="l" t="t" r="r" b="b"/>
                <a:pathLst>
                  <a:path w="1433974" h="135037" extrusionOk="0">
                    <a:moveTo>
                      <a:pt x="0" y="0"/>
                    </a:moveTo>
                    <a:lnTo>
                      <a:pt x="1305496" y="0"/>
                    </a:lnTo>
                    <a:cubicBezTo>
                      <a:pt x="1388190" y="772"/>
                      <a:pt x="1438412" y="65590"/>
                      <a:pt x="1435711" y="137482"/>
                    </a:cubicBezTo>
                    <a:cubicBezTo>
                      <a:pt x="1435711" y="137482"/>
                      <a:pt x="1404202" y="28551"/>
                      <a:pt x="1300095" y="26943"/>
                    </a:cubicBezTo>
                    <a:cubicBezTo>
                      <a:pt x="1204153" y="25464"/>
                      <a:pt x="163010" y="26686"/>
                      <a:pt x="0" y="26943"/>
                    </a:cubicBez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4"/>
              <p:cNvSpPr/>
              <p:nvPr/>
            </p:nvSpPr>
            <p:spPr>
              <a:xfrm>
                <a:off x="7242776" y="2770294"/>
                <a:ext cx="71055" cy="163974"/>
              </a:xfrm>
              <a:custGeom>
                <a:avLst/>
                <a:gdLst/>
                <a:ahLst/>
                <a:cxnLst/>
                <a:rect l="l" t="t" r="r" b="b"/>
                <a:pathLst>
                  <a:path w="83594" h="192911" extrusionOk="0">
                    <a:moveTo>
                      <a:pt x="49015" y="174987"/>
                    </a:moveTo>
                    <a:cubicBezTo>
                      <a:pt x="58340" y="158525"/>
                      <a:pt x="63934" y="139620"/>
                      <a:pt x="64706" y="119428"/>
                    </a:cubicBezTo>
                    <a:cubicBezTo>
                      <a:pt x="66185" y="80139"/>
                      <a:pt x="48952" y="44450"/>
                      <a:pt x="20979" y="20979"/>
                    </a:cubicBezTo>
                  </a:path>
                </a:pathLst>
              </a:custGeom>
              <a:noFill/>
              <a:ln w="41425" cap="rnd" cmpd="sng">
                <a:solidFill>
                  <a:srgbClr val="F8F8F8">
                    <a:alpha val="40000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4"/>
              <p:cNvSpPr/>
              <p:nvPr/>
            </p:nvSpPr>
            <p:spPr>
              <a:xfrm>
                <a:off x="7731065" y="2770294"/>
                <a:ext cx="71055" cy="163974"/>
              </a:xfrm>
              <a:custGeom>
                <a:avLst/>
                <a:gdLst/>
                <a:ahLst/>
                <a:cxnLst/>
                <a:rect l="l" t="t" r="r" b="b"/>
                <a:pathLst>
                  <a:path w="83594" h="192911" extrusionOk="0">
                    <a:moveTo>
                      <a:pt x="49015" y="174987"/>
                    </a:moveTo>
                    <a:cubicBezTo>
                      <a:pt x="58339" y="158525"/>
                      <a:pt x="63934" y="139620"/>
                      <a:pt x="64705" y="119428"/>
                    </a:cubicBezTo>
                    <a:cubicBezTo>
                      <a:pt x="66185" y="80139"/>
                      <a:pt x="48951" y="44450"/>
                      <a:pt x="20979" y="20979"/>
                    </a:cubicBezTo>
                  </a:path>
                </a:pathLst>
              </a:custGeom>
              <a:noFill/>
              <a:ln w="41425" cap="rnd" cmpd="sng">
                <a:solidFill>
                  <a:srgbClr val="F8F8F8">
                    <a:alpha val="40000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4"/>
              <p:cNvSpPr/>
              <p:nvPr/>
            </p:nvSpPr>
            <p:spPr>
              <a:xfrm>
                <a:off x="8282791" y="2770294"/>
                <a:ext cx="71055" cy="163974"/>
              </a:xfrm>
              <a:custGeom>
                <a:avLst/>
                <a:gdLst/>
                <a:ahLst/>
                <a:cxnLst/>
                <a:rect l="l" t="t" r="r" b="b"/>
                <a:pathLst>
                  <a:path w="83594" h="192911" extrusionOk="0">
                    <a:moveTo>
                      <a:pt x="49015" y="174987"/>
                    </a:moveTo>
                    <a:cubicBezTo>
                      <a:pt x="58340" y="158525"/>
                      <a:pt x="63934" y="139620"/>
                      <a:pt x="64706" y="119428"/>
                    </a:cubicBezTo>
                    <a:cubicBezTo>
                      <a:pt x="66185" y="80139"/>
                      <a:pt x="48952" y="44450"/>
                      <a:pt x="20979" y="20979"/>
                    </a:cubicBezTo>
                  </a:path>
                </a:pathLst>
              </a:custGeom>
              <a:noFill/>
              <a:ln w="41425" cap="rnd" cmpd="sng">
                <a:solidFill>
                  <a:srgbClr val="F8F8F8">
                    <a:alpha val="40000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4"/>
              <p:cNvSpPr/>
              <p:nvPr/>
            </p:nvSpPr>
            <p:spPr>
              <a:xfrm>
                <a:off x="6577291" y="1755832"/>
                <a:ext cx="710557" cy="213166"/>
              </a:xfrm>
              <a:custGeom>
                <a:avLst/>
                <a:gdLst/>
                <a:ahLst/>
                <a:cxnLst/>
                <a:rect l="l" t="t" r="r" b="b"/>
                <a:pathLst>
                  <a:path w="835949" h="250784" extrusionOk="0">
                    <a:moveTo>
                      <a:pt x="776147" y="0"/>
                    </a:moveTo>
                    <a:cubicBezTo>
                      <a:pt x="776147" y="0"/>
                      <a:pt x="455077" y="135102"/>
                      <a:pt x="397140" y="132530"/>
                    </a:cubicBezTo>
                    <a:cubicBezTo>
                      <a:pt x="339138" y="130022"/>
                      <a:pt x="0" y="10482"/>
                      <a:pt x="0" y="10482"/>
                    </a:cubicBezTo>
                    <a:lnTo>
                      <a:pt x="9066" y="71956"/>
                    </a:lnTo>
                    <a:cubicBezTo>
                      <a:pt x="9066" y="71956"/>
                      <a:pt x="266668" y="243776"/>
                      <a:pt x="363059" y="252778"/>
                    </a:cubicBezTo>
                    <a:cubicBezTo>
                      <a:pt x="457971" y="261652"/>
                      <a:pt x="782448" y="167640"/>
                      <a:pt x="813764" y="147770"/>
                    </a:cubicBezTo>
                    <a:cubicBezTo>
                      <a:pt x="845080" y="127900"/>
                      <a:pt x="867201" y="20127"/>
                      <a:pt x="776147" y="64"/>
                    </a:cubicBezTo>
                    <a:close/>
                  </a:path>
                </a:pathLst>
              </a:custGeom>
              <a:solidFill>
                <a:srgbClr val="9A4B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4"/>
              <p:cNvSpPr/>
              <p:nvPr/>
            </p:nvSpPr>
            <p:spPr>
              <a:xfrm>
                <a:off x="7191531" y="1244526"/>
                <a:ext cx="317018" cy="404471"/>
              </a:xfrm>
              <a:custGeom>
                <a:avLst/>
                <a:gdLst/>
                <a:ahLst/>
                <a:cxnLst/>
                <a:rect l="l" t="t" r="r" b="b"/>
                <a:pathLst>
                  <a:path w="372962" h="475848" extrusionOk="0">
                    <a:moveTo>
                      <a:pt x="378358" y="100798"/>
                    </a:moveTo>
                    <a:cubicBezTo>
                      <a:pt x="383374" y="24405"/>
                      <a:pt x="296049" y="-36169"/>
                      <a:pt x="210461" y="25241"/>
                    </a:cubicBezTo>
                    <a:cubicBezTo>
                      <a:pt x="179338" y="47554"/>
                      <a:pt x="169500" y="73919"/>
                      <a:pt x="169435" y="98483"/>
                    </a:cubicBezTo>
                    <a:cubicBezTo>
                      <a:pt x="147765" y="93853"/>
                      <a:pt x="124487" y="92696"/>
                      <a:pt x="99858" y="95782"/>
                    </a:cubicBezTo>
                    <a:cubicBezTo>
                      <a:pt x="-40645" y="113659"/>
                      <a:pt x="8225" y="313965"/>
                      <a:pt x="8225" y="313965"/>
                    </a:cubicBezTo>
                    <a:lnTo>
                      <a:pt x="240362" y="477747"/>
                    </a:lnTo>
                    <a:cubicBezTo>
                      <a:pt x="240362" y="477747"/>
                      <a:pt x="235732" y="431962"/>
                      <a:pt x="263641" y="428812"/>
                    </a:cubicBezTo>
                    <a:cubicBezTo>
                      <a:pt x="291613" y="425725"/>
                      <a:pt x="342027" y="434277"/>
                      <a:pt x="339712" y="316216"/>
                    </a:cubicBezTo>
                    <a:cubicBezTo>
                      <a:pt x="338940" y="277376"/>
                      <a:pt x="327880" y="238279"/>
                      <a:pt x="308396" y="203941"/>
                    </a:cubicBezTo>
                    <a:cubicBezTo>
                      <a:pt x="340290" y="189730"/>
                      <a:pt x="374950" y="152884"/>
                      <a:pt x="378358" y="100734"/>
                    </a:cubicBezTo>
                    <a:close/>
                  </a:path>
                </a:pathLst>
              </a:custGeom>
              <a:solidFill>
                <a:srgbClr val="391E0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4"/>
              <p:cNvSpPr/>
              <p:nvPr/>
            </p:nvSpPr>
            <p:spPr>
              <a:xfrm>
                <a:off x="7259823" y="1522900"/>
                <a:ext cx="153043" cy="273291"/>
              </a:xfrm>
              <a:custGeom>
                <a:avLst/>
                <a:gdLst/>
                <a:ahLst/>
                <a:cxnLst/>
                <a:rect l="l" t="t" r="r" b="b"/>
                <a:pathLst>
                  <a:path w="180050" h="321519" extrusionOk="0">
                    <a:moveTo>
                      <a:pt x="186224" y="234140"/>
                    </a:moveTo>
                    <a:cubicBezTo>
                      <a:pt x="186224" y="234140"/>
                      <a:pt x="175036" y="298829"/>
                      <a:pt x="108353" y="319149"/>
                    </a:cubicBezTo>
                    <a:cubicBezTo>
                      <a:pt x="41734" y="339534"/>
                      <a:pt x="322" y="310983"/>
                      <a:pt x="0" y="280696"/>
                    </a:cubicBezTo>
                    <a:cubicBezTo>
                      <a:pt x="0" y="278574"/>
                      <a:pt x="15304" y="275037"/>
                      <a:pt x="15304" y="272851"/>
                    </a:cubicBezTo>
                    <a:cubicBezTo>
                      <a:pt x="15304" y="239155"/>
                      <a:pt x="16398" y="198322"/>
                      <a:pt x="15112" y="131704"/>
                    </a:cubicBezTo>
                    <a:cubicBezTo>
                      <a:pt x="14919" y="121286"/>
                      <a:pt x="16462" y="109647"/>
                      <a:pt x="19420" y="97816"/>
                    </a:cubicBezTo>
                    <a:cubicBezTo>
                      <a:pt x="36203" y="29396"/>
                      <a:pt x="140697" y="-60951"/>
                      <a:pt x="152079" y="57626"/>
                    </a:cubicBezTo>
                    <a:cubicBezTo>
                      <a:pt x="158124" y="120836"/>
                      <a:pt x="186224" y="234140"/>
                      <a:pt x="186224" y="234140"/>
                    </a:cubicBezTo>
                    <a:close/>
                  </a:path>
                </a:pathLst>
              </a:custGeom>
              <a:solidFill>
                <a:srgbClr val="CB61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4"/>
              <p:cNvSpPr/>
              <p:nvPr/>
            </p:nvSpPr>
            <p:spPr>
              <a:xfrm>
                <a:off x="7267087" y="1609503"/>
                <a:ext cx="71055" cy="131180"/>
              </a:xfrm>
              <a:custGeom>
                <a:avLst/>
                <a:gdLst/>
                <a:ahLst/>
                <a:cxnLst/>
                <a:rect l="l" t="t" r="r" b="b"/>
                <a:pathLst>
                  <a:path w="83594" h="154329" extrusionOk="0">
                    <a:moveTo>
                      <a:pt x="7070" y="154329"/>
                    </a:moveTo>
                    <a:cubicBezTo>
                      <a:pt x="5140" y="124171"/>
                      <a:pt x="5398" y="90218"/>
                      <a:pt x="318" y="30609"/>
                    </a:cubicBezTo>
                    <a:cubicBezTo>
                      <a:pt x="-518" y="21285"/>
                      <a:pt x="318" y="10739"/>
                      <a:pt x="2569" y="0"/>
                    </a:cubicBezTo>
                    <a:cubicBezTo>
                      <a:pt x="37743" y="1929"/>
                      <a:pt x="82627" y="15754"/>
                      <a:pt x="85971" y="47456"/>
                    </a:cubicBezTo>
                    <a:cubicBezTo>
                      <a:pt x="90987" y="94848"/>
                      <a:pt x="80762" y="148799"/>
                      <a:pt x="7070" y="154329"/>
                    </a:cubicBez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4"/>
              <p:cNvSpPr/>
              <p:nvPr/>
            </p:nvSpPr>
            <p:spPr>
              <a:xfrm>
                <a:off x="7189954" y="1370005"/>
                <a:ext cx="240496" cy="300620"/>
              </a:xfrm>
              <a:custGeom>
                <a:avLst/>
                <a:gdLst/>
                <a:ahLst/>
                <a:cxnLst/>
                <a:rect l="l" t="t" r="r" b="b"/>
                <a:pathLst>
                  <a:path w="282936" h="353670" extrusionOk="0">
                    <a:moveTo>
                      <a:pt x="88213" y="356655"/>
                    </a:moveTo>
                    <a:cubicBezTo>
                      <a:pt x="138241" y="357683"/>
                      <a:pt x="216306" y="323345"/>
                      <a:pt x="276430" y="236085"/>
                    </a:cubicBezTo>
                    <a:cubicBezTo>
                      <a:pt x="305045" y="194545"/>
                      <a:pt x="275016" y="178276"/>
                      <a:pt x="262733" y="157634"/>
                    </a:cubicBezTo>
                    <a:cubicBezTo>
                      <a:pt x="250451" y="136993"/>
                      <a:pt x="252123" y="109857"/>
                      <a:pt x="245372" y="93138"/>
                    </a:cubicBezTo>
                    <a:cubicBezTo>
                      <a:pt x="231867" y="59571"/>
                      <a:pt x="179653" y="-39650"/>
                      <a:pt x="108404" y="17259"/>
                    </a:cubicBezTo>
                    <a:cubicBezTo>
                      <a:pt x="37992" y="73525"/>
                      <a:pt x="33876" y="35328"/>
                      <a:pt x="1017" y="190365"/>
                    </a:cubicBezTo>
                    <a:cubicBezTo>
                      <a:pt x="-1748" y="203290"/>
                      <a:pt x="1209" y="243416"/>
                      <a:pt x="8862" y="272031"/>
                    </a:cubicBezTo>
                    <a:cubicBezTo>
                      <a:pt x="23459" y="326368"/>
                      <a:pt x="55611" y="356076"/>
                      <a:pt x="88277" y="356719"/>
                    </a:cubicBezTo>
                    <a:close/>
                  </a:path>
                </a:pathLst>
              </a:custGeom>
              <a:solidFill>
                <a:srgbClr val="CB61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4"/>
              <p:cNvSpPr/>
              <p:nvPr/>
            </p:nvSpPr>
            <p:spPr>
              <a:xfrm>
                <a:off x="7393728" y="1525502"/>
                <a:ext cx="49192" cy="32795"/>
              </a:xfrm>
              <a:custGeom>
                <a:avLst/>
                <a:gdLst/>
                <a:ahLst/>
                <a:cxnLst/>
                <a:rect l="l" t="t" r="r" b="b"/>
                <a:pathLst>
                  <a:path w="57873" h="38582" extrusionOk="0">
                    <a:moveTo>
                      <a:pt x="5739" y="37712"/>
                    </a:moveTo>
                    <a:cubicBezTo>
                      <a:pt x="5739" y="37712"/>
                      <a:pt x="15449" y="-10773"/>
                      <a:pt x="54481" y="11669"/>
                    </a:cubicBezTo>
                  </a:path>
                </a:pathLst>
              </a:custGeom>
              <a:noFill/>
              <a:ln w="11325" cap="rnd" cmpd="sng">
                <a:solidFill>
                  <a:srgbClr val="DB7A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4"/>
              <p:cNvSpPr/>
              <p:nvPr/>
            </p:nvSpPr>
            <p:spPr>
              <a:xfrm>
                <a:off x="7413491" y="1525241"/>
                <a:ext cx="16397" cy="32795"/>
              </a:xfrm>
              <a:custGeom>
                <a:avLst/>
                <a:gdLst/>
                <a:ahLst/>
                <a:cxnLst/>
                <a:rect l="l" t="t" r="r" b="b"/>
                <a:pathLst>
                  <a:path w="19291" h="38582" extrusionOk="0">
                    <a:moveTo>
                      <a:pt x="17057" y="34997"/>
                    </a:moveTo>
                    <a:cubicBezTo>
                      <a:pt x="17057" y="34997"/>
                      <a:pt x="22651" y="13327"/>
                      <a:pt x="5739" y="5739"/>
                    </a:cubicBezTo>
                  </a:path>
                </a:pathLst>
              </a:custGeom>
              <a:noFill/>
              <a:ln w="11325" cap="rnd" cmpd="sng">
                <a:solidFill>
                  <a:srgbClr val="DB7A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34"/>
              <p:cNvSpPr/>
              <p:nvPr/>
            </p:nvSpPr>
            <p:spPr>
              <a:xfrm>
                <a:off x="7386427" y="1496020"/>
                <a:ext cx="71055" cy="76521"/>
              </a:xfrm>
              <a:custGeom>
                <a:avLst/>
                <a:gdLst/>
                <a:ahLst/>
                <a:cxnLst/>
                <a:rect l="l" t="t" r="r" b="b"/>
                <a:pathLst>
                  <a:path w="83594" h="90025" extrusionOk="0">
                    <a:moveTo>
                      <a:pt x="0" y="49220"/>
                    </a:moveTo>
                    <a:cubicBezTo>
                      <a:pt x="2701" y="5750"/>
                      <a:pt x="65011" y="-26273"/>
                      <a:pt x="86103" y="30507"/>
                    </a:cubicBezTo>
                    <a:cubicBezTo>
                      <a:pt x="104365" y="79700"/>
                      <a:pt x="48163" y="93846"/>
                      <a:pt x="16783" y="92560"/>
                    </a:cubicBezTo>
                    <a:lnTo>
                      <a:pt x="0" y="49220"/>
                    </a:lnTo>
                    <a:close/>
                  </a:path>
                </a:pathLst>
              </a:custGeom>
              <a:solidFill>
                <a:srgbClr val="CB61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34"/>
              <p:cNvSpPr/>
              <p:nvPr/>
            </p:nvSpPr>
            <p:spPr>
              <a:xfrm>
                <a:off x="7218191" y="1502642"/>
                <a:ext cx="10931" cy="21863"/>
              </a:xfrm>
              <a:custGeom>
                <a:avLst/>
                <a:gdLst/>
                <a:ahLst/>
                <a:cxnLst/>
                <a:rect l="l" t="t" r="r" b="b"/>
                <a:pathLst>
                  <a:path w="12860" h="25721" extrusionOk="0">
                    <a:moveTo>
                      <a:pt x="15278" y="11843"/>
                    </a:moveTo>
                    <a:cubicBezTo>
                      <a:pt x="16693" y="19045"/>
                      <a:pt x="14442" y="25539"/>
                      <a:pt x="10391" y="26247"/>
                    </a:cubicBezTo>
                    <a:cubicBezTo>
                      <a:pt x="6276" y="27018"/>
                      <a:pt x="1838" y="21745"/>
                      <a:pt x="424" y="14479"/>
                    </a:cubicBezTo>
                    <a:cubicBezTo>
                      <a:pt x="-991" y="7277"/>
                      <a:pt x="1260" y="782"/>
                      <a:pt x="5311" y="75"/>
                    </a:cubicBezTo>
                    <a:cubicBezTo>
                      <a:pt x="9427" y="-697"/>
                      <a:pt x="13863" y="4576"/>
                      <a:pt x="15278" y="118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34"/>
              <p:cNvSpPr/>
              <p:nvPr/>
            </p:nvSpPr>
            <p:spPr>
              <a:xfrm>
                <a:off x="7231471" y="1523330"/>
                <a:ext cx="27328" cy="54658"/>
              </a:xfrm>
              <a:custGeom>
                <a:avLst/>
                <a:gdLst/>
                <a:ahLst/>
                <a:cxnLst/>
                <a:rect l="l" t="t" r="r" b="b"/>
                <a:pathLst>
                  <a:path w="32151" h="64303" extrusionOk="0">
                    <a:moveTo>
                      <a:pt x="17256" y="5739"/>
                    </a:moveTo>
                    <a:cubicBezTo>
                      <a:pt x="17256" y="5739"/>
                      <a:pt x="3044" y="49144"/>
                      <a:pt x="6195" y="58661"/>
                    </a:cubicBezTo>
                    <a:cubicBezTo>
                      <a:pt x="9410" y="68178"/>
                      <a:pt x="32045" y="54996"/>
                      <a:pt x="32045" y="54996"/>
                    </a:cubicBezTo>
                  </a:path>
                </a:pathLst>
              </a:custGeom>
              <a:noFill/>
              <a:ln w="113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34"/>
              <p:cNvSpPr/>
              <p:nvPr/>
            </p:nvSpPr>
            <p:spPr>
              <a:xfrm>
                <a:off x="7195842" y="1471297"/>
                <a:ext cx="32795" cy="10931"/>
              </a:xfrm>
              <a:custGeom>
                <a:avLst/>
                <a:gdLst/>
                <a:ahLst/>
                <a:cxnLst/>
                <a:rect l="l" t="t" r="r" b="b"/>
                <a:pathLst>
                  <a:path w="38582" h="12860" extrusionOk="0">
                    <a:moveTo>
                      <a:pt x="39093" y="7217"/>
                    </a:moveTo>
                    <a:cubicBezTo>
                      <a:pt x="39093" y="7217"/>
                      <a:pt x="42501" y="4516"/>
                      <a:pt x="35878" y="2008"/>
                    </a:cubicBezTo>
                    <a:cubicBezTo>
                      <a:pt x="29255" y="-499"/>
                      <a:pt x="12085" y="-2622"/>
                      <a:pt x="1025" y="8439"/>
                    </a:cubicBezTo>
                    <a:cubicBezTo>
                      <a:pt x="1025" y="8439"/>
                      <a:pt x="-2769" y="12554"/>
                      <a:pt x="4240" y="13454"/>
                    </a:cubicBezTo>
                    <a:cubicBezTo>
                      <a:pt x="8098" y="13969"/>
                      <a:pt x="29126" y="14162"/>
                      <a:pt x="39093" y="728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34"/>
              <p:cNvSpPr/>
              <p:nvPr/>
            </p:nvSpPr>
            <p:spPr>
              <a:xfrm>
                <a:off x="7276915" y="1461463"/>
                <a:ext cx="32795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8582" h="6430" extrusionOk="0">
                    <a:moveTo>
                      <a:pt x="1153" y="9989"/>
                    </a:moveTo>
                    <a:cubicBezTo>
                      <a:pt x="1153" y="9989"/>
                      <a:pt x="-2640" y="7803"/>
                      <a:pt x="3533" y="4330"/>
                    </a:cubicBezTo>
                    <a:cubicBezTo>
                      <a:pt x="9706" y="858"/>
                      <a:pt x="26296" y="-3836"/>
                      <a:pt x="38964" y="5359"/>
                    </a:cubicBezTo>
                    <a:cubicBezTo>
                      <a:pt x="38964" y="5359"/>
                      <a:pt x="43336" y="8832"/>
                      <a:pt x="36585" y="10761"/>
                    </a:cubicBezTo>
                    <a:cubicBezTo>
                      <a:pt x="32856" y="11854"/>
                      <a:pt x="12085" y="15262"/>
                      <a:pt x="1218" y="992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34"/>
              <p:cNvSpPr/>
              <p:nvPr/>
            </p:nvSpPr>
            <p:spPr>
              <a:xfrm>
                <a:off x="7397277" y="1515313"/>
                <a:ext cx="49192" cy="27328"/>
              </a:xfrm>
              <a:custGeom>
                <a:avLst/>
                <a:gdLst/>
                <a:ahLst/>
                <a:cxnLst/>
                <a:rect l="l" t="t" r="r" b="b"/>
                <a:pathLst>
                  <a:path w="57873" h="32151" extrusionOk="0">
                    <a:moveTo>
                      <a:pt x="5739" y="31321"/>
                    </a:moveTo>
                    <a:cubicBezTo>
                      <a:pt x="5739" y="31321"/>
                      <a:pt x="19436" y="-13948"/>
                      <a:pt x="58276" y="15953"/>
                    </a:cubicBezTo>
                  </a:path>
                </a:pathLst>
              </a:custGeom>
              <a:noFill/>
              <a:ln w="113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34"/>
              <p:cNvSpPr/>
              <p:nvPr/>
            </p:nvSpPr>
            <p:spPr>
              <a:xfrm>
                <a:off x="7419224" y="1515195"/>
                <a:ext cx="16397" cy="32795"/>
              </a:xfrm>
              <a:custGeom>
                <a:avLst/>
                <a:gdLst/>
                <a:ahLst/>
                <a:cxnLst/>
                <a:rect l="l" t="t" r="r" b="b"/>
                <a:pathLst>
                  <a:path w="19291" h="38582" extrusionOk="0">
                    <a:moveTo>
                      <a:pt x="13520" y="39048"/>
                    </a:moveTo>
                    <a:cubicBezTo>
                      <a:pt x="13520" y="39048"/>
                      <a:pt x="22908" y="16349"/>
                      <a:pt x="5739" y="5739"/>
                    </a:cubicBezTo>
                  </a:path>
                </a:pathLst>
              </a:custGeom>
              <a:noFill/>
              <a:ln w="113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34"/>
              <p:cNvSpPr/>
              <p:nvPr/>
            </p:nvSpPr>
            <p:spPr>
              <a:xfrm>
                <a:off x="7287470" y="1496799"/>
                <a:ext cx="10931" cy="21863"/>
              </a:xfrm>
              <a:custGeom>
                <a:avLst/>
                <a:gdLst/>
                <a:ahLst/>
                <a:cxnLst/>
                <a:rect l="l" t="t" r="r" b="b"/>
                <a:pathLst>
                  <a:path w="12860" h="25721" extrusionOk="0">
                    <a:moveTo>
                      <a:pt x="15278" y="11843"/>
                    </a:moveTo>
                    <a:cubicBezTo>
                      <a:pt x="16693" y="19045"/>
                      <a:pt x="14443" y="25539"/>
                      <a:pt x="10391" y="26247"/>
                    </a:cubicBezTo>
                    <a:cubicBezTo>
                      <a:pt x="6276" y="27018"/>
                      <a:pt x="1839" y="21745"/>
                      <a:pt x="424" y="14479"/>
                    </a:cubicBezTo>
                    <a:cubicBezTo>
                      <a:pt x="-991" y="7277"/>
                      <a:pt x="1260" y="782"/>
                      <a:pt x="5311" y="75"/>
                    </a:cubicBezTo>
                    <a:cubicBezTo>
                      <a:pt x="9427" y="-697"/>
                      <a:pt x="13864" y="4576"/>
                      <a:pt x="15278" y="118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34"/>
              <p:cNvSpPr/>
              <p:nvPr/>
            </p:nvSpPr>
            <p:spPr>
              <a:xfrm>
                <a:off x="7256643" y="1575255"/>
                <a:ext cx="43727" cy="32795"/>
              </a:xfrm>
              <a:custGeom>
                <a:avLst/>
                <a:gdLst/>
                <a:ahLst/>
                <a:cxnLst/>
                <a:rect l="l" t="t" r="r" b="b"/>
                <a:pathLst>
                  <a:path w="51443" h="38582" extrusionOk="0">
                    <a:moveTo>
                      <a:pt x="5739" y="20207"/>
                    </a:moveTo>
                    <a:cubicBezTo>
                      <a:pt x="25095" y="15770"/>
                      <a:pt x="47537" y="5739"/>
                      <a:pt x="47537" y="5739"/>
                    </a:cubicBezTo>
                    <a:cubicBezTo>
                      <a:pt x="47537" y="5739"/>
                      <a:pt x="51845" y="31139"/>
                      <a:pt x="34998" y="35833"/>
                    </a:cubicBezTo>
                    <a:cubicBezTo>
                      <a:pt x="16606" y="40978"/>
                      <a:pt x="6704" y="25480"/>
                      <a:pt x="5739" y="202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3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34"/>
              <p:cNvSpPr/>
              <p:nvPr/>
            </p:nvSpPr>
            <p:spPr>
              <a:xfrm>
                <a:off x="7110946" y="1719685"/>
                <a:ext cx="519253" cy="879997"/>
              </a:xfrm>
              <a:custGeom>
                <a:avLst/>
                <a:gdLst/>
                <a:ahLst/>
                <a:cxnLst/>
                <a:rect l="l" t="t" r="r" b="b"/>
                <a:pathLst>
                  <a:path w="610886" h="1035291" extrusionOk="0">
                    <a:moveTo>
                      <a:pt x="517195" y="547099"/>
                    </a:moveTo>
                    <a:cubicBezTo>
                      <a:pt x="533014" y="466141"/>
                      <a:pt x="584714" y="142564"/>
                      <a:pt x="533014" y="38456"/>
                    </a:cubicBezTo>
                    <a:cubicBezTo>
                      <a:pt x="514495" y="1031"/>
                      <a:pt x="441702" y="-2312"/>
                      <a:pt x="361837" y="967"/>
                    </a:cubicBezTo>
                    <a:cubicBezTo>
                      <a:pt x="337016" y="17043"/>
                      <a:pt x="242296" y="77617"/>
                      <a:pt x="203393" y="70094"/>
                    </a:cubicBezTo>
                    <a:cubicBezTo>
                      <a:pt x="202942" y="70029"/>
                      <a:pt x="202235" y="69836"/>
                      <a:pt x="201206" y="69579"/>
                    </a:cubicBezTo>
                    <a:cubicBezTo>
                      <a:pt x="182880" y="65014"/>
                      <a:pt x="175999" y="52153"/>
                      <a:pt x="191239" y="41028"/>
                    </a:cubicBezTo>
                    <a:cubicBezTo>
                      <a:pt x="191239" y="41028"/>
                      <a:pt x="151692" y="37234"/>
                      <a:pt x="102564" y="46494"/>
                    </a:cubicBezTo>
                    <a:cubicBezTo>
                      <a:pt x="74849" y="51703"/>
                      <a:pt x="0" y="90414"/>
                      <a:pt x="0" y="90414"/>
                    </a:cubicBezTo>
                    <a:cubicBezTo>
                      <a:pt x="0" y="90414"/>
                      <a:pt x="37682" y="158511"/>
                      <a:pt x="93241" y="181982"/>
                    </a:cubicBezTo>
                    <a:cubicBezTo>
                      <a:pt x="83787" y="266477"/>
                      <a:pt x="97870" y="303774"/>
                      <a:pt x="185516" y="499000"/>
                    </a:cubicBezTo>
                    <a:cubicBezTo>
                      <a:pt x="259594" y="664004"/>
                      <a:pt x="175549" y="812610"/>
                      <a:pt x="175549" y="812610"/>
                    </a:cubicBezTo>
                    <a:cubicBezTo>
                      <a:pt x="175549" y="812610"/>
                      <a:pt x="611722" y="1163323"/>
                      <a:pt x="614166" y="984751"/>
                    </a:cubicBezTo>
                    <a:cubicBezTo>
                      <a:pt x="615966" y="850356"/>
                      <a:pt x="496939" y="650628"/>
                      <a:pt x="517195" y="54709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34"/>
              <p:cNvSpPr/>
              <p:nvPr/>
            </p:nvSpPr>
            <p:spPr>
              <a:xfrm>
                <a:off x="6895204" y="1918826"/>
                <a:ext cx="573911" cy="814407"/>
              </a:xfrm>
              <a:custGeom>
                <a:avLst/>
                <a:gdLst/>
                <a:ahLst/>
                <a:cxnLst/>
                <a:rect l="l" t="t" r="r" b="b"/>
                <a:pathLst>
                  <a:path w="675189" h="958126" extrusionOk="0">
                    <a:moveTo>
                      <a:pt x="408056" y="959399"/>
                    </a:moveTo>
                    <a:cubicBezTo>
                      <a:pt x="384328" y="956698"/>
                      <a:pt x="362979" y="943708"/>
                      <a:pt x="349733" y="923903"/>
                    </a:cubicBezTo>
                    <a:cubicBezTo>
                      <a:pt x="347610" y="920752"/>
                      <a:pt x="345360" y="917344"/>
                      <a:pt x="342981" y="913743"/>
                    </a:cubicBezTo>
                    <a:cubicBezTo>
                      <a:pt x="293338" y="838572"/>
                      <a:pt x="274047" y="608428"/>
                      <a:pt x="162352" y="363174"/>
                    </a:cubicBezTo>
                    <a:cubicBezTo>
                      <a:pt x="135151" y="303500"/>
                      <a:pt x="37538" y="292761"/>
                      <a:pt x="10851" y="225242"/>
                    </a:cubicBezTo>
                    <a:cubicBezTo>
                      <a:pt x="10851" y="225242"/>
                      <a:pt x="-54674" y="6480"/>
                      <a:pt x="136308" y="50"/>
                    </a:cubicBezTo>
                    <a:cubicBezTo>
                      <a:pt x="327291" y="-6380"/>
                      <a:pt x="647716" y="608686"/>
                      <a:pt x="652797" y="673182"/>
                    </a:cubicBezTo>
                    <a:cubicBezTo>
                      <a:pt x="657684" y="735686"/>
                      <a:pt x="779025" y="1001260"/>
                      <a:pt x="408056" y="9593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34"/>
              <p:cNvSpPr/>
              <p:nvPr/>
            </p:nvSpPr>
            <p:spPr>
              <a:xfrm>
                <a:off x="6597271" y="2609455"/>
                <a:ext cx="229564" cy="114781"/>
              </a:xfrm>
              <a:custGeom>
                <a:avLst/>
                <a:gdLst/>
                <a:ahLst/>
                <a:cxnLst/>
                <a:rect l="l" t="t" r="r" b="b"/>
                <a:pathLst>
                  <a:path w="270075" h="135037" extrusionOk="0">
                    <a:moveTo>
                      <a:pt x="0" y="141018"/>
                    </a:moveTo>
                    <a:lnTo>
                      <a:pt x="271812" y="141018"/>
                    </a:lnTo>
                    <a:cubicBezTo>
                      <a:pt x="271812" y="141018"/>
                      <a:pt x="281973" y="97677"/>
                      <a:pt x="264161" y="68162"/>
                    </a:cubicBezTo>
                    <a:cubicBezTo>
                      <a:pt x="248341" y="42055"/>
                      <a:pt x="254386" y="27200"/>
                      <a:pt x="266089" y="5594"/>
                    </a:cubicBezTo>
                    <a:cubicBezTo>
                      <a:pt x="253808" y="10610"/>
                      <a:pt x="237860" y="15240"/>
                      <a:pt x="220305" y="14211"/>
                    </a:cubicBezTo>
                    <a:cubicBezTo>
                      <a:pt x="206737" y="13439"/>
                      <a:pt x="192462" y="7266"/>
                      <a:pt x="179858" y="0"/>
                    </a:cubicBezTo>
                    <a:cubicBezTo>
                      <a:pt x="168155" y="13311"/>
                      <a:pt x="118062" y="70091"/>
                      <a:pt x="102436" y="81344"/>
                    </a:cubicBezTo>
                    <a:cubicBezTo>
                      <a:pt x="84688" y="94076"/>
                      <a:pt x="5466" y="89575"/>
                      <a:pt x="0" y="1410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34"/>
              <p:cNvSpPr/>
              <p:nvPr/>
            </p:nvSpPr>
            <p:spPr>
              <a:xfrm>
                <a:off x="7176763" y="1824356"/>
                <a:ext cx="349812" cy="333415"/>
              </a:xfrm>
              <a:custGeom>
                <a:avLst/>
                <a:gdLst/>
                <a:ahLst/>
                <a:cxnLst/>
                <a:rect l="l" t="t" r="r" b="b"/>
                <a:pathLst>
                  <a:path w="411544" h="392253" extrusionOk="0">
                    <a:moveTo>
                      <a:pt x="410993" y="0"/>
                    </a:moveTo>
                    <a:cubicBezTo>
                      <a:pt x="410993" y="0"/>
                      <a:pt x="446360" y="321841"/>
                      <a:pt x="216924" y="389295"/>
                    </a:cubicBezTo>
                    <a:cubicBezTo>
                      <a:pt x="-12511" y="456750"/>
                      <a:pt x="-77587" y="93176"/>
                      <a:pt x="107608" y="67005"/>
                    </a:cubicBezTo>
                    <a:cubicBezTo>
                      <a:pt x="292803" y="40833"/>
                      <a:pt x="410929" y="0"/>
                      <a:pt x="410929" y="0"/>
                    </a:cubicBez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4"/>
              <p:cNvSpPr/>
              <p:nvPr/>
            </p:nvSpPr>
            <p:spPr>
              <a:xfrm>
                <a:off x="6729770" y="1911521"/>
                <a:ext cx="366210" cy="732420"/>
              </a:xfrm>
              <a:custGeom>
                <a:avLst/>
                <a:gdLst/>
                <a:ahLst/>
                <a:cxnLst/>
                <a:rect l="l" t="t" r="r" b="b"/>
                <a:pathLst>
                  <a:path w="430835" h="861670" extrusionOk="0">
                    <a:moveTo>
                      <a:pt x="199536" y="71929"/>
                    </a:moveTo>
                    <a:cubicBezTo>
                      <a:pt x="183138" y="194621"/>
                      <a:pt x="119285" y="581858"/>
                      <a:pt x="6495" y="770847"/>
                    </a:cubicBezTo>
                    <a:cubicBezTo>
                      <a:pt x="-29836" y="831743"/>
                      <a:pt x="98064" y="865888"/>
                      <a:pt x="98771" y="865695"/>
                    </a:cubicBezTo>
                    <a:cubicBezTo>
                      <a:pt x="115941" y="861194"/>
                      <a:pt x="144491" y="833865"/>
                      <a:pt x="157674" y="821969"/>
                    </a:cubicBezTo>
                    <a:cubicBezTo>
                      <a:pt x="249178" y="739467"/>
                      <a:pt x="435016" y="505916"/>
                      <a:pt x="435016" y="318663"/>
                    </a:cubicBezTo>
                    <a:cubicBezTo>
                      <a:pt x="435016" y="227352"/>
                      <a:pt x="436624" y="52960"/>
                      <a:pt x="370198" y="8654"/>
                    </a:cubicBezTo>
                    <a:cubicBezTo>
                      <a:pt x="329300" y="-18675"/>
                      <a:pt x="205966" y="23187"/>
                      <a:pt x="199471" y="7192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4"/>
              <p:cNvSpPr/>
              <p:nvPr/>
            </p:nvSpPr>
            <p:spPr>
              <a:xfrm>
                <a:off x="7033015" y="1906980"/>
                <a:ext cx="612172" cy="830804"/>
              </a:xfrm>
              <a:custGeom>
                <a:avLst/>
                <a:gdLst/>
                <a:ahLst/>
                <a:cxnLst/>
                <a:rect l="l" t="t" r="r" b="b"/>
                <a:pathLst>
                  <a:path w="720202" h="977417" extrusionOk="0">
                    <a:moveTo>
                      <a:pt x="407780" y="968336"/>
                    </a:moveTo>
                    <a:cubicBezTo>
                      <a:pt x="407780" y="968336"/>
                      <a:pt x="397684" y="954317"/>
                      <a:pt x="380130" y="927695"/>
                    </a:cubicBezTo>
                    <a:cubicBezTo>
                      <a:pt x="359231" y="896058"/>
                      <a:pt x="336082" y="833748"/>
                      <a:pt x="308045" y="753882"/>
                    </a:cubicBezTo>
                    <a:cubicBezTo>
                      <a:pt x="278594" y="670030"/>
                      <a:pt x="243613" y="566887"/>
                      <a:pt x="199886" y="459564"/>
                    </a:cubicBezTo>
                    <a:cubicBezTo>
                      <a:pt x="186382" y="426447"/>
                      <a:pt x="172107" y="392881"/>
                      <a:pt x="156867" y="359443"/>
                    </a:cubicBezTo>
                    <a:cubicBezTo>
                      <a:pt x="129666" y="299769"/>
                      <a:pt x="54817" y="308000"/>
                      <a:pt x="28195" y="240481"/>
                    </a:cubicBezTo>
                    <a:cubicBezTo>
                      <a:pt x="28195" y="240481"/>
                      <a:pt x="-75656" y="6543"/>
                      <a:pt x="115262" y="49"/>
                    </a:cubicBezTo>
                    <a:cubicBezTo>
                      <a:pt x="306245" y="-6382"/>
                      <a:pt x="669046" y="625853"/>
                      <a:pt x="689945" y="687135"/>
                    </a:cubicBezTo>
                    <a:cubicBezTo>
                      <a:pt x="712773" y="754139"/>
                      <a:pt x="824147" y="1032511"/>
                      <a:pt x="407780" y="9683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4"/>
              <p:cNvSpPr/>
              <p:nvPr/>
            </p:nvSpPr>
            <p:spPr>
              <a:xfrm>
                <a:off x="6766676" y="2609455"/>
                <a:ext cx="229564" cy="114781"/>
              </a:xfrm>
              <a:custGeom>
                <a:avLst/>
                <a:gdLst/>
                <a:ahLst/>
                <a:cxnLst/>
                <a:rect l="l" t="t" r="r" b="b"/>
                <a:pathLst>
                  <a:path w="270075" h="135037" extrusionOk="0">
                    <a:moveTo>
                      <a:pt x="0" y="141018"/>
                    </a:moveTo>
                    <a:lnTo>
                      <a:pt x="271812" y="141018"/>
                    </a:lnTo>
                    <a:cubicBezTo>
                      <a:pt x="271812" y="141018"/>
                      <a:pt x="281972" y="97677"/>
                      <a:pt x="264160" y="68162"/>
                    </a:cubicBezTo>
                    <a:cubicBezTo>
                      <a:pt x="248341" y="42055"/>
                      <a:pt x="254386" y="27200"/>
                      <a:pt x="266089" y="5594"/>
                    </a:cubicBezTo>
                    <a:cubicBezTo>
                      <a:pt x="253807" y="10610"/>
                      <a:pt x="237860" y="15240"/>
                      <a:pt x="220305" y="14211"/>
                    </a:cubicBezTo>
                    <a:cubicBezTo>
                      <a:pt x="206737" y="13439"/>
                      <a:pt x="192462" y="7266"/>
                      <a:pt x="179858" y="0"/>
                    </a:cubicBezTo>
                    <a:cubicBezTo>
                      <a:pt x="168155" y="13311"/>
                      <a:pt x="118062" y="70091"/>
                      <a:pt x="102436" y="81344"/>
                    </a:cubicBezTo>
                    <a:cubicBezTo>
                      <a:pt x="84688" y="94076"/>
                      <a:pt x="5466" y="89575"/>
                      <a:pt x="0" y="14101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4"/>
              <p:cNvSpPr/>
              <p:nvPr/>
            </p:nvSpPr>
            <p:spPr>
              <a:xfrm>
                <a:off x="7202718" y="2143440"/>
                <a:ext cx="109316" cy="399004"/>
              </a:xfrm>
              <a:custGeom>
                <a:avLst/>
                <a:gdLst/>
                <a:ahLst/>
                <a:cxnLst/>
                <a:rect l="l" t="t" r="r" b="b"/>
                <a:pathLst>
                  <a:path w="128607" h="469417" extrusionOk="0">
                    <a:moveTo>
                      <a:pt x="108159" y="475398"/>
                    </a:moveTo>
                    <a:cubicBezTo>
                      <a:pt x="78708" y="391546"/>
                      <a:pt x="43727" y="288403"/>
                      <a:pt x="0" y="181080"/>
                    </a:cubicBezTo>
                    <a:cubicBezTo>
                      <a:pt x="11446" y="99800"/>
                      <a:pt x="36010" y="28615"/>
                      <a:pt x="77422" y="0"/>
                    </a:cubicBezTo>
                    <a:cubicBezTo>
                      <a:pt x="77422" y="0"/>
                      <a:pt x="177865" y="311166"/>
                      <a:pt x="108159" y="475398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4"/>
              <p:cNvSpPr/>
              <p:nvPr/>
            </p:nvSpPr>
            <p:spPr>
              <a:xfrm>
                <a:off x="6899175" y="1915626"/>
                <a:ext cx="366210" cy="726954"/>
              </a:xfrm>
              <a:custGeom>
                <a:avLst/>
                <a:gdLst/>
                <a:ahLst/>
                <a:cxnLst/>
                <a:rect l="l" t="t" r="r" b="b"/>
                <a:pathLst>
                  <a:path w="430835" h="855240" extrusionOk="0">
                    <a:moveTo>
                      <a:pt x="158638" y="58349"/>
                    </a:moveTo>
                    <a:cubicBezTo>
                      <a:pt x="142241" y="181041"/>
                      <a:pt x="119220" y="577023"/>
                      <a:pt x="6495" y="765948"/>
                    </a:cubicBezTo>
                    <a:cubicBezTo>
                      <a:pt x="-29836" y="826844"/>
                      <a:pt x="98064" y="860989"/>
                      <a:pt x="98771" y="860796"/>
                    </a:cubicBezTo>
                    <a:cubicBezTo>
                      <a:pt x="115941" y="856295"/>
                      <a:pt x="144491" y="828966"/>
                      <a:pt x="157674" y="817070"/>
                    </a:cubicBezTo>
                    <a:cubicBezTo>
                      <a:pt x="249178" y="734568"/>
                      <a:pt x="435016" y="501016"/>
                      <a:pt x="435016" y="313764"/>
                    </a:cubicBezTo>
                    <a:cubicBezTo>
                      <a:pt x="435016" y="222452"/>
                      <a:pt x="327886" y="55391"/>
                      <a:pt x="261460" y="11086"/>
                    </a:cubicBezTo>
                    <a:cubicBezTo>
                      <a:pt x="220563" y="-16179"/>
                      <a:pt x="165132" y="9607"/>
                      <a:pt x="158638" y="5834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4"/>
              <p:cNvSpPr/>
              <p:nvPr/>
            </p:nvSpPr>
            <p:spPr>
              <a:xfrm>
                <a:off x="6532960" y="1580511"/>
                <a:ext cx="147577" cy="349812"/>
              </a:xfrm>
              <a:custGeom>
                <a:avLst/>
                <a:gdLst/>
                <a:ahLst/>
                <a:cxnLst/>
                <a:rect l="l" t="t" r="r" b="b"/>
                <a:pathLst>
                  <a:path w="173620" h="411544" extrusionOk="0">
                    <a:moveTo>
                      <a:pt x="0" y="101664"/>
                    </a:moveTo>
                    <a:lnTo>
                      <a:pt x="56394" y="0"/>
                    </a:lnTo>
                    <a:lnTo>
                      <a:pt x="178250" y="340103"/>
                    </a:lnTo>
                    <a:lnTo>
                      <a:pt x="106358" y="417332"/>
                    </a:lnTo>
                    <a:lnTo>
                      <a:pt x="0" y="10166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4"/>
              <p:cNvSpPr/>
              <p:nvPr/>
            </p:nvSpPr>
            <p:spPr>
              <a:xfrm>
                <a:off x="6532960" y="1666834"/>
                <a:ext cx="344346" cy="322483"/>
              </a:xfrm>
              <a:custGeom>
                <a:avLst/>
                <a:gdLst/>
                <a:ahLst/>
                <a:cxnLst/>
                <a:rect l="l" t="t" r="r" b="b"/>
                <a:pathLst>
                  <a:path w="405113" h="379392" extrusionOk="0">
                    <a:moveTo>
                      <a:pt x="294253" y="59545"/>
                    </a:moveTo>
                    <a:lnTo>
                      <a:pt x="407558" y="383251"/>
                    </a:lnTo>
                    <a:lnTo>
                      <a:pt x="106358" y="315667"/>
                    </a:lnTo>
                    <a:lnTo>
                      <a:pt x="0" y="0"/>
                    </a:lnTo>
                    <a:lnTo>
                      <a:pt x="294253" y="595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4"/>
              <p:cNvSpPr/>
              <p:nvPr/>
            </p:nvSpPr>
            <p:spPr>
              <a:xfrm>
                <a:off x="6782781" y="1710405"/>
                <a:ext cx="92919" cy="267825"/>
              </a:xfrm>
              <a:custGeom>
                <a:avLst/>
                <a:gdLst/>
                <a:ahLst/>
                <a:cxnLst/>
                <a:rect l="l" t="t" r="r" b="b"/>
                <a:pathLst>
                  <a:path w="109316" h="315088" extrusionOk="0">
                    <a:moveTo>
                      <a:pt x="107259" y="315603"/>
                    </a:moveTo>
                    <a:lnTo>
                      <a:pt x="112532" y="306343"/>
                    </a:lnTo>
                    <a:lnTo>
                      <a:pt x="5338" y="0"/>
                    </a:lnTo>
                    <a:lnTo>
                      <a:pt x="0" y="8231"/>
                    </a:lnTo>
                    <a:lnTo>
                      <a:pt x="107259" y="3156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4"/>
              <p:cNvSpPr/>
              <p:nvPr/>
            </p:nvSpPr>
            <p:spPr>
              <a:xfrm>
                <a:off x="6532960" y="1663230"/>
                <a:ext cx="251427" cy="49192"/>
              </a:xfrm>
              <a:custGeom>
                <a:avLst/>
                <a:gdLst/>
                <a:ahLst/>
                <a:cxnLst/>
                <a:rect l="l" t="t" r="r" b="b"/>
                <a:pathLst>
                  <a:path w="295797" h="57873" extrusionOk="0">
                    <a:moveTo>
                      <a:pt x="299591" y="55558"/>
                    </a:moveTo>
                    <a:lnTo>
                      <a:pt x="14018" y="0"/>
                    </a:lnTo>
                    <a:lnTo>
                      <a:pt x="0" y="4244"/>
                    </a:lnTo>
                    <a:lnTo>
                      <a:pt x="294253" y="63789"/>
                    </a:lnTo>
                    <a:lnTo>
                      <a:pt x="299591" y="5555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4"/>
              <p:cNvSpPr/>
              <p:nvPr/>
            </p:nvSpPr>
            <p:spPr>
              <a:xfrm>
                <a:off x="6532960" y="1584661"/>
                <a:ext cx="81987" cy="87453"/>
              </a:xfrm>
              <a:custGeom>
                <a:avLst/>
                <a:gdLst/>
                <a:ahLst/>
                <a:cxnLst/>
                <a:rect l="l" t="t" r="r" b="b"/>
                <a:pathLst>
                  <a:path w="96455" h="102886" extrusionOk="0">
                    <a:moveTo>
                      <a:pt x="0" y="96777"/>
                    </a:moveTo>
                    <a:lnTo>
                      <a:pt x="60960" y="0"/>
                    </a:lnTo>
                    <a:lnTo>
                      <a:pt x="99799" y="109252"/>
                    </a:lnTo>
                    <a:lnTo>
                      <a:pt x="14018" y="92533"/>
                    </a:lnTo>
                    <a:lnTo>
                      <a:pt x="0" y="9677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4"/>
              <p:cNvSpPr/>
              <p:nvPr/>
            </p:nvSpPr>
            <p:spPr>
              <a:xfrm>
                <a:off x="6808714" y="1774560"/>
                <a:ext cx="699625" cy="207701"/>
              </a:xfrm>
              <a:custGeom>
                <a:avLst/>
                <a:gdLst/>
                <a:ahLst/>
                <a:cxnLst/>
                <a:rect l="l" t="t" r="r" b="b"/>
                <a:pathLst>
                  <a:path w="823088" h="244354" extrusionOk="0">
                    <a:moveTo>
                      <a:pt x="24950" y="64"/>
                    </a:moveTo>
                    <a:lnTo>
                      <a:pt x="379392" y="116711"/>
                    </a:lnTo>
                    <a:cubicBezTo>
                      <a:pt x="385952" y="118833"/>
                      <a:pt x="392961" y="118898"/>
                      <a:pt x="399520" y="116711"/>
                    </a:cubicBezTo>
                    <a:lnTo>
                      <a:pt x="721360" y="12796"/>
                    </a:lnTo>
                    <a:lnTo>
                      <a:pt x="829069" y="137996"/>
                    </a:lnTo>
                    <a:cubicBezTo>
                      <a:pt x="829069" y="137996"/>
                      <a:pt x="585615" y="239982"/>
                      <a:pt x="412895" y="247891"/>
                    </a:cubicBezTo>
                    <a:cubicBezTo>
                      <a:pt x="398041" y="248599"/>
                      <a:pt x="383251" y="245833"/>
                      <a:pt x="369619" y="239917"/>
                    </a:cubicBezTo>
                    <a:lnTo>
                      <a:pt x="0" y="80315"/>
                    </a:lnTo>
                    <a:lnTo>
                      <a:pt x="24950" y="0"/>
                    </a:lnTo>
                  </a:path>
                </a:pathLst>
              </a:custGeom>
              <a:solidFill>
                <a:srgbClr val="CB61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34"/>
              <p:cNvSpPr/>
              <p:nvPr/>
            </p:nvSpPr>
            <p:spPr>
              <a:xfrm>
                <a:off x="6553325" y="1756039"/>
                <a:ext cx="21863" cy="21863"/>
              </a:xfrm>
              <a:custGeom>
                <a:avLst/>
                <a:gdLst/>
                <a:ahLst/>
                <a:cxnLst/>
                <a:rect l="l" t="t" r="r" b="b"/>
                <a:pathLst>
                  <a:path w="25721" h="25721" extrusionOk="0">
                    <a:moveTo>
                      <a:pt x="4949" y="6831"/>
                    </a:moveTo>
                    <a:cubicBezTo>
                      <a:pt x="10093" y="-2429"/>
                      <a:pt x="30992" y="11268"/>
                      <a:pt x="26362" y="21428"/>
                    </a:cubicBezTo>
                    <a:cubicBezTo>
                      <a:pt x="21797" y="31652"/>
                      <a:pt x="-1738" y="18984"/>
                      <a:pt x="4949" y="6831"/>
                    </a:cubicBezTo>
                    <a:close/>
                  </a:path>
                </a:pathLst>
              </a:custGeom>
              <a:solidFill>
                <a:srgbClr val="CB61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34"/>
              <p:cNvSpPr/>
              <p:nvPr/>
            </p:nvSpPr>
            <p:spPr>
              <a:xfrm>
                <a:off x="6548892" y="1743802"/>
                <a:ext cx="27328" cy="21863"/>
              </a:xfrm>
              <a:custGeom>
                <a:avLst/>
                <a:gdLst/>
                <a:ahLst/>
                <a:cxnLst/>
                <a:rect l="l" t="t" r="r" b="b"/>
                <a:pathLst>
                  <a:path w="32151" h="25721" extrusionOk="0">
                    <a:moveTo>
                      <a:pt x="3869" y="9345"/>
                    </a:moveTo>
                    <a:cubicBezTo>
                      <a:pt x="5412" y="-1137"/>
                      <a:pt x="29784" y="4393"/>
                      <a:pt x="29076" y="15582"/>
                    </a:cubicBezTo>
                    <a:cubicBezTo>
                      <a:pt x="28305" y="26707"/>
                      <a:pt x="1876" y="23106"/>
                      <a:pt x="3869" y="9345"/>
                    </a:cubicBezTo>
                    <a:close/>
                  </a:path>
                </a:pathLst>
              </a:custGeom>
              <a:solidFill>
                <a:srgbClr val="CB61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34"/>
              <p:cNvSpPr/>
              <p:nvPr/>
            </p:nvSpPr>
            <p:spPr>
              <a:xfrm>
                <a:off x="7338876" y="1744739"/>
                <a:ext cx="235030" cy="180372"/>
              </a:xfrm>
              <a:custGeom>
                <a:avLst/>
                <a:gdLst/>
                <a:ahLst/>
                <a:cxnLst/>
                <a:rect l="l" t="t" r="r" b="b"/>
                <a:pathLst>
                  <a:path w="276506" h="212202" extrusionOk="0">
                    <a:moveTo>
                      <a:pt x="0" y="79041"/>
                    </a:moveTo>
                    <a:cubicBezTo>
                      <a:pt x="0" y="79041"/>
                      <a:pt x="34531" y="188293"/>
                      <a:pt x="152978" y="213115"/>
                    </a:cubicBezTo>
                    <a:cubicBezTo>
                      <a:pt x="152978" y="213115"/>
                      <a:pt x="348655" y="152798"/>
                      <a:pt x="251235" y="19496"/>
                    </a:cubicBezTo>
                    <a:cubicBezTo>
                      <a:pt x="251235" y="19496"/>
                      <a:pt x="154908" y="-52074"/>
                      <a:pt x="0" y="790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34"/>
              <p:cNvSpPr/>
              <p:nvPr/>
            </p:nvSpPr>
            <p:spPr>
              <a:xfrm>
                <a:off x="6540223" y="1728002"/>
                <a:ext cx="27328" cy="21863"/>
              </a:xfrm>
              <a:custGeom>
                <a:avLst/>
                <a:gdLst/>
                <a:ahLst/>
                <a:cxnLst/>
                <a:rect l="l" t="t" r="r" b="b"/>
                <a:pathLst>
                  <a:path w="32151" h="25721" extrusionOk="0">
                    <a:moveTo>
                      <a:pt x="3855" y="9884"/>
                    </a:moveTo>
                    <a:cubicBezTo>
                      <a:pt x="5334" y="-1883"/>
                      <a:pt x="31762" y="4804"/>
                      <a:pt x="31184" y="17343"/>
                    </a:cubicBezTo>
                    <a:cubicBezTo>
                      <a:pt x="30605" y="29883"/>
                      <a:pt x="1926" y="25317"/>
                      <a:pt x="3855" y="9884"/>
                    </a:cubicBezTo>
                    <a:close/>
                  </a:path>
                </a:pathLst>
              </a:custGeom>
              <a:solidFill>
                <a:srgbClr val="CB61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34"/>
              <p:cNvSpPr/>
              <p:nvPr/>
            </p:nvSpPr>
            <p:spPr>
              <a:xfrm>
                <a:off x="6532660" y="1707832"/>
                <a:ext cx="27328" cy="21863"/>
              </a:xfrm>
              <a:custGeom>
                <a:avLst/>
                <a:gdLst/>
                <a:ahLst/>
                <a:cxnLst/>
                <a:rect l="l" t="t" r="r" b="b"/>
                <a:pathLst>
                  <a:path w="32151" h="25721" extrusionOk="0">
                    <a:moveTo>
                      <a:pt x="4405" y="20264"/>
                    </a:moveTo>
                    <a:cubicBezTo>
                      <a:pt x="7492" y="29074"/>
                      <a:pt x="36750" y="26952"/>
                      <a:pt x="32184" y="10425"/>
                    </a:cubicBezTo>
                    <a:cubicBezTo>
                      <a:pt x="28583" y="-2564"/>
                      <a:pt x="-932" y="4895"/>
                      <a:pt x="4405" y="20264"/>
                    </a:cubicBezTo>
                    <a:close/>
                  </a:path>
                </a:pathLst>
              </a:custGeom>
              <a:solidFill>
                <a:srgbClr val="CB61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34"/>
              <p:cNvSpPr/>
              <p:nvPr/>
            </p:nvSpPr>
            <p:spPr>
              <a:xfrm>
                <a:off x="6675050" y="1716662"/>
                <a:ext cx="163974" cy="125713"/>
              </a:xfrm>
              <a:custGeom>
                <a:avLst/>
                <a:gdLst/>
                <a:ahLst/>
                <a:cxnLst/>
                <a:rect l="l" t="t" r="r" b="b"/>
                <a:pathLst>
                  <a:path w="192911" h="147898" extrusionOk="0">
                    <a:moveTo>
                      <a:pt x="194474" y="72817"/>
                    </a:moveTo>
                    <a:cubicBezTo>
                      <a:pt x="167789" y="58863"/>
                      <a:pt x="145283" y="40601"/>
                      <a:pt x="130428" y="27547"/>
                    </a:cubicBezTo>
                    <a:cubicBezTo>
                      <a:pt x="115510" y="14494"/>
                      <a:pt x="77571" y="-2097"/>
                      <a:pt x="74291" y="218"/>
                    </a:cubicBezTo>
                    <a:cubicBezTo>
                      <a:pt x="70947" y="2533"/>
                      <a:pt x="68697" y="12179"/>
                      <a:pt x="89081" y="28383"/>
                    </a:cubicBezTo>
                    <a:cubicBezTo>
                      <a:pt x="101106" y="37964"/>
                      <a:pt x="104707" y="44845"/>
                      <a:pt x="104707" y="44845"/>
                    </a:cubicBezTo>
                    <a:cubicBezTo>
                      <a:pt x="104707" y="44845"/>
                      <a:pt x="95575" y="49282"/>
                      <a:pt x="83036" y="48060"/>
                    </a:cubicBezTo>
                    <a:cubicBezTo>
                      <a:pt x="70497" y="46774"/>
                      <a:pt x="17639" y="46002"/>
                      <a:pt x="11273" y="45681"/>
                    </a:cubicBezTo>
                    <a:cubicBezTo>
                      <a:pt x="4907" y="45359"/>
                      <a:pt x="4071" y="53976"/>
                      <a:pt x="13781" y="57320"/>
                    </a:cubicBezTo>
                    <a:cubicBezTo>
                      <a:pt x="-1588" y="55777"/>
                      <a:pt x="-5317" y="65036"/>
                      <a:pt x="8829" y="72753"/>
                    </a:cubicBezTo>
                    <a:cubicBezTo>
                      <a:pt x="8829" y="72753"/>
                      <a:pt x="-2938" y="76547"/>
                      <a:pt x="11530" y="86192"/>
                    </a:cubicBezTo>
                    <a:cubicBezTo>
                      <a:pt x="25999" y="95902"/>
                      <a:pt x="49855" y="105933"/>
                      <a:pt x="49855" y="105933"/>
                    </a:cubicBezTo>
                    <a:cubicBezTo>
                      <a:pt x="49855" y="105933"/>
                      <a:pt x="21112" y="99182"/>
                      <a:pt x="17447" y="99825"/>
                    </a:cubicBezTo>
                    <a:cubicBezTo>
                      <a:pt x="13781" y="100532"/>
                      <a:pt x="12045" y="106512"/>
                      <a:pt x="22076" y="111206"/>
                    </a:cubicBezTo>
                    <a:cubicBezTo>
                      <a:pt x="32043" y="115901"/>
                      <a:pt x="101491" y="138793"/>
                      <a:pt x="113516" y="141622"/>
                    </a:cubicBezTo>
                    <a:cubicBezTo>
                      <a:pt x="128178" y="145095"/>
                      <a:pt x="157500" y="148567"/>
                      <a:pt x="157500" y="148567"/>
                    </a:cubicBezTo>
                    <a:cubicBezTo>
                      <a:pt x="157500" y="148567"/>
                      <a:pt x="201291" y="105741"/>
                      <a:pt x="194539" y="72817"/>
                    </a:cubicBezTo>
                    <a:close/>
                  </a:path>
                </a:pathLst>
              </a:custGeom>
              <a:solidFill>
                <a:srgbClr val="CB61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34"/>
              <p:cNvSpPr/>
              <p:nvPr/>
            </p:nvSpPr>
            <p:spPr>
              <a:xfrm>
                <a:off x="7176806" y="1356431"/>
                <a:ext cx="240496" cy="174906"/>
              </a:xfrm>
              <a:custGeom>
                <a:avLst/>
                <a:gdLst/>
                <a:ahLst/>
                <a:cxnLst/>
                <a:rect l="l" t="t" r="r" b="b"/>
                <a:pathLst>
                  <a:path w="282936" h="205772" extrusionOk="0">
                    <a:moveTo>
                      <a:pt x="107879" y="21413"/>
                    </a:moveTo>
                    <a:cubicBezTo>
                      <a:pt x="107879" y="21413"/>
                      <a:pt x="191731" y="-40319"/>
                      <a:pt x="237708" y="45848"/>
                    </a:cubicBezTo>
                    <a:cubicBezTo>
                      <a:pt x="283685" y="132015"/>
                      <a:pt x="266837" y="172205"/>
                      <a:pt x="288958" y="197798"/>
                    </a:cubicBezTo>
                    <a:cubicBezTo>
                      <a:pt x="288958" y="197798"/>
                      <a:pt x="125948" y="151821"/>
                      <a:pt x="96239" y="55172"/>
                    </a:cubicBezTo>
                    <a:cubicBezTo>
                      <a:pt x="96239" y="55172"/>
                      <a:pt x="48076" y="80379"/>
                      <a:pt x="40745" y="115361"/>
                    </a:cubicBezTo>
                    <a:cubicBezTo>
                      <a:pt x="33543" y="149570"/>
                      <a:pt x="26985" y="193168"/>
                      <a:pt x="8336" y="207765"/>
                    </a:cubicBezTo>
                    <a:cubicBezTo>
                      <a:pt x="8336" y="207765"/>
                      <a:pt x="-42721" y="13696"/>
                      <a:pt x="107879" y="21413"/>
                    </a:cubicBezTo>
                    <a:close/>
                  </a:path>
                </a:pathLst>
              </a:custGeom>
              <a:solidFill>
                <a:srgbClr val="391E0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34"/>
              <p:cNvSpPr/>
              <p:nvPr/>
            </p:nvSpPr>
            <p:spPr>
              <a:xfrm>
                <a:off x="7375968" y="1870298"/>
                <a:ext cx="180372" cy="54658"/>
              </a:xfrm>
              <a:custGeom>
                <a:avLst/>
                <a:gdLst/>
                <a:ahLst/>
                <a:cxnLst/>
                <a:rect l="l" t="t" r="r" b="b"/>
                <a:pathLst>
                  <a:path w="212202" h="64303" extrusionOk="0">
                    <a:moveTo>
                      <a:pt x="2995" y="4024"/>
                    </a:moveTo>
                    <a:cubicBezTo>
                      <a:pt x="2995" y="4024"/>
                      <a:pt x="42670" y="50259"/>
                      <a:pt x="110511" y="63698"/>
                    </a:cubicBezTo>
                    <a:cubicBezTo>
                      <a:pt x="110511" y="63698"/>
                      <a:pt x="171664" y="44793"/>
                      <a:pt x="209925" y="2995"/>
                    </a:cubicBezTo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34"/>
              <p:cNvSpPr/>
              <p:nvPr/>
            </p:nvSpPr>
            <p:spPr>
              <a:xfrm>
                <a:off x="7218846" y="1802593"/>
                <a:ext cx="21863" cy="38260"/>
              </a:xfrm>
              <a:custGeom>
                <a:avLst/>
                <a:gdLst/>
                <a:ahLst/>
                <a:cxnLst/>
                <a:rect l="l" t="t" r="r" b="b"/>
                <a:pathLst>
                  <a:path w="25721" h="45012" extrusionOk="0">
                    <a:moveTo>
                      <a:pt x="2995" y="42992"/>
                    </a:moveTo>
                    <a:cubicBezTo>
                      <a:pt x="2995" y="42992"/>
                      <a:pt x="9682" y="23766"/>
                      <a:pt x="25823" y="2995"/>
                    </a:cubicBezTo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34"/>
              <p:cNvSpPr/>
              <p:nvPr/>
            </p:nvSpPr>
            <p:spPr>
              <a:xfrm>
                <a:off x="7337861" y="1810947"/>
                <a:ext cx="27328" cy="49192"/>
              </a:xfrm>
              <a:custGeom>
                <a:avLst/>
                <a:gdLst/>
                <a:ahLst/>
                <a:cxnLst/>
                <a:rect l="l" t="t" r="r" b="b"/>
                <a:pathLst>
                  <a:path w="32151" h="57873" extrusionOk="0">
                    <a:moveTo>
                      <a:pt x="35147" y="58039"/>
                    </a:moveTo>
                    <a:cubicBezTo>
                      <a:pt x="35147" y="58039"/>
                      <a:pt x="25566" y="49809"/>
                      <a:pt x="2995" y="2995"/>
                    </a:cubicBezTo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44" name="Google Shape;444;p34"/>
              <p:cNvGrpSpPr/>
              <p:nvPr/>
            </p:nvGrpSpPr>
            <p:grpSpPr>
              <a:xfrm>
                <a:off x="6679012" y="1761797"/>
                <a:ext cx="58862" cy="46744"/>
                <a:chOff x="6755212" y="1761797"/>
                <a:chExt cx="58862" cy="46744"/>
              </a:xfrm>
            </p:grpSpPr>
            <p:sp>
              <p:nvSpPr>
                <p:cNvPr id="445" name="Google Shape;445;p34"/>
                <p:cNvSpPr/>
                <p:nvPr/>
              </p:nvSpPr>
              <p:spPr>
                <a:xfrm>
                  <a:off x="6790043" y="1803075"/>
                  <a:ext cx="16397" cy="5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91" h="6430" extrusionOk="0">
                      <a:moveTo>
                        <a:pt x="4099" y="4099"/>
                      </a:moveTo>
                      <a:cubicBezTo>
                        <a:pt x="13231" y="6414"/>
                        <a:pt x="20111" y="8729"/>
                        <a:pt x="20111" y="8729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Google Shape;446;p34"/>
                <p:cNvSpPr/>
                <p:nvPr/>
              </p:nvSpPr>
              <p:spPr>
                <a:xfrm>
                  <a:off x="6755212" y="1774901"/>
                  <a:ext cx="54658" cy="21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03" h="25721" extrusionOk="0">
                      <a:moveTo>
                        <a:pt x="4099" y="4099"/>
                      </a:moveTo>
                      <a:lnTo>
                        <a:pt x="65060" y="21912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34"/>
                <p:cNvSpPr/>
                <p:nvPr/>
              </p:nvSpPr>
              <p:spPr>
                <a:xfrm>
                  <a:off x="6759416" y="1761797"/>
                  <a:ext cx="54658" cy="16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03" h="19291" extrusionOk="0">
                      <a:moveTo>
                        <a:pt x="4099" y="4099"/>
                      </a:moveTo>
                      <a:lnTo>
                        <a:pt x="61008" y="1638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48" name="Google Shape;448;p34"/>
            <p:cNvSpPr/>
            <p:nvPr/>
          </p:nvSpPr>
          <p:spPr>
            <a:xfrm>
              <a:off x="6255449" y="2191602"/>
              <a:ext cx="110100" cy="110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7601000" y="1402501"/>
              <a:ext cx="106728" cy="112657"/>
            </a:xfrm>
            <a:custGeom>
              <a:avLst/>
              <a:gdLst/>
              <a:ahLst/>
              <a:cxnLst/>
              <a:rect l="l" t="t" r="r" b="b"/>
              <a:pathLst>
                <a:path w="171450" h="180975" extrusionOk="0">
                  <a:moveTo>
                    <a:pt x="4777" y="90472"/>
                  </a:moveTo>
                  <a:cubicBezTo>
                    <a:pt x="27732" y="77995"/>
                    <a:pt x="74214" y="68946"/>
                    <a:pt x="70499" y="6843"/>
                  </a:cubicBezTo>
                  <a:cubicBezTo>
                    <a:pt x="70023" y="-1349"/>
                    <a:pt x="83358" y="-2396"/>
                    <a:pt x="87263" y="4843"/>
                  </a:cubicBezTo>
                  <a:cubicBezTo>
                    <a:pt x="100313" y="28655"/>
                    <a:pt x="112886" y="73613"/>
                    <a:pt x="168512" y="83710"/>
                  </a:cubicBezTo>
                  <a:cubicBezTo>
                    <a:pt x="175465" y="84948"/>
                    <a:pt x="176798" y="97426"/>
                    <a:pt x="170131" y="99426"/>
                  </a:cubicBezTo>
                  <a:cubicBezTo>
                    <a:pt x="120887" y="114285"/>
                    <a:pt x="114410" y="143622"/>
                    <a:pt x="102027" y="179341"/>
                  </a:cubicBezTo>
                  <a:cubicBezTo>
                    <a:pt x="99360" y="186961"/>
                    <a:pt x="89168" y="188104"/>
                    <a:pt x="85358" y="181055"/>
                  </a:cubicBezTo>
                  <a:cubicBezTo>
                    <a:pt x="71642" y="155814"/>
                    <a:pt x="70976" y="120190"/>
                    <a:pt x="6491" y="107141"/>
                  </a:cubicBezTo>
                  <a:cubicBezTo>
                    <a:pt x="-1414" y="105522"/>
                    <a:pt x="-2272" y="94282"/>
                    <a:pt x="4872" y="904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6953525" y="1623048"/>
              <a:ext cx="90011" cy="95012"/>
            </a:xfrm>
            <a:custGeom>
              <a:avLst/>
              <a:gdLst/>
              <a:ahLst/>
              <a:cxnLst/>
              <a:rect l="l" t="t" r="r" b="b"/>
              <a:pathLst>
                <a:path w="171450" h="180975" extrusionOk="0">
                  <a:moveTo>
                    <a:pt x="4777" y="90472"/>
                  </a:moveTo>
                  <a:cubicBezTo>
                    <a:pt x="27732" y="77995"/>
                    <a:pt x="74214" y="68946"/>
                    <a:pt x="70499" y="6843"/>
                  </a:cubicBezTo>
                  <a:cubicBezTo>
                    <a:pt x="70023" y="-1349"/>
                    <a:pt x="83358" y="-2396"/>
                    <a:pt x="87263" y="4843"/>
                  </a:cubicBezTo>
                  <a:cubicBezTo>
                    <a:pt x="100313" y="28655"/>
                    <a:pt x="112886" y="73613"/>
                    <a:pt x="168512" y="83710"/>
                  </a:cubicBezTo>
                  <a:cubicBezTo>
                    <a:pt x="175465" y="84948"/>
                    <a:pt x="176798" y="97426"/>
                    <a:pt x="170131" y="99426"/>
                  </a:cubicBezTo>
                  <a:cubicBezTo>
                    <a:pt x="120887" y="114285"/>
                    <a:pt x="114410" y="143622"/>
                    <a:pt x="102027" y="179341"/>
                  </a:cubicBezTo>
                  <a:cubicBezTo>
                    <a:pt x="99360" y="186961"/>
                    <a:pt x="89168" y="188104"/>
                    <a:pt x="85358" y="181055"/>
                  </a:cubicBezTo>
                  <a:cubicBezTo>
                    <a:pt x="71642" y="155814"/>
                    <a:pt x="70976" y="120190"/>
                    <a:pt x="6491" y="107141"/>
                  </a:cubicBezTo>
                  <a:cubicBezTo>
                    <a:pt x="-1414" y="105522"/>
                    <a:pt x="-2272" y="94282"/>
                    <a:pt x="4872" y="904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8240250" y="2011573"/>
              <a:ext cx="90011" cy="95012"/>
            </a:xfrm>
            <a:custGeom>
              <a:avLst/>
              <a:gdLst/>
              <a:ahLst/>
              <a:cxnLst/>
              <a:rect l="l" t="t" r="r" b="b"/>
              <a:pathLst>
                <a:path w="171450" h="180975" extrusionOk="0">
                  <a:moveTo>
                    <a:pt x="4777" y="90472"/>
                  </a:moveTo>
                  <a:cubicBezTo>
                    <a:pt x="27732" y="77995"/>
                    <a:pt x="74214" y="68946"/>
                    <a:pt x="70499" y="6843"/>
                  </a:cubicBezTo>
                  <a:cubicBezTo>
                    <a:pt x="70023" y="-1349"/>
                    <a:pt x="83358" y="-2396"/>
                    <a:pt x="87263" y="4843"/>
                  </a:cubicBezTo>
                  <a:cubicBezTo>
                    <a:pt x="100313" y="28655"/>
                    <a:pt x="112886" y="73613"/>
                    <a:pt x="168512" y="83710"/>
                  </a:cubicBezTo>
                  <a:cubicBezTo>
                    <a:pt x="175465" y="84948"/>
                    <a:pt x="176798" y="97426"/>
                    <a:pt x="170131" y="99426"/>
                  </a:cubicBezTo>
                  <a:cubicBezTo>
                    <a:pt x="120887" y="114285"/>
                    <a:pt x="114410" y="143622"/>
                    <a:pt x="102027" y="179341"/>
                  </a:cubicBezTo>
                  <a:cubicBezTo>
                    <a:pt x="99360" y="186961"/>
                    <a:pt x="89168" y="188104"/>
                    <a:pt x="85358" y="181055"/>
                  </a:cubicBezTo>
                  <a:cubicBezTo>
                    <a:pt x="71642" y="155814"/>
                    <a:pt x="70976" y="120190"/>
                    <a:pt x="6491" y="107141"/>
                  </a:cubicBezTo>
                  <a:cubicBezTo>
                    <a:pt x="-1414" y="105522"/>
                    <a:pt x="-2272" y="94282"/>
                    <a:pt x="4872" y="904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2" name="Google Shape;452;p34"/>
            <p:cNvCxnSpPr/>
            <p:nvPr/>
          </p:nvCxnSpPr>
          <p:spPr>
            <a:xfrm>
              <a:off x="5632836" y="3895375"/>
              <a:ext cx="3197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" name="Google Shape;910;p4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4097" b="1634"/>
          <a:stretch/>
        </p:blipFill>
        <p:spPr>
          <a:xfrm>
            <a:off x="0" y="0"/>
            <a:ext cx="9144000" cy="5143501"/>
          </a:xfrm>
          <a:prstGeom prst="rect">
            <a:avLst/>
          </a:prstGeom>
        </p:spPr>
      </p:pic>
      <p:sp>
        <p:nvSpPr>
          <p:cNvPr id="911" name="Google Shape;911;p47"/>
          <p:cNvSpPr/>
          <p:nvPr/>
        </p:nvSpPr>
        <p:spPr>
          <a:xfrm>
            <a:off x="713225" y="3962175"/>
            <a:ext cx="7717500" cy="646500"/>
          </a:xfrm>
          <a:prstGeom prst="roundRect">
            <a:avLst>
              <a:gd name="adj" fmla="val 673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12" name="Google Shape;912;p47"/>
          <p:cNvSpPr txBox="1">
            <a:spLocks noGrp="1"/>
          </p:cNvSpPr>
          <p:nvPr>
            <p:ph type="title"/>
          </p:nvPr>
        </p:nvSpPr>
        <p:spPr>
          <a:xfrm>
            <a:off x="850050" y="3962175"/>
            <a:ext cx="74439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Thanks</a:t>
            </a:r>
            <a:r>
              <a:rPr lang="zh-CN" altLang="en-US" dirty="0"/>
              <a:t> </a:t>
            </a:r>
            <a:r>
              <a:rPr lang="en-US" altLang="zh-CN" dirty="0"/>
              <a:t>!</a:t>
            </a:r>
            <a:endParaRPr dirty="0"/>
          </a:p>
        </p:txBody>
      </p:sp>
      <p:sp>
        <p:nvSpPr>
          <p:cNvPr id="913" name="Google Shape;913;p47"/>
          <p:cNvSpPr/>
          <p:nvPr/>
        </p:nvSpPr>
        <p:spPr>
          <a:xfrm>
            <a:off x="6003520" y="3714434"/>
            <a:ext cx="4344757" cy="3252216"/>
          </a:xfrm>
          <a:custGeom>
            <a:avLst/>
            <a:gdLst/>
            <a:ahLst/>
            <a:cxnLst/>
            <a:rect l="l" t="t" r="r" b="b"/>
            <a:pathLst>
              <a:path w="1628775" h="1219200" extrusionOk="0">
                <a:moveTo>
                  <a:pt x="1514204" y="95"/>
                </a:moveTo>
                <a:cubicBezTo>
                  <a:pt x="1514204" y="95"/>
                  <a:pt x="1007759" y="17336"/>
                  <a:pt x="1031953" y="277273"/>
                </a:cubicBezTo>
                <a:cubicBezTo>
                  <a:pt x="1056146" y="537210"/>
                  <a:pt x="754775" y="346615"/>
                  <a:pt x="604566" y="519779"/>
                </a:cubicBezTo>
                <a:cubicBezTo>
                  <a:pt x="454452" y="693039"/>
                  <a:pt x="867361" y="926878"/>
                  <a:pt x="604566" y="990410"/>
                </a:cubicBezTo>
                <a:cubicBezTo>
                  <a:pt x="341771" y="1053941"/>
                  <a:pt x="252331" y="964406"/>
                  <a:pt x="116600" y="1085660"/>
                </a:cubicBezTo>
                <a:cubicBezTo>
                  <a:pt x="-19131" y="1206913"/>
                  <a:pt x="1062" y="1209866"/>
                  <a:pt x="1062" y="1209866"/>
                </a:cubicBezTo>
                <a:lnTo>
                  <a:pt x="1632504" y="1227201"/>
                </a:lnTo>
                <a:lnTo>
                  <a:pt x="1594975" y="5810"/>
                </a:lnTo>
                <a:lnTo>
                  <a:pt x="15141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4" name="Google Shape;914;p47"/>
          <p:cNvGrpSpPr/>
          <p:nvPr/>
        </p:nvGrpSpPr>
        <p:grpSpPr>
          <a:xfrm>
            <a:off x="-1988879" y="-1489445"/>
            <a:ext cx="8759487" cy="3871722"/>
            <a:chOff x="-1988879" y="-1489445"/>
            <a:chExt cx="8759487" cy="3871722"/>
          </a:xfrm>
        </p:grpSpPr>
        <p:sp>
          <p:nvSpPr>
            <p:cNvPr id="915" name="Google Shape;915;p47"/>
            <p:cNvSpPr/>
            <p:nvPr/>
          </p:nvSpPr>
          <p:spPr>
            <a:xfrm rot="-10662104">
              <a:off x="-1917997" y="-1377756"/>
              <a:ext cx="5643530" cy="3648343"/>
            </a:xfrm>
            <a:custGeom>
              <a:avLst/>
              <a:gdLst/>
              <a:ahLst/>
              <a:cxnLst/>
              <a:rect l="l" t="t" r="r" b="b"/>
              <a:pathLst>
                <a:path w="1885950" h="1219200" extrusionOk="0">
                  <a:moveTo>
                    <a:pt x="1771094" y="0"/>
                  </a:moveTo>
                  <a:cubicBezTo>
                    <a:pt x="1771094" y="0"/>
                    <a:pt x="1007665" y="17240"/>
                    <a:pt x="1031859" y="277178"/>
                  </a:cubicBezTo>
                  <a:cubicBezTo>
                    <a:pt x="1056052" y="537115"/>
                    <a:pt x="754681" y="346520"/>
                    <a:pt x="604472" y="519684"/>
                  </a:cubicBezTo>
                  <a:cubicBezTo>
                    <a:pt x="454358" y="692944"/>
                    <a:pt x="867267" y="926783"/>
                    <a:pt x="604472" y="990314"/>
                  </a:cubicBezTo>
                  <a:cubicBezTo>
                    <a:pt x="341677" y="1053846"/>
                    <a:pt x="252237" y="964311"/>
                    <a:pt x="116506" y="1085564"/>
                  </a:cubicBezTo>
                  <a:cubicBezTo>
                    <a:pt x="-19130" y="1207008"/>
                    <a:pt x="1063" y="1209866"/>
                    <a:pt x="1063" y="1209866"/>
                  </a:cubicBezTo>
                  <a:lnTo>
                    <a:pt x="1889490" y="1227201"/>
                  </a:lnTo>
                  <a:lnTo>
                    <a:pt x="1851961" y="5810"/>
                  </a:lnTo>
                  <a:lnTo>
                    <a:pt x="1771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6639449" y="1574926"/>
              <a:ext cx="131159" cy="138446"/>
            </a:xfrm>
            <a:custGeom>
              <a:avLst/>
              <a:gdLst/>
              <a:ahLst/>
              <a:cxnLst/>
              <a:rect l="l" t="t" r="r" b="b"/>
              <a:pathLst>
                <a:path w="171450" h="180975" extrusionOk="0">
                  <a:moveTo>
                    <a:pt x="4777" y="90472"/>
                  </a:moveTo>
                  <a:cubicBezTo>
                    <a:pt x="27732" y="77995"/>
                    <a:pt x="74214" y="68946"/>
                    <a:pt x="70499" y="6843"/>
                  </a:cubicBezTo>
                  <a:cubicBezTo>
                    <a:pt x="70023" y="-1349"/>
                    <a:pt x="83358" y="-2396"/>
                    <a:pt x="87263" y="4843"/>
                  </a:cubicBezTo>
                  <a:cubicBezTo>
                    <a:pt x="100313" y="28655"/>
                    <a:pt x="112886" y="73613"/>
                    <a:pt x="168512" y="83710"/>
                  </a:cubicBezTo>
                  <a:cubicBezTo>
                    <a:pt x="175465" y="84948"/>
                    <a:pt x="176798" y="97426"/>
                    <a:pt x="170131" y="99426"/>
                  </a:cubicBezTo>
                  <a:cubicBezTo>
                    <a:pt x="120887" y="114285"/>
                    <a:pt x="114410" y="143622"/>
                    <a:pt x="102027" y="179341"/>
                  </a:cubicBezTo>
                  <a:cubicBezTo>
                    <a:pt x="99360" y="186961"/>
                    <a:pt x="89168" y="188104"/>
                    <a:pt x="85358" y="181055"/>
                  </a:cubicBezTo>
                  <a:cubicBezTo>
                    <a:pt x="71642" y="155814"/>
                    <a:pt x="70976" y="120190"/>
                    <a:pt x="6491" y="107141"/>
                  </a:cubicBezTo>
                  <a:cubicBezTo>
                    <a:pt x="-1414" y="105522"/>
                    <a:pt x="-2272" y="94282"/>
                    <a:pt x="4872" y="904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5438120" y="160018"/>
              <a:ext cx="155162" cy="163782"/>
            </a:xfrm>
            <a:custGeom>
              <a:avLst/>
              <a:gdLst/>
              <a:ahLst/>
              <a:cxnLst/>
              <a:rect l="l" t="t" r="r" b="b"/>
              <a:pathLst>
                <a:path w="171450" h="180975" extrusionOk="0">
                  <a:moveTo>
                    <a:pt x="4777" y="90472"/>
                  </a:moveTo>
                  <a:cubicBezTo>
                    <a:pt x="27732" y="77995"/>
                    <a:pt x="74214" y="68946"/>
                    <a:pt x="70499" y="6843"/>
                  </a:cubicBezTo>
                  <a:cubicBezTo>
                    <a:pt x="70023" y="-1349"/>
                    <a:pt x="83358" y="-2396"/>
                    <a:pt x="87263" y="4843"/>
                  </a:cubicBezTo>
                  <a:cubicBezTo>
                    <a:pt x="100313" y="28655"/>
                    <a:pt x="112886" y="73613"/>
                    <a:pt x="168512" y="83710"/>
                  </a:cubicBezTo>
                  <a:cubicBezTo>
                    <a:pt x="175465" y="84948"/>
                    <a:pt x="176798" y="97426"/>
                    <a:pt x="170131" y="99426"/>
                  </a:cubicBezTo>
                  <a:cubicBezTo>
                    <a:pt x="120887" y="114285"/>
                    <a:pt x="114410" y="143622"/>
                    <a:pt x="102027" y="179341"/>
                  </a:cubicBezTo>
                  <a:cubicBezTo>
                    <a:pt x="99360" y="186961"/>
                    <a:pt x="89168" y="188104"/>
                    <a:pt x="85358" y="181055"/>
                  </a:cubicBezTo>
                  <a:cubicBezTo>
                    <a:pt x="71642" y="155814"/>
                    <a:pt x="70976" y="120190"/>
                    <a:pt x="6491" y="107141"/>
                  </a:cubicBezTo>
                  <a:cubicBezTo>
                    <a:pt x="-1414" y="105522"/>
                    <a:pt x="-2272" y="94282"/>
                    <a:pt x="4872" y="904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5077474" y="613677"/>
              <a:ext cx="110100" cy="110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3369274" y="983677"/>
              <a:ext cx="110100" cy="110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3238124" y="377188"/>
              <a:ext cx="131159" cy="138446"/>
            </a:xfrm>
            <a:custGeom>
              <a:avLst/>
              <a:gdLst/>
              <a:ahLst/>
              <a:cxnLst/>
              <a:rect l="l" t="t" r="r" b="b"/>
              <a:pathLst>
                <a:path w="171450" h="180975" extrusionOk="0">
                  <a:moveTo>
                    <a:pt x="4777" y="90472"/>
                  </a:moveTo>
                  <a:cubicBezTo>
                    <a:pt x="27732" y="77995"/>
                    <a:pt x="74214" y="68946"/>
                    <a:pt x="70499" y="6843"/>
                  </a:cubicBezTo>
                  <a:cubicBezTo>
                    <a:pt x="70023" y="-1349"/>
                    <a:pt x="83358" y="-2396"/>
                    <a:pt x="87263" y="4843"/>
                  </a:cubicBezTo>
                  <a:cubicBezTo>
                    <a:pt x="100313" y="28655"/>
                    <a:pt x="112886" y="73613"/>
                    <a:pt x="168512" y="83710"/>
                  </a:cubicBezTo>
                  <a:cubicBezTo>
                    <a:pt x="175465" y="84948"/>
                    <a:pt x="176798" y="97426"/>
                    <a:pt x="170131" y="99426"/>
                  </a:cubicBezTo>
                  <a:cubicBezTo>
                    <a:pt x="120887" y="114285"/>
                    <a:pt x="114410" y="143622"/>
                    <a:pt x="102027" y="179341"/>
                  </a:cubicBezTo>
                  <a:cubicBezTo>
                    <a:pt x="99360" y="186961"/>
                    <a:pt x="89168" y="188104"/>
                    <a:pt x="85358" y="181055"/>
                  </a:cubicBezTo>
                  <a:cubicBezTo>
                    <a:pt x="71642" y="155814"/>
                    <a:pt x="70976" y="120190"/>
                    <a:pt x="6491" y="107141"/>
                  </a:cubicBezTo>
                  <a:cubicBezTo>
                    <a:pt x="-1414" y="105522"/>
                    <a:pt x="-2272" y="94282"/>
                    <a:pt x="4872" y="904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5"/>
          <p:cNvSpPr txBox="1">
            <a:spLocks noGrp="1"/>
          </p:cNvSpPr>
          <p:nvPr>
            <p:ph type="title"/>
          </p:nvPr>
        </p:nvSpPr>
        <p:spPr>
          <a:xfrm>
            <a:off x="713225" y="444725"/>
            <a:ext cx="77175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of this </a:t>
            </a:r>
            <a:r>
              <a:rPr lang="en-US" altLang="zh-CN" dirty="0"/>
              <a:t>presentation</a:t>
            </a:r>
            <a:endParaRPr dirty="0"/>
          </a:p>
        </p:txBody>
      </p:sp>
      <p:graphicFrame>
        <p:nvGraphicFramePr>
          <p:cNvPr id="458" name="Google Shape;458;p35"/>
          <p:cNvGraphicFramePr/>
          <p:nvPr>
            <p:extLst>
              <p:ext uri="{D42A27DB-BD31-4B8C-83A1-F6EECF244321}">
                <p14:modId xmlns:p14="http://schemas.microsoft.com/office/powerpoint/2010/main" val="2567000916"/>
              </p:ext>
            </p:extLst>
          </p:nvPr>
        </p:nvGraphicFramePr>
        <p:xfrm>
          <a:off x="1003050" y="1683870"/>
          <a:ext cx="7137900" cy="2653700"/>
        </p:xfrm>
        <a:graphic>
          <a:graphicData uri="http://schemas.openxmlformats.org/drawingml/2006/table">
            <a:tbl>
              <a:tblPr>
                <a:noFill/>
                <a:tableStyleId>{766CDA84-28E8-4D74-8CCA-907111F31358}</a:tableStyleId>
              </a:tblPr>
              <a:tblGrid>
                <a:gridCol w="2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50" b="1" u="sng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</a:t>
                      </a:r>
                      <a:endParaRPr sz="95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To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give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an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overview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of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this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survey</a:t>
                      </a:r>
                      <a:endParaRPr sz="9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50" b="1" u="sng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Background</a:t>
                      </a:r>
                      <a:endParaRPr lang="en-US" sz="95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Share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background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information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for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listeners</a:t>
                      </a:r>
                      <a:endParaRPr sz="9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50" b="1" u="sng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Review</a:t>
                      </a:r>
                      <a:r>
                        <a:rPr lang="zh-CN" altLang="en-US" sz="950" b="1" u="sng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altLang="zh-CN" sz="950" b="1" u="sng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Process</a:t>
                      </a:r>
                      <a:endParaRPr lang="en-US" sz="95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How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we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search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for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papers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of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different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topics</a:t>
                      </a:r>
                      <a:endParaRPr sz="9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50" b="1" u="sng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Steps</a:t>
                      </a:r>
                      <a:r>
                        <a:rPr lang="zh-CN" altLang="en-US" sz="950" b="1" u="sng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altLang="zh-CN" sz="950" b="1" u="sng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</a:t>
                      </a:r>
                      <a:r>
                        <a:rPr lang="zh-CN" altLang="en-US" sz="950" b="1" u="sng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altLang="zh-CN" sz="950" b="1" u="sng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apply</a:t>
                      </a:r>
                      <a:r>
                        <a:rPr lang="zh-CN" altLang="en-US" sz="950" b="1" u="sng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altLang="zh-CN" sz="950" b="1" u="sng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LLMs</a:t>
                      </a:r>
                      <a:r>
                        <a:rPr lang="zh-CN" altLang="en-US" sz="950" b="1" u="sng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altLang="zh-CN" sz="950" b="1" u="sng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</a:t>
                      </a:r>
                      <a:r>
                        <a:rPr lang="zh-CN" altLang="en-US" sz="950" b="1" u="sng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altLang="zh-CN" sz="950" b="1" u="sng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Financial</a:t>
                      </a:r>
                      <a:r>
                        <a:rPr lang="zh-CN" altLang="en-US" sz="950" b="1" u="sng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altLang="zh-CN" sz="950" b="1" u="sng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Texts</a:t>
                      </a:r>
                      <a:endParaRPr sz="95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What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to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do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if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listener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wants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to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reproduce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the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experiments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apply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LLMs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on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financial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texts</a:t>
                      </a:r>
                      <a:endParaRPr sz="9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50" b="1" u="sng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LLM Applications in Financial Text</a:t>
                      </a:r>
                      <a:r>
                        <a:rPr lang="en-US" altLang="zh-CN" sz="950" b="1" u="sng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</a:t>
                      </a:r>
                      <a:endParaRPr sz="95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taxonomy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of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LLMs’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applications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in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financial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texts</a:t>
                      </a:r>
                      <a:endParaRPr sz="9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50" b="1" u="sng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Potential</a:t>
                      </a:r>
                      <a:r>
                        <a:rPr lang="zh-CN" altLang="en-US" sz="950" b="1" u="sng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altLang="zh-CN" sz="950" b="1" u="sng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Issues</a:t>
                      </a:r>
                      <a:endParaRPr lang="en-US" sz="95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Potential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security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and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fairness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issues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when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applying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LLMs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to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financial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texts</a:t>
                      </a:r>
                      <a:endParaRPr lang="en-US" sz="9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950" b="1" u="sng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Conclusions</a:t>
                      </a:r>
                      <a:r>
                        <a:rPr lang="zh-CN" altLang="en-US" sz="950" b="1" u="sng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altLang="zh-CN" sz="950" b="1" u="sng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</a:t>
                      </a:r>
                      <a:r>
                        <a:rPr lang="zh-CN" altLang="en-US" sz="950" b="1" u="sng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altLang="zh-CN" sz="950" b="1" u="sng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Future</a:t>
                      </a:r>
                      <a:r>
                        <a:rPr lang="zh-CN" altLang="en-US" sz="950" b="1" u="sng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altLang="zh-CN" sz="950" b="1" u="sng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Work</a:t>
                      </a:r>
                      <a:endParaRPr lang="en-US" sz="95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summary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of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what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we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found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and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what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to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research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in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the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future</a:t>
                      </a:r>
                      <a:endParaRPr lang="en-US" sz="9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3283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1"/>
          <p:cNvSpPr txBox="1">
            <a:spLocks noGrp="1"/>
          </p:cNvSpPr>
          <p:nvPr>
            <p:ph type="title"/>
          </p:nvPr>
        </p:nvSpPr>
        <p:spPr>
          <a:xfrm>
            <a:off x="713225" y="444725"/>
            <a:ext cx="77175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endParaRPr dirty="0"/>
          </a:p>
        </p:txBody>
      </p:sp>
      <p:sp>
        <p:nvSpPr>
          <p:cNvPr id="787" name="Google Shape;787;p41"/>
          <p:cNvSpPr txBox="1">
            <a:spLocks noGrp="1"/>
          </p:cNvSpPr>
          <p:nvPr>
            <p:ph type="subTitle" idx="1"/>
          </p:nvPr>
        </p:nvSpPr>
        <p:spPr>
          <a:xfrm>
            <a:off x="1220925" y="2892106"/>
            <a:ext cx="3466664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What LLMs</a:t>
            </a:r>
            <a:r>
              <a:rPr lang="en-US" altLang="zh-CN" dirty="0"/>
              <a:t>?</a:t>
            </a:r>
          </a:p>
          <a:p>
            <a:pPr marL="342900" indent="-342900" algn="l">
              <a:buFont typeface="Karla"/>
              <a:buAutoNum type="arabicPeriod"/>
            </a:pPr>
            <a:r>
              <a:rPr lang="en-US" dirty="0"/>
              <a:t>What are the steps to apply LLMs</a:t>
            </a:r>
            <a:r>
              <a:rPr lang="zh-CN" altLang="en-US" dirty="0"/>
              <a:t> </a:t>
            </a:r>
            <a:r>
              <a:rPr lang="en-US" dirty="0"/>
              <a:t>to financial text</a:t>
            </a:r>
            <a:r>
              <a:rPr lang="en-US" altLang="zh-CN" dirty="0"/>
              <a:t>s</a:t>
            </a:r>
            <a:r>
              <a:rPr lang="en-US" dirty="0"/>
              <a:t>?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What are the potential issues and</a:t>
            </a:r>
            <a:r>
              <a:rPr lang="zh-CN" altLang="en-US" dirty="0"/>
              <a:t> </a:t>
            </a:r>
            <a:r>
              <a:rPr lang="en-US" dirty="0"/>
              <a:t>future research</a:t>
            </a:r>
            <a:r>
              <a:rPr lang="zh-CN" altLang="en-US" dirty="0"/>
              <a:t> </a:t>
            </a:r>
            <a:r>
              <a:rPr lang="en-US" dirty="0"/>
              <a:t>directions?</a:t>
            </a:r>
            <a:endParaRPr lang="en-US" altLang="zh-CN" dirty="0"/>
          </a:p>
        </p:txBody>
      </p:sp>
      <p:sp>
        <p:nvSpPr>
          <p:cNvPr id="788" name="Google Shape;788;p41"/>
          <p:cNvSpPr txBox="1">
            <a:spLocks noGrp="1"/>
          </p:cNvSpPr>
          <p:nvPr>
            <p:ph type="subTitle" idx="2"/>
          </p:nvPr>
        </p:nvSpPr>
        <p:spPr>
          <a:xfrm>
            <a:off x="1304856" y="2430458"/>
            <a:ext cx="3060377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endParaRPr dirty="0"/>
          </a:p>
        </p:txBody>
      </p:sp>
      <p:sp>
        <p:nvSpPr>
          <p:cNvPr id="790" name="Google Shape;790;p41"/>
          <p:cNvSpPr txBox="1">
            <a:spLocks noGrp="1"/>
          </p:cNvSpPr>
          <p:nvPr>
            <p:ph type="subTitle" idx="4"/>
          </p:nvPr>
        </p:nvSpPr>
        <p:spPr>
          <a:xfrm>
            <a:off x="4778767" y="2437628"/>
            <a:ext cx="3060377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contributions</a:t>
            </a:r>
            <a:endParaRPr dirty="0"/>
          </a:p>
        </p:txBody>
      </p:sp>
      <p:sp>
        <p:nvSpPr>
          <p:cNvPr id="791" name="Google Shape;791;p41"/>
          <p:cNvSpPr/>
          <p:nvPr/>
        </p:nvSpPr>
        <p:spPr>
          <a:xfrm>
            <a:off x="2368256" y="1320817"/>
            <a:ext cx="1026900" cy="1003500"/>
          </a:xfrm>
          <a:prstGeom prst="roundRect">
            <a:avLst>
              <a:gd name="adj" fmla="val 396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92" name="Google Shape;792;p41"/>
          <p:cNvSpPr/>
          <p:nvPr/>
        </p:nvSpPr>
        <p:spPr>
          <a:xfrm>
            <a:off x="5748844" y="1320817"/>
            <a:ext cx="1026900" cy="1003500"/>
          </a:xfrm>
          <a:prstGeom prst="roundRect">
            <a:avLst>
              <a:gd name="adj" fmla="val 396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793" name="Google Shape;793;p41"/>
          <p:cNvGrpSpPr/>
          <p:nvPr/>
        </p:nvGrpSpPr>
        <p:grpSpPr>
          <a:xfrm>
            <a:off x="2636569" y="1561659"/>
            <a:ext cx="490274" cy="510354"/>
            <a:chOff x="4081848" y="-1062127"/>
            <a:chExt cx="784313" cy="816435"/>
          </a:xfrm>
        </p:grpSpPr>
        <p:sp>
          <p:nvSpPr>
            <p:cNvPr id="794" name="Google Shape;794;p41"/>
            <p:cNvSpPr/>
            <p:nvPr/>
          </p:nvSpPr>
          <p:spPr>
            <a:xfrm>
              <a:off x="4231538" y="-1062127"/>
              <a:ext cx="568119" cy="816435"/>
            </a:xfrm>
            <a:custGeom>
              <a:avLst/>
              <a:gdLst/>
              <a:ahLst/>
              <a:cxnLst/>
              <a:rect l="l" t="t" r="r" b="b"/>
              <a:pathLst>
                <a:path w="1438275" h="2066925" extrusionOk="0">
                  <a:moveTo>
                    <a:pt x="1447610" y="1705928"/>
                  </a:moveTo>
                  <a:lnTo>
                    <a:pt x="1447610" y="298609"/>
                  </a:lnTo>
                  <a:cubicBezTo>
                    <a:pt x="1447610" y="133731"/>
                    <a:pt x="1313974" y="0"/>
                    <a:pt x="1149001" y="0"/>
                  </a:cubicBezTo>
                  <a:lnTo>
                    <a:pt x="0" y="0"/>
                  </a:lnTo>
                  <a:cubicBezTo>
                    <a:pt x="29242" y="43625"/>
                    <a:pt x="46292" y="96012"/>
                    <a:pt x="46292" y="152305"/>
                  </a:cubicBezTo>
                  <a:lnTo>
                    <a:pt x="46292" y="1035749"/>
                  </a:lnTo>
                  <a:lnTo>
                    <a:pt x="893635" y="1035749"/>
                  </a:lnTo>
                  <a:lnTo>
                    <a:pt x="1259205" y="1279493"/>
                  </a:lnTo>
                  <a:cubicBezTo>
                    <a:pt x="1253109" y="1283494"/>
                    <a:pt x="1313974" y="1243298"/>
                    <a:pt x="890683" y="1523143"/>
                  </a:cubicBezTo>
                  <a:cubicBezTo>
                    <a:pt x="850106" y="1523143"/>
                    <a:pt x="225171" y="1523143"/>
                    <a:pt x="46292" y="1523143"/>
                  </a:cubicBezTo>
                  <a:lnTo>
                    <a:pt x="46292" y="1949577"/>
                  </a:lnTo>
                  <a:cubicBezTo>
                    <a:pt x="46292" y="2016824"/>
                    <a:pt x="100870" y="2071402"/>
                    <a:pt x="168116" y="2071402"/>
                  </a:cubicBezTo>
                  <a:cubicBezTo>
                    <a:pt x="235363" y="2071402"/>
                    <a:pt x="289941" y="2016824"/>
                    <a:pt x="289941" y="1949577"/>
                  </a:cubicBezTo>
                  <a:lnTo>
                    <a:pt x="289941" y="1705832"/>
                  </a:lnTo>
                  <a:lnTo>
                    <a:pt x="1447514" y="1705832"/>
                  </a:lnTo>
                  <a:close/>
                  <a:moveTo>
                    <a:pt x="229076" y="304610"/>
                  </a:moveTo>
                  <a:lnTo>
                    <a:pt x="716471" y="304610"/>
                  </a:lnTo>
                  <a:lnTo>
                    <a:pt x="716471" y="426434"/>
                  </a:lnTo>
                  <a:lnTo>
                    <a:pt x="229076" y="426434"/>
                  </a:lnTo>
                  <a:lnTo>
                    <a:pt x="229076" y="304610"/>
                  </a:lnTo>
                  <a:close/>
                  <a:moveTo>
                    <a:pt x="229076" y="548354"/>
                  </a:moveTo>
                  <a:lnTo>
                    <a:pt x="1264825" y="548354"/>
                  </a:lnTo>
                  <a:lnTo>
                    <a:pt x="1264825" y="670179"/>
                  </a:lnTo>
                  <a:lnTo>
                    <a:pt x="229076" y="670179"/>
                  </a:lnTo>
                  <a:lnTo>
                    <a:pt x="229076" y="548354"/>
                  </a:lnTo>
                  <a:close/>
                  <a:moveTo>
                    <a:pt x="229076" y="913924"/>
                  </a:moveTo>
                  <a:lnTo>
                    <a:pt x="229076" y="792099"/>
                  </a:lnTo>
                  <a:lnTo>
                    <a:pt x="1264825" y="792099"/>
                  </a:lnTo>
                  <a:lnTo>
                    <a:pt x="1264825" y="913924"/>
                  </a:lnTo>
                  <a:lnTo>
                    <a:pt x="229076" y="91392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4539275" y="-606314"/>
              <a:ext cx="101584" cy="94059"/>
            </a:xfrm>
            <a:custGeom>
              <a:avLst/>
              <a:gdLst/>
              <a:ahLst/>
              <a:cxnLst/>
              <a:rect l="l" t="t" r="r" b="b"/>
              <a:pathLst>
                <a:path w="257175" h="238125" extrusionOk="0">
                  <a:moveTo>
                    <a:pt x="75357" y="243650"/>
                  </a:moveTo>
                  <a:cubicBezTo>
                    <a:pt x="146890" y="195929"/>
                    <a:pt x="167464" y="182309"/>
                    <a:pt x="258047" y="121825"/>
                  </a:cubicBezTo>
                  <a:cubicBezTo>
                    <a:pt x="214613" y="92869"/>
                    <a:pt x="120411" y="30099"/>
                    <a:pt x="75262" y="0"/>
                  </a:cubicBezTo>
                  <a:cubicBezTo>
                    <a:pt x="74881" y="0"/>
                    <a:pt x="73452" y="0"/>
                    <a:pt x="73833" y="0"/>
                  </a:cubicBezTo>
                  <a:cubicBezTo>
                    <a:pt x="-25322" y="46196"/>
                    <a:pt x="-24369" y="198977"/>
                    <a:pt x="75262" y="2436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4153786" y="-606314"/>
              <a:ext cx="94059" cy="94059"/>
            </a:xfrm>
            <a:custGeom>
              <a:avLst/>
              <a:gdLst/>
              <a:ahLst/>
              <a:cxnLst/>
              <a:rect l="l" t="t" r="r" b="b"/>
              <a:pathLst>
                <a:path w="238125" h="238125" extrusionOk="0">
                  <a:moveTo>
                    <a:pt x="243745" y="0"/>
                  </a:moveTo>
                  <a:lnTo>
                    <a:pt x="0" y="0"/>
                  </a:lnTo>
                  <a:lnTo>
                    <a:pt x="0" y="243745"/>
                  </a:lnTo>
                  <a:lnTo>
                    <a:pt x="243745" y="243745"/>
                  </a:lnTo>
                  <a:lnTo>
                    <a:pt x="2437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4297775" y="-606314"/>
              <a:ext cx="203168" cy="94059"/>
            </a:xfrm>
            <a:custGeom>
              <a:avLst/>
              <a:gdLst/>
              <a:ahLst/>
              <a:cxnLst/>
              <a:rect l="l" t="t" r="r" b="b"/>
              <a:pathLst>
                <a:path w="514350" h="238125" extrusionOk="0">
                  <a:moveTo>
                    <a:pt x="0" y="0"/>
                  </a:moveTo>
                  <a:lnTo>
                    <a:pt x="0" y="243745"/>
                  </a:lnTo>
                  <a:lnTo>
                    <a:pt x="521494" y="243745"/>
                  </a:lnTo>
                  <a:cubicBezTo>
                    <a:pt x="481584" y="167926"/>
                    <a:pt x="481489" y="76009"/>
                    <a:pt x="5211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4081848" y="-1062127"/>
              <a:ext cx="116634" cy="191881"/>
            </a:xfrm>
            <a:custGeom>
              <a:avLst/>
              <a:gdLst/>
              <a:ahLst/>
              <a:cxnLst/>
              <a:rect l="l" t="t" r="r" b="b"/>
              <a:pathLst>
                <a:path w="295275" h="485775" extrusionOk="0">
                  <a:moveTo>
                    <a:pt x="304610" y="152305"/>
                  </a:moveTo>
                  <a:cubicBezTo>
                    <a:pt x="304610" y="68199"/>
                    <a:pt x="236411" y="0"/>
                    <a:pt x="152305" y="0"/>
                  </a:cubicBezTo>
                  <a:cubicBezTo>
                    <a:pt x="68199" y="0"/>
                    <a:pt x="0" y="68199"/>
                    <a:pt x="0" y="152305"/>
                  </a:cubicBezTo>
                  <a:lnTo>
                    <a:pt x="0" y="487394"/>
                  </a:lnTo>
                  <a:lnTo>
                    <a:pt x="304610" y="487394"/>
                  </a:lnTo>
                  <a:lnTo>
                    <a:pt x="304610" y="152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4380815" y="-342458"/>
              <a:ext cx="485346" cy="94059"/>
            </a:xfrm>
            <a:custGeom>
              <a:avLst/>
              <a:gdLst/>
              <a:ahLst/>
              <a:cxnLst/>
              <a:rect l="l" t="t" r="r" b="b"/>
              <a:pathLst>
                <a:path w="1228725" h="238125" extrusionOk="0">
                  <a:moveTo>
                    <a:pt x="32766" y="95"/>
                  </a:moveTo>
                  <a:lnTo>
                    <a:pt x="32766" y="121920"/>
                  </a:lnTo>
                  <a:cubicBezTo>
                    <a:pt x="32766" y="166306"/>
                    <a:pt x="20765" y="207931"/>
                    <a:pt x="0" y="243745"/>
                  </a:cubicBezTo>
                  <a:lnTo>
                    <a:pt x="885730" y="243745"/>
                  </a:lnTo>
                  <a:cubicBezTo>
                    <a:pt x="1044893" y="243745"/>
                    <a:pt x="1180243" y="142018"/>
                    <a:pt x="1230440" y="0"/>
                  </a:cubicBezTo>
                  <a:lnTo>
                    <a:pt x="327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0" name="Google Shape;800;p41"/>
          <p:cNvGrpSpPr/>
          <p:nvPr/>
        </p:nvGrpSpPr>
        <p:grpSpPr>
          <a:xfrm>
            <a:off x="6007917" y="1573170"/>
            <a:ext cx="508754" cy="510354"/>
            <a:chOff x="4992851" y="-1043711"/>
            <a:chExt cx="813875" cy="816435"/>
          </a:xfrm>
        </p:grpSpPr>
        <p:sp>
          <p:nvSpPr>
            <p:cNvPr id="801" name="Google Shape;801;p41"/>
            <p:cNvSpPr/>
            <p:nvPr/>
          </p:nvSpPr>
          <p:spPr>
            <a:xfrm>
              <a:off x="5497092" y="-443950"/>
              <a:ext cx="142970" cy="214455"/>
            </a:xfrm>
            <a:custGeom>
              <a:avLst/>
              <a:gdLst/>
              <a:ahLst/>
              <a:cxnLst/>
              <a:rect l="l" t="t" r="r" b="b"/>
              <a:pathLst>
                <a:path w="361950" h="542925" extrusionOk="0">
                  <a:moveTo>
                    <a:pt x="66675" y="392144"/>
                  </a:moveTo>
                  <a:cubicBezTo>
                    <a:pt x="105918" y="500063"/>
                    <a:pt x="152781" y="548354"/>
                    <a:pt x="181737" y="548354"/>
                  </a:cubicBezTo>
                  <a:cubicBezTo>
                    <a:pt x="210693" y="548354"/>
                    <a:pt x="257556" y="500063"/>
                    <a:pt x="296799" y="392144"/>
                  </a:cubicBezTo>
                  <a:cubicBezTo>
                    <a:pt x="335280" y="286321"/>
                    <a:pt x="358521" y="148876"/>
                    <a:pt x="363474" y="0"/>
                  </a:cubicBezTo>
                  <a:lnTo>
                    <a:pt x="0" y="0"/>
                  </a:lnTo>
                  <a:cubicBezTo>
                    <a:pt x="4953" y="148876"/>
                    <a:pt x="28194" y="286321"/>
                    <a:pt x="66675" y="392144"/>
                  </a:cubicBezTo>
                  <a:lnTo>
                    <a:pt x="66675" y="39214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5644944" y="-695392"/>
              <a:ext cx="161782" cy="203168"/>
            </a:xfrm>
            <a:custGeom>
              <a:avLst/>
              <a:gdLst/>
              <a:ahLst/>
              <a:cxnLst/>
              <a:rect l="l" t="t" r="r" b="b"/>
              <a:pathLst>
                <a:path w="409575" h="514350" extrusionOk="0">
                  <a:moveTo>
                    <a:pt x="109919" y="516731"/>
                  </a:moveTo>
                  <a:lnTo>
                    <a:pt x="412528" y="516731"/>
                  </a:lnTo>
                  <a:cubicBezTo>
                    <a:pt x="388430" y="275273"/>
                    <a:pt x="222790" y="74867"/>
                    <a:pt x="0" y="0"/>
                  </a:cubicBezTo>
                  <a:cubicBezTo>
                    <a:pt x="75343" y="145542"/>
                    <a:pt x="104775" y="351187"/>
                    <a:pt x="110014" y="516731"/>
                  </a:cubicBezTo>
                  <a:lnTo>
                    <a:pt x="110014" y="5167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5497092" y="-707844"/>
              <a:ext cx="142970" cy="214455"/>
            </a:xfrm>
            <a:custGeom>
              <a:avLst/>
              <a:gdLst/>
              <a:ahLst/>
              <a:cxnLst/>
              <a:rect l="l" t="t" r="r" b="b"/>
              <a:pathLst>
                <a:path w="361950" h="542925" extrusionOk="0">
                  <a:moveTo>
                    <a:pt x="181737" y="0"/>
                  </a:moveTo>
                  <a:cubicBezTo>
                    <a:pt x="152686" y="0"/>
                    <a:pt x="105918" y="48292"/>
                    <a:pt x="66675" y="156210"/>
                  </a:cubicBezTo>
                  <a:cubicBezTo>
                    <a:pt x="28194" y="262033"/>
                    <a:pt x="4953" y="399478"/>
                    <a:pt x="0" y="548354"/>
                  </a:cubicBezTo>
                  <a:lnTo>
                    <a:pt x="363474" y="548354"/>
                  </a:lnTo>
                  <a:cubicBezTo>
                    <a:pt x="358521" y="399478"/>
                    <a:pt x="335280" y="262033"/>
                    <a:pt x="296799" y="156210"/>
                  </a:cubicBezTo>
                  <a:cubicBezTo>
                    <a:pt x="257556" y="48292"/>
                    <a:pt x="210693" y="0"/>
                    <a:pt x="181737" y="0"/>
                  </a:cubicBezTo>
                  <a:lnTo>
                    <a:pt x="181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5644869" y="-443950"/>
              <a:ext cx="161782" cy="203168"/>
            </a:xfrm>
            <a:custGeom>
              <a:avLst/>
              <a:gdLst/>
              <a:ahLst/>
              <a:cxnLst/>
              <a:rect l="l" t="t" r="r" b="b"/>
              <a:pathLst>
                <a:path w="409575" h="514350" extrusionOk="0">
                  <a:moveTo>
                    <a:pt x="95" y="516731"/>
                  </a:moveTo>
                  <a:cubicBezTo>
                    <a:pt x="222885" y="441865"/>
                    <a:pt x="388525" y="241459"/>
                    <a:pt x="412623" y="0"/>
                  </a:cubicBezTo>
                  <a:lnTo>
                    <a:pt x="110014" y="0"/>
                  </a:lnTo>
                  <a:cubicBezTo>
                    <a:pt x="104775" y="165354"/>
                    <a:pt x="75343" y="371284"/>
                    <a:pt x="0" y="5167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5329962" y="-695392"/>
              <a:ext cx="161782" cy="203168"/>
            </a:xfrm>
            <a:custGeom>
              <a:avLst/>
              <a:gdLst/>
              <a:ahLst/>
              <a:cxnLst/>
              <a:rect l="l" t="t" r="r" b="b"/>
              <a:pathLst>
                <a:path w="409575" h="514350" extrusionOk="0">
                  <a:moveTo>
                    <a:pt x="302514" y="516731"/>
                  </a:moveTo>
                  <a:cubicBezTo>
                    <a:pt x="307753" y="351187"/>
                    <a:pt x="337280" y="145352"/>
                    <a:pt x="412528" y="0"/>
                  </a:cubicBezTo>
                  <a:cubicBezTo>
                    <a:pt x="189738" y="74867"/>
                    <a:pt x="24098" y="275273"/>
                    <a:pt x="0" y="516731"/>
                  </a:cubicBezTo>
                  <a:lnTo>
                    <a:pt x="302609" y="5167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5329924" y="-443950"/>
              <a:ext cx="161782" cy="203168"/>
            </a:xfrm>
            <a:custGeom>
              <a:avLst/>
              <a:gdLst/>
              <a:ahLst/>
              <a:cxnLst/>
              <a:rect l="l" t="t" r="r" b="b"/>
              <a:pathLst>
                <a:path w="409575" h="514350" extrusionOk="0">
                  <a:moveTo>
                    <a:pt x="302609" y="0"/>
                  </a:moveTo>
                  <a:lnTo>
                    <a:pt x="0" y="0"/>
                  </a:lnTo>
                  <a:cubicBezTo>
                    <a:pt x="24098" y="241459"/>
                    <a:pt x="189738" y="441865"/>
                    <a:pt x="412528" y="516731"/>
                  </a:cubicBezTo>
                  <a:cubicBezTo>
                    <a:pt x="337185" y="371189"/>
                    <a:pt x="307753" y="165544"/>
                    <a:pt x="302514" y="0"/>
                  </a:cubicBezTo>
                  <a:lnTo>
                    <a:pt x="3025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4992851" y="-1043711"/>
              <a:ext cx="598218" cy="816435"/>
            </a:xfrm>
            <a:custGeom>
              <a:avLst/>
              <a:gdLst/>
              <a:ahLst/>
              <a:cxnLst/>
              <a:rect l="l" t="t" r="r" b="b"/>
              <a:pathLst>
                <a:path w="1514475" h="2066925" extrusionOk="0">
                  <a:moveTo>
                    <a:pt x="731139" y="1462278"/>
                  </a:moveTo>
                  <a:cubicBezTo>
                    <a:pt x="731139" y="1036511"/>
                    <a:pt x="1095756" y="698278"/>
                    <a:pt x="1523143" y="733711"/>
                  </a:cubicBezTo>
                  <a:lnTo>
                    <a:pt x="1523143" y="0"/>
                  </a:lnTo>
                  <a:lnTo>
                    <a:pt x="0" y="0"/>
                  </a:lnTo>
                  <a:lnTo>
                    <a:pt x="0" y="2071497"/>
                  </a:lnTo>
                  <a:lnTo>
                    <a:pt x="1058513" y="2071497"/>
                  </a:lnTo>
                  <a:cubicBezTo>
                    <a:pt x="861346" y="1940433"/>
                    <a:pt x="731044" y="1716310"/>
                    <a:pt x="731044" y="1462278"/>
                  </a:cubicBezTo>
                  <a:lnTo>
                    <a:pt x="731044" y="1462278"/>
                  </a:lnTo>
                  <a:close/>
                  <a:moveTo>
                    <a:pt x="243745" y="243745"/>
                  </a:moveTo>
                  <a:lnTo>
                    <a:pt x="1279493" y="243745"/>
                  </a:lnTo>
                  <a:lnTo>
                    <a:pt x="1279493" y="365570"/>
                  </a:lnTo>
                  <a:lnTo>
                    <a:pt x="243745" y="365570"/>
                  </a:lnTo>
                  <a:lnTo>
                    <a:pt x="243745" y="243745"/>
                  </a:lnTo>
                  <a:close/>
                  <a:moveTo>
                    <a:pt x="243745" y="487490"/>
                  </a:moveTo>
                  <a:lnTo>
                    <a:pt x="1279493" y="487490"/>
                  </a:lnTo>
                  <a:lnTo>
                    <a:pt x="1279493" y="609314"/>
                  </a:lnTo>
                  <a:lnTo>
                    <a:pt x="243745" y="609314"/>
                  </a:lnTo>
                  <a:lnTo>
                    <a:pt x="243745" y="487490"/>
                  </a:lnTo>
                  <a:close/>
                  <a:moveTo>
                    <a:pt x="548354" y="1827848"/>
                  </a:moveTo>
                  <a:lnTo>
                    <a:pt x="243745" y="1827848"/>
                  </a:lnTo>
                  <a:lnTo>
                    <a:pt x="243745" y="1706023"/>
                  </a:lnTo>
                  <a:lnTo>
                    <a:pt x="548354" y="1706023"/>
                  </a:lnTo>
                  <a:lnTo>
                    <a:pt x="548354" y="1827848"/>
                  </a:lnTo>
                  <a:close/>
                  <a:moveTo>
                    <a:pt x="548354" y="1584103"/>
                  </a:moveTo>
                  <a:lnTo>
                    <a:pt x="243745" y="1584103"/>
                  </a:lnTo>
                  <a:lnTo>
                    <a:pt x="243745" y="1462278"/>
                  </a:lnTo>
                  <a:lnTo>
                    <a:pt x="548354" y="1462278"/>
                  </a:lnTo>
                  <a:lnTo>
                    <a:pt x="548354" y="1584103"/>
                  </a:lnTo>
                  <a:close/>
                  <a:moveTo>
                    <a:pt x="548354" y="1340358"/>
                  </a:moveTo>
                  <a:lnTo>
                    <a:pt x="243745" y="1340358"/>
                  </a:lnTo>
                  <a:lnTo>
                    <a:pt x="243745" y="1218533"/>
                  </a:lnTo>
                  <a:lnTo>
                    <a:pt x="548354" y="1218533"/>
                  </a:lnTo>
                  <a:lnTo>
                    <a:pt x="548354" y="1340358"/>
                  </a:lnTo>
                  <a:close/>
                  <a:moveTo>
                    <a:pt x="548354" y="1096613"/>
                  </a:moveTo>
                  <a:lnTo>
                    <a:pt x="243745" y="1096613"/>
                  </a:lnTo>
                  <a:lnTo>
                    <a:pt x="243745" y="974789"/>
                  </a:lnTo>
                  <a:lnTo>
                    <a:pt x="548354" y="974789"/>
                  </a:lnTo>
                  <a:lnTo>
                    <a:pt x="548354" y="1096613"/>
                  </a:lnTo>
                  <a:close/>
                  <a:moveTo>
                    <a:pt x="548354" y="852869"/>
                  </a:moveTo>
                  <a:lnTo>
                    <a:pt x="243745" y="852869"/>
                  </a:lnTo>
                  <a:lnTo>
                    <a:pt x="243745" y="731044"/>
                  </a:lnTo>
                  <a:lnTo>
                    <a:pt x="548354" y="731044"/>
                  </a:lnTo>
                  <a:lnTo>
                    <a:pt x="548354" y="8528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787;p41">
            <a:extLst>
              <a:ext uri="{FF2B5EF4-FFF2-40B4-BE49-F238E27FC236}">
                <a16:creationId xmlns:a16="http://schemas.microsoft.com/office/drawing/2014/main" id="{3C9FA149-8D8B-AFD8-2F65-FE95DDB5DA11}"/>
              </a:ext>
            </a:extLst>
          </p:cNvPr>
          <p:cNvSpPr txBox="1">
            <a:spLocks/>
          </p:cNvSpPr>
          <p:nvPr/>
        </p:nvSpPr>
        <p:spPr>
          <a:xfrm>
            <a:off x="4964061" y="2911441"/>
            <a:ext cx="3466664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342900" indent="-342900" algn="l">
              <a:buAutoNum type="arabicPeriod"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zh-CN" altLang="en-US" dirty="0"/>
              <a:t> </a:t>
            </a:r>
            <a:r>
              <a:rPr lang="en-US" altLang="zh-CN" dirty="0"/>
              <a:t>survey</a:t>
            </a:r>
          </a:p>
          <a:p>
            <a:pPr marL="342900" indent="-342900" algn="l">
              <a:buAutoNum type="arabicPeriod"/>
            </a:pPr>
            <a:r>
              <a:rPr lang="en-US" dirty="0"/>
              <a:t>We summarize the step</a:t>
            </a:r>
            <a:r>
              <a:rPr lang="en-US" altLang="zh-CN" dirty="0"/>
              <a:t>s</a:t>
            </a:r>
          </a:p>
          <a:p>
            <a:pPr marL="342900" indent="-342900" algn="l">
              <a:buAutoNum type="arabicPeriod"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raise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taxonomy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</a:p>
          <a:p>
            <a:pPr marL="342900" indent="-342900" algn="l">
              <a:buAutoNum type="arabicPeriod"/>
            </a:pPr>
            <a:r>
              <a:rPr lang="en-US" altLang="zh-CN" dirty="0"/>
              <a:t>We analyze the potential security or bias issues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1"/>
          <p:cNvSpPr txBox="1">
            <a:spLocks noGrp="1"/>
          </p:cNvSpPr>
          <p:nvPr>
            <p:ph type="title"/>
          </p:nvPr>
        </p:nvSpPr>
        <p:spPr>
          <a:xfrm>
            <a:off x="713225" y="444725"/>
            <a:ext cx="77175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  <a:endParaRPr dirty="0"/>
          </a:p>
        </p:txBody>
      </p:sp>
      <p:sp>
        <p:nvSpPr>
          <p:cNvPr id="788" name="Google Shape;788;p41"/>
          <p:cNvSpPr txBox="1">
            <a:spLocks noGrp="1"/>
          </p:cNvSpPr>
          <p:nvPr>
            <p:ph type="subTitle" idx="2"/>
          </p:nvPr>
        </p:nvSpPr>
        <p:spPr>
          <a:xfrm>
            <a:off x="400211" y="1457259"/>
            <a:ext cx="4778691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Financial Analysis Workflow</a:t>
            </a:r>
            <a:endParaRPr dirty="0"/>
          </a:p>
        </p:txBody>
      </p:sp>
      <p:sp>
        <p:nvSpPr>
          <p:cNvPr id="790" name="Google Shape;790;p41"/>
          <p:cNvSpPr txBox="1">
            <a:spLocks noGrp="1"/>
          </p:cNvSpPr>
          <p:nvPr>
            <p:ph type="subTitle" idx="4"/>
          </p:nvPr>
        </p:nvSpPr>
        <p:spPr>
          <a:xfrm>
            <a:off x="4841841" y="1457259"/>
            <a:ext cx="3060377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LLM Background</a:t>
            </a:r>
            <a:endParaRPr dirty="0"/>
          </a:p>
        </p:txBody>
      </p:sp>
      <p:pic>
        <p:nvPicPr>
          <p:cNvPr id="25" name="Picture 24" descr="A diagram of a person's relationship&#10;&#10;Description automatically generated with medium confidence">
            <a:extLst>
              <a:ext uri="{FF2B5EF4-FFF2-40B4-BE49-F238E27FC236}">
                <a16:creationId xmlns:a16="http://schemas.microsoft.com/office/drawing/2014/main" id="{7A584E2E-E7F5-ED69-8505-54347962C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551" y="2447593"/>
            <a:ext cx="3739848" cy="1144246"/>
          </a:xfrm>
          <a:prstGeom prst="rect">
            <a:avLst/>
          </a:prstGeom>
        </p:spPr>
      </p:pic>
      <p:pic>
        <p:nvPicPr>
          <p:cNvPr id="44" name="Picture 43" descr="A screenshot of a computer&#10;&#10;Description automatically generated">
            <a:extLst>
              <a:ext uri="{FF2B5EF4-FFF2-40B4-BE49-F238E27FC236}">
                <a16:creationId xmlns:a16="http://schemas.microsoft.com/office/drawing/2014/main" id="{3D538307-4FAF-5C21-D472-339B67D0C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265" y="2155627"/>
            <a:ext cx="2761953" cy="172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2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2"/>
          <p:cNvSpPr txBox="1">
            <a:spLocks noGrp="1"/>
          </p:cNvSpPr>
          <p:nvPr>
            <p:ph type="title"/>
          </p:nvPr>
        </p:nvSpPr>
        <p:spPr>
          <a:xfrm>
            <a:off x="713225" y="444725"/>
            <a:ext cx="77175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dirty="0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88F85F16-D645-2C53-4DF2-7C31A9A5A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631245"/>
              </p:ext>
            </p:extLst>
          </p:nvPr>
        </p:nvGraphicFramePr>
        <p:xfrm>
          <a:off x="1523975" y="1146653"/>
          <a:ext cx="6096000" cy="3210560"/>
        </p:xfrm>
        <a:graphic>
          <a:graphicData uri="http://schemas.openxmlformats.org/drawingml/2006/table">
            <a:tbl>
              <a:tblPr firstRow="1" bandRow="1">
                <a:tableStyleId>{766CDA84-28E8-4D74-8CCA-907111F31358}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6898483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17925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Keywords</a:t>
                      </a:r>
                      <a:endParaRPr lang="en-C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Paper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Topics</a:t>
                      </a:r>
                      <a:endParaRPr lang="en-C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4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i="1" dirty="0"/>
                        <a:t>LLM Finance NER / LLM</a:t>
                      </a:r>
                    </a:p>
                    <a:p>
                      <a:r>
                        <a:rPr lang="en-US" sz="1200" i="1" dirty="0"/>
                        <a:t>NER</a:t>
                      </a:r>
                      <a:endParaRPr lang="en-CN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Information </a:t>
                      </a:r>
                      <a:r>
                        <a:rPr lang="en-US" altLang="zh-CN" sz="1200" i="1" dirty="0"/>
                        <a:t>E</a:t>
                      </a:r>
                      <a:r>
                        <a:rPr lang="en-US" sz="1200" i="1" dirty="0"/>
                        <a:t>xtraction</a:t>
                      </a:r>
                      <a:endParaRPr lang="en-CN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57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i="1" dirty="0"/>
                        <a:t>Sentiment Analysis LLM</a:t>
                      </a:r>
                      <a:endParaRPr lang="en-CN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i="1" dirty="0"/>
                        <a:t>Sentiment</a:t>
                      </a:r>
                      <a:r>
                        <a:rPr lang="zh-CN" altLang="en-US" sz="1200" i="1" dirty="0"/>
                        <a:t> </a:t>
                      </a:r>
                      <a:r>
                        <a:rPr lang="en-US" altLang="zh-CN" sz="1200" i="1" dirty="0"/>
                        <a:t>Analysis</a:t>
                      </a:r>
                      <a:endParaRPr lang="en-CN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1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i="1" dirty="0"/>
                        <a:t>LLM Writing Report / LLM</a:t>
                      </a:r>
                    </a:p>
                    <a:p>
                      <a:r>
                        <a:rPr lang="en-US" sz="1200" i="1" dirty="0"/>
                        <a:t>Financial Report</a:t>
                      </a:r>
                      <a:endParaRPr lang="en-CN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i="1" dirty="0"/>
                        <a:t>Generating</a:t>
                      </a:r>
                      <a:r>
                        <a:rPr lang="zh-CN" altLang="en-US" sz="1200" i="1" dirty="0"/>
                        <a:t> </a:t>
                      </a:r>
                      <a:r>
                        <a:rPr lang="en-US" altLang="zh-CN" sz="1200" i="1" dirty="0"/>
                        <a:t>Reports</a:t>
                      </a:r>
                      <a:endParaRPr lang="en-CN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49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i="1" dirty="0"/>
                        <a:t>LLM Finance Question An-</a:t>
                      </a:r>
                    </a:p>
                    <a:p>
                      <a:r>
                        <a:rPr lang="en-US" sz="1200" i="1" dirty="0" err="1"/>
                        <a:t>swering</a:t>
                      </a:r>
                      <a:r>
                        <a:rPr lang="en-US" sz="1200" i="1" dirty="0"/>
                        <a:t> / LLM Question An-</a:t>
                      </a:r>
                    </a:p>
                    <a:p>
                      <a:r>
                        <a:rPr lang="en-US" sz="1200" i="1" dirty="0" err="1"/>
                        <a:t>swering</a:t>
                      </a:r>
                      <a:endParaRPr lang="en-CN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Question Answering</a:t>
                      </a:r>
                      <a:endParaRPr lang="en-CN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i="1" dirty="0"/>
                        <a:t>LLM Security/ LLM </a:t>
                      </a:r>
                      <a:r>
                        <a:rPr lang="en-US" sz="1200" i="1" dirty="0" err="1"/>
                        <a:t>Secu</a:t>
                      </a:r>
                      <a:r>
                        <a:rPr lang="en-US" sz="1200" i="1" dirty="0"/>
                        <a:t>-</a:t>
                      </a:r>
                    </a:p>
                    <a:p>
                      <a:r>
                        <a:rPr lang="en-US" sz="1200" i="1" dirty="0" err="1"/>
                        <a:t>rity</a:t>
                      </a:r>
                      <a:r>
                        <a:rPr lang="en-US" sz="1200" i="1" dirty="0"/>
                        <a:t> Issues</a:t>
                      </a:r>
                      <a:endParaRPr lang="en-CN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Security Issues of General</a:t>
                      </a:r>
                    </a:p>
                    <a:p>
                      <a:r>
                        <a:rPr lang="en-US" sz="1200" i="1" dirty="0"/>
                        <a:t>LLMs</a:t>
                      </a:r>
                      <a:endParaRPr lang="en-CN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71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i="1" dirty="0"/>
                        <a:t>LLM Bias/ LLM Fairness/</a:t>
                      </a:r>
                    </a:p>
                    <a:p>
                      <a:r>
                        <a:rPr lang="en-US" sz="1200" i="1" dirty="0"/>
                        <a:t>LLM Bias Issues </a:t>
                      </a:r>
                      <a:endParaRPr lang="en-CN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Bias Issues of General LLMs</a:t>
                      </a:r>
                      <a:endParaRPr lang="en-CN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6782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2"/>
          <p:cNvSpPr txBox="1">
            <a:spLocks noGrp="1"/>
          </p:cNvSpPr>
          <p:nvPr>
            <p:ph type="title"/>
          </p:nvPr>
        </p:nvSpPr>
        <p:spPr>
          <a:xfrm>
            <a:off x="713225" y="444725"/>
            <a:ext cx="77175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Steps to apply LLMs to financial texts</a:t>
            </a:r>
            <a:endParaRPr dirty="0"/>
          </a:p>
        </p:txBody>
      </p:sp>
      <p:pic>
        <p:nvPicPr>
          <p:cNvPr id="38" name="Picture 37" descr="A screen shot of a phone&#10;&#10;Description automatically generated">
            <a:extLst>
              <a:ext uri="{FF2B5EF4-FFF2-40B4-BE49-F238E27FC236}">
                <a16:creationId xmlns:a16="http://schemas.microsoft.com/office/drawing/2014/main" id="{788A52F8-9400-80E1-5FD7-CDE6156A5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910" y="1568637"/>
            <a:ext cx="6797310" cy="313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2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2"/>
          <p:cNvSpPr txBox="1">
            <a:spLocks noGrp="1"/>
          </p:cNvSpPr>
          <p:nvPr>
            <p:ph type="title"/>
          </p:nvPr>
        </p:nvSpPr>
        <p:spPr>
          <a:xfrm>
            <a:off x="713225" y="444725"/>
            <a:ext cx="77175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altLang="zh-CN" dirty="0"/>
              <a:t>LLM Applications to Financial Texts</a:t>
            </a:r>
            <a:endParaRPr dirty="0"/>
          </a:p>
        </p:txBody>
      </p:sp>
      <p:sp>
        <p:nvSpPr>
          <p:cNvPr id="2" name="Google Shape;788;p41">
            <a:extLst>
              <a:ext uri="{FF2B5EF4-FFF2-40B4-BE49-F238E27FC236}">
                <a16:creationId xmlns:a16="http://schemas.microsoft.com/office/drawing/2014/main" id="{7A6640ED-45AB-1BC4-5B9E-4A7979542CC7}"/>
              </a:ext>
            </a:extLst>
          </p:cNvPr>
          <p:cNvSpPr txBox="1">
            <a:spLocks/>
          </p:cNvSpPr>
          <p:nvPr/>
        </p:nvSpPr>
        <p:spPr>
          <a:xfrm>
            <a:off x="1221001" y="1685859"/>
            <a:ext cx="3060377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2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indent="0"/>
            <a:r>
              <a:rPr lang="en-US" altLang="zh-CN" dirty="0"/>
              <a:t>LLMs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Reading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67EC4-6AA7-0A89-A47B-7D2CBD02C5C4}"/>
              </a:ext>
            </a:extLst>
          </p:cNvPr>
          <p:cNvSpPr txBox="1"/>
          <p:nvPr/>
        </p:nvSpPr>
        <p:spPr>
          <a:xfrm>
            <a:off x="1516704" y="2476837"/>
            <a:ext cx="2662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Sentiment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</p:txBody>
      </p:sp>
      <p:sp>
        <p:nvSpPr>
          <p:cNvPr id="4" name="Google Shape;788;p41">
            <a:extLst>
              <a:ext uri="{FF2B5EF4-FFF2-40B4-BE49-F238E27FC236}">
                <a16:creationId xmlns:a16="http://schemas.microsoft.com/office/drawing/2014/main" id="{17448B09-70FC-21B7-AA87-9675D67F8BFD}"/>
              </a:ext>
            </a:extLst>
          </p:cNvPr>
          <p:cNvSpPr txBox="1">
            <a:spLocks/>
          </p:cNvSpPr>
          <p:nvPr/>
        </p:nvSpPr>
        <p:spPr>
          <a:xfrm>
            <a:off x="4821058" y="1685859"/>
            <a:ext cx="3060377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2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indent="0"/>
            <a:r>
              <a:rPr lang="en-US" altLang="zh-CN" dirty="0"/>
              <a:t>LLMs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Writing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E1897C-6C83-121A-8072-0C35E619EB2C}"/>
              </a:ext>
            </a:extLst>
          </p:cNvPr>
          <p:cNvSpPr txBox="1"/>
          <p:nvPr/>
        </p:nvSpPr>
        <p:spPr>
          <a:xfrm>
            <a:off x="5116761" y="2476837"/>
            <a:ext cx="2662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Report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</a:p>
          <a:p>
            <a:pPr marL="342900" indent="-342900">
              <a:buAutoNum type="arabicPeriod"/>
            </a:pPr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Answering</a:t>
            </a:r>
          </a:p>
        </p:txBody>
      </p:sp>
    </p:spTree>
    <p:extLst>
      <p:ext uri="{BB962C8B-B14F-4D97-AF65-F5344CB8AC3E}">
        <p14:creationId xmlns:p14="http://schemas.microsoft.com/office/powerpoint/2010/main" val="223326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1"/>
          <p:cNvSpPr txBox="1">
            <a:spLocks noGrp="1"/>
          </p:cNvSpPr>
          <p:nvPr>
            <p:ph type="title"/>
          </p:nvPr>
        </p:nvSpPr>
        <p:spPr>
          <a:xfrm>
            <a:off x="713225" y="444725"/>
            <a:ext cx="77175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6.</a:t>
            </a:r>
            <a:r>
              <a:rPr lang="zh-CN" altLang="en-US" dirty="0"/>
              <a:t> </a:t>
            </a:r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endParaRPr dirty="0"/>
          </a:p>
        </p:txBody>
      </p:sp>
      <p:sp>
        <p:nvSpPr>
          <p:cNvPr id="788" name="Google Shape;788;p41"/>
          <p:cNvSpPr txBox="1">
            <a:spLocks noGrp="1"/>
          </p:cNvSpPr>
          <p:nvPr>
            <p:ph type="subTitle" idx="2"/>
          </p:nvPr>
        </p:nvSpPr>
        <p:spPr>
          <a:xfrm>
            <a:off x="1241783" y="1457259"/>
            <a:ext cx="3060377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endParaRPr dirty="0"/>
          </a:p>
        </p:txBody>
      </p:sp>
      <p:sp>
        <p:nvSpPr>
          <p:cNvPr id="790" name="Google Shape;790;p41"/>
          <p:cNvSpPr txBox="1">
            <a:spLocks noGrp="1"/>
          </p:cNvSpPr>
          <p:nvPr>
            <p:ph type="subTitle" idx="4"/>
          </p:nvPr>
        </p:nvSpPr>
        <p:spPr>
          <a:xfrm>
            <a:off x="4841841" y="1457259"/>
            <a:ext cx="3060377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Bias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04C930-0C05-11AB-2004-9E54E179191F}"/>
              </a:ext>
            </a:extLst>
          </p:cNvPr>
          <p:cNvSpPr txBox="1"/>
          <p:nvPr/>
        </p:nvSpPr>
        <p:spPr>
          <a:xfrm>
            <a:off x="1537486" y="2248237"/>
            <a:ext cx="2662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Member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Attack</a:t>
            </a:r>
          </a:p>
          <a:p>
            <a:pPr marL="342900" indent="-342900">
              <a:buAutoNum type="arabicPeriod"/>
            </a:pP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Leakage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Differential</a:t>
            </a:r>
            <a:r>
              <a:rPr lang="zh-CN" altLang="en-US" dirty="0"/>
              <a:t> </a:t>
            </a:r>
            <a:r>
              <a:rPr lang="en-US" altLang="zh-CN" dirty="0"/>
              <a:t>Privacy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C54BC-A830-3B62-9D1B-CDCAC05C957D}"/>
              </a:ext>
            </a:extLst>
          </p:cNvPr>
          <p:cNvSpPr txBox="1"/>
          <p:nvPr/>
        </p:nvSpPr>
        <p:spPr>
          <a:xfrm>
            <a:off x="5239939" y="2248237"/>
            <a:ext cx="2662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Gender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Race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22379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4"/>
          <p:cNvSpPr txBox="1">
            <a:spLocks noGrp="1"/>
          </p:cNvSpPr>
          <p:nvPr>
            <p:ph type="title"/>
          </p:nvPr>
        </p:nvSpPr>
        <p:spPr>
          <a:xfrm>
            <a:off x="713225" y="444725"/>
            <a:ext cx="77175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7.</a:t>
            </a:r>
            <a:r>
              <a:rPr lang="zh-CN" altLang="en-US" dirty="0"/>
              <a:t>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  <a:endParaRPr dirty="0"/>
          </a:p>
        </p:txBody>
      </p:sp>
      <p:sp>
        <p:nvSpPr>
          <p:cNvPr id="888" name="Google Shape;888;p44"/>
          <p:cNvSpPr txBox="1">
            <a:spLocks noGrp="1"/>
          </p:cNvSpPr>
          <p:nvPr>
            <p:ph type="subTitle" idx="8"/>
          </p:nvPr>
        </p:nvSpPr>
        <p:spPr>
          <a:xfrm>
            <a:off x="1068153" y="2969693"/>
            <a:ext cx="5729126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tasks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empirical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benchmarks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/>
              <a:t>Multimodal</a:t>
            </a:r>
            <a:r>
              <a:rPr lang="zh-CN" altLang="en-US" dirty="0"/>
              <a:t> </a:t>
            </a:r>
            <a:r>
              <a:rPr lang="en-US" altLang="zh-CN" dirty="0"/>
              <a:t>LLMs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24" name="Google Shape;888;p44">
            <a:extLst>
              <a:ext uri="{FF2B5EF4-FFF2-40B4-BE49-F238E27FC236}">
                <a16:creationId xmlns:a16="http://schemas.microsoft.com/office/drawing/2014/main" id="{6F22A294-4A0E-704F-0DD5-4E0D4DE977AA}"/>
              </a:ext>
            </a:extLst>
          </p:cNvPr>
          <p:cNvSpPr txBox="1">
            <a:spLocks/>
          </p:cNvSpPr>
          <p:nvPr/>
        </p:nvSpPr>
        <p:spPr>
          <a:xfrm>
            <a:off x="713225" y="2971263"/>
            <a:ext cx="3219491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2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indent="0" algn="l"/>
            <a:r>
              <a:rPr lang="en-US" altLang="zh-CN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search and Academic Writing - Language Arts - 11th grade by Slidesgo">
  <a:themeElements>
    <a:clrScheme name="Simple Light">
      <a:dk1>
        <a:srgbClr val="443894"/>
      </a:dk1>
      <a:lt1>
        <a:srgbClr val="E9EAFF"/>
      </a:lt1>
      <a:dk2>
        <a:srgbClr val="FFFFFF"/>
      </a:dk2>
      <a:lt2>
        <a:srgbClr val="E1E1E9"/>
      </a:lt2>
      <a:accent1>
        <a:srgbClr val="EEBD69"/>
      </a:accent1>
      <a:accent2>
        <a:srgbClr val="D1D4F8"/>
      </a:accent2>
      <a:accent3>
        <a:srgbClr val="4B5ADD"/>
      </a:accent3>
      <a:accent4>
        <a:srgbClr val="9D46D1"/>
      </a:accent4>
      <a:accent5>
        <a:srgbClr val="6C27A8"/>
      </a:accent5>
      <a:accent6>
        <a:srgbClr val="211D3B"/>
      </a:accent6>
      <a:hlink>
        <a:srgbClr val="4A3F9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1296</Words>
  <Application>Microsoft Macintosh PowerPoint</Application>
  <PresentationFormat>On-screen Show (16:9)</PresentationFormat>
  <Paragraphs>118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Karla</vt:lpstr>
      <vt:lpstr>Montserrat</vt:lpstr>
      <vt:lpstr>Montserrat SemiBold</vt:lpstr>
      <vt:lpstr>Research and Academic Writing - Language Arts - 11th grade by Slidesgo</vt:lpstr>
      <vt:lpstr>A Survey about LLM application to Financial Texts – Peng Chen</vt:lpstr>
      <vt:lpstr>Contents of this presentation</vt:lpstr>
      <vt:lpstr>1. Introduction</vt:lpstr>
      <vt:lpstr>2. Background</vt:lpstr>
      <vt:lpstr>3. Review Process</vt:lpstr>
      <vt:lpstr>4. Steps to apply LLMs to financial texts</vt:lpstr>
      <vt:lpstr>5. LLM Applications to Financial Texts</vt:lpstr>
      <vt:lpstr>6. Potential Issues</vt:lpstr>
      <vt:lpstr>7. Future Direction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about LLM application on Financial Texts – Peng Chen</dc:title>
  <cp:lastModifiedBy>Peng Chen</cp:lastModifiedBy>
  <cp:revision>3</cp:revision>
  <cp:lastPrinted>2024-12-07T09:29:29Z</cp:lastPrinted>
  <dcterms:modified xsi:type="dcterms:W3CDTF">2024-12-08T08:28:17Z</dcterms:modified>
</cp:coreProperties>
</file>