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521" r:id="rId3"/>
    <p:sldId id="522" r:id="rId4"/>
    <p:sldId id="512" r:id="rId5"/>
    <p:sldId id="574" r:id="rId6"/>
    <p:sldId id="575" r:id="rId7"/>
    <p:sldId id="576" r:id="rId8"/>
    <p:sldId id="577" r:id="rId9"/>
    <p:sldId id="578" r:id="rId10"/>
    <p:sldId id="579" r:id="rId11"/>
    <p:sldId id="580" r:id="rId12"/>
    <p:sldId id="518" r:id="rId13"/>
    <p:sldId id="530" r:id="rId14"/>
    <p:sldId id="519" r:id="rId15"/>
    <p:sldId id="535" r:id="rId16"/>
    <p:sldId id="516" r:id="rId17"/>
    <p:sldId id="536" r:id="rId18"/>
    <p:sldId id="545" r:id="rId19"/>
    <p:sldId id="537" r:id="rId20"/>
    <p:sldId id="523" r:id="rId21"/>
    <p:sldId id="549" r:id="rId22"/>
    <p:sldId id="26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290"/>
    <p:restoredTop sz="98723" autoAdjust="0"/>
  </p:normalViewPr>
  <p:slideViewPr>
    <p:cSldViewPr snapToGrid="0" snapToObjects="1">
      <p:cViewPr varScale="1">
        <p:scale>
          <a:sx n="89" d="100"/>
          <a:sy n="89" d="100"/>
        </p:scale>
        <p:origin x="-228" y="-108"/>
      </p:cViewPr>
      <p:guideLst>
        <p:guide orient="horz" pos="209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  <a:t>2019/7/8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32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19FED-E1B8-9A4A-9440-14AC49D1EBA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685" y="25820"/>
            <a:ext cx="10515600" cy="1325563"/>
          </a:xfrm>
        </p:spPr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64080" y="3332451"/>
            <a:ext cx="2877185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823198" y="845185"/>
            <a:ext cx="3799204" cy="1943100"/>
            <a:chOff x="6722422" y="631335"/>
            <a:chExt cx="1487306" cy="1457325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6722422" y="631335"/>
              <a:ext cx="1487306" cy="14573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</a:t>
              </a:r>
              <a:r>
                <a:rPr lang="en-US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HP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60145" y="857238"/>
              <a:ext cx="360702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3961"/>
          <a:stretch>
            <a:fillRect/>
          </a:stretch>
        </p:blipFill>
        <p:spPr>
          <a:xfrm>
            <a:off x="1606550" y="3058795"/>
            <a:ext cx="2447925" cy="15957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457" y="359574"/>
            <a:ext cx="10973117" cy="763389"/>
          </a:xfrm>
        </p:spPr>
        <p:txBody>
          <a:bodyPr/>
          <a:lstStyle/>
          <a:p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的前景如何？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39" y="1122963"/>
            <a:ext cx="7778309" cy="4977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95366"/>
            <a:ext cx="10515600" cy="807618"/>
          </a:xfrm>
        </p:spPr>
        <p:txBody>
          <a:bodyPr/>
          <a:lstStyle/>
          <a:p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对</a:t>
            </a:r>
            <a:r>
              <a:rPr kumimoji="1" lang="zh-CN" altLang="en-US" dirty="0" smtClean="0"/>
              <a:t>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442" y="899036"/>
            <a:ext cx="10973117" cy="552941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kumimoji="1" lang="zh-CN" altLang="en-US" dirty="0" smtClean="0"/>
              <a:t>开发方向：相同，都是主流开发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应用（</a:t>
            </a:r>
            <a:r>
              <a:rPr kumimoji="1" lang="en-US" altLang="zh-CN" dirty="0" smtClean="0">
                <a:solidFill>
                  <a:srgbClr val="FF0000"/>
                </a:solidFill>
              </a:rPr>
              <a:t>JAVA</a:t>
            </a:r>
            <a:r>
              <a:rPr kumimoji="1" lang="zh-CN" altLang="en-US" dirty="0" smtClean="0">
                <a:solidFill>
                  <a:srgbClr val="FF0000"/>
                </a:solidFill>
              </a:rPr>
              <a:t>偏向企业级应用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>
                <a:solidFill>
                  <a:srgbClr val="FF0000"/>
                </a:solidFill>
              </a:rPr>
              <a:t>PHP</a:t>
            </a:r>
            <a:r>
              <a:rPr kumimoji="1" lang="zh-CN" altLang="en-US" dirty="0" smtClean="0">
                <a:solidFill>
                  <a:srgbClr val="FF0000"/>
                </a:solidFill>
              </a:rPr>
              <a:t>偏向中小企业应用开发</a:t>
            </a:r>
            <a:r>
              <a:rPr kumimoji="1" lang="zh-CN" altLang="en-US" dirty="0" smtClean="0"/>
              <a:t>）</a:t>
            </a:r>
          </a:p>
          <a:p>
            <a:pPr marL="0" indent="0">
              <a:lnSpc>
                <a:spcPct val="200000"/>
              </a:lnSpc>
              <a:buNone/>
            </a:pPr>
            <a:r>
              <a:rPr kumimoji="1" lang="zh-CN" altLang="en-US" dirty="0" smtClean="0"/>
              <a:t>开发速度：</a:t>
            </a:r>
            <a:r>
              <a:rPr kumimoji="1" lang="en-US" altLang="zh-CN" dirty="0" smtClean="0">
                <a:solidFill>
                  <a:srgbClr val="FF0000"/>
                </a:solidFill>
              </a:rPr>
              <a:t>PHP</a:t>
            </a:r>
            <a:r>
              <a:rPr kumimoji="1" lang="zh-CN" altLang="en-US" dirty="0" smtClean="0"/>
              <a:t>比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快的多</a:t>
            </a:r>
          </a:p>
          <a:p>
            <a:pPr marL="0" indent="0">
              <a:lnSpc>
                <a:spcPct val="200000"/>
              </a:lnSpc>
              <a:buNone/>
            </a:pPr>
            <a:r>
              <a:rPr kumimoji="1" lang="zh-CN" altLang="en-US" dirty="0" smtClean="0"/>
              <a:t>执行效率：</a:t>
            </a:r>
            <a:r>
              <a:rPr kumimoji="1" lang="en-US" altLang="zh-CN" dirty="0" smtClean="0">
                <a:solidFill>
                  <a:srgbClr val="FF0000"/>
                </a:solidFill>
              </a:rPr>
              <a:t>JAVA</a:t>
            </a:r>
            <a:r>
              <a:rPr kumimoji="1" lang="zh-CN" altLang="en-US" dirty="0" smtClean="0"/>
              <a:t>比</a:t>
            </a:r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快（</a:t>
            </a:r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可以与</a:t>
            </a:r>
            <a:r>
              <a:rPr kumimoji="1" lang="en-US" altLang="zh-CN" dirty="0" smtClean="0"/>
              <a:t>HHMV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JIT</a:t>
            </a:r>
            <a:r>
              <a:rPr kumimoji="1" lang="zh-CN" altLang="en-US" dirty="0" smtClean="0"/>
              <a:t>整合，提升性能）</a:t>
            </a:r>
          </a:p>
          <a:p>
            <a:pPr marL="0" indent="0">
              <a:lnSpc>
                <a:spcPct val="200000"/>
              </a:lnSpc>
              <a:buNone/>
            </a:pPr>
            <a:r>
              <a:rPr kumimoji="1" lang="zh-CN" altLang="en-US" dirty="0" smtClean="0"/>
              <a:t>开发成本：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成本高，</a:t>
            </a:r>
            <a:r>
              <a:rPr kumimoji="1" lang="en-US" altLang="zh-CN" dirty="0" smtClean="0">
                <a:solidFill>
                  <a:srgbClr val="FF0000"/>
                </a:solidFill>
              </a:rPr>
              <a:t>PHP</a:t>
            </a:r>
            <a:r>
              <a:rPr kumimoji="1" lang="zh-CN" altLang="en-US" dirty="0" smtClean="0">
                <a:solidFill>
                  <a:srgbClr val="FF0000"/>
                </a:solidFill>
              </a:rPr>
              <a:t>无成本</a:t>
            </a:r>
            <a:r>
              <a:rPr kumimoji="1" lang="zh-CN" altLang="en-US" dirty="0" smtClean="0"/>
              <a:t>开发</a:t>
            </a:r>
          </a:p>
          <a:p>
            <a:pPr marL="0" indent="0">
              <a:lnSpc>
                <a:spcPct val="200000"/>
              </a:lnSpc>
              <a:buNone/>
            </a:pPr>
            <a:r>
              <a:rPr kumimoji="1" lang="zh-CN" altLang="en-US" dirty="0" smtClean="0"/>
              <a:t>代码安全：</a:t>
            </a:r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不会因为一个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导致系统崩溃</a:t>
            </a:r>
          </a:p>
          <a:p>
            <a:pPr marL="0" indent="0">
              <a:lnSpc>
                <a:spcPct val="200000"/>
              </a:lnSpc>
              <a:buNone/>
            </a:pPr>
            <a:r>
              <a:rPr kumimoji="1" lang="zh-CN" altLang="en-US" dirty="0" smtClean="0"/>
              <a:t>语言特点：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纯面向对象，</a:t>
            </a:r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既有</a:t>
            </a:r>
            <a:r>
              <a:rPr kumimoji="1" lang="zh-CN" altLang="en-US" dirty="0" smtClean="0">
                <a:solidFill>
                  <a:srgbClr val="FF0000"/>
                </a:solidFill>
              </a:rPr>
              <a:t>面向对象</a:t>
            </a:r>
            <a:r>
              <a:rPr kumimoji="1" lang="zh-CN" altLang="en-US" dirty="0" smtClean="0"/>
              <a:t>也有</a:t>
            </a:r>
            <a:r>
              <a:rPr kumimoji="1" lang="zh-CN" altLang="en-US" dirty="0" smtClean="0">
                <a:solidFill>
                  <a:srgbClr val="FF0000"/>
                </a:solidFill>
              </a:rPr>
              <a:t>面向过程</a:t>
            </a:r>
            <a:r>
              <a:rPr kumimoji="1" lang="zh-CN" altLang="en-US" dirty="0" smtClean="0"/>
              <a:t>（更利于编程知识构建）</a:t>
            </a:r>
          </a:p>
          <a:p>
            <a:pPr marL="0" indent="0">
              <a:lnSpc>
                <a:spcPct val="200000"/>
              </a:lnSpc>
              <a:buNone/>
            </a:pPr>
            <a:r>
              <a:rPr kumimoji="1" lang="zh-CN" altLang="en-US" dirty="0" smtClean="0"/>
              <a:t>薪资待遇：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不相上下，但是</a:t>
            </a:r>
            <a:r>
              <a:rPr kumimoji="1" lang="en-US" altLang="zh-CN" dirty="0" smtClean="0">
                <a:solidFill>
                  <a:srgbClr val="FF0000"/>
                </a:solidFill>
              </a:rPr>
              <a:t>PHP</a:t>
            </a:r>
            <a:r>
              <a:rPr kumimoji="1" lang="zh-CN" altLang="en-US" dirty="0" smtClean="0">
                <a:solidFill>
                  <a:srgbClr val="FF0000"/>
                </a:solidFill>
              </a:rPr>
              <a:t>需大于求</a:t>
            </a:r>
            <a:r>
              <a:rPr lang="zh-CN" altLang="en-US" dirty="0" smtClean="0"/>
              <a:t>，从业</a:t>
            </a:r>
            <a:r>
              <a:rPr lang="zh-CN" altLang="en-US" dirty="0"/>
              <a:t>人员与需求比是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8</a:t>
            </a:r>
            <a:endParaRPr kumimoji="1" lang="zh-CN" altLang="en-US" dirty="0" smtClean="0"/>
          </a:p>
          <a:p>
            <a:pPr marL="0" indent="0">
              <a:lnSpc>
                <a:spcPct val="200000"/>
              </a:lnSpc>
              <a:buNone/>
            </a:pP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7042" y="2298481"/>
            <a:ext cx="8106917" cy="1325563"/>
          </a:xfrm>
        </p:spPr>
        <p:txBody>
          <a:bodyPr>
            <a:normAutofit/>
          </a:bodyPr>
          <a:lstStyle/>
          <a:p>
            <a:r>
              <a:rPr lang="en-US" altLang="zh-CN" sz="4800" smtClean="0">
                <a:solidFill>
                  <a:srgbClr val="0070C0"/>
                </a:solidFill>
              </a:rPr>
              <a:t>What can I do with PHP?</a:t>
            </a:r>
            <a:endParaRPr lang="zh-CN" altLang="en-US" sz="48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3256915" cy="4596130"/>
          </a:xfrm>
        </p:spPr>
        <p:txBody>
          <a:bodyPr/>
          <a:lstStyle/>
          <a:p>
            <a:r>
              <a:rPr lang="zh-CN" altLang="en-US" dirty="0" smtClean="0"/>
              <a:t>网站开发</a:t>
            </a:r>
          </a:p>
          <a:p>
            <a:r>
              <a:rPr lang="zh-CN" altLang="en-US" dirty="0"/>
              <a:t>微信公众号开发</a:t>
            </a:r>
          </a:p>
          <a:p>
            <a:r>
              <a:rPr lang="zh-CN" altLang="en-US" dirty="0"/>
              <a:t>微信小程序开发</a:t>
            </a:r>
          </a:p>
          <a:p>
            <a:r>
              <a:rPr lang="en-US" altLang="zh-CN" dirty="0"/>
              <a:t>API</a:t>
            </a:r>
            <a:r>
              <a:rPr lang="zh-CN" altLang="en-US" dirty="0"/>
              <a:t>开发</a:t>
            </a:r>
          </a:p>
          <a:p>
            <a:endParaRPr lang="zh-CN" altLang="en-US" dirty="0"/>
          </a:p>
        </p:txBody>
      </p:sp>
      <p:graphicFrame>
        <p:nvGraphicFramePr>
          <p:cNvPr id="12" name="对象 11"/>
          <p:cNvGraphicFramePr/>
          <p:nvPr/>
        </p:nvGraphicFramePr>
        <p:xfrm>
          <a:off x="4594225" y="664845"/>
          <a:ext cx="6845300" cy="393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r:id="rId4" imgW="9540240" imgH="4983480" progId="Paint.Picture">
                  <p:embed/>
                </p:oleObj>
              </mc:Choice>
              <mc:Fallback>
                <p:oleObj r:id="rId4" imgW="9540240" imgH="4983480" progId="Paint.Picture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94225" y="664845"/>
                        <a:ext cx="6845300" cy="393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7042" y="2298481"/>
            <a:ext cx="8106917" cy="1325563"/>
          </a:xfrm>
        </p:spPr>
        <p:txBody>
          <a:bodyPr>
            <a:normAutofit/>
          </a:bodyPr>
          <a:lstStyle/>
          <a:p>
            <a:r>
              <a:rPr lang="en-US" altLang="zh-CN" sz="4800" smtClean="0">
                <a:solidFill>
                  <a:srgbClr val="0070C0"/>
                </a:solidFill>
              </a:rPr>
              <a:t>What do we study?</a:t>
            </a:r>
            <a:endParaRPr lang="zh-CN" altLang="en-US" sz="48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59435"/>
            <a:ext cx="10515600" cy="578104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Web</a:t>
            </a:r>
            <a:r>
              <a:rPr lang="zh-CN" altLang="en-US" dirty="0"/>
              <a:t>前端： 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CSS</a:t>
            </a:r>
            <a:r>
              <a:rPr lang="zh-CN" altLang="en-US" dirty="0"/>
              <a:t>、</a:t>
            </a:r>
            <a:r>
              <a:rPr lang="en-US" altLang="zh-CN" dirty="0"/>
              <a:t>JS</a:t>
            </a:r>
            <a:r>
              <a:rPr lang="zh-CN" altLang="en-US" dirty="0"/>
              <a:t>、</a:t>
            </a:r>
            <a:r>
              <a:rPr lang="en-US" altLang="zh-CN" dirty="0"/>
              <a:t>JQuery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PHP</a:t>
            </a:r>
            <a:r>
              <a:rPr lang="zh-CN" altLang="en-US" dirty="0"/>
              <a:t>基础 </a:t>
            </a:r>
            <a:r>
              <a:rPr lang="en-US" altLang="zh-CN" dirty="0"/>
              <a:t>: 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/>
              <a:t>PHP</a:t>
            </a:r>
            <a:r>
              <a:rPr lang="zh-CN" altLang="en-US" dirty="0"/>
              <a:t>语法、函数库、上传下载、图像处理、正则、会话控制、数据库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PHP</a:t>
            </a:r>
            <a:r>
              <a:rPr lang="zh-CN" altLang="en-US" dirty="0"/>
              <a:t>高级</a:t>
            </a:r>
            <a:r>
              <a:rPr lang="en-US" altLang="zh-CN" dirty="0"/>
              <a:t>: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面向对象编程、异常处理、</a:t>
            </a:r>
            <a:r>
              <a:rPr lang="en-US" altLang="zh-CN" dirty="0"/>
              <a:t>Memcache</a:t>
            </a:r>
            <a:r>
              <a:rPr lang="zh-CN" altLang="en-US" dirty="0"/>
              <a:t>、</a:t>
            </a:r>
            <a:r>
              <a:rPr lang="en-US" altLang="zh-CN" dirty="0"/>
              <a:t>Smarty</a:t>
            </a:r>
            <a:r>
              <a:rPr lang="zh-CN" altLang="en-US" dirty="0"/>
              <a:t>、</a:t>
            </a:r>
            <a:r>
              <a:rPr lang="en-US" altLang="zh-CN" dirty="0"/>
              <a:t>MVC</a:t>
            </a:r>
            <a:endParaRPr lang="zh-CN" altLang="en-US" dirty="0"/>
          </a:p>
          <a:p>
            <a:pPr lvl="0">
              <a:lnSpc>
                <a:spcPct val="100000"/>
              </a:lnSpc>
            </a:pPr>
            <a:r>
              <a:rPr lang="zh-CN" altLang="en-US" dirty="0"/>
              <a:t>开发实践</a:t>
            </a:r>
            <a:r>
              <a:rPr lang="en-US" altLang="zh-CN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svn</a:t>
            </a:r>
            <a:r>
              <a:rPr lang="zh-CN" altLang="en-US" dirty="0"/>
              <a:t>、</a:t>
            </a:r>
            <a:r>
              <a:rPr lang="en-US" altLang="zh-CN" dirty="0"/>
              <a:t>git</a:t>
            </a:r>
            <a:r>
              <a:rPr lang="zh-CN" altLang="en-US" dirty="0"/>
              <a:t>、</a:t>
            </a:r>
            <a:r>
              <a:rPr lang="en-US" altLang="zh-CN" dirty="0"/>
              <a:t>composer</a:t>
            </a:r>
            <a:r>
              <a:rPr lang="zh-CN" altLang="en-US" dirty="0"/>
              <a:t>、</a:t>
            </a:r>
            <a:r>
              <a:rPr lang="en-US" altLang="zh-CN" dirty="0"/>
              <a:t>Laravel</a:t>
            </a:r>
            <a:r>
              <a:rPr lang="zh-CN" altLang="en-US" dirty="0"/>
              <a:t>、</a:t>
            </a:r>
            <a:r>
              <a:rPr lang="en-US" altLang="zh-CN" dirty="0"/>
              <a:t>ThinkPHP</a:t>
            </a:r>
            <a:r>
              <a:rPr lang="zh-CN" altLang="en-US" dirty="0"/>
              <a:t>、</a:t>
            </a:r>
            <a:r>
              <a:rPr lang="en-US" altLang="zh-CN" dirty="0"/>
              <a:t>Yii</a:t>
            </a:r>
          </a:p>
          <a:p>
            <a:pPr lvl="0"/>
            <a:r>
              <a:rPr lang="en-US" altLang="zh-CN" dirty="0"/>
              <a:t>PHP</a:t>
            </a:r>
            <a:r>
              <a:rPr lang="zh-CN" altLang="en-US" dirty="0"/>
              <a:t>特级</a:t>
            </a:r>
            <a:r>
              <a:rPr lang="en-US" altLang="zh-CN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linux</a:t>
            </a:r>
            <a:r>
              <a:rPr lang="zh-CN" altLang="en-US" dirty="0"/>
              <a:t>、数据库优化、</a:t>
            </a:r>
            <a:r>
              <a:rPr lang="en-US" altLang="zh-CN" dirty="0"/>
              <a:t>swoole</a:t>
            </a:r>
            <a:r>
              <a:rPr lang="zh-CN" altLang="en-US" dirty="0"/>
              <a:t>、</a:t>
            </a:r>
            <a:r>
              <a:rPr lang="en-US" altLang="zh-CN" dirty="0"/>
              <a:t>Redis</a:t>
            </a:r>
            <a:r>
              <a:rPr lang="zh-CN" altLang="en-US" dirty="0"/>
              <a:t>、微信公众号、微信小程序、算法、设计模式、</a:t>
            </a:r>
            <a:r>
              <a:rPr lang="en-US" altLang="zh-CN" dirty="0"/>
              <a:t>PHPCMS</a:t>
            </a:r>
            <a:r>
              <a:rPr lang="zh-CN" altLang="en-US" dirty="0"/>
              <a:t>、二次开发</a:t>
            </a:r>
          </a:p>
          <a:p>
            <a:pPr lvl="0">
              <a:lnSpc>
                <a:spcPct val="110000"/>
              </a:lnSpc>
            </a:pPr>
            <a:r>
              <a:rPr lang="en-US" altLang="zh-CN" sz="2800" dirty="0"/>
              <a:t>Python</a:t>
            </a:r>
            <a:r>
              <a:rPr lang="zh-CN" altLang="en-US" sz="2800" dirty="0"/>
              <a:t>人工智能</a:t>
            </a:r>
            <a:r>
              <a:rPr lang="en-US" altLang="zh-CN" sz="2800" dirty="0"/>
              <a:t>: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爬虫、数据分析、机器学习、深度学习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endParaRPr lang="zh-CN" altLang="en-US" dirty="0"/>
          </a:p>
          <a:p>
            <a:pPr lvl="0">
              <a:lnSpc>
                <a:spcPct val="11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7042" y="2298481"/>
            <a:ext cx="8106917" cy="1325563"/>
          </a:xfrm>
        </p:spPr>
        <p:txBody>
          <a:bodyPr>
            <a:normAutofit/>
          </a:bodyPr>
          <a:lstStyle/>
          <a:p>
            <a:r>
              <a:rPr lang="en-US" altLang="zh-CN" sz="4800" smtClean="0">
                <a:solidFill>
                  <a:srgbClr val="0070C0"/>
                </a:solidFill>
              </a:rPr>
              <a:t>How to study Python?</a:t>
            </a:r>
            <a:endParaRPr lang="zh-CN" altLang="en-US" sz="48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时间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7980" y="3235960"/>
            <a:ext cx="7279640" cy="230632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保持健康  减少社交</a:t>
            </a:r>
          </a:p>
          <a:p>
            <a:pPr marL="0" indent="0">
              <a:buNone/>
            </a:pPr>
            <a:r>
              <a:rPr lang="zh-CN" altLang="en-US" dirty="0"/>
              <a:t>远离游戏  避免请假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6697980" y="1019175"/>
          <a:ext cx="3916045" cy="2216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r:id="rId3" imgW="6076950" imgH="3829050" progId="PBrush">
                  <p:embed/>
                </p:oleObj>
              </mc:Choice>
              <mc:Fallback>
                <p:oleObj r:id="rId3" imgW="6076950" imgH="3829050" progId="PBrush">
                  <p:embed/>
                  <p:pic>
                    <p:nvPicPr>
                      <p:cNvPr id="0" name="图片 1024" descr="image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97980" y="1019175"/>
                        <a:ext cx="3916045" cy="221678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390" y="151130"/>
            <a:ext cx="4096385" cy="63874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每日作业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每日总结</a:t>
            </a:r>
          </a:p>
          <a:p>
            <a:r>
              <a:rPr lang="zh-CN" altLang="en-US" dirty="0">
                <a:sym typeface="+mn-ea"/>
              </a:rPr>
              <a:t>单词听写</a:t>
            </a:r>
          </a:p>
          <a:p>
            <a:r>
              <a:rPr lang="zh-CN" altLang="zh-CN" dirty="0"/>
              <a:t>阶段测试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纪律要求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865"/>
            <a:ext cx="10515600" cy="3802095"/>
          </a:xfrm>
        </p:spPr>
        <p:txBody>
          <a:bodyPr/>
          <a:lstStyle/>
          <a:p>
            <a:r>
              <a:rPr lang="zh-CN" altLang="en-US" dirty="0"/>
              <a:t>迟到</a:t>
            </a:r>
          </a:p>
          <a:p>
            <a:r>
              <a:rPr lang="zh-CN" altLang="en-US" dirty="0"/>
              <a:t>早退</a:t>
            </a:r>
          </a:p>
          <a:p>
            <a:r>
              <a:rPr lang="zh-CN" altLang="en-US" dirty="0"/>
              <a:t>睡觉</a:t>
            </a:r>
          </a:p>
          <a:p>
            <a:r>
              <a:rPr lang="zh-CN" altLang="en-US" dirty="0"/>
              <a:t>游戏</a:t>
            </a:r>
          </a:p>
          <a:p>
            <a:r>
              <a:rPr lang="zh-CN" altLang="en-US" dirty="0"/>
              <a:t>胸卡</a:t>
            </a:r>
          </a:p>
          <a:p>
            <a:r>
              <a:rPr lang="zh-CN" altLang="en-US" dirty="0"/>
              <a:t>手机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465" y="1048385"/>
            <a:ext cx="4762500" cy="4219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6944" y="2298481"/>
            <a:ext cx="6949236" cy="1325563"/>
          </a:xfrm>
        </p:spPr>
        <p:txBody>
          <a:bodyPr>
            <a:normAutofit/>
          </a:bodyPr>
          <a:lstStyle/>
          <a:p>
            <a:r>
              <a:rPr lang="en-US" altLang="zh-CN" sz="4800" dirty="0" smtClean="0">
                <a:solidFill>
                  <a:srgbClr val="0070C0"/>
                </a:solidFill>
              </a:rPr>
              <a:t>Introduce myself</a:t>
            </a:r>
            <a:endParaRPr lang="zh-CN" altLang="en-US" sz="4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7042" y="2298481"/>
            <a:ext cx="8106917" cy="1325563"/>
          </a:xfrm>
        </p:spPr>
        <p:txBody>
          <a:bodyPr>
            <a:normAutofit/>
          </a:bodyPr>
          <a:lstStyle/>
          <a:p>
            <a:r>
              <a:rPr lang="en-US" altLang="zh-CN" sz="4800" dirty="0" smtClean="0">
                <a:solidFill>
                  <a:srgbClr val="0070C0"/>
                </a:solidFill>
              </a:rPr>
              <a:t>introduce </a:t>
            </a:r>
            <a:r>
              <a:rPr lang="en-US" altLang="zh-CN" sz="4800" dirty="0" smtClean="0">
                <a:solidFill>
                  <a:srgbClr val="0070C0"/>
                </a:solidFill>
              </a:rPr>
              <a:t>yourself</a:t>
            </a:r>
            <a:endParaRPr lang="zh-CN" altLang="en-US" sz="4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61980"/>
            <a:ext cx="1051560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至少包含如下内容：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姓名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专业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编程基础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兴趣爱好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人生目标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605" y="1633220"/>
            <a:ext cx="45720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3436"/>
            <a:ext cx="6603365" cy="487736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高勇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en-US" altLang="zh-CN" dirty="0" smtClean="0"/>
              <a:t>15237150303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/>
              <a:t>10</a:t>
            </a:r>
            <a:r>
              <a:rPr lang="zh-CN" altLang="en-US" dirty="0" smtClean="0"/>
              <a:t>余年的开发和教学经验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教学方式：务实、严谨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教学要求：万行代码 百篇笔记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赠言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 smtClean="0"/>
              <a:t>If winter comes , can spring be far  behind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2102" t="-2270" r="2813" b="1709"/>
          <a:stretch>
            <a:fillRect/>
          </a:stretch>
        </p:blipFill>
        <p:spPr>
          <a:xfrm>
            <a:off x="7331075" y="407035"/>
            <a:ext cx="3907155" cy="5120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7043" y="2298481"/>
            <a:ext cx="6949236" cy="1325563"/>
          </a:xfrm>
        </p:spPr>
        <p:txBody>
          <a:bodyPr>
            <a:normAutofit/>
          </a:bodyPr>
          <a:lstStyle/>
          <a:p>
            <a:r>
              <a:rPr lang="en-US" altLang="zh-CN" sz="4800" dirty="0" smtClean="0">
                <a:solidFill>
                  <a:srgbClr val="0070C0"/>
                </a:solidFill>
              </a:rPr>
              <a:t>Why to study PHP?</a:t>
            </a:r>
            <a:endParaRPr lang="zh-CN" altLang="en-US" sz="4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有什么特色？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火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62" y="1560730"/>
            <a:ext cx="9136254" cy="46814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410" y="1560728"/>
            <a:ext cx="2362938" cy="180927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843199" y="2140568"/>
            <a:ext cx="385662" cy="199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555615" y="1948244"/>
            <a:ext cx="1218286" cy="584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/>
              <a:t>81.9%</a:t>
            </a:r>
            <a:endParaRPr kumimoji="1" lang="zh-CN" altLang="en-US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PHP</a:t>
            </a:r>
            <a:r>
              <a:rPr kumimoji="1" lang="zh-CN" altLang="en-US" dirty="0"/>
              <a:t>有什么特色？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altLang="zh-CN" sz="3600" b="1" dirty="0" smtClean="0"/>
              <a:t>PHP </a:t>
            </a:r>
            <a:r>
              <a:rPr lang="zh-CN" altLang="zh-CN" sz="3600" b="1" dirty="0"/>
              <a:t>是为了快速制造新东西而生的</a:t>
            </a:r>
            <a:endParaRPr lang="zh-CN" altLang="en-US" sz="3600" b="1" dirty="0"/>
          </a:p>
          <a:p>
            <a:pPr marL="0" indent="0">
              <a:lnSpc>
                <a:spcPct val="200000"/>
              </a:lnSpc>
            </a:pPr>
            <a:r>
              <a:rPr lang="zh-CN" altLang="zh-CN" sz="2400" dirty="0">
                <a:solidFill>
                  <a:srgbClr val="FF0000"/>
                </a:solidFill>
              </a:rPr>
              <a:t>互联网发展如此之快，用户多变，唯一能够抓住机会的办法就是快 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0" indent="0">
              <a:lnSpc>
                <a:spcPct val="20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PHP</a:t>
            </a:r>
            <a:r>
              <a:rPr lang="zh-CN" altLang="zh-CN" sz="2400" dirty="0">
                <a:solidFill>
                  <a:srgbClr val="FF0000"/>
                </a:solidFill>
              </a:rPr>
              <a:t>出现之前，没有哪</a:t>
            </a:r>
            <a:r>
              <a:rPr lang="zh-CN" altLang="en-US" sz="2400" dirty="0">
                <a:solidFill>
                  <a:srgbClr val="FF0000"/>
                </a:solidFill>
              </a:rPr>
              <a:t>个</a:t>
            </a:r>
            <a:r>
              <a:rPr lang="zh-CN" altLang="zh-CN" sz="2400" dirty="0">
                <a:solidFill>
                  <a:srgbClr val="FF0000"/>
                </a:solidFill>
              </a:rPr>
              <a:t>编程</a:t>
            </a:r>
            <a:r>
              <a:rPr lang="zh-CN" altLang="en-US" sz="2400" dirty="0">
                <a:solidFill>
                  <a:srgbClr val="FF0000"/>
                </a:solidFill>
              </a:rPr>
              <a:t>语言</a:t>
            </a:r>
            <a:r>
              <a:rPr lang="zh-CN" altLang="zh-CN" sz="2400" dirty="0">
                <a:solidFill>
                  <a:srgbClr val="FF0000"/>
                </a:solidFill>
              </a:rPr>
              <a:t>可以轻松迅捷地解决</a:t>
            </a:r>
            <a:r>
              <a:rPr lang="en-US" altLang="zh-CN" sz="2400" dirty="0">
                <a:solidFill>
                  <a:srgbClr val="FF0000"/>
                </a:solidFill>
              </a:rPr>
              <a:t>web</a:t>
            </a:r>
            <a:r>
              <a:rPr lang="zh-CN" altLang="zh-CN" sz="2400" dirty="0">
                <a:solidFill>
                  <a:srgbClr val="FF0000"/>
                </a:solidFill>
              </a:rPr>
              <a:t>问题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2400" i="1" dirty="0">
                <a:solidFill>
                  <a:srgbClr val="0070C0"/>
                </a:solidFill>
              </a:rPr>
              <a:t>举例：</a:t>
            </a:r>
            <a:r>
              <a:rPr lang="zh-CN" altLang="zh-CN" sz="2400" i="1" dirty="0">
                <a:solidFill>
                  <a:srgbClr val="0070C0"/>
                </a:solidFill>
              </a:rPr>
              <a:t>河南报税中心，</a:t>
            </a:r>
            <a:r>
              <a:rPr lang="en-US" altLang="zh-CN" sz="2400" i="1" dirty="0">
                <a:solidFill>
                  <a:srgbClr val="0070C0"/>
                </a:solidFill>
              </a:rPr>
              <a:t>10</a:t>
            </a:r>
            <a:r>
              <a:rPr lang="zh-CN" altLang="zh-CN" sz="2400" i="1" dirty="0">
                <a:solidFill>
                  <a:srgbClr val="0070C0"/>
                </a:solidFill>
              </a:rPr>
              <a:t>个</a:t>
            </a:r>
            <a:r>
              <a:rPr lang="en-US" altLang="zh-CN" sz="2400" i="1" dirty="0">
                <a:solidFill>
                  <a:srgbClr val="0070C0"/>
                </a:solidFill>
              </a:rPr>
              <a:t>java</a:t>
            </a:r>
            <a:r>
              <a:rPr lang="zh-CN" altLang="zh-CN" sz="2400" i="1" dirty="0">
                <a:solidFill>
                  <a:srgbClr val="0070C0"/>
                </a:solidFill>
              </a:rPr>
              <a:t>两年都没有完成的保税系统，</a:t>
            </a:r>
            <a:r>
              <a:rPr lang="en-US" altLang="zh-CN" sz="2400" i="1" dirty="0">
                <a:solidFill>
                  <a:srgbClr val="0070C0"/>
                </a:solidFill>
              </a:rPr>
              <a:t>2</a:t>
            </a:r>
            <a:r>
              <a:rPr lang="zh-CN" altLang="zh-CN" sz="2400" i="1" dirty="0">
                <a:solidFill>
                  <a:srgbClr val="0070C0"/>
                </a:solidFill>
              </a:rPr>
              <a:t>个</a:t>
            </a:r>
            <a:r>
              <a:rPr lang="en-US" altLang="zh-CN" sz="2400" i="1" dirty="0">
                <a:solidFill>
                  <a:srgbClr val="0070C0"/>
                </a:solidFill>
              </a:rPr>
              <a:t>PHP</a:t>
            </a:r>
            <a:r>
              <a:rPr lang="zh-CN" altLang="en-US" sz="2400" i="1" dirty="0">
                <a:solidFill>
                  <a:srgbClr val="0070C0"/>
                </a:solidFill>
              </a:rPr>
              <a:t>程序员</a:t>
            </a:r>
            <a:r>
              <a:rPr lang="zh-CN" altLang="zh-CN" sz="2400" i="1" dirty="0">
                <a:solidFill>
                  <a:srgbClr val="0070C0"/>
                </a:solidFill>
              </a:rPr>
              <a:t>，</a:t>
            </a:r>
            <a:r>
              <a:rPr lang="en-US" altLang="zh-CN" sz="2400" i="1" dirty="0">
                <a:solidFill>
                  <a:srgbClr val="0070C0"/>
                </a:solidFill>
              </a:rPr>
              <a:t>2</a:t>
            </a:r>
            <a:r>
              <a:rPr lang="zh-CN" altLang="zh-CN" sz="2400" i="1" dirty="0">
                <a:solidFill>
                  <a:srgbClr val="0070C0"/>
                </a:solidFill>
              </a:rPr>
              <a:t>个月搞定 </a:t>
            </a:r>
          </a:p>
          <a:p>
            <a:pPr marL="0" indent="0">
              <a:lnSpc>
                <a:spcPct val="150000"/>
              </a:lnSpc>
            </a:pP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PHP</a:t>
            </a:r>
            <a:r>
              <a:rPr kumimoji="1" lang="zh-CN" altLang="en-US" dirty="0"/>
              <a:t>有什么特色？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</a:pPr>
            <a:r>
              <a:rPr lang="en-US" altLang="zh-CN" sz="2400" dirty="0"/>
              <a:t>PHP</a:t>
            </a:r>
            <a:r>
              <a:rPr lang="zh-CN" altLang="zh-CN" sz="2400" dirty="0"/>
              <a:t>吸收了</a:t>
            </a:r>
            <a:r>
              <a:rPr lang="en-US" altLang="zh-CN" sz="2400" dirty="0" err="1"/>
              <a:t>C,JAVA,Perl</a:t>
            </a:r>
            <a:r>
              <a:rPr lang="zh-CN" altLang="zh-CN" sz="2400" dirty="0"/>
              <a:t>语言的</a:t>
            </a:r>
            <a:r>
              <a:rPr lang="zh-CN" altLang="zh-CN" sz="2400" dirty="0">
                <a:solidFill>
                  <a:srgbClr val="FF0000"/>
                </a:solidFill>
              </a:rPr>
              <a:t>优点</a:t>
            </a:r>
          </a:p>
          <a:p>
            <a:pPr marL="0" indent="0">
              <a:lnSpc>
                <a:spcPct val="150000"/>
              </a:lnSpc>
            </a:pPr>
            <a:r>
              <a:rPr lang="en-US" altLang="zh-CN" sz="2400" dirty="0"/>
              <a:t>PHP</a:t>
            </a:r>
            <a:r>
              <a:rPr lang="zh-CN" altLang="zh-CN" sz="2400" dirty="0"/>
              <a:t>语法特性丰富，</a:t>
            </a:r>
            <a:r>
              <a:rPr lang="zh-CN" altLang="zh-CN" sz="2400" dirty="0">
                <a:solidFill>
                  <a:srgbClr val="FF0000"/>
                </a:solidFill>
              </a:rPr>
              <a:t>面向对象，面向过程</a:t>
            </a:r>
          </a:p>
          <a:p>
            <a:pPr marL="0" indent="0">
              <a:lnSpc>
                <a:spcPct val="150000"/>
              </a:lnSpc>
            </a:pPr>
            <a:r>
              <a:rPr lang="en-US" altLang="zh-CN" sz="2400" dirty="0"/>
              <a:t>PHP</a:t>
            </a:r>
            <a:r>
              <a:rPr lang="zh-CN" altLang="zh-CN" sz="2400" dirty="0">
                <a:solidFill>
                  <a:srgbClr val="FF0000"/>
                </a:solidFill>
              </a:rPr>
              <a:t>标准库非常强大</a:t>
            </a:r>
            <a:r>
              <a:rPr lang="zh-CN" altLang="zh-CN" sz="2400" dirty="0"/>
              <a:t>，</a:t>
            </a:r>
            <a:r>
              <a:rPr lang="zh-CN" altLang="zh-CN" sz="2400" dirty="0">
                <a:solidFill>
                  <a:srgbClr val="FF0000"/>
                </a:solidFill>
              </a:rPr>
              <a:t>不需</a:t>
            </a:r>
            <a:r>
              <a:rPr lang="zh-CN" altLang="zh-CN" sz="2400" dirty="0"/>
              <a:t>像</a:t>
            </a:r>
            <a:r>
              <a:rPr lang="en-US" altLang="zh-CN" sz="2400" dirty="0"/>
              <a:t>Java</a:t>
            </a:r>
            <a:r>
              <a:rPr lang="zh-CN" altLang="zh-CN" sz="2400" dirty="0"/>
              <a:t>，</a:t>
            </a:r>
            <a:r>
              <a:rPr lang="en-US" altLang="zh-CN" sz="2400" dirty="0"/>
              <a:t>C#</a:t>
            </a:r>
            <a:r>
              <a:rPr lang="zh-CN" altLang="zh-CN" sz="2400" dirty="0"/>
              <a:t>，</a:t>
            </a:r>
            <a:r>
              <a:rPr lang="en-US" altLang="zh-CN" sz="2400" dirty="0"/>
              <a:t>JS</a:t>
            </a:r>
            <a:r>
              <a:rPr lang="zh-CN" altLang="zh-CN" sz="2400" dirty="0"/>
              <a:t>那样</a:t>
            </a:r>
            <a:r>
              <a:rPr lang="zh-CN" altLang="zh-CN" sz="2400" dirty="0">
                <a:solidFill>
                  <a:srgbClr val="FF0000"/>
                </a:solidFill>
              </a:rPr>
              <a:t>下载安装大量第三方类库</a:t>
            </a:r>
            <a:r>
              <a:rPr lang="zh-CN" altLang="zh-CN" sz="2400" dirty="0"/>
              <a:t>才能进行开发工作</a:t>
            </a:r>
          </a:p>
          <a:p>
            <a:pPr marL="0" indent="0">
              <a:lnSpc>
                <a:spcPct val="150000"/>
              </a:lnSpc>
            </a:pPr>
            <a:r>
              <a:rPr lang="en-US" altLang="zh-CN" sz="2400" dirty="0"/>
              <a:t>PHP</a:t>
            </a:r>
            <a:r>
              <a:rPr lang="zh-CN" altLang="zh-CN" sz="2400" dirty="0"/>
              <a:t>语言的生态圈强大，</a:t>
            </a:r>
            <a:r>
              <a:rPr lang="zh-CN" altLang="zh-CN" sz="2400" dirty="0">
                <a:solidFill>
                  <a:srgbClr val="FF0000"/>
                </a:solidFill>
              </a:rPr>
              <a:t>可以在开源社区找到</a:t>
            </a:r>
            <a:r>
              <a:rPr lang="zh-CN" altLang="zh-CN" sz="2400" dirty="0"/>
              <a:t>所有问题的</a:t>
            </a:r>
            <a:r>
              <a:rPr lang="zh-CN" altLang="zh-CN" sz="2400" dirty="0">
                <a:solidFill>
                  <a:srgbClr val="FF0000"/>
                </a:solidFill>
              </a:rPr>
              <a:t>解决方案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2400" dirty="0"/>
              <a:t>PHP</a:t>
            </a:r>
            <a:r>
              <a:rPr lang="zh-CN" altLang="zh-CN" sz="2400" dirty="0"/>
              <a:t>有</a:t>
            </a:r>
            <a:r>
              <a:rPr lang="zh-CN" altLang="zh-CN" sz="2400" dirty="0">
                <a:solidFill>
                  <a:srgbClr val="FF0000"/>
                </a:solidFill>
              </a:rPr>
              <a:t>大量直接可用的免费开源项目</a:t>
            </a:r>
            <a:r>
              <a:rPr lang="zh-CN" altLang="zh-CN" sz="2400" dirty="0"/>
              <a:t>，包括</a:t>
            </a:r>
            <a:r>
              <a:rPr lang="en-US" altLang="zh-CN" sz="2400" dirty="0"/>
              <a:t>CMS,</a:t>
            </a:r>
            <a:r>
              <a:rPr lang="zh-CN" altLang="zh-CN" sz="2400" dirty="0"/>
              <a:t>相册，博客，论坛，电子商务，</a:t>
            </a:r>
            <a:r>
              <a:rPr lang="en-US" altLang="zh-CN" sz="2400" dirty="0"/>
              <a:t>SNS,</a:t>
            </a:r>
            <a:r>
              <a:rPr lang="zh-CN" altLang="zh-CN" sz="2400" dirty="0"/>
              <a:t>问答，</a:t>
            </a:r>
            <a:r>
              <a:rPr lang="en-US" altLang="zh-CN" sz="2400" dirty="0"/>
              <a:t>WIKI</a:t>
            </a:r>
            <a:r>
              <a:rPr lang="zh-CN" altLang="zh-CN" sz="2400" dirty="0"/>
              <a:t>，门户网站等</a:t>
            </a:r>
          </a:p>
          <a:p>
            <a:pPr marL="0" indent="0">
              <a:lnSpc>
                <a:spcPct val="150000"/>
              </a:lnSpc>
            </a:pP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PHP</a:t>
            </a:r>
            <a:r>
              <a:rPr kumimoji="1" lang="zh-CN" altLang="en-US" dirty="0"/>
              <a:t>有什么特色？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zh-CN" dirty="0"/>
              <a:t>语法结构简单，入门无门槛，比其他编程语言的学习成本要低很多 </a:t>
            </a:r>
            <a:endParaRPr lang="zh-CN" altLang="en-US" dirty="0" smtClean="0"/>
          </a:p>
          <a:p>
            <a:pPr marL="0" indent="0"/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80" y="2372001"/>
            <a:ext cx="7438676" cy="3650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PHP</a:t>
            </a:r>
            <a:r>
              <a:rPr kumimoji="1" lang="zh-CN" altLang="en-US" dirty="0"/>
              <a:t>有什么特色？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需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173" y="1361446"/>
            <a:ext cx="8807725" cy="46272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13" y="1121292"/>
            <a:ext cx="1187551" cy="5025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34" y="1834589"/>
            <a:ext cx="484065" cy="4767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42" y="3095329"/>
            <a:ext cx="901465" cy="5192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83" y="3756872"/>
            <a:ext cx="1024804" cy="4318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86" y="4382020"/>
            <a:ext cx="889995" cy="4516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64" y="5026921"/>
            <a:ext cx="866857" cy="4262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90" y="2462365"/>
            <a:ext cx="1127788" cy="649606"/>
          </a:xfrm>
          <a:prstGeom prst="rect">
            <a:avLst/>
          </a:prstGeom>
        </p:spPr>
      </p:pic>
      <p:cxnSp>
        <p:nvCxnSpPr>
          <p:cNvPr id="12" name="直线箭头连接符 11"/>
          <p:cNvCxnSpPr/>
          <p:nvPr/>
        </p:nvCxnSpPr>
        <p:spPr>
          <a:xfrm flipH="1" flipV="1">
            <a:off x="2057379" y="1495474"/>
            <a:ext cx="701204" cy="57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H="1" flipV="1">
            <a:off x="1846679" y="2200000"/>
            <a:ext cx="969158" cy="48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 flipV="1">
            <a:off x="1999084" y="2730092"/>
            <a:ext cx="759498" cy="25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H="1" flipV="1">
            <a:off x="1933260" y="3302546"/>
            <a:ext cx="733800" cy="27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>
            <a:off x="1954437" y="3702089"/>
            <a:ext cx="804145" cy="23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>
            <a:off x="1917723" y="4042053"/>
            <a:ext cx="840859" cy="57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1923402" y="5026922"/>
            <a:ext cx="835182" cy="21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150</TotalTime>
  <Words>843</Words>
  <Application>Microsoft Office PowerPoint</Application>
  <PresentationFormat>自定义</PresentationFormat>
  <Paragraphs>82</Paragraphs>
  <Slides>22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云和</vt:lpstr>
      <vt:lpstr>Bitmap Image</vt:lpstr>
      <vt:lpstr>PowerPoint 演示文稿</vt:lpstr>
      <vt:lpstr>Introduce myself</vt:lpstr>
      <vt:lpstr>PowerPoint 演示文稿</vt:lpstr>
      <vt:lpstr>Why to study PHP?</vt:lpstr>
      <vt:lpstr>PHP有什么特色？——火</vt:lpstr>
      <vt:lpstr>PHP有什么特色？——快</vt:lpstr>
      <vt:lpstr>PHP有什么特色？——强</vt:lpstr>
      <vt:lpstr>PHP有什么特色？——易</vt:lpstr>
      <vt:lpstr>PHP有什么特色？——需</vt:lpstr>
      <vt:lpstr>PHP的前景如何？</vt:lpstr>
      <vt:lpstr>PHP与JAVA对比</vt:lpstr>
      <vt:lpstr>What can I do with PHP?</vt:lpstr>
      <vt:lpstr>PowerPoint 演示文稿</vt:lpstr>
      <vt:lpstr>What do we study?</vt:lpstr>
      <vt:lpstr>PowerPoint 演示文稿</vt:lpstr>
      <vt:lpstr>How to study Python?</vt:lpstr>
      <vt:lpstr>时间</vt:lpstr>
      <vt:lpstr>学习要求</vt:lpstr>
      <vt:lpstr>纪律要求</vt:lpstr>
      <vt:lpstr>introduce yourself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wjs</cp:lastModifiedBy>
  <cp:revision>492</cp:revision>
  <dcterms:created xsi:type="dcterms:W3CDTF">2016-09-06T02:25:00Z</dcterms:created>
  <dcterms:modified xsi:type="dcterms:W3CDTF">2019-07-08T03:19:21Z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