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85" r:id="rId3"/>
    <p:sldId id="270" r:id="rId4"/>
    <p:sldId id="345" r:id="rId5"/>
    <p:sldId id="314" r:id="rId6"/>
    <p:sldId id="421" r:id="rId7"/>
    <p:sldId id="315" r:id="rId8"/>
    <p:sldId id="316" r:id="rId9"/>
    <p:sldId id="317" r:id="rId10"/>
    <p:sldId id="318" r:id="rId11"/>
    <p:sldId id="319" r:id="rId12"/>
    <p:sldId id="320" r:id="rId13"/>
    <p:sldId id="348" r:id="rId14"/>
    <p:sldId id="321" r:id="rId15"/>
    <p:sldId id="273" r:id="rId16"/>
    <p:sldId id="274" r:id="rId17"/>
    <p:sldId id="275" r:id="rId18"/>
    <p:sldId id="298" r:id="rId19"/>
    <p:sldId id="276" r:id="rId20"/>
    <p:sldId id="277" r:id="rId21"/>
    <p:sldId id="278" r:id="rId22"/>
    <p:sldId id="412" r:id="rId23"/>
    <p:sldId id="279" r:id="rId24"/>
    <p:sldId id="280" r:id="rId25"/>
    <p:sldId id="307" r:id="rId26"/>
    <p:sldId id="281" r:id="rId27"/>
    <p:sldId id="299" r:id="rId28"/>
    <p:sldId id="309" r:id="rId29"/>
    <p:sldId id="310" r:id="rId30"/>
    <p:sldId id="308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2" autoAdjust="0"/>
    <p:restoredTop sz="82946" autoAdjust="0"/>
  </p:normalViewPr>
  <p:slideViewPr>
    <p:cSldViewPr>
      <p:cViewPr varScale="1">
        <p:scale>
          <a:sx n="119" d="100"/>
          <a:sy n="119" d="100"/>
        </p:scale>
        <p:origin x="-714" y="-102"/>
      </p:cViewPr>
      <p:guideLst>
        <p:guide orient="horz" pos="162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00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简单的 HTML 表格由 table 元素以及一个或多个 tr、th 或 td 元素组成。</a:t>
            </a:r>
          </a:p>
          <a:p>
            <a:r>
              <a:rPr lang="zh-CN" altLang="en-US" smtClean="0"/>
              <a:t>控制单元格被撑大，以及自动换行问题</a:t>
            </a:r>
            <a:r>
              <a:rPr lang="en-US" altLang="zh-CN" smtClean="0"/>
              <a:t>,</a:t>
            </a:r>
            <a:r>
              <a:rPr lang="zh-CN" altLang="en-US" smtClean="0"/>
              <a:t>一定要放在</a:t>
            </a:r>
            <a:r>
              <a:rPr lang="en-US" altLang="zh-CN" smtClean="0"/>
              <a:t>table</a:t>
            </a:r>
            <a:r>
              <a:rPr lang="zh-CN" altLang="en-US" smtClean="0"/>
              <a:t>中</a:t>
            </a:r>
            <a:endParaRPr lang="en-US" altLang="zh-CN" smtClean="0"/>
          </a:p>
          <a:p>
            <a:r>
              <a:rPr lang="en-US" altLang="zh-CN" smtClean="0"/>
              <a:t>&lt;table style="table-layout:fixed;word-wrap:break-word;word-break:break-all;" &gt;</a:t>
            </a:r>
          </a:p>
          <a:p>
            <a:r>
              <a:rPr lang="en-US" altLang="zh-CN" smtClean="0"/>
              <a:t>&lt;/table&gt;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caption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的子元素，且只能在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元素内，应该出现在紧随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开始标签之后，而一个</a:t>
            </a:r>
            <a:r>
              <a:rPr lang="en-US" altLang="zh-CN" dirty="0">
                <a:sym typeface="+mn-ea"/>
              </a:rPr>
              <a:t>table</a:t>
            </a:r>
            <a:r>
              <a:rPr lang="zh-CN" altLang="en-US" dirty="0">
                <a:sym typeface="+mn-ea"/>
              </a:rPr>
              <a:t>只能有一个</a:t>
            </a:r>
            <a:r>
              <a:rPr lang="en-US" altLang="zh-CN">
                <a:sym typeface="+mn-ea"/>
              </a:rPr>
              <a:t>caption .</a:t>
            </a:r>
          </a:p>
          <a:p>
            <a:r>
              <a:rPr lang="zh-CN" altLang="en-US"/>
              <a:t>rowspan：向下合并, 有合并就有删除    colspan:向右合并，有合并就有删除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1989年仲夏之夜，蒂姆成功开发出世界上第一个Web服务器和第一个Web客户机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文档类型定义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(Document Type Definition)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是一套为了进行程序间的数据交换而建立的关于标记符的语法规则。它是标准通用标记语言和可扩展标记语言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版规格的一部分，文档可根据某种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DTD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语法规则验证格式是否符合此规则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fld id="{9A0DB2DC-4C9A-4742-B13C-FB6460FD3503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79" y="4538025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1041" y="2420184"/>
            <a:ext cx="4772025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（上）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55976" y="850265"/>
            <a:ext cx="4328284" cy="1458091"/>
            <a:chOff x="4866647" y="644194"/>
            <a:chExt cx="3348799" cy="1458091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4866647" y="644194"/>
              <a:ext cx="3348799" cy="14580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Python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2844" y="21429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.5  HTML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文档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589" y="784122"/>
            <a:ext cx="79208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文档也称网页，是记录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文档编辑工具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记事本、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Dreamweaver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Sublime Text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Notepad++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Editplus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 smtClean="0"/>
              <a:t>文档命名规范 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应该只使用字母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a-z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，排序数字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，连字符（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），下划线（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）和句点（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），任何其他字符可能给你带来麻烦，导致文件不能加载或页面加载不正确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尽量以字母开头和使用小写字母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名称要有一定含义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不要忘记文件扩展名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6547" y="993036"/>
            <a:ext cx="8208912" cy="363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&lt;!DOCTYPE HTML PUBLIC "-//W3C//DTD HTML 4.01//EN" "http://www.w3.org/TR/html4/strict.dtd"&gt;</a:t>
            </a: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FF0066"/>
                </a:solidFill>
              </a:rPr>
              <a:t>&lt;html  </a:t>
            </a:r>
            <a:r>
              <a:rPr lang="en-US" altLang="zh-CN" b="1" dirty="0" err="1" smtClean="0">
                <a:solidFill>
                  <a:srgbClr val="FF0066"/>
                </a:solidFill>
              </a:rPr>
              <a:t>lang</a:t>
            </a:r>
            <a:r>
              <a:rPr lang="en-US" altLang="zh-CN" b="1" dirty="0" smtClean="0">
                <a:solidFill>
                  <a:srgbClr val="FF0066"/>
                </a:solidFill>
              </a:rPr>
              <a:t>="</a:t>
            </a:r>
            <a:r>
              <a:rPr lang="en-US" altLang="zh-CN" b="1" dirty="0" err="1" smtClean="0">
                <a:solidFill>
                  <a:srgbClr val="FF0066"/>
                </a:solidFill>
              </a:rPr>
              <a:t>zh-cn</a:t>
            </a:r>
            <a:r>
              <a:rPr lang="en-US" altLang="zh-CN" b="1" dirty="0" smtClean="0">
                <a:solidFill>
                  <a:srgbClr val="FF0066"/>
                </a:solidFill>
              </a:rPr>
              <a:t>"&gt;</a:t>
            </a:r>
          </a:p>
          <a:p>
            <a:endParaRPr lang="en-US" altLang="zh-CN" b="1" dirty="0" smtClean="0">
              <a:solidFill>
                <a:srgbClr val="FF0066"/>
              </a:solidFill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&lt;head&gt;</a:t>
            </a: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&lt;meta http-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equiv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="Content-Type"  content="text/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html;charset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=UTF-8"&gt;</a:t>
            </a: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&lt;title&gt;Document&lt;/title&gt;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&lt;/head&gt;</a:t>
            </a:r>
          </a:p>
          <a:p>
            <a:r>
              <a:rPr lang="en-US" altLang="zh-CN" b="1" dirty="0" smtClean="0"/>
              <a:t>   &lt;body&gt;</a:t>
            </a:r>
          </a:p>
          <a:p>
            <a:r>
              <a:rPr lang="en-US" altLang="zh-CN" b="1" dirty="0" smtClean="0"/>
              <a:t>	</a:t>
            </a:r>
          </a:p>
          <a:p>
            <a:r>
              <a:rPr lang="en-US" altLang="zh-CN" b="1" dirty="0" smtClean="0"/>
              <a:t>   &lt;/body&gt;</a:t>
            </a:r>
          </a:p>
          <a:p>
            <a:r>
              <a:rPr lang="en-US" altLang="zh-CN" b="1" dirty="0" smtClean="0">
                <a:solidFill>
                  <a:srgbClr val="FF0066"/>
                </a:solidFill>
              </a:rPr>
              <a:t>&lt;/html&gt;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6444208" y="915566"/>
            <a:ext cx="864096" cy="288032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文档声明</a:t>
            </a:r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843808" y="1635646"/>
            <a:ext cx="4032448" cy="288032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是网页文件的最外层标记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网页的开始与结束</a:t>
            </a:r>
            <a:endParaRPr lang="zh-CN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987824" y="2067694"/>
            <a:ext cx="3600400" cy="504056"/>
          </a:xfrm>
          <a:prstGeom prst="borderCallout1">
            <a:avLst>
              <a:gd name="adj1" fmla="val 18750"/>
              <a:gd name="adj2" fmla="val -8333"/>
              <a:gd name="adj3" fmla="val 77614"/>
              <a:gd name="adj4" fmla="val -40194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之间的文本是头信息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不会显示在浏览器中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，包括基本的描述，整个网页的</a:t>
            </a:r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公共属性</a:t>
            </a:r>
            <a:endParaRPr lang="zh-CN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2771800" y="3363838"/>
            <a:ext cx="4032448" cy="288032"/>
          </a:xfrm>
          <a:prstGeom prst="borderCallout1">
            <a:avLst>
              <a:gd name="adj1" fmla="val 18750"/>
              <a:gd name="adj2" fmla="val -8333"/>
              <a:gd name="adj3" fmla="val 39239"/>
              <a:gd name="adj4" fmla="val -30725"/>
            </a:avLst>
          </a:prstGeom>
          <a:noFill/>
          <a:ln w="15875">
            <a:solidFill>
              <a:schemeClr val="accent1">
                <a:shade val="50000"/>
                <a:alpha val="6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之间是浏览器中可见的页面内容，是</a:t>
            </a:r>
            <a:r>
              <a:rPr lang="zh-CN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网页的主体</a:t>
            </a:r>
            <a:endParaRPr lang="zh-CN" altLang="zh-CN" sz="12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247619" y="11523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.6.1  HTML4</a:t>
            </a:r>
            <a:r>
              <a:rPr lang="zh-CN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文档结构</a:t>
            </a: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6547" y="993036"/>
            <a:ext cx="8208912" cy="335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sym typeface="+mn-ea"/>
              </a:rPr>
              <a:t>&lt;!DOCTYPE html&gt;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FF0066"/>
                </a:solidFill>
              </a:rPr>
              <a:t>&lt;html  </a:t>
            </a:r>
            <a:r>
              <a:rPr lang="en-US" altLang="zh-CN" b="1" dirty="0" err="1" smtClean="0">
                <a:solidFill>
                  <a:srgbClr val="FF0066"/>
                </a:solidFill>
              </a:rPr>
              <a:t>lang</a:t>
            </a:r>
            <a:r>
              <a:rPr lang="en-US" altLang="zh-CN" b="1" dirty="0" smtClean="0">
                <a:solidFill>
                  <a:srgbClr val="FF0066"/>
                </a:solidFill>
              </a:rPr>
              <a:t>="en"&gt;</a:t>
            </a:r>
          </a:p>
          <a:p>
            <a:endParaRPr lang="en-US" altLang="zh-CN" b="1" dirty="0" smtClean="0">
              <a:solidFill>
                <a:srgbClr val="FF0066"/>
              </a:solidFill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 &lt;head&gt;</a:t>
            </a: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&lt;meta charset="UTF-8"&gt;</a:t>
            </a:r>
          </a:p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&lt;title&gt;Document&lt;/title&gt;</a:t>
            </a: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   &lt;/head&gt;</a:t>
            </a:r>
          </a:p>
          <a:p>
            <a:r>
              <a:rPr lang="en-US" altLang="zh-CN" b="1" dirty="0" smtClean="0"/>
              <a:t>   &lt;body&gt;</a:t>
            </a:r>
          </a:p>
          <a:p>
            <a:r>
              <a:rPr lang="en-US" altLang="zh-CN" b="1" dirty="0" smtClean="0"/>
              <a:t>	</a:t>
            </a:r>
          </a:p>
          <a:p>
            <a:r>
              <a:rPr lang="en-US" altLang="zh-CN" b="1" dirty="0" smtClean="0"/>
              <a:t>   &lt;/body&gt;</a:t>
            </a:r>
          </a:p>
          <a:p>
            <a:r>
              <a:rPr lang="en-US" altLang="zh-CN" b="1" dirty="0" smtClean="0">
                <a:solidFill>
                  <a:srgbClr val="FF0066"/>
                </a:solidFill>
              </a:rPr>
              <a:t>&lt;/html&gt;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247619" y="11523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.6.2  HTML5</a:t>
            </a:r>
            <a:r>
              <a:rPr lang="zh-CN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文档结构</a:t>
            </a: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426054" y="232711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2.7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头部标签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892" y="802412"/>
            <a:ext cx="896448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&lt;title&gt;</a:t>
            </a:r>
            <a:r>
              <a:rPr lang="zh-CN" altLang="en-US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网页标题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&lt;/title&gt;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</a:t>
            </a:r>
            <a:r>
              <a:rPr lang="en-US" altLang="zh-CN" sz="1600" b="1" dirty="0" err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sz="16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="Content-Type" content="text/</a:t>
            </a:r>
            <a:r>
              <a:rPr lang="en-US" altLang="zh-CN" sz="1600" b="1" dirty="0" err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sz="16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=UTF-8"&gt;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="refresh" content="5;url=http://www.yhit.com"&gt;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name="robots" content="all" /&gt;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name="keywords" content="html w3c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 &gt;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name="description" content="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云和学院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&lt;meta name="author" content=“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andy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 /&gt;       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type="text/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="index.css" /&gt;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 type="text/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 </a:t>
            </a:r>
            <a:r>
              <a:rPr lang="en-US" altLang="zh-CN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="jquery.js"&gt;&lt;/script&gt;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850" y="843280"/>
            <a:ext cx="7700645" cy="382651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标题标签</a:t>
            </a:r>
            <a:r>
              <a:rPr lang="en-US" altLang="zh-CN" sz="2000" dirty="0">
                <a:sym typeface="+mn-ea"/>
              </a:rPr>
              <a:t>							</a:t>
            </a:r>
            <a:r>
              <a:rPr lang="en-US" altLang="zh-CN" sz="2000" dirty="0"/>
              <a:t>&lt;h1~6 align="</a:t>
            </a:r>
            <a:r>
              <a:rPr lang="en-US" altLang="zh-CN" sz="2000" dirty="0" err="1"/>
              <a:t>left|right|center</a:t>
            </a:r>
            <a:r>
              <a:rPr lang="en-US" altLang="zh-CN" sz="2000" dirty="0"/>
              <a:t>&gt; &lt;/h1~6&gt;</a:t>
            </a:r>
            <a:endParaRPr lang="en-US" altLang="zh-CN" sz="2000" dirty="0"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段落标签</a:t>
            </a:r>
            <a:r>
              <a:rPr lang="en-US" altLang="zh-CN" sz="2000" dirty="0">
                <a:sym typeface="+mn-ea"/>
              </a:rPr>
              <a:t>								&lt;p align="</a:t>
            </a:r>
            <a:r>
              <a:rPr lang="en-US" altLang="zh-CN" sz="2000" dirty="0" err="1">
                <a:sym typeface="+mn-ea"/>
              </a:rPr>
              <a:t>left|right|center</a:t>
            </a:r>
            <a:r>
              <a:rPr lang="en-US" altLang="zh-CN" sz="2000" dirty="0">
                <a:sym typeface="+mn-ea"/>
              </a:rPr>
              <a:t>&gt;&lt;/p&gt;          </a:t>
            </a: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 smtClean="0">
                <a:sym typeface="+mn-ea"/>
              </a:rPr>
              <a:t>换</a:t>
            </a:r>
            <a:r>
              <a:rPr lang="zh-CN" altLang="en-US" sz="2000" dirty="0">
                <a:sym typeface="+mn-ea"/>
              </a:rPr>
              <a:t>行标签</a:t>
            </a:r>
            <a:r>
              <a:rPr lang="en-US" altLang="zh-CN" sz="2000" dirty="0">
                <a:sym typeface="+mn-ea"/>
              </a:rPr>
              <a:t>	</a:t>
            </a:r>
          </a:p>
          <a:p>
            <a:pPr marL="914400" lvl="2" indent="0">
              <a:buClr>
                <a:srgbClr val="00B0F0"/>
              </a:buClr>
              <a:buNone/>
            </a:pPr>
            <a:r>
              <a:rPr lang="en-US" altLang="zh-CN" sz="2000" dirty="0">
                <a:sym typeface="+mn-ea"/>
              </a:rPr>
              <a:t>&lt;</a:t>
            </a:r>
            <a:r>
              <a:rPr lang="en-US" altLang="zh-CN" sz="2000" dirty="0" err="1">
                <a:sym typeface="+mn-ea"/>
              </a:rPr>
              <a:t>br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smtClean="0">
                <a:sym typeface="+mn-ea"/>
              </a:rPr>
              <a:t>/&gt;</a:t>
            </a:r>
          </a:p>
          <a:p>
            <a:pPr>
              <a:buFont typeface="Wingdings" panose="05000000000000000000" charset="0"/>
              <a:buChar char="v"/>
            </a:pPr>
            <a:r>
              <a:rPr lang="zh-CN" altLang="en-US" sz="2000" dirty="0" smtClean="0">
                <a:sym typeface="+mn-ea"/>
              </a:rPr>
              <a:t>预格式化标签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1700" dirty="0" smtClean="0">
                <a:sym typeface="+mn-ea"/>
              </a:rPr>
              <a:t>（对空行和空格进行控制）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+mn-ea"/>
              </a:rPr>
              <a:t>	&lt;pre&gt;&lt;/pre&gt;</a:t>
            </a:r>
            <a:endParaRPr lang="en-US" altLang="zh-CN" sz="2000" dirty="0"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水平线标签</a:t>
            </a:r>
            <a:r>
              <a:rPr lang="en-US" altLang="zh-CN" sz="2000" dirty="0">
                <a:sym typeface="+mn-ea"/>
              </a:rPr>
              <a:t>								&lt;</a:t>
            </a:r>
            <a:r>
              <a:rPr lang="en-US" altLang="zh-CN" sz="2000" dirty="0" err="1">
                <a:sym typeface="+mn-ea"/>
              </a:rPr>
              <a:t>hr</a:t>
            </a:r>
            <a:r>
              <a:rPr lang="en-US" altLang="zh-CN" sz="2000" dirty="0">
                <a:sym typeface="+mn-ea"/>
              </a:rPr>
              <a:t>  width="" size="" align="" color=""  /&gt;</a:t>
            </a: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无意义标签</a:t>
            </a:r>
          </a:p>
          <a:p>
            <a:pPr marL="914400" lvl="2" indent="0">
              <a:buClr>
                <a:srgbClr val="00B0F0"/>
              </a:buClr>
              <a:buNone/>
            </a:pPr>
            <a:r>
              <a:rPr lang="en-US" altLang="zh-CN" sz="2000" dirty="0">
                <a:sym typeface="+mn-ea"/>
              </a:rPr>
              <a:t>&lt;span&gt;&lt;/span</a:t>
            </a:r>
            <a:r>
              <a:rPr lang="en-US" altLang="zh-CN" sz="2000" dirty="0" smtClean="0">
                <a:sym typeface="+mn-ea"/>
              </a:rPr>
              <a:t>&gt; &lt;div&gt;&lt;/div&gt;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smtClean="0">
                <a:ln>
                  <a:noFill/>
                </a:ln>
                <a:uLnTx/>
                <a:uFillTx/>
                <a:sym typeface="+mn-ea"/>
              </a:rPr>
              <a:t>2.8</a:t>
            </a:r>
            <a:r>
              <a:rPr lang="en-US" altLang="zh-CN" smtClean="0">
                <a:sym typeface="+mn-ea"/>
              </a:rPr>
              <a:t>  </a:t>
            </a:r>
            <a:r>
              <a:rPr lang="zh-CN" altLang="en-US" smtClean="0">
                <a:sym typeface="+mn-ea"/>
              </a:rPr>
              <a:t>文本标签</a:t>
            </a:r>
            <a:endParaRPr lang="en-US" altLang="zh-CN" smtClean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18160" y="734695"/>
            <a:ext cx="7625715" cy="39497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字体标签</a:t>
            </a:r>
            <a:r>
              <a:rPr lang="en-US" altLang="zh-CN" sz="2000" dirty="0">
                <a:sym typeface="+mn-ea"/>
              </a:rPr>
              <a:t>						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&lt;font color=""    face=""   size="1~7" &gt;&lt;/font&gt;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粗体标签</a:t>
            </a:r>
            <a:r>
              <a:rPr lang="en-US" altLang="zh-CN" sz="2000" dirty="0">
                <a:sym typeface="+mn-ea"/>
              </a:rPr>
              <a:t>	&lt;b&gt;&lt;/b&gt;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斜体标签</a:t>
            </a:r>
            <a:r>
              <a:rPr lang="en-US" altLang="zh-CN" sz="2000" dirty="0">
                <a:sym typeface="+mn-ea"/>
              </a:rPr>
              <a:t>	&lt;i&gt;&lt;/i&gt;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下划线标签</a:t>
            </a:r>
            <a:r>
              <a:rPr lang="en-US" altLang="zh-CN" sz="2000" dirty="0">
                <a:sym typeface="+mn-ea"/>
              </a:rPr>
              <a:t>	&lt;u&gt;&lt;/u&gt;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删除线标签</a:t>
            </a:r>
            <a:r>
              <a:rPr lang="en-US" altLang="zh-CN" sz="2000" dirty="0">
                <a:sym typeface="+mn-ea"/>
              </a:rPr>
              <a:t>	&lt;del&gt;&lt;/del&gt;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上标标签</a:t>
            </a:r>
            <a:r>
              <a:rPr lang="en-US" altLang="zh-CN" sz="2000" dirty="0">
                <a:sym typeface="+mn-ea"/>
              </a:rPr>
              <a:t>	&lt;sup&gt;&lt;/sup&gt;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000" dirty="0">
                <a:sym typeface="+mn-ea"/>
              </a:rPr>
              <a:t>下标标签</a:t>
            </a:r>
            <a:r>
              <a:rPr lang="en-US" altLang="zh-CN" sz="2000" dirty="0">
                <a:sym typeface="+mn-ea"/>
              </a:rPr>
              <a:t>	&lt;sub&gt;&lt;/sub</a:t>
            </a:r>
            <a:r>
              <a:rPr lang="en-US" altLang="zh-CN" sz="2000" dirty="0" smtClean="0">
                <a:sym typeface="+mn-ea"/>
              </a:rPr>
              <a:t>&gt;</a:t>
            </a:r>
            <a:endParaRPr lang="en-US" altLang="zh-CN" sz="20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2.9  </a:t>
            </a:r>
            <a:r>
              <a:rPr lang="zh-CN" altLang="en-US" smtClean="0">
                <a:sym typeface="+mn-ea"/>
              </a:rPr>
              <a:t>文本标签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344816" cy="374441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/>
              <a:t>在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中，某些字符是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预留的</a:t>
            </a:r>
            <a:r>
              <a:rPr lang="zh-CN" altLang="en-US" sz="2000" dirty="0" smtClean="0"/>
              <a:t>，</a:t>
            </a:r>
            <a:r>
              <a:rPr lang="zh-CN" altLang="en-US" sz="1800" dirty="0" smtClean="0"/>
              <a:t>比如</a:t>
            </a:r>
            <a:r>
              <a:rPr lang="en-US" altLang="zh-CN" sz="1800" dirty="0" smtClean="0"/>
              <a:t>HTML </a:t>
            </a:r>
            <a:r>
              <a:rPr lang="zh-CN" altLang="en-US" sz="1800" dirty="0" smtClean="0"/>
              <a:t>中不能使用小于号（</a:t>
            </a:r>
            <a:r>
              <a:rPr lang="en-US" altLang="zh-CN" sz="1800" dirty="0" smtClean="0"/>
              <a:t>&lt;</a:t>
            </a:r>
            <a:r>
              <a:rPr lang="zh-CN" altLang="en-US" sz="1800" dirty="0" smtClean="0"/>
              <a:t>）和大于号（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），这是因为浏览器会误认为它们是标签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如果希望正确地显示预留字符，我们必须在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源代码中使用字符实体，比如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用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&amp;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lt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; </a:t>
            </a:r>
            <a:r>
              <a:rPr lang="zh-CN" altLang="en-US" sz="2000" dirty="0" smtClean="0"/>
              <a:t>或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&amp;#60; </a:t>
            </a:r>
            <a:r>
              <a:rPr lang="zh-CN" altLang="en-US" sz="2000" dirty="0" smtClean="0"/>
              <a:t>表示 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/>
              <a:t>字符实体由三部分组成：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开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始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中间为实体名或实体编号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结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束      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实体名称便于记忆而实体编号的浏览器兼容性更好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实体名称区分大小写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字符实体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975" y="66675"/>
            <a:ext cx="5836920" cy="470090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843558"/>
            <a:ext cx="8496944" cy="396044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普通链接</a:t>
            </a:r>
          </a:p>
          <a:p>
            <a:pPr lvl="1"/>
            <a:r>
              <a:rPr lang="en-US" altLang="zh-CN" dirty="0" smtClean="0"/>
              <a:t>&lt;a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链接地址</a:t>
            </a:r>
            <a:r>
              <a:rPr lang="en-US" altLang="zh-CN" dirty="0" smtClean="0"/>
              <a:t>” 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target</a:t>
            </a:r>
            <a:r>
              <a:rPr lang="en-US" altLang="zh-CN" dirty="0" smtClean="0">
                <a:sym typeface="+mn-ea"/>
              </a:rPr>
              <a:t>=“_blank | _</a:t>
            </a:r>
            <a:r>
              <a:rPr lang="en-US" altLang="zh-CN" dirty="0" err="1" smtClean="0">
                <a:sym typeface="+mn-ea"/>
              </a:rPr>
              <a:t>self”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title</a:t>
            </a:r>
            <a:r>
              <a:rPr lang="en-US" altLang="zh-CN" dirty="0" smtClean="0"/>
              <a:t>="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"&gt;</a:t>
            </a:r>
            <a:r>
              <a:rPr lang="zh-CN" altLang="en-US" dirty="0" smtClean="0"/>
              <a:t>文本或图片</a:t>
            </a:r>
            <a:r>
              <a:rPr lang="en-US" altLang="zh-CN" dirty="0" smtClean="0"/>
              <a:t>&lt;/a&gt;</a:t>
            </a:r>
          </a:p>
          <a:p>
            <a:pPr lvl="1"/>
            <a:r>
              <a:rPr lang="en-US" altLang="zh-CN" dirty="0" smtClean="0"/>
              <a:t>&lt;base target=“_blank | _self” 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链接地址</a:t>
            </a:r>
            <a:r>
              <a:rPr lang="en-US" altLang="zh-CN" dirty="0" smtClean="0"/>
              <a:t>”  /&gt;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600" dirty="0" smtClean="0"/>
              <a:t>为页面上的所有链接规定默认链接地址或默认跳转方式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smtClean="0"/>
              <a:t>&lt;base  /&gt;</a:t>
            </a:r>
            <a:r>
              <a:rPr lang="zh-CN" altLang="en-US" dirty="0" smtClean="0"/>
              <a:t>标签必须嵌套于</a:t>
            </a:r>
            <a:r>
              <a:rPr lang="en-US" altLang="zh-CN" dirty="0" smtClean="0"/>
              <a:t>head</a:t>
            </a:r>
            <a:r>
              <a:rPr lang="zh-CN" altLang="en-US" sz="1600" dirty="0" smtClean="0"/>
              <a:t>标签内</a:t>
            </a:r>
          </a:p>
          <a:p>
            <a:r>
              <a:rPr lang="zh-CN" altLang="en-US" sz="1600" dirty="0" smtClean="0"/>
              <a:t>空链接</a:t>
            </a:r>
          </a:p>
          <a:p>
            <a:pPr lvl="1"/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=“#”&gt;&lt;/a&gt;      </a:t>
            </a:r>
            <a:r>
              <a:rPr lang="zh-CN" altLang="en-US" sz="1800" dirty="0" smtClean="0"/>
              <a:t>返回页面顶部</a:t>
            </a:r>
          </a:p>
          <a:p>
            <a:pPr lvl="1"/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:; ”&gt;&lt;/a&gt;   </a:t>
            </a:r>
            <a:r>
              <a:rPr lang="zh-CN" altLang="en-US" sz="1800" dirty="0" smtClean="0"/>
              <a:t>保持原位置</a:t>
            </a:r>
          </a:p>
          <a:p>
            <a:r>
              <a:rPr lang="zh-CN" altLang="en-US" sz="1800" dirty="0" smtClean="0"/>
              <a:t>脚本链接   </a:t>
            </a:r>
            <a:r>
              <a:rPr lang="en-US" altLang="zh-CN" sz="1800" dirty="0" smtClean="0"/>
              <a:t>&lt;a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javascript:js</a:t>
            </a:r>
            <a:r>
              <a:rPr lang="zh-CN" altLang="en-US" sz="1800" dirty="0" smtClean="0"/>
              <a:t>代码</a:t>
            </a:r>
            <a:r>
              <a:rPr lang="en-US" altLang="zh-CN" sz="1800" dirty="0" smtClean="0"/>
              <a:t>"&gt;&lt;/a&gt;</a:t>
            </a:r>
          </a:p>
          <a:p>
            <a:endParaRPr lang="en-US" altLang="zh-CN" sz="1800" dirty="0" smtClean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2.10</a:t>
            </a:r>
            <a:r>
              <a:rPr lang="zh-CN" altLang="en-US"/>
              <a:t>超链接标签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920880" cy="388843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使用 </a:t>
            </a:r>
            <a:r>
              <a:rPr lang="en-US" altLang="zh-CN" sz="2000" dirty="0" smtClean="0"/>
              <a:t>name </a:t>
            </a:r>
            <a:r>
              <a:rPr lang="zh-CN" altLang="en-US" sz="2000" dirty="0" smtClean="0"/>
              <a:t>属性创建 </a:t>
            </a:r>
            <a:r>
              <a:rPr lang="en-US" altLang="zh-CN" sz="2000" dirty="0" smtClean="0"/>
              <a:t>HTML </a:t>
            </a:r>
            <a:r>
              <a:rPr lang="zh-CN" altLang="en-US" sz="1800" dirty="0" smtClean="0"/>
              <a:t>页面中的锚点</a:t>
            </a:r>
          </a:p>
          <a:p>
            <a:r>
              <a:rPr lang="zh-CN" altLang="en-US" sz="1800" dirty="0" smtClean="0"/>
              <a:t>当使用锚时，我们可以创建直接跳至该命名锚的链接，这样使用者就无需不停地滚动页面来寻找他们需要的信息了</a:t>
            </a:r>
          </a:p>
          <a:p>
            <a:r>
              <a:rPr lang="zh-CN" altLang="en-US" sz="2000" dirty="0" smtClean="0"/>
              <a:t>步骤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 smtClean="0"/>
              <a:t>创建锚点   </a:t>
            </a:r>
            <a:r>
              <a:rPr lang="en-US" altLang="zh-CN" sz="1800" dirty="0" smtClean="0"/>
              <a:t>&lt;a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name</a:t>
            </a:r>
            <a:r>
              <a:rPr lang="en-US" altLang="zh-CN" sz="1800" dirty="0" smtClean="0"/>
              <a:t>="</a:t>
            </a:r>
            <a:r>
              <a:rPr lang="zh-CN" altLang="en-US" sz="1800" dirty="0" smtClean="0"/>
              <a:t>锚点名称</a:t>
            </a:r>
            <a:r>
              <a:rPr lang="en-US" altLang="zh-CN" sz="1800" dirty="0" smtClean="0"/>
              <a:t>"&gt;&lt;/a&gt;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 smtClean="0"/>
              <a:t>链接到锚点</a:t>
            </a:r>
          </a:p>
          <a:p>
            <a:pPr lvl="2"/>
            <a:r>
              <a:rPr lang="zh-CN" altLang="en-US" sz="1600" dirty="0" smtClean="0"/>
              <a:t>同一页面 </a:t>
            </a:r>
            <a:r>
              <a:rPr lang="en-US" altLang="zh-CN" sz="1600" dirty="0" smtClean="0"/>
              <a:t>: &lt;a </a:t>
            </a:r>
            <a:r>
              <a:rPr lang="en-US" altLang="zh-CN" sz="1600" dirty="0" err="1" smtClean="0"/>
              <a:t>href</a:t>
            </a:r>
            <a:r>
              <a:rPr lang="en-US" altLang="zh-CN" sz="1600" dirty="0" smtClean="0"/>
              <a:t>="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锚点名称</a:t>
            </a:r>
            <a:r>
              <a:rPr lang="en-US" altLang="zh-CN" sz="1600" dirty="0" smtClean="0"/>
              <a:t>"&gt;&lt;/a&gt;</a:t>
            </a:r>
          </a:p>
          <a:p>
            <a:pPr lvl="2"/>
            <a:r>
              <a:rPr lang="zh-CN" altLang="en-US" sz="1600" dirty="0" smtClean="0"/>
              <a:t>不同页面 </a:t>
            </a:r>
            <a:r>
              <a:rPr lang="en-US" altLang="zh-CN" sz="1600" dirty="0" smtClean="0"/>
              <a:t>: &lt;a </a:t>
            </a:r>
            <a:r>
              <a:rPr lang="en-US" altLang="zh-CN" sz="1600" dirty="0" err="1" smtClean="0"/>
              <a:t>herf</a:t>
            </a:r>
            <a:r>
              <a:rPr lang="en-US" altLang="zh-CN" sz="1600" dirty="0" smtClean="0"/>
              <a:t>="</a:t>
            </a:r>
            <a:r>
              <a:rPr lang="zh-CN" altLang="en-US" sz="1600" dirty="0" smtClean="0"/>
              <a:t>目标文档</a:t>
            </a:r>
            <a:r>
              <a:rPr lang="en-US" altLang="zh-CN" sz="1600" dirty="0" smtClean="0"/>
              <a:t>URL# </a:t>
            </a:r>
            <a:r>
              <a:rPr lang="zh-CN" altLang="en-US" sz="1600" dirty="0" smtClean="0"/>
              <a:t>锚点名称</a:t>
            </a:r>
            <a:r>
              <a:rPr lang="en-US" altLang="zh-CN" sz="1600" dirty="0" smtClean="0"/>
              <a:t>"&gt;&lt;/a&gt;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锚点链接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1874555" y="798096"/>
            <a:ext cx="6081821" cy="39693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页面三要素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文档结构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文本标签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超链接标签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图片标签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列表标签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表格标签</a:t>
            </a:r>
            <a:endParaRPr kumimoji="1"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810" y="1131570"/>
            <a:ext cx="34347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51460" y="988060"/>
            <a:ext cx="8393430" cy="39604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img</a:t>
            </a:r>
            <a:r>
              <a:rPr lang="en-US" altLang="zh-CN" sz="2800" dirty="0" smtClean="0"/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800" dirty="0" smtClean="0"/>
              <a:t>=""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alt</a:t>
            </a:r>
            <a:r>
              <a:rPr lang="en-US" altLang="zh-CN" sz="2800" dirty="0" smtClean="0"/>
              <a:t>=""   </a:t>
            </a:r>
            <a:r>
              <a:rPr lang="en-US" altLang="zh-CN" sz="2800" dirty="0"/>
              <a:t>title="" width</a:t>
            </a:r>
            <a:r>
              <a:rPr lang="en-US" altLang="zh-CN" sz="2800" dirty="0" smtClean="0"/>
              <a:t>="" height="" /&gt;</a:t>
            </a:r>
          </a:p>
          <a:p>
            <a:pPr lvl="1"/>
            <a:r>
              <a:rPr lang="en-US" altLang="zh-CN" dirty="0" err="1" smtClean="0"/>
              <a:t>src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图片所在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alt         </a:t>
            </a:r>
            <a:r>
              <a:rPr lang="zh-CN" altLang="en-US" dirty="0" smtClean="0"/>
              <a:t>图像无法显示时的替代文本，</a:t>
            </a:r>
            <a:r>
              <a:rPr lang="zh-CN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搜索引擎可以通过它指定的文字搜索该图片</a:t>
            </a:r>
          </a:p>
          <a:p>
            <a:pPr lvl="1"/>
            <a:r>
              <a:rPr lang="en-US" altLang="zh-CN" dirty="0" smtClean="0"/>
              <a:t>width    </a:t>
            </a:r>
            <a:r>
              <a:rPr lang="zh-CN" altLang="en-US" dirty="0" smtClean="0"/>
              <a:t>图片宽度</a:t>
            </a:r>
          </a:p>
          <a:p>
            <a:pPr lvl="1"/>
            <a:r>
              <a:rPr lang="en-US" altLang="zh-CN" dirty="0" smtClean="0"/>
              <a:t>height   </a:t>
            </a:r>
            <a:r>
              <a:rPr lang="zh-CN" altLang="en-US" dirty="0" smtClean="0"/>
              <a:t>图片高度</a:t>
            </a:r>
          </a:p>
          <a:p>
            <a:pPr lvl="1"/>
            <a:r>
              <a:rPr lang="en-US" altLang="zh-CN" dirty="0" smtClean="0"/>
              <a:t>border   </a:t>
            </a:r>
            <a:r>
              <a:rPr lang="zh-CN" altLang="en-US" dirty="0" smtClean="0"/>
              <a:t>图片边框 </a:t>
            </a:r>
          </a:p>
          <a:p>
            <a:pPr lvl="1">
              <a:buNone/>
            </a:pPr>
            <a:endParaRPr lang="en-US" altLang="zh-CN" dirty="0" smtClean="0"/>
          </a:p>
          <a:p>
            <a:pPr marL="685800" marR="0" lvl="1" indent="-228600" algn="l" defTabSz="914400" rtl="0" eaLnBrk="0" fontAlgn="base" latinLnBrk="0" hangingPunct="0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2400" kern="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Calibri" panose="020F0502020204030204" pitchFamily="34" charset="0"/>
              </a:rPr>
              <a:t>设计网页时经常使用的图片有三种格式：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en-US" altLang="zh-CN" sz="2000" b="1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GIF -- 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最多支持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256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色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支持透明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支持多帧动画显示效果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en-US" altLang="zh-CN" sz="2000" b="1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JPEG | JPG-- 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支持多种颜色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可以有很高的压缩比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使用了有损压缩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不支持透明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不支持动画效果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en-US" altLang="zh-CN" sz="2000" b="1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PNG -- 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是一种新的图片技术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可以表现品质比较高的图片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使用了无损压缩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支持透明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不支持动画</a:t>
            </a:r>
            <a:r>
              <a:rPr lang="en-US" altLang="zh-CN" sz="2000" kern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.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2.11 </a:t>
            </a:r>
            <a:r>
              <a:rPr lang="zh-CN" altLang="en-US" smtClean="0"/>
              <a:t>图片标签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843558"/>
            <a:ext cx="8496944" cy="3960440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路径主要有两种：相对路径和绝对路径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相对路径，就是从自身的角度出发，去寻找目标文件。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330" dirty="0" smtClean="0"/>
              <a:t>同级相对路径 ：   &lt;</a:t>
            </a:r>
            <a:r>
              <a:rPr lang="en-US" altLang="zh-CN" sz="1330" dirty="0" smtClean="0"/>
              <a:t>img src</a:t>
            </a:r>
            <a:r>
              <a:rPr lang="zh-CN" altLang="en-US" sz="1330" dirty="0" smtClean="0"/>
              <a:t>=”直接写文件名称” </a:t>
            </a:r>
            <a:r>
              <a:rPr lang="en-US" altLang="zh-CN" sz="1330" dirty="0" smtClean="0"/>
              <a:t>/</a:t>
            </a:r>
            <a:r>
              <a:rPr lang="zh-CN" altLang="en-US" sz="1330" dirty="0" smtClean="0"/>
              <a:t>&gt;</a:t>
            </a:r>
            <a:r>
              <a:rPr lang="en-US" altLang="zh-CN" sz="1330" dirty="0" smtClean="0"/>
              <a:t> 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330" dirty="0" smtClean="0"/>
              <a:t>下一级相对路径：</a:t>
            </a:r>
            <a:r>
              <a:rPr lang="zh-CN" altLang="en-US" sz="1330" dirty="0" smtClean="0">
                <a:sym typeface="+mn-ea"/>
              </a:rPr>
              <a:t>&lt;</a:t>
            </a:r>
            <a:r>
              <a:rPr lang="en-US" altLang="zh-CN" sz="1330" dirty="0" smtClean="0">
                <a:sym typeface="+mn-ea"/>
              </a:rPr>
              <a:t>img src</a:t>
            </a:r>
            <a:r>
              <a:rPr lang="zh-CN" altLang="en-US" sz="1330" dirty="0" smtClean="0">
                <a:sym typeface="+mn-ea"/>
              </a:rPr>
              <a:t>=”文件夹名称/文件名称” </a:t>
            </a:r>
            <a:r>
              <a:rPr lang="en-US" altLang="zh-CN" sz="1330" dirty="0" smtClean="0">
                <a:sym typeface="+mn-ea"/>
              </a:rPr>
              <a:t>/</a:t>
            </a:r>
            <a:r>
              <a:rPr lang="zh-CN" altLang="en-US" sz="1330" dirty="0" smtClean="0">
                <a:sym typeface="+mn-ea"/>
              </a:rPr>
              <a:t>&gt;</a:t>
            </a:r>
            <a:r>
              <a:rPr lang="en-US" altLang="zh-CN" sz="1330" dirty="0" smtClean="0">
                <a:sym typeface="+mn-ea"/>
              </a:rPr>
              <a:t> </a:t>
            </a:r>
            <a:endParaRPr lang="zh-CN" altLang="en-US" sz="1330" dirty="0" smtClean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330" dirty="0" smtClean="0"/>
              <a:t>上一级相对路径：</a:t>
            </a:r>
            <a:r>
              <a:rPr lang="zh-CN" altLang="en-US" sz="1330" dirty="0" smtClean="0">
                <a:sym typeface="+mn-ea"/>
              </a:rPr>
              <a:t>&lt;</a:t>
            </a:r>
            <a:r>
              <a:rPr lang="en-US" altLang="zh-CN" sz="1330" dirty="0" smtClean="0">
                <a:sym typeface="+mn-ea"/>
              </a:rPr>
              <a:t>img src</a:t>
            </a:r>
            <a:r>
              <a:rPr lang="zh-CN" altLang="en-US" sz="1330" dirty="0" smtClean="0">
                <a:sym typeface="+mn-ea"/>
              </a:rPr>
              <a:t>=”../文件名称” </a:t>
            </a:r>
            <a:r>
              <a:rPr lang="en-US" altLang="zh-CN" sz="1330" dirty="0" smtClean="0">
                <a:sym typeface="+mn-ea"/>
              </a:rPr>
              <a:t>/</a:t>
            </a:r>
            <a:r>
              <a:rPr lang="zh-CN" altLang="en-US" sz="1330" dirty="0" smtClean="0">
                <a:sym typeface="+mn-ea"/>
              </a:rPr>
              <a:t>&gt;</a:t>
            </a:r>
            <a:r>
              <a:rPr lang="en-US" altLang="zh-CN" sz="1330" dirty="0" smtClean="0">
                <a:sym typeface="+mn-ea"/>
              </a:rPr>
              <a:t> </a:t>
            </a:r>
            <a:r>
              <a:rPr lang="zh-CN" altLang="en-US" sz="1330" dirty="0" smtClean="0"/>
              <a:t>	  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绝对路径：是从盘符开始的路径，形如C:\windows\system32\cmd.exe</a:t>
            </a:r>
          </a:p>
          <a:p>
            <a:pPr lvl="1"/>
            <a:r>
              <a:rPr lang="zh-CN" altLang="en-US" sz="1330" dirty="0" smtClean="0"/>
              <a:t>或在网站中类似以http://www.pckings.net/img/photo.jpg来确定文件位置的方式也是绝对路径。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注意：存放图片的文件夹，一定不能用中文。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路径（</a:t>
            </a:r>
            <a:r>
              <a:rPr lang="en-US" altLang="zh-CN" dirty="0" err="1" smtClean="0">
                <a:sym typeface="+mn-ea"/>
              </a:rPr>
              <a:t>url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83540" y="771525"/>
            <a:ext cx="8616315" cy="39662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src</a:t>
            </a:r>
            <a:r>
              <a:rPr lang="en-US" altLang="zh-CN" sz="1800" dirty="0" smtClean="0"/>
              <a:t>="" alt=""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usemap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="#test"</a:t>
            </a:r>
            <a:r>
              <a:rPr lang="en-US" altLang="zh-CN" sz="1600" b="1" dirty="0" smtClean="0"/>
              <a:t>&gt;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&lt;map name="test" id="test"&gt;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800" dirty="0" smtClean="0"/>
              <a:t>&lt;area shape="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rect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coords</a:t>
            </a:r>
            <a:r>
              <a:rPr lang="en-US" altLang="zh-CN" sz="1800" dirty="0" smtClean="0"/>
              <a:t>="x1,y1,x2,y2" 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=""&gt;</a:t>
            </a:r>
          </a:p>
          <a:p>
            <a:pPr>
              <a:buNone/>
            </a:pPr>
            <a:r>
              <a:rPr lang="en-US" altLang="zh-CN" sz="1800" dirty="0" smtClean="0"/>
              <a:t>    &lt;area shape="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circle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coords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x,y,r</a:t>
            </a:r>
            <a:r>
              <a:rPr lang="en-US" altLang="zh-CN" sz="1800" dirty="0" smtClean="0"/>
              <a:t>" 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=""&gt;</a:t>
            </a:r>
          </a:p>
          <a:p>
            <a:pPr>
              <a:buNone/>
            </a:pPr>
            <a:r>
              <a:rPr lang="en-US" altLang="zh-CN" sz="1800" dirty="0" smtClean="0"/>
              <a:t>    &lt;area shape="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poly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coords</a:t>
            </a:r>
            <a:r>
              <a:rPr lang="en-US" altLang="zh-CN" sz="1800" dirty="0" smtClean="0"/>
              <a:t>=“x1,y1,x2,y2,……,</a:t>
            </a:r>
            <a:r>
              <a:rPr lang="en-US" altLang="zh-CN" sz="1800" dirty="0" err="1" smtClean="0"/>
              <a:t>xn,yn</a:t>
            </a:r>
            <a:r>
              <a:rPr lang="en-US" altLang="zh-CN" sz="1800" dirty="0" smtClean="0"/>
              <a:t>" 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=""&gt;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&lt;/map&gt;</a:t>
            </a:r>
            <a:r>
              <a:rPr lang="en-US" altLang="zh-CN" sz="1800" b="1" dirty="0" smtClean="0"/>
              <a:t> </a:t>
            </a:r>
            <a:r>
              <a:rPr lang="en-US" altLang="zh-CN" sz="2800" b="1" dirty="0" smtClean="0"/>
              <a:t> 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zh-CN" sz="2000" b="1" dirty="0" smtClean="0"/>
          </a:p>
          <a:p>
            <a:pPr algn="l">
              <a:buFont typeface="Wingdings" panose="05000000000000000000" charset="0"/>
              <a:buChar char="ü"/>
            </a:pPr>
            <a:r>
              <a:rPr lang="zh-CN" altLang="en-US" sz="1600" dirty="0"/>
              <a:t>area 元素永远嵌套在 map 元素内部。area 元素可定义图像映射中的区域</a:t>
            </a:r>
          </a:p>
          <a:p>
            <a:pPr algn="l">
              <a:buFont typeface="Wingdings" panose="05000000000000000000" charset="0"/>
              <a:buChar char="ü"/>
            </a:pPr>
            <a:r>
              <a:rPr lang="zh-CN" altLang="en-US" sz="1600" dirty="0"/>
              <a:t>&lt;img&gt;中的 usemap 属性可引用 &lt;map&gt; 中的 id 或 name 属性（取决于浏览器），所以我们应同时向 &lt;map&gt; 添加 id 和 name 属性</a:t>
            </a:r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热点地图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3024336" cy="37444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	&lt;li&gt;&lt;/li&gt;</a:t>
            </a:r>
          </a:p>
          <a:p>
            <a:pPr lvl="1">
              <a:buNone/>
            </a:pPr>
            <a:r>
              <a:rPr lang="en-US" altLang="zh-CN" dirty="0" smtClean="0"/>
              <a:t>    &lt;li&gt;&lt;/li&gt;</a:t>
            </a:r>
          </a:p>
          <a:p>
            <a:pPr lvl="1"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r>
              <a:rPr lang="en-US" altLang="zh-CN" dirty="0" smtClean="0"/>
              <a:t>	&lt;li&gt;&lt;/li&gt;</a:t>
            </a:r>
          </a:p>
          <a:p>
            <a:pPr lvl="1">
              <a:buNone/>
            </a:pPr>
            <a:r>
              <a:rPr lang="en-US" altLang="zh-CN" dirty="0" smtClean="0"/>
              <a:t>    &lt;li&gt;&lt;/li&gt;</a:t>
            </a:r>
          </a:p>
          <a:p>
            <a:pPr lvl="1">
              <a:buNone/>
            </a:pPr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2.12 </a:t>
            </a:r>
            <a:r>
              <a:rPr lang="zh-CN" altLang="en-US" smtClean="0"/>
              <a:t>列表标签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4139952" y="987574"/>
            <a:ext cx="453650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自定义列表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&lt;dl&gt;</a:t>
            </a:r>
          </a:p>
          <a:p>
            <a:pPr marL="742950" marR="0" lvl="1" indent="-28575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&lt;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&gt;&lt;/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742950" marR="0" lvl="1" indent="-28575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&lt;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&gt;&lt;/</a:t>
            </a:r>
            <a:r>
              <a:rPr kumimoji="0" lang="en-US" altLang="zh-CN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742950" marR="0" lvl="1" indent="-28575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&lt;/dl&gt;</a:t>
            </a:r>
          </a:p>
          <a:p>
            <a:pPr marL="342900" marR="0" lvl="0" indent="-34290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9705" y="843280"/>
            <a:ext cx="7525385" cy="410464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en-US" altLang="zh-CN" sz="1800" b="1" dirty="0" smtClean="0"/>
              <a:t> </a:t>
            </a:r>
            <a:r>
              <a:rPr lang="en-US" altLang="zh-CN" sz="1800" smtClean="0"/>
              <a:t>表格概念</a:t>
            </a:r>
          </a:p>
          <a:p>
            <a:pPr>
              <a:buNone/>
            </a:pPr>
            <a:r>
              <a:rPr lang="en-US" altLang="zh-CN" sz="1800" smtClean="0"/>
              <a:t>	表格是一个二维数据空间，一个表格由若干行组成，一个行又有若干单元格组成，单元格里可以包含文字、列表、图案、表单、数字符号、预置文本和其它的表格等内容。</a:t>
            </a:r>
          </a:p>
          <a:p>
            <a:pPr>
              <a:buNone/>
            </a:pPr>
            <a:endParaRPr lang="en-US" altLang="zh-CN" sz="1800" smtClean="0"/>
          </a:p>
          <a:p>
            <a:pPr>
              <a:buFont typeface="Wingdings" panose="05000000000000000000" charset="0"/>
              <a:buChar char=""/>
            </a:pPr>
            <a:r>
              <a:rPr lang="en-US" altLang="zh-CN" sz="1800" smtClean="0"/>
              <a:t>表格的基本结构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50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2.13 </a:t>
            </a:r>
            <a:r>
              <a:rPr lang="zh-CN" altLang="en-US" smtClean="0"/>
              <a:t>表格标签</a:t>
            </a:r>
            <a:endParaRPr lang="zh-CN" altLang="en-US"/>
          </a:p>
        </p:txBody>
      </p:sp>
      <p:sp>
        <p:nvSpPr>
          <p:cNvPr id="288772" name="Text Box 4"/>
          <p:cNvSpPr txBox="1"/>
          <p:nvPr/>
        </p:nvSpPr>
        <p:spPr>
          <a:xfrm>
            <a:off x="613410" y="2865120"/>
            <a:ext cx="7705725" cy="169291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0" bIns="108000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&lt;table&gt;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        &lt;tr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&lt;td&gt;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内容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&lt;/td&gt;</a:t>
            </a:r>
          </a:p>
          <a:p>
            <a:r>
              <a:rPr lang="en-US" altLang="zh-CN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&lt;td&gt;</a:t>
            </a:r>
            <a:r>
              <a:rPr lang="zh-CN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内容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&lt;/td&gt;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         &lt;/tr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&lt;/table&gt;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9512" y="843558"/>
            <a:ext cx="9071992" cy="41044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1800" b="1" dirty="0" smtClean="0"/>
              <a:t>  &lt;table </a:t>
            </a:r>
            <a:r>
              <a:rPr lang="en-US" altLang="zh-CN" sz="1800" dirty="0" smtClean="0"/>
              <a:t>width=""  height="" </a:t>
            </a:r>
            <a:r>
              <a:rPr lang="en-US" altLang="zh-CN" sz="1800" dirty="0" err="1" smtClean="0"/>
              <a:t>bgcolor</a:t>
            </a:r>
            <a:r>
              <a:rPr lang="en-US" altLang="zh-CN" sz="1800" dirty="0" smtClean="0"/>
              <a:t>= "" </a:t>
            </a:r>
            <a:r>
              <a:rPr lang="en-US" altLang="zh-CN" sz="1800" dirty="0" smtClean="0">
                <a:sym typeface="+mn-ea"/>
              </a:rPr>
              <a:t>border=""  </a:t>
            </a:r>
            <a:r>
              <a:rPr lang="en-US" altLang="zh-CN" sz="1800" dirty="0" smtClean="0"/>
              <a:t>align= "" </a:t>
            </a:r>
            <a:r>
              <a:rPr lang="en-US" altLang="zh-CN" sz="1800" dirty="0" err="1" smtClean="0"/>
              <a:t>cellpadding</a:t>
            </a:r>
            <a:r>
              <a:rPr lang="en-US" altLang="zh-CN" sz="1800" dirty="0" smtClean="0"/>
              <a:t>=""  </a:t>
            </a:r>
            <a:r>
              <a:rPr lang="en-US" altLang="zh-CN" sz="1800" dirty="0" err="1" smtClean="0"/>
              <a:t>cellspacing</a:t>
            </a:r>
            <a:r>
              <a:rPr lang="en-US" altLang="zh-CN" sz="1800" dirty="0" smtClean="0"/>
              <a:t>="" </a:t>
            </a:r>
            <a:r>
              <a:rPr lang="en-US" altLang="zh-CN" sz="1800" b="1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b="1" dirty="0" smtClean="0"/>
              <a:t>caption</a:t>
            </a:r>
            <a:r>
              <a:rPr lang="en-US" altLang="zh-CN" sz="1800" dirty="0" smtClean="0"/>
              <a:t>  align= "</a:t>
            </a:r>
            <a:r>
              <a:rPr lang="en-US" altLang="zh-CN" sz="1800" dirty="0">
                <a:sym typeface="+mn-ea"/>
              </a:rPr>
              <a:t>left</a:t>
            </a:r>
            <a:r>
              <a:rPr lang="zh-CN" altLang="en-US" sz="1800" dirty="0">
                <a:sym typeface="+mn-ea"/>
              </a:rPr>
              <a:t>或</a:t>
            </a:r>
            <a:r>
              <a:rPr lang="en-US" altLang="zh-CN" sz="1800" dirty="0">
                <a:sym typeface="+mn-ea"/>
              </a:rPr>
              <a:t>center</a:t>
            </a:r>
            <a:r>
              <a:rPr lang="zh-CN" altLang="en-US" sz="1800" dirty="0">
                <a:sym typeface="+mn-ea"/>
              </a:rPr>
              <a:t>或</a:t>
            </a:r>
            <a:r>
              <a:rPr lang="en-US" altLang="zh-CN" sz="1800" dirty="0">
                <a:sym typeface="+mn-ea"/>
              </a:rPr>
              <a:t>right</a:t>
            </a:r>
            <a:r>
              <a:rPr lang="en-US" altLang="zh-CN" sz="1800" dirty="0" smtClean="0"/>
              <a:t>" &gt;&lt;/caption&gt;</a:t>
            </a:r>
          </a:p>
          <a:p>
            <a:pPr>
              <a:buNone/>
            </a:pPr>
            <a:r>
              <a:rPr lang="en-US" altLang="zh-CN" sz="1800" dirty="0" smtClean="0"/>
              <a:t>	&lt;</a:t>
            </a:r>
            <a:r>
              <a:rPr lang="en-US" altLang="zh-CN" sz="1800" b="1" dirty="0" err="1" smtClean="0"/>
              <a:t>tr</a:t>
            </a:r>
            <a:r>
              <a:rPr lang="en-US" altLang="zh-CN" sz="1800" dirty="0" smtClean="0"/>
              <a:t>  align=""   </a:t>
            </a:r>
            <a:r>
              <a:rPr lang="en-US" altLang="zh-CN" sz="1800" dirty="0" err="1" smtClean="0"/>
              <a:t>bgcolor</a:t>
            </a:r>
            <a:r>
              <a:rPr lang="en-US" altLang="zh-CN" sz="1800" dirty="0" smtClean="0"/>
              <a:t>= "" &gt;</a:t>
            </a:r>
          </a:p>
          <a:p>
            <a:pPr>
              <a:buNone/>
            </a:pPr>
            <a:r>
              <a:rPr lang="en-US" altLang="zh-CN" sz="1800" dirty="0" smtClean="0"/>
              <a:t>	   &lt;</a:t>
            </a:r>
            <a:r>
              <a:rPr lang="en-US" altLang="zh-CN" sz="1800" b="1" dirty="0" err="1" smtClean="0"/>
              <a:t>th</a:t>
            </a:r>
            <a:r>
              <a:rPr lang="en-US" altLang="zh-CN" sz="1800" dirty="0" smtClean="0"/>
              <a:t>&gt; &lt;/</a:t>
            </a:r>
            <a:r>
              <a:rPr lang="en-US" altLang="zh-CN" sz="1800" dirty="0" err="1" smtClean="0"/>
              <a:t>th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        &lt;</a:t>
            </a:r>
            <a:r>
              <a:rPr lang="en-US" altLang="zh-CN" sz="1800" dirty="0" err="1" smtClean="0"/>
              <a:t>th</a:t>
            </a:r>
            <a:r>
              <a:rPr lang="en-US" altLang="zh-CN" sz="1800" dirty="0" smtClean="0"/>
              <a:t>&gt;&lt;/</a:t>
            </a:r>
            <a:r>
              <a:rPr lang="en-US" altLang="zh-CN" sz="1800" dirty="0" err="1" smtClean="0"/>
              <a:t>th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dirty="0" smtClean="0"/>
              <a:t>     &lt;/</a:t>
            </a:r>
            <a:r>
              <a:rPr lang="en-US" altLang="zh-CN" sz="1800" dirty="0" err="1" smtClean="0"/>
              <a:t>tr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&lt;</a:t>
            </a:r>
            <a:r>
              <a:rPr lang="en-US" altLang="zh-CN" sz="1800" dirty="0" err="1" smtClean="0"/>
              <a:t>tr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	    &lt;</a:t>
            </a:r>
            <a:r>
              <a:rPr lang="en-US" altLang="zh-CN" sz="1800" b="1" dirty="0" smtClean="0"/>
              <a:t>td </a:t>
            </a:r>
            <a:r>
              <a:rPr lang="en-US" altLang="zh-CN" sz="1800" dirty="0" err="1" smtClean="0">
                <a:sym typeface="+mn-ea"/>
              </a:rPr>
              <a:t>rowspan</a:t>
            </a:r>
            <a:r>
              <a:rPr lang="en-US" altLang="zh-CN" sz="1800" dirty="0" smtClean="0">
                <a:sym typeface="+mn-ea"/>
              </a:rPr>
              <a:t>=""  </a:t>
            </a:r>
            <a:r>
              <a:rPr lang="en-US" altLang="zh-CN" sz="1800" dirty="0" err="1" smtClean="0">
                <a:sym typeface="+mn-ea"/>
              </a:rPr>
              <a:t>colspan</a:t>
            </a:r>
            <a:r>
              <a:rPr lang="en-US" altLang="zh-CN" sz="1800" dirty="0" smtClean="0">
                <a:sym typeface="+mn-ea"/>
              </a:rPr>
              <a:t>=""  width="" height=""  align=" </a:t>
            </a:r>
            <a:r>
              <a:rPr lang="en-US" altLang="zh-CN" sz="1800" dirty="0" err="1" smtClean="0">
                <a:sym typeface="+mn-ea"/>
              </a:rPr>
              <a:t>left|center|right</a:t>
            </a:r>
            <a:r>
              <a:rPr lang="en-US" altLang="zh-CN" sz="1800" dirty="0" smtClean="0">
                <a:sym typeface="+mn-ea"/>
              </a:rPr>
              <a:t>"        	  </a:t>
            </a:r>
            <a:r>
              <a:rPr lang="en-US" altLang="zh-CN" sz="1800" dirty="0" err="1" smtClean="0">
                <a:sym typeface="+mn-ea"/>
              </a:rPr>
              <a:t>valign</a:t>
            </a:r>
            <a:r>
              <a:rPr lang="en-US" altLang="zh-CN" sz="1800" dirty="0" smtClean="0">
                <a:sym typeface="+mn-ea"/>
              </a:rPr>
              <a:t>= "</a:t>
            </a:r>
            <a:r>
              <a:rPr lang="en-US" altLang="zh-CN" sz="1800" dirty="0" err="1" smtClean="0">
                <a:sym typeface="+mn-ea"/>
              </a:rPr>
              <a:t>top|middle|bottom</a:t>
            </a:r>
            <a:r>
              <a:rPr lang="en-US" altLang="zh-CN" sz="1800" dirty="0" smtClean="0">
                <a:sym typeface="+mn-ea"/>
              </a:rPr>
              <a:t>"   </a:t>
            </a:r>
            <a:r>
              <a:rPr lang="en-US" altLang="zh-CN" sz="1800" dirty="0" err="1" smtClean="0">
                <a:sym typeface="+mn-ea"/>
              </a:rPr>
              <a:t>bgcolor</a:t>
            </a:r>
            <a:r>
              <a:rPr lang="en-US" altLang="zh-CN" sz="1800" dirty="0" smtClean="0">
                <a:sym typeface="+mn-ea"/>
              </a:rPr>
              <a:t>="" </a:t>
            </a:r>
            <a:r>
              <a:rPr lang="en-US" altLang="zh-CN" sz="1800" dirty="0" smtClean="0"/>
              <a:t>&gt;&lt;/td&gt;</a:t>
            </a:r>
          </a:p>
          <a:p>
            <a:pPr>
              <a:buNone/>
            </a:pPr>
            <a:r>
              <a:rPr lang="en-US" altLang="zh-CN" sz="1800" dirty="0" smtClean="0"/>
              <a:t>         &lt;td&gt;&lt;/td&gt;</a:t>
            </a:r>
          </a:p>
          <a:p>
            <a:pPr>
              <a:buNone/>
            </a:pPr>
            <a:r>
              <a:rPr lang="en-US" altLang="zh-CN" sz="1800" dirty="0" smtClean="0"/>
              <a:t>     &lt;/</a:t>
            </a:r>
            <a:r>
              <a:rPr lang="en-US" altLang="zh-CN" sz="1800" dirty="0" err="1" smtClean="0"/>
              <a:t>tr</a:t>
            </a:r>
            <a:r>
              <a:rPr lang="en-US" altLang="zh-CN" sz="1800" dirty="0" smtClean="0"/>
              <a:t>&gt;</a:t>
            </a:r>
          </a:p>
          <a:p>
            <a:pPr>
              <a:buNone/>
            </a:pPr>
            <a:r>
              <a:rPr lang="en-US" altLang="zh-CN" sz="1800" b="1" dirty="0" smtClean="0"/>
              <a:t>  &lt;/table&gt;</a:t>
            </a:r>
            <a:endParaRPr lang="zh-CN" altLang="en-US" sz="1800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表格标签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  table</a:t>
            </a:r>
            <a:endParaRPr lang="zh-CN" altLang="en-US"/>
          </a:p>
        </p:txBody>
      </p:sp>
      <p:graphicFrame>
        <p:nvGraphicFramePr>
          <p:cNvPr id="289795" name="表格 289794"/>
          <p:cNvGraphicFramePr/>
          <p:nvPr/>
        </p:nvGraphicFramePr>
        <p:xfrm>
          <a:off x="670560" y="869315"/>
          <a:ext cx="7802245" cy="4084320"/>
        </p:xfrm>
        <a:graphic>
          <a:graphicData uri="http://schemas.openxmlformats.org/drawingml/2006/table">
            <a:tbl>
              <a:tblPr/>
              <a:tblGrid>
                <a:gridCol w="1318260"/>
                <a:gridCol w="1591945"/>
                <a:gridCol w="4892040"/>
              </a:tblGrid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属性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含义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width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/>
                        <a:t>%</a:t>
                      </a:r>
                      <a:r>
                        <a:rPr lang="zh-CN" altLang="en-US" sz="1600" b="0" dirty="0"/>
                        <a:t>或</a:t>
                      </a:r>
                      <a:r>
                        <a:rPr lang="en-US" altLang="zh-CN" sz="1600" b="0"/>
                        <a:t>pixels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规定表格的宽度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height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% | pixels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0" dirty="0"/>
                        <a:t>规定表格的高度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align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/>
                        <a:t>Left|center|right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0" dirty="0"/>
                        <a:t>规定表格相对周围元素的对齐方式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/>
                        <a:t>bgcolor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颜色值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规定表格的背景颜色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border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i="1"/>
                        <a:t>pixels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规定表格边框的宽度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/>
                        <a:t>bordercolor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颜色值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定义表格整体的框线色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background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URI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指定表格的背景图案，</a:t>
                      </a:r>
                      <a:r>
                        <a:rPr lang="en-US" altLang="zh-CN" sz="1600" b="0" dirty="0"/>
                        <a:t>URI</a:t>
                      </a:r>
                      <a:r>
                        <a:rPr lang="zh-CN" altLang="en-US" sz="1600" b="0" dirty="0"/>
                        <a:t>指向图像文件的位置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</a:rPr>
                        <a:t>cellpading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长度值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指定单元格里面的内容和单元格边框之间的间隔，即填充距，属性值可为整数的像素值或百分比值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</a:rPr>
                        <a:t>cellspacing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长度值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单元格之间的距离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&lt;tr&gt;</a:t>
            </a:r>
            <a:endParaRPr lang="en-US"/>
          </a:p>
        </p:txBody>
      </p:sp>
      <p:graphicFrame>
        <p:nvGraphicFramePr>
          <p:cNvPr id="290819" name="表格 290818"/>
          <p:cNvGraphicFramePr/>
          <p:nvPr/>
        </p:nvGraphicFramePr>
        <p:xfrm>
          <a:off x="517843" y="761683"/>
          <a:ext cx="8229600" cy="1109980"/>
        </p:xfrm>
        <a:graphic>
          <a:graphicData uri="http://schemas.openxmlformats.org/drawingml/2006/table">
            <a:tbl>
              <a:tblPr/>
              <a:tblGrid>
                <a:gridCol w="1281113"/>
                <a:gridCol w="2414587"/>
                <a:gridCol w="4533900"/>
              </a:tblGrid>
              <a:tr h="3702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属性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0" dirty="0"/>
                        <a:t>含义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/>
                        <a:t>align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/>
                        <a:t>Left,right,center</a:t>
                      </a:r>
                      <a:endParaRPr lang="zh-CN" altLang="en-US" sz="16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定义表格行的内容水平对齐方式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0" dirty="0" err="1"/>
                        <a:t>bgcolor</a:t>
                      </a:r>
                      <a:endParaRPr lang="zh-CN" altLang="en-US" sz="16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颜色值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b="0" dirty="0"/>
                        <a:t>定义表格行的背景颜色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430" y="802005"/>
            <a:ext cx="6431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&lt;th&gt;和&lt;td&gt;属性</a:t>
            </a:r>
            <a:br>
              <a:rPr lang="zh-CN" altLang="en-US"/>
            </a:br>
            <a:r>
              <a:rPr lang="zh-CN" altLang="en-US"/>
              <a:t>&lt;th&gt;&lt;/th&gt;表格标题单元格：加粗居中显示</a:t>
            </a:r>
            <a:br>
              <a:rPr lang="zh-CN" altLang="en-US"/>
            </a:br>
            <a:r>
              <a:rPr lang="zh-CN" altLang="en-US"/>
              <a:t>&lt;td&gt;&lt;/td&gt;表格数据单元格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&lt;th&gt;和&lt;td&gt;</a:t>
            </a:r>
          </a:p>
        </p:txBody>
      </p:sp>
      <p:graphicFrame>
        <p:nvGraphicFramePr>
          <p:cNvPr id="291844" name="表格 291843"/>
          <p:cNvGraphicFramePr/>
          <p:nvPr/>
        </p:nvGraphicFramePr>
        <p:xfrm>
          <a:off x="747395" y="1819275"/>
          <a:ext cx="6303010" cy="2545080"/>
        </p:xfrm>
        <a:graphic>
          <a:graphicData uri="http://schemas.openxmlformats.org/drawingml/2006/table">
            <a:tbl>
              <a:tblPr/>
              <a:tblGrid>
                <a:gridCol w="1045845"/>
                <a:gridCol w="1760855"/>
                <a:gridCol w="3496310"/>
              </a:tblGrid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/>
                        <a:t>属性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/>
                        <a:t>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200" b="0" dirty="0"/>
                        <a:t>含义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 | pixels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规定表格单元格的宽度。</a:t>
                      </a:r>
                      <a:endParaRPr lang="zh-CN" altLang="en-US" sz="10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 | pixels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规定表格单元格的高度。不支持。请使用 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代替。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align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 | center | right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规定单元格内容的水平排列方式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valign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 | middle | bottom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规定单元格内容的垂直排列方式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bgcolor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颜色值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规定单元格的背景颜色。不支持。请使用 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 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代替。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定义单元格的背景图案 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请使用 </a:t>
                      </a:r>
                      <a:r>
                        <a:rPr lang="en-US" altLang="zh-CN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CSS </a:t>
                      </a: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代替。 </a:t>
                      </a:r>
                    </a:p>
                    <a:p>
                      <a:pPr marL="0" lvl="0" indent="0">
                        <a:buNone/>
                      </a:pPr>
                      <a:endParaRPr lang="en-US" altLang="zh-CN" sz="10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0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rowspan</a:t>
                      </a:r>
                      <a:r>
                        <a:rPr lang="en-US" altLang="zh-CN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正整数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设置当前单元格的在垂直方向下合并单元格的个数。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2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colspan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正整数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har char="•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w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0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设置当前单元格的在水平方向右合并单元格的个数。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296963" name="图片 29696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8385" y="869315"/>
            <a:ext cx="5209540" cy="3324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 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前端开发技术三要素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724" y="848891"/>
            <a:ext cx="792088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是网页内容的载体结构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内容就是网页制作者放在页面上想要让用户浏览的信息，可以包含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文字、图片、视频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等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是网页外在表现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就像网页的外衣。比如，标题字体、颜色变化，或加入背景图片、边框等。所有这些用来改变内容外观的东西称之为表现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是用来实现网页上的特效与交互等行为</a:t>
            </a:r>
            <a:endParaRPr kumimoji="1"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如：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鼠标滑过弹出下拉菜单。或鼠标滑过表格的背景颜色改变。还有焦点新闻（新闻图片）的轮换。可以这么理解，有动画的，有交互的一般都是用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JavaScript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来实现的</a:t>
            </a:r>
            <a:endParaRPr kumimoji="1"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439b6003af33a87a5542590c75c10385343b57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495" y="2810510"/>
            <a:ext cx="2736215" cy="2019935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 bwMode="auto">
          <a:xfrm>
            <a:off x="359062" y="253983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.2  W3C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024" y="824126"/>
            <a:ext cx="79208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World Wide Web Consortium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（万维网联盟）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altLang="zh-CN" sz="1600" dirty="0" smtClean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创建于</a:t>
            </a:r>
            <a:r>
              <a:rPr lang="en-US" altLang="zh-CN" sz="1600" dirty="0" smtClean="0"/>
              <a:t>1994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月在麻省理工学院计算机科学实验室成立。建立者是万维网的发明者</a:t>
            </a:r>
            <a:r>
              <a:rPr lang="zh-CN" altLang="en-US" sz="1600" b="1" dirty="0" smtClean="0"/>
              <a:t>蒂姆</a:t>
            </a:r>
            <a:r>
              <a:rPr lang="en-US" altLang="zh-CN" sz="1600" b="1" dirty="0" smtClean="0"/>
              <a:t>·</a:t>
            </a:r>
            <a:r>
              <a:rPr lang="zh-CN" altLang="en-US" sz="1600" b="1" dirty="0" smtClean="0"/>
              <a:t>伯纳斯</a:t>
            </a:r>
            <a:r>
              <a:rPr lang="en-US" altLang="zh-CN" sz="1600" b="1" dirty="0" smtClean="0"/>
              <a:t>·</a:t>
            </a:r>
            <a:r>
              <a:rPr lang="zh-CN" altLang="en-US" sz="1600" b="1" dirty="0" smtClean="0"/>
              <a:t>李（</a:t>
            </a:r>
            <a:r>
              <a:rPr lang="en-US" altLang="zh-CN" sz="1600" dirty="0" smtClean="0"/>
              <a:t> Tim Berners-Lee  </a:t>
            </a:r>
            <a:r>
              <a:rPr lang="zh-CN" altLang="en-US" sz="1600" b="1" dirty="0" smtClean="0"/>
              <a:t>）</a:t>
            </a:r>
            <a:endParaRPr lang="en-US" altLang="zh-CN" sz="1600" b="1" dirty="0" smtClean="0"/>
          </a:p>
          <a:p>
            <a:pPr lvl="1">
              <a:buClr>
                <a:srgbClr val="00B0F0"/>
              </a:buClr>
            </a:pPr>
            <a:endParaRPr lang="en-US" altLang="zh-CN" sz="1600" b="1" dirty="0" smtClean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+mj-ea"/>
                <a:ea typeface="+mj-ea"/>
              </a:rPr>
              <a:t>W3C </a:t>
            </a:r>
            <a:r>
              <a:rPr lang="zh-CN" altLang="en-US" sz="1600" dirty="0" smtClean="0">
                <a:latin typeface="+mj-ea"/>
                <a:ea typeface="+mj-ea"/>
              </a:rPr>
              <a:t>最重要的工作是发展</a:t>
            </a:r>
            <a:r>
              <a:rPr lang="en-US" altLang="zh-CN" sz="1600" dirty="0" smtClean="0"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latin typeface="+mj-ea"/>
                <a:ea typeface="+mj-ea"/>
              </a:rPr>
              <a:t>规范，这些规范描述了 </a:t>
            </a:r>
            <a:r>
              <a:rPr lang="en-US" altLang="zh-CN" sz="1600" dirty="0" smtClean="0">
                <a:latin typeface="+mj-ea"/>
                <a:ea typeface="+mj-ea"/>
              </a:rPr>
              <a:t>Web </a:t>
            </a:r>
            <a:r>
              <a:rPr lang="zh-CN" altLang="en-US" sz="1600" dirty="0" smtClean="0">
                <a:latin typeface="+mj-ea"/>
                <a:ea typeface="+mj-ea"/>
              </a:rPr>
              <a:t>的通信协议（比如 </a:t>
            </a:r>
            <a:r>
              <a:rPr lang="en-US" altLang="zh-CN" sz="1600" dirty="0" smtClean="0"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XHTML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/>
              <a:t> CSS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DOM 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ECMAScript</a:t>
            </a:r>
            <a:r>
              <a:rPr lang="zh-CN" altLang="en-US" sz="1600" dirty="0" smtClean="0">
                <a:latin typeface="+mj-ea"/>
                <a:ea typeface="+mj-ea"/>
              </a:rPr>
              <a:t>）和其他的构建模块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altLang="zh-CN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 descr="359b033b5bb5c9ea3aa21e94d539b6003af3b3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2931790"/>
            <a:ext cx="1728192" cy="17749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6840855" cy="3317240"/>
          </a:xfrm>
        </p:spPr>
        <p:txBody>
          <a:bodyPr>
            <a:normAutofit/>
          </a:bodyPr>
          <a:lstStyle/>
          <a:p>
            <a:r>
              <a:rPr lang="zh-CN" altLang="en-US" dirty="0"/>
              <a:t>记事本</a:t>
            </a:r>
          </a:p>
          <a:p>
            <a:r>
              <a:rPr lang="zh-CN" altLang="en-US" dirty="0">
                <a:sym typeface="+mn-ea"/>
              </a:rPr>
              <a:t>Notepad++</a:t>
            </a:r>
            <a:endParaRPr lang="zh-CN" altLang="en-US" dirty="0"/>
          </a:p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SublimeTex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t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Editplus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Adobe </a:t>
            </a:r>
            <a:r>
              <a:rPr lang="en-US" altLang="zh-CN" dirty="0" err="1">
                <a:sym typeface="+mn-ea"/>
              </a:rPr>
              <a:t>Dreamweave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zh-CN"/>
              <a:t>开发工具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915566"/>
            <a:ext cx="1979712" cy="335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/>
          <p:nvPr/>
        </p:nvSpPr>
        <p:spPr bwMode="auto">
          <a:xfrm>
            <a:off x="173959" y="126031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 HTML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6429" y="695856"/>
            <a:ext cx="6984776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HTML（Hypertext Mark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Language）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是用来描述网页的一种语言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不是一种编程语言，而是一种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标记语言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(markup language)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文件的后缀名.html 或 .htm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标记标签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来描述网页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由浏览器解释执行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 Web </a:t>
            </a:r>
            <a:r>
              <a:rPr lang="zh-CN" altLang="en-US" sz="1600" dirty="0" smtClean="0"/>
              <a:t>浏览器的作用是读取 </a:t>
            </a:r>
            <a:r>
              <a:rPr lang="en-US" altLang="zh-CN" sz="1600" dirty="0" smtClean="0"/>
              <a:t>HTML </a:t>
            </a:r>
            <a:r>
              <a:rPr lang="zh-CN" altLang="en-US" sz="1600" dirty="0" smtClean="0"/>
              <a:t>文档，并以网页的形式显示出它们。浏览器不会显示 </a:t>
            </a:r>
            <a:r>
              <a:rPr lang="en-US" altLang="zh-CN" sz="1600" dirty="0" smtClean="0"/>
              <a:t>HTML </a:t>
            </a:r>
            <a:r>
              <a:rPr lang="zh-CN" altLang="en-US" sz="1600" dirty="0" smtClean="0"/>
              <a:t>标签，而是使用标签来解释页面的内容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endParaRPr lang="en-US" altLang="zh-CN" dirty="0" smtClean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2844" y="21429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.2  HTML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234" y="784121"/>
            <a:ext cx="792088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标签是由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尖括号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包围的关键词，比如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标签通常是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成对出现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的，比如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&lt;b&gt;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&lt;/b&gt;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标签对中的第一个标签是开始标签，第二个标签是结束标签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开始和结束标签也被称为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开放标签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闭合标签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也有单独呈现的标签，如：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=“yhit.jpg" /&gt;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标签不区分大小写，推荐使用小写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标签可以嵌套  ，如：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&gt;&lt;li&gt; &lt;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=“yhit.jpg" /&gt; &lt;li&gt;&lt;/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47619" y="115236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.3  HTML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元素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224" y="788566"/>
            <a:ext cx="8496944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元素指的是从开始标签（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tag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）到结束标签（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 tag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）的所有代码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元素的内容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是开始标签与结束标签之间的内容</a:t>
            </a:r>
            <a:endParaRPr lang="en-US" altLang="zh-CN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某些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元素具有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空内容</a:t>
            </a:r>
            <a:r>
              <a:rPr lang="en-US" altLang="zh-CN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空元素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在开始标签中进行关闭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（以开始标签的结束而结束）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元素拥有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，提供了有关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更多的信息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属性总是以名称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值对的形式出现，比如：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name="value"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endParaRPr lang="zh-CN" altLang="en-US" smtClean="0"/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215" y="3508375"/>
            <a:ext cx="8072120" cy="72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433674" y="283511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.4  HTML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注释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1275606"/>
            <a:ext cx="8496944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注释可以提高其可读性，使代码更易被人理解。浏览器会忽略注释，</a:t>
            </a:r>
            <a:r>
              <a:rPr lang="zh-CN" altLang="en-US" sz="2000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也不会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显示它们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</a:pPr>
            <a:endParaRPr lang="zh-CN" altLang="en-US" smtClean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注释标签</a:t>
            </a: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en-US" altLang="zh-CN" smtClean="0"/>
              <a:t>&lt;!--   </a:t>
            </a:r>
            <a:r>
              <a:rPr lang="zh-CN" altLang="zh-CN" smtClean="0"/>
              <a:t>被注释的</a:t>
            </a:r>
            <a:r>
              <a:rPr lang="zh-CN" altLang="en-US" smtClean="0"/>
              <a:t>内容    </a:t>
            </a:r>
            <a:r>
              <a:rPr lang="en-US" altLang="zh-CN" smtClean="0"/>
              <a:t>--&gt;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zh-CN" altLang="en-US" sz="160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zh-CN" altLang="en-US" smtClean="0"/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endParaRPr lang="en-US" altLang="zh-CN" smtClean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2766</Words>
  <Application>Microsoft Office PowerPoint</Application>
  <PresentationFormat>全屏显示(16:9)</PresentationFormat>
  <Paragraphs>352</Paragraphs>
  <Slides>29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1.3 开发工具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2.8  文本标签</vt:lpstr>
      <vt:lpstr>2.9  文本标签</vt:lpstr>
      <vt:lpstr> 字符实体</vt:lpstr>
      <vt:lpstr>PowerPoint 演示文稿</vt:lpstr>
      <vt:lpstr>2.10超链接标签</vt:lpstr>
      <vt:lpstr> 锚点链接</vt:lpstr>
      <vt:lpstr>2.11 图片标签</vt:lpstr>
      <vt:lpstr>路径（url）</vt:lpstr>
      <vt:lpstr> 热点地图</vt:lpstr>
      <vt:lpstr>2.12 列表标签 </vt:lpstr>
      <vt:lpstr>2.13 表格标签</vt:lpstr>
      <vt:lpstr> 表格标签</vt:lpstr>
      <vt:lpstr>  table</vt:lpstr>
      <vt:lpstr>&lt;tr&gt;</vt:lpstr>
      <vt:lpstr>&lt;th&gt;和&lt;td&gt;</vt:lpstr>
      <vt:lpstr>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wjs</cp:lastModifiedBy>
  <cp:revision>834</cp:revision>
  <dcterms:created xsi:type="dcterms:W3CDTF">2015-08-22T06:07:00Z</dcterms:created>
  <dcterms:modified xsi:type="dcterms:W3CDTF">2019-07-09T04:18:01Z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