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3"/>
  </p:handoutMasterIdLst>
  <p:sldIdLst>
    <p:sldId id="308" r:id="rId3"/>
    <p:sldId id="270" r:id="rId5"/>
    <p:sldId id="269" r:id="rId6"/>
    <p:sldId id="273" r:id="rId7"/>
    <p:sldId id="274" r:id="rId8"/>
    <p:sldId id="275" r:id="rId9"/>
    <p:sldId id="276" r:id="rId10"/>
    <p:sldId id="277" r:id="rId11"/>
    <p:sldId id="278" r:id="rId12"/>
    <p:sldId id="279" r:id="rId13"/>
    <p:sldId id="280" r:id="rId14"/>
    <p:sldId id="281" r:id="rId15"/>
    <p:sldId id="301" r:id="rId16"/>
    <p:sldId id="290" r:id="rId17"/>
    <p:sldId id="333" r:id="rId18"/>
    <p:sldId id="331" r:id="rId19"/>
    <p:sldId id="330" r:id="rId20"/>
    <p:sldId id="332" r:id="rId21"/>
    <p:sldId id="282" r:id="rId22"/>
    <p:sldId id="343" r:id="rId23"/>
    <p:sldId id="348" r:id="rId24"/>
    <p:sldId id="344" r:id="rId25"/>
    <p:sldId id="345" r:id="rId26"/>
    <p:sldId id="284" r:id="rId27"/>
    <p:sldId id="346" r:id="rId28"/>
    <p:sldId id="347" r:id="rId29"/>
    <p:sldId id="327" r:id="rId30"/>
    <p:sldId id="285" r:id="rId31"/>
    <p:sldId id="349"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a:srgbClr val="00B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2" autoAdjust="0"/>
    <p:restoredTop sz="91161" autoAdjust="0"/>
  </p:normalViewPr>
  <p:slideViewPr>
    <p:cSldViewPr>
      <p:cViewPr>
        <p:scale>
          <a:sx n="150" d="100"/>
          <a:sy n="150" d="100"/>
        </p:scale>
        <p:origin x="-654" y="-120"/>
      </p:cViewPr>
      <p:guideLst>
        <p:guide orient="horz" pos="1659"/>
        <p:guide pos="28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94" y="-96"/>
      </p:cViewPr>
      <p:guideLst>
        <p:guide orient="horz" pos="2950"/>
        <p:guide pos="211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76644-501D-4902-A541-CA2499216D7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7F623-7662-4658-BF35-2533AFF0550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10099-EE9B-495C-A4CF-41B950C173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8AEC5-2607-47EA-9DBC-CA4CCE4656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单行文本框：用户名中、邮箱、QQ号、公司地址等</a:t>
            </a:r>
            <a:endParaRPr lang="zh-CN" altLang="en-US"/>
          </a:p>
          <a:p>
            <a:r>
              <a:rPr lang="zh-CN" altLang="en-US"/>
              <a:t>rows设置多行文本框的显示行数（高度），具体尺寸取决于文字大小 </a:t>
            </a:r>
            <a:endParaRPr lang="zh-CN" altLang="en-US"/>
          </a:p>
          <a:p>
            <a:r>
              <a:rPr lang="zh-CN" altLang="en-US"/>
              <a:t>cols设置多行文本框的显示列数（宽度），即字符数，具体尺寸取决于文字大小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&lt;button&gt;&lt;/button&gt; </a:t>
            </a:r>
            <a:r>
              <a:rPr lang="zh-CN" altLang="en-US"/>
              <a:t>也有提交功能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&lt;datalist&gt; 标签定义选项列表。请与 input 元素配合使用该元素，来定义 input 可能的值。</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框架结构（帧结构）的不能为每个网页都设置一个标题（TITLE），更为糟糕的是，有些搜索引擎对框架结构的页面不能正确处理，会影响到搜索结果的排列名次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8605520" y="4631690"/>
            <a:ext cx="449580" cy="273685"/>
          </a:xfrm>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53924E-519B-483C-8700-29C44E7FB5A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6F2388-15B0-4527-981F-976B939196E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97324" y="4506275"/>
            <a:ext cx="1553669" cy="567047"/>
          </a:xfrm>
          <a:prstGeom prst="rect">
            <a:avLst/>
          </a:prstGeom>
        </p:spPr>
      </p:pic>
      <p:sp>
        <p:nvSpPr>
          <p:cNvPr id="6" name="灯片编号占位符 5"/>
          <p:cNvSpPr>
            <a:spLocks noGrp="1"/>
          </p:cNvSpPr>
          <p:nvPr>
            <p:ph type="sldNum" sz="quarter" idx="12"/>
          </p:nvPr>
        </p:nvSpPr>
        <p:spPr>
          <a:xfrm>
            <a:off x="7850505" y="4851400"/>
            <a:ext cx="786765" cy="273685"/>
          </a:xfrm>
        </p:spPr>
        <p:txBody>
          <a:bodyPr/>
          <a:lstStyle>
            <a:lvl1pPr>
              <a:defRPr sz="1400" b="1">
                <a:pattFill prst="ltDnDiag">
                  <a:fgClr>
                    <a:srgbClr val="70AD47">
                      <a:tint val="1000"/>
                    </a:srgbClr>
                  </a:fgClr>
                  <a:bgClr>
                    <a:schemeClr val="bg1"/>
                  </a:bgClr>
                </a:pattFill>
                <a:effectLst>
                  <a:outerShdw blurRad="38100" dist="38100" dir="2700000" algn="tl">
                    <a:srgbClr val="000000">
                      <a:alpha val="43137"/>
                    </a:srgbClr>
                  </a:outerShdw>
                </a:effectLst>
              </a:defRPr>
            </a:lvl1pPr>
          </a:lstStyle>
          <a:p>
            <a:fld id="{9A0DB2DC-4C9A-4742-B13C-FB6460FD3503}" type="slidenum">
              <a:rPr lang="zh-CN" altLang="en-US">
                <a:ln w="9525" cmpd="sng">
                  <a:solidFill>
                    <a:schemeClr val="accent1"/>
                  </a:solidFill>
                  <a:prstDash val="solid"/>
                </a:ln>
                <a:pattFill prst="pct30">
                  <a:fgClr>
                    <a:srgbClr val="70AD47">
                      <a:tint val="1000"/>
                    </a:srgbClr>
                  </a:fgClr>
                  <a:bgClr>
                    <a:schemeClr val="bg1"/>
                  </a:bgClr>
                </a:patt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
        <p:nvSpPr>
          <p:cNvPr id="8" name="内容占位符 7"/>
          <p:cNvSpPr>
            <a:spLocks noGrp="1"/>
          </p:cNvSpPr>
          <p:nvPr>
            <p:ph sz="quarter" idx="13"/>
          </p:nvPr>
        </p:nvSpPr>
        <p:spPr>
          <a:xfrm>
            <a:off x="467544" y="987574"/>
            <a:ext cx="6840760" cy="720725"/>
          </a:xfrm>
        </p:spPr>
        <p:txBody>
          <a:bodyPr/>
          <a:lstStyle>
            <a:lvl1pPr>
              <a:buClr>
                <a:srgbClr val="00B0F0"/>
              </a:buClr>
              <a:buFont typeface="Wingdings" panose="05000000000000000000" pitchFamily="2" charset="2"/>
              <a:buChar char=""/>
              <a:defRPr sz="24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000">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1600">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155762" y="11875"/>
            <a:ext cx="8229600" cy="857250"/>
          </a:xfrm>
        </p:spPr>
        <p:txBody>
          <a:bodyPr>
            <a:normAutofit/>
          </a:bodyPr>
          <a:lstStyle>
            <a:lvl1pPr algn="l">
              <a:defRPr sz="2800"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矩形 10"/>
          <p:cNvSpPr/>
          <p:nvPr userDrawn="1"/>
        </p:nvSpPr>
        <p:spPr>
          <a:xfrm>
            <a:off x="44971" y="4851270"/>
            <a:ext cx="6747300" cy="54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5">
                  <a:lumMod val="75000"/>
                </a:schemeClr>
              </a:solidFill>
            </a:endParaRPr>
          </a:p>
        </p:txBody>
      </p:sp>
      <p:sp>
        <p:nvSpPr>
          <p:cNvPr id="13" name="矩形 12"/>
          <p:cNvSpPr/>
          <p:nvPr userDrawn="1"/>
        </p:nvSpPr>
        <p:spPr>
          <a:xfrm>
            <a:off x="8560320" y="4851270"/>
            <a:ext cx="540000" cy="54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5">
                  <a:lumMod val="75000"/>
                </a:schemeClr>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D0F8BF9-F002-4BA6-B546-A8C287E73D1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7995" y="120396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3706DB-48F7-408A-ACBA-3675DF5EBF9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2E21C0-41CA-4DA7-97DA-583048EACCC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73AB0A8-875F-45CC-B1C1-99A37B154F8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1C8F4-590E-488A-B3AB-573D3B6E392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C78DC6B-40E2-4DBA-9E10-05CA80A28A0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611CD20-AAE8-4BBE-B96E-FADED0ED7D6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5AF66C-1030-4DC6-A42C-C9FF0C067F87}" type="datetime1">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p:cNvSpPr txBox="1"/>
          <p:nvPr/>
        </p:nvSpPr>
        <p:spPr>
          <a:xfrm>
            <a:off x="1483496" y="2439869"/>
            <a:ext cx="3842385" cy="1014730"/>
          </a:xfrm>
          <a:prstGeom prst="rect">
            <a:avLst/>
          </a:prstGeom>
          <a:noFill/>
        </p:spPr>
        <p:txBody>
          <a:bodyPr wrap="none">
            <a:spAutoFit/>
          </a:bodyPr>
          <a:lstStyle/>
          <a:p>
            <a:pPr>
              <a:defRPr/>
            </a:pPr>
            <a:r>
              <a:rPr lang="en-US" altLang="zh-CN" sz="6000" b="1" dirty="0" smtClean="0">
                <a:solidFill>
                  <a:schemeClr val="tx1">
                    <a:lumMod val="65000"/>
                    <a:lumOff val="35000"/>
                  </a:schemeClr>
                </a:solidFill>
                <a:latin typeface="微软雅黑" panose="020B0503020204020204" pitchFamily="34" charset="-122"/>
                <a:ea typeface="微软雅黑" panose="020B0503020204020204" pitchFamily="34" charset="-122"/>
              </a:rPr>
              <a:t>HTML(</a:t>
            </a:r>
            <a:r>
              <a:rPr lang="zh-CN" altLang="zh-CN" sz="6000" b="1" dirty="0" smtClean="0">
                <a:solidFill>
                  <a:schemeClr val="tx1">
                    <a:lumMod val="65000"/>
                    <a:lumOff val="35000"/>
                  </a:schemeClr>
                </a:solidFill>
                <a:latin typeface="微软雅黑" panose="020B0503020204020204" pitchFamily="34" charset="-122"/>
                <a:ea typeface="微软雅黑" panose="020B0503020204020204" pitchFamily="34" charset="-122"/>
              </a:rPr>
              <a:t>下</a:t>
            </a:r>
            <a:r>
              <a:rPr lang="en-US" altLang="zh-CN" sz="6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283968" y="850265"/>
            <a:ext cx="4400293" cy="1458091"/>
            <a:chOff x="4810934" y="644194"/>
            <a:chExt cx="3404512" cy="1458091"/>
          </a:xfrm>
        </p:grpSpPr>
        <p:sp>
          <p:nvSpPr>
            <p:cNvPr id="6" name="TextBox 42"/>
            <p:cNvSpPr txBox="1">
              <a:spLocks noChangeArrowheads="1"/>
            </p:cNvSpPr>
            <p:nvPr/>
          </p:nvSpPr>
          <p:spPr bwMode="auto">
            <a:xfrm>
              <a:off x="4810934" y="644194"/>
              <a:ext cx="3404512" cy="1458091"/>
            </a:xfrm>
            <a:prstGeom prst="rect">
              <a:avLst/>
            </a:prstGeom>
            <a:solidFill>
              <a:srgbClr val="00B0F0"/>
            </a:solidFill>
            <a:ln>
              <a:noFill/>
            </a:ln>
          </p:spPr>
          <p:txBody>
            <a:bodyPr wrap="squar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8800" dirty="0">
                  <a:solidFill>
                    <a:schemeClr val="bg1"/>
                  </a:solidFill>
                  <a:latin typeface="Impact" panose="020B0806030902050204" pitchFamily="34" charset="0"/>
                </a:rPr>
                <a:t> </a:t>
              </a:r>
              <a:r>
                <a:rPr lang="en-US" altLang="zh-CN" sz="8800" dirty="0" smtClean="0">
                  <a:solidFill>
                    <a:schemeClr val="bg1"/>
                  </a:solidFill>
                  <a:latin typeface="Impact" panose="020B0806030902050204" pitchFamily="34" charset="0"/>
                </a:rPr>
                <a:t>Python</a:t>
              </a:r>
              <a:endParaRPr lang="zh-CN" altLang="en-US" sz="8800" dirty="0">
                <a:solidFill>
                  <a:schemeClr val="bg1"/>
                </a:solidFill>
                <a:latin typeface="Impact" panose="020B0806030902050204" pitchFamily="34" charset="0"/>
              </a:endParaRPr>
            </a:p>
          </p:txBody>
        </p:sp>
        <p:sp>
          <p:nvSpPr>
            <p:cNvPr id="9" name="TextBox 8"/>
            <p:cNvSpPr txBox="1"/>
            <p:nvPr/>
          </p:nvSpPr>
          <p:spPr>
            <a:xfrm>
              <a:off x="7524900" y="857238"/>
              <a:ext cx="595947" cy="1005840"/>
            </a:xfrm>
            <a:prstGeom prst="rect">
              <a:avLst/>
            </a:prstGeom>
            <a:noFill/>
          </p:spPr>
          <p:txBody>
            <a:bodyPr vert="eaVert"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编程</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79425" y="869315"/>
            <a:ext cx="7820660" cy="1841500"/>
          </a:xfrm>
        </p:spPr>
        <p:txBody>
          <a:bodyPr>
            <a:normAutofit/>
          </a:bodyPr>
          <a:lstStyle/>
          <a:p>
            <a:r>
              <a:rPr lang="en-US" altLang="zh-CN" dirty="0" smtClean="0"/>
              <a:t>&lt;input  type=</a:t>
            </a:r>
            <a:r>
              <a:rPr lang="en-US" altLang="zh-CN" dirty="0" smtClean="0">
                <a:sym typeface="+mn-ea"/>
              </a:rPr>
              <a:t>"</a:t>
            </a:r>
            <a:r>
              <a:rPr lang="en-US" altLang="zh-CN" dirty="0" smtClean="0"/>
              <a:t>file</a:t>
            </a:r>
            <a:r>
              <a:rPr lang="en-US" altLang="zh-CN" dirty="0" smtClean="0">
                <a:sym typeface="+mn-ea"/>
              </a:rPr>
              <a:t>"</a:t>
            </a:r>
            <a:r>
              <a:rPr lang="en-US" altLang="zh-CN" dirty="0" smtClean="0"/>
              <a:t>   name=</a:t>
            </a:r>
            <a:r>
              <a:rPr lang="en-US" altLang="zh-CN" dirty="0" smtClean="0">
                <a:sym typeface="+mn-ea"/>
              </a:rPr>
              <a:t>"mypic"</a:t>
            </a:r>
            <a:r>
              <a:rPr lang="en-US" altLang="zh-CN" dirty="0" smtClean="0"/>
              <a:t>   /&gt;</a:t>
            </a:r>
            <a:endParaRPr lang="en-US" altLang="zh-CN" dirty="0" smtClean="0"/>
          </a:p>
          <a:p>
            <a:pPr lvl="1"/>
            <a:r>
              <a:rPr lang="zh-CN" altLang="en-US" sz="1400" dirty="0" smtClean="0"/>
              <a:t>该元素用来打开文件选择对话框以便图形化选择文件。</a:t>
            </a:r>
            <a:endParaRPr lang="zh-CN" altLang="en-US" sz="1400" dirty="0" smtClean="0"/>
          </a:p>
          <a:p>
            <a:pPr lvl="1"/>
            <a:r>
              <a:rPr lang="zh-CN" altLang="en-US" sz="1400" dirty="0" smtClean="0">
                <a:sym typeface="+mn-ea"/>
              </a:rPr>
              <a:t>表单提交方式必须为</a:t>
            </a:r>
            <a:r>
              <a:rPr lang="en-US" altLang="zh-CN" sz="1400" b="1" dirty="0" smtClean="0">
                <a:solidFill>
                  <a:srgbClr val="FF0000"/>
                </a:solidFill>
                <a:sym typeface="+mn-ea"/>
              </a:rPr>
              <a:t>post</a:t>
            </a:r>
            <a:r>
              <a:rPr lang="zh-CN" altLang="en-US" sz="1400" b="1" dirty="0" smtClean="0">
                <a:solidFill>
                  <a:srgbClr val="FF0000"/>
                </a:solidFill>
                <a:sym typeface="+mn-ea"/>
              </a:rPr>
              <a:t>，</a:t>
            </a:r>
            <a:r>
              <a:rPr lang="zh-CN" altLang="en-US" sz="1400" dirty="0">
                <a:sym typeface="+mn-ea"/>
              </a:rPr>
              <a:t>，否则无法上传文件。</a:t>
            </a:r>
            <a:endParaRPr lang="zh-CN" altLang="en-US" sz="1400" b="1" dirty="0" smtClean="0">
              <a:solidFill>
                <a:srgbClr val="FF0000"/>
              </a:solidFill>
              <a:sym typeface="+mn-ea"/>
            </a:endParaRPr>
          </a:p>
          <a:p>
            <a:pPr lvl="1"/>
            <a:r>
              <a:rPr lang="en-US" altLang="zh-CN" sz="1400" dirty="0" smtClean="0"/>
              <a:t>form</a:t>
            </a:r>
            <a:r>
              <a:rPr lang="zh-CN" altLang="en-US" sz="1400" dirty="0" smtClean="0"/>
              <a:t>必须设置属性</a:t>
            </a:r>
            <a:r>
              <a:rPr lang="en-US" altLang="zh-CN" sz="1400" dirty="0" err="1" smtClean="0"/>
              <a:t>enctype</a:t>
            </a:r>
            <a:r>
              <a:rPr lang="en-US" altLang="zh-CN" sz="1400" dirty="0" smtClean="0"/>
              <a:t>=</a:t>
            </a:r>
            <a:r>
              <a:rPr lang="en-US" altLang="zh-CN" sz="1400" dirty="0" smtClean="0">
                <a:sym typeface="+mn-ea"/>
              </a:rPr>
              <a:t>"</a:t>
            </a:r>
            <a:r>
              <a:rPr lang="en-US" altLang="zh-CN" sz="1400" b="1" dirty="0" smtClean="0">
                <a:solidFill>
                  <a:srgbClr val="FF0000"/>
                </a:solidFill>
              </a:rPr>
              <a:t>multipart/form-data</a:t>
            </a:r>
            <a:r>
              <a:rPr lang="en-US" altLang="zh-CN" sz="1400" dirty="0" smtClean="0">
                <a:sym typeface="+mn-ea"/>
              </a:rPr>
              <a:t>"</a:t>
            </a:r>
            <a:endParaRPr lang="en-US" altLang="zh-CN" sz="1400" dirty="0" smtClean="0">
              <a:sym typeface="+mn-ea"/>
            </a:endParaRPr>
          </a:p>
          <a:p>
            <a:pPr lvl="1"/>
            <a:r>
              <a:rPr lang="zh-CN" altLang="en-US" sz="1400" dirty="0"/>
              <a:t>属性：id、name、 value、disabled、size</a:t>
            </a:r>
            <a:endParaRPr lang="zh-CN" altLang="en-US" sz="1400" dirty="0"/>
          </a:p>
        </p:txBody>
      </p:sp>
      <p:sp>
        <p:nvSpPr>
          <p:cNvPr id="4" name="标题 3"/>
          <p:cNvSpPr>
            <a:spLocks noGrp="1"/>
          </p:cNvSpPr>
          <p:nvPr>
            <p:ph type="title"/>
          </p:nvPr>
        </p:nvSpPr>
        <p:spPr/>
        <p:txBody>
          <a:bodyPr/>
          <a:lstStyle/>
          <a:p>
            <a:r>
              <a:rPr lang="en-US" altLang="zh-CN" smtClean="0"/>
              <a:t>1.8 </a:t>
            </a:r>
            <a:r>
              <a:rPr lang="zh-CN" altLang="en-US" smtClean="0"/>
              <a:t>浏览框</a:t>
            </a:r>
            <a:endParaRPr lang="zh-CN" altLang="en-US"/>
          </a:p>
        </p:txBody>
      </p:sp>
      <p:pic>
        <p:nvPicPr>
          <p:cNvPr id="128004" name="Picture 4"/>
          <p:cNvPicPr>
            <a:picLocks noChangeAspect="1"/>
          </p:cNvPicPr>
          <p:nvPr/>
        </p:nvPicPr>
        <p:blipFill>
          <a:blip r:embed="rId1" cstate="print"/>
          <a:stretch>
            <a:fillRect/>
          </a:stretch>
        </p:blipFill>
        <p:spPr>
          <a:xfrm>
            <a:off x="1040765" y="2912110"/>
            <a:ext cx="6459220" cy="673735"/>
          </a:xfrm>
          <a:prstGeom prst="rect">
            <a:avLst/>
          </a:prstGeom>
          <a:noFill/>
          <a:ln w="9525" cap="flat" cmpd="sng">
            <a:solidFill>
              <a:schemeClr val="tx1"/>
            </a:solidFill>
            <a:prstDash val="solid"/>
            <a:miter/>
            <a:headEnd type="none" w="med" len="med"/>
            <a:tailEnd type="none" w="med" len="med"/>
          </a:ln>
        </p:spPr>
      </p:pic>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39090" y="945515"/>
            <a:ext cx="8046085" cy="2037715"/>
          </a:xfrm>
        </p:spPr>
        <p:txBody>
          <a:bodyPr>
            <a:normAutofit fontScale="87500" lnSpcReduction="10000"/>
          </a:bodyPr>
          <a:lstStyle/>
          <a:p>
            <a:r>
              <a:rPr lang="en-US" altLang="zh-CN" dirty="0" smtClean="0"/>
              <a:t>&lt;input  type=</a:t>
            </a:r>
            <a:r>
              <a:rPr lang="en-US" altLang="zh-CN" dirty="0" smtClean="0">
                <a:sym typeface="+mn-ea"/>
              </a:rPr>
              <a:t> " </a:t>
            </a:r>
            <a:r>
              <a:rPr lang="en-US" altLang="zh-CN" b="1" dirty="0" smtClean="0">
                <a:solidFill>
                  <a:srgbClr val="FF0000"/>
                </a:solidFill>
              </a:rPr>
              <a:t>hidden</a:t>
            </a:r>
            <a:r>
              <a:rPr lang="en-US" altLang="zh-CN" dirty="0" smtClean="0">
                <a:sym typeface="+mn-ea"/>
              </a:rPr>
              <a:t>"</a:t>
            </a:r>
            <a:r>
              <a:rPr lang="en-US" altLang="zh-CN" dirty="0" smtClean="0"/>
              <a:t>   name=</a:t>
            </a:r>
            <a:r>
              <a:rPr lang="en-US" altLang="zh-CN" dirty="0" smtClean="0">
                <a:sym typeface="+mn-ea"/>
              </a:rPr>
              <a:t>""</a:t>
            </a:r>
            <a:r>
              <a:rPr lang="en-US" altLang="zh-CN" dirty="0" smtClean="0"/>
              <a:t>   value="" /&gt;</a:t>
            </a:r>
            <a:endParaRPr lang="en-US" altLang="zh-CN" dirty="0" smtClean="0"/>
          </a:p>
          <a:p>
            <a:endParaRPr lang="en-US" altLang="zh-CN" dirty="0" smtClean="0"/>
          </a:p>
          <a:p>
            <a:pPr lvl="1"/>
            <a:r>
              <a:rPr lang="zh-CN" altLang="en-US" sz="2000" dirty="0" smtClean="0"/>
              <a:t>隐藏域不会在页面的显示</a:t>
            </a:r>
            <a:endParaRPr lang="zh-CN" altLang="en-US" sz="2000" dirty="0" smtClean="0"/>
          </a:p>
          <a:p>
            <a:pPr lvl="1"/>
            <a:r>
              <a:rPr lang="zh-CN" altLang="en-US" sz="2000" dirty="0" smtClean="0"/>
              <a:t>隐藏字段通常会存储一个默认值，它们的值也可以由 JavaScript 进行修改。 </a:t>
            </a:r>
            <a:endParaRPr lang="zh-CN" altLang="en-US" sz="2000" dirty="0" smtClean="0"/>
          </a:p>
          <a:p>
            <a:pPr lvl="1"/>
            <a:r>
              <a:rPr lang="zh-CN" altLang="en-US" sz="2000" dirty="0" smtClean="0"/>
              <a:t>一般用在，修改某条数据时，用来记录数据的id号。</a:t>
            </a:r>
            <a:endParaRPr lang="zh-CN" altLang="en-US" sz="2000" dirty="0" smtClean="0"/>
          </a:p>
          <a:p>
            <a:endParaRPr lang="zh-CN" altLang="en-US" dirty="0"/>
          </a:p>
        </p:txBody>
      </p:sp>
      <p:sp>
        <p:nvSpPr>
          <p:cNvPr id="4" name="标题 3"/>
          <p:cNvSpPr>
            <a:spLocks noGrp="1"/>
          </p:cNvSpPr>
          <p:nvPr>
            <p:ph type="title"/>
          </p:nvPr>
        </p:nvSpPr>
        <p:spPr/>
        <p:txBody>
          <a:bodyPr/>
          <a:lstStyle/>
          <a:p>
            <a:r>
              <a:rPr lang="en-US" altLang="zh-CN" smtClean="0"/>
              <a:t>1.9 </a:t>
            </a:r>
            <a:r>
              <a:rPr lang="zh-CN" altLang="en-US" smtClean="0"/>
              <a:t>隐藏域</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92125" y="789940"/>
            <a:ext cx="6753860" cy="3256915"/>
          </a:xfrm>
        </p:spPr>
        <p:txBody>
          <a:bodyPr>
            <a:normAutofit fontScale="67500" lnSpcReduction="10000"/>
          </a:bodyPr>
          <a:lstStyle/>
          <a:p>
            <a:r>
              <a:rPr lang="zh-CN" altLang="en-US" dirty="0" smtClean="0"/>
              <a:t>提交按钮</a:t>
            </a:r>
            <a:endParaRPr lang="zh-CN" altLang="en-US" dirty="0" smtClean="0"/>
          </a:p>
          <a:p>
            <a:pPr lvl="1">
              <a:buFont typeface="Wingdings" panose="05000000000000000000" charset="0"/>
              <a:buChar char=""/>
            </a:pPr>
            <a:r>
              <a:rPr lang="zh-CN" altLang="en-US" dirty="0" smtClean="0"/>
              <a:t>&lt;input type=“</a:t>
            </a:r>
            <a:r>
              <a:rPr lang="zh-CN" altLang="en-US" dirty="0" smtClean="0">
                <a:solidFill>
                  <a:srgbClr val="FF0000"/>
                </a:solidFill>
              </a:rPr>
              <a:t>submit</a:t>
            </a:r>
            <a:r>
              <a:rPr lang="zh-CN" altLang="en-US" dirty="0" smtClean="0"/>
              <a:t>”   value=“提交表单” /&gt;</a:t>
            </a:r>
            <a:endParaRPr lang="zh-CN" altLang="en-US" dirty="0" smtClean="0"/>
          </a:p>
          <a:p>
            <a:pPr lvl="1">
              <a:buFont typeface="Wingdings" panose="05000000000000000000" charset="0"/>
              <a:buChar char=""/>
            </a:pPr>
            <a:r>
              <a:rPr lang="zh-CN" altLang="en-US" dirty="0" smtClean="0"/>
              <a:t>提示：将表单提交到action指定的程序文件进行处理。</a:t>
            </a:r>
            <a:endParaRPr lang="zh-CN" altLang="en-US" dirty="0" smtClean="0"/>
          </a:p>
          <a:p>
            <a:r>
              <a:rPr lang="zh-CN" altLang="en-US" dirty="0" smtClean="0"/>
              <a:t>重置按钮</a:t>
            </a:r>
            <a:endParaRPr lang="zh-CN" altLang="en-US" dirty="0" smtClean="0"/>
          </a:p>
          <a:p>
            <a:pPr lvl="1"/>
            <a:r>
              <a:rPr lang="zh-CN" altLang="en-US" dirty="0" smtClean="0"/>
              <a:t>&lt;input type=“</a:t>
            </a:r>
            <a:r>
              <a:rPr lang="zh-CN" altLang="en-US" dirty="0" smtClean="0">
                <a:solidFill>
                  <a:srgbClr val="FF0000"/>
                </a:solidFill>
              </a:rPr>
              <a:t>reset</a:t>
            </a:r>
            <a:r>
              <a:rPr lang="zh-CN" altLang="en-US" dirty="0" smtClean="0"/>
              <a:t>”   value=“重新填写” /&gt;</a:t>
            </a:r>
            <a:endParaRPr lang="zh-CN" altLang="en-US" dirty="0" smtClean="0"/>
          </a:p>
          <a:p>
            <a:pPr lvl="1"/>
            <a:r>
              <a:rPr lang="zh-CN" altLang="en-US" dirty="0" smtClean="0"/>
              <a:t>提示：将清空表单中填写的所有数据</a:t>
            </a:r>
            <a:endParaRPr lang="zh-CN" altLang="en-US" dirty="0" smtClean="0"/>
          </a:p>
          <a:p>
            <a:r>
              <a:rPr lang="zh-CN" altLang="en-US" dirty="0" smtClean="0"/>
              <a:t>普通按钮</a:t>
            </a:r>
            <a:endParaRPr lang="zh-CN" altLang="en-US" dirty="0" smtClean="0"/>
          </a:p>
          <a:p>
            <a:pPr lvl="1"/>
            <a:r>
              <a:rPr lang="zh-CN" altLang="en-US" dirty="0" smtClean="0"/>
              <a:t>&lt;input type=“</a:t>
            </a:r>
            <a:r>
              <a:rPr lang="zh-CN" altLang="en-US" dirty="0" smtClean="0">
                <a:solidFill>
                  <a:srgbClr val="FF0000"/>
                </a:solidFill>
              </a:rPr>
              <a:t>button</a:t>
            </a:r>
            <a:r>
              <a:rPr lang="zh-CN" altLang="en-US" dirty="0" smtClean="0"/>
              <a:t>”  value=“普通按钮” /&gt;</a:t>
            </a:r>
            <a:endParaRPr lang="zh-CN" altLang="en-US" dirty="0" smtClean="0"/>
          </a:p>
          <a:p>
            <a:pPr lvl="1"/>
            <a:r>
              <a:rPr lang="zh-CN" altLang="en-US" dirty="0" smtClean="0"/>
              <a:t>提示：定义可点击的按钮，但没有任何行为，一般配合JS使用</a:t>
            </a:r>
            <a:endParaRPr lang="zh-CN" altLang="en-US" dirty="0" smtClean="0"/>
          </a:p>
          <a:p>
            <a:r>
              <a:rPr lang="zh-CN" altLang="en-US" dirty="0" smtClean="0"/>
              <a:t>图片按钮</a:t>
            </a:r>
            <a:endParaRPr lang="zh-CN" altLang="en-US" dirty="0" smtClean="0"/>
          </a:p>
          <a:p>
            <a:pPr lvl="1"/>
            <a:r>
              <a:rPr lang="zh-CN" altLang="en-US" dirty="0" smtClean="0"/>
              <a:t>&lt;input type=“</a:t>
            </a:r>
            <a:r>
              <a:rPr lang="zh-CN" altLang="en-US" dirty="0" smtClean="0">
                <a:solidFill>
                  <a:srgbClr val="FF0000"/>
                </a:solidFill>
              </a:rPr>
              <a:t>image</a:t>
            </a:r>
            <a:r>
              <a:rPr lang="zh-CN" altLang="en-US" dirty="0" smtClean="0"/>
              <a:t>”  src=“图片URL” /&gt;</a:t>
            </a:r>
            <a:endParaRPr lang="zh-CN" altLang="en-US" dirty="0" smtClean="0"/>
          </a:p>
          <a:p>
            <a:pPr lvl="1"/>
            <a:r>
              <a:rPr lang="zh-CN" altLang="en-US" dirty="0" smtClean="0"/>
              <a:t>提示：图片按钮一般与JS配合使用，也有提交功能。</a:t>
            </a:r>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altLang="zh-CN" smtClean="0"/>
              <a:t>1.10 </a:t>
            </a:r>
            <a:r>
              <a:rPr lang="zh-CN" altLang="en-US" smtClean="0"/>
              <a:t>按钮</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0" y="988060"/>
            <a:ext cx="7345000" cy="3599914"/>
          </a:xfrm>
        </p:spPr>
        <p:txBody>
          <a:bodyPr>
            <a:normAutofit lnSpcReduction="10000"/>
          </a:bodyPr>
          <a:lstStyle/>
          <a:p>
            <a:r>
              <a:rPr lang="en-US" altLang="zh-CN" sz="1800" dirty="0" err="1">
                <a:sym typeface="+mn-ea"/>
              </a:rPr>
              <a:t>readonly</a:t>
            </a:r>
            <a:endParaRPr lang="en-US" altLang="zh-CN" sz="1800" dirty="0" err="1">
              <a:sym typeface="+mn-ea"/>
            </a:endParaRPr>
          </a:p>
          <a:p>
            <a:pPr lvl="1"/>
            <a:r>
              <a:rPr lang="en-US" altLang="zh-CN" sz="1800" dirty="0" err="1" smtClean="0"/>
              <a:t>readonly</a:t>
            </a:r>
            <a:r>
              <a:rPr lang="en-US" altLang="zh-CN" sz="1800" dirty="0" smtClean="0"/>
              <a:t> </a:t>
            </a:r>
            <a:r>
              <a:rPr lang="zh-CN" altLang="en-US" sz="1800" dirty="0" smtClean="0"/>
              <a:t>属性规定输入字段为只读</a:t>
            </a:r>
            <a:r>
              <a:rPr lang="en-US" altLang="zh-CN" sz="1800" dirty="0" smtClean="0"/>
              <a:t>,</a:t>
            </a:r>
            <a:r>
              <a:rPr lang="zh-CN" altLang="en-US" sz="1800" dirty="0" smtClean="0"/>
              <a:t>但其</a:t>
            </a:r>
            <a:r>
              <a:rPr lang="en-US" altLang="zh-CN" sz="1800" dirty="0" smtClean="0"/>
              <a:t>value</a:t>
            </a:r>
            <a:r>
              <a:rPr lang="zh-CN" altLang="en-US" sz="1600" dirty="0" smtClean="0"/>
              <a:t>值仍会被表单提交</a:t>
            </a:r>
            <a:endParaRPr lang="zh-CN" altLang="en-US" sz="1600" dirty="0" smtClean="0"/>
          </a:p>
          <a:p>
            <a:pPr lvl="1"/>
            <a:r>
              <a:rPr lang="en-US" altLang="zh-CN" sz="1800" dirty="0" err="1" smtClean="0">
                <a:sym typeface="+mn-ea"/>
              </a:rPr>
              <a:t>readonly</a:t>
            </a:r>
            <a:r>
              <a:rPr lang="zh-CN" altLang="en-US" sz="1800" dirty="0" smtClean="0">
                <a:sym typeface="+mn-ea"/>
              </a:rPr>
              <a:t>属性只针对</a:t>
            </a:r>
            <a:r>
              <a:rPr lang="en-US" altLang="zh-CN" sz="1800" dirty="0" smtClean="0">
                <a:sym typeface="+mn-ea"/>
              </a:rPr>
              <a:t>text</a:t>
            </a:r>
            <a:r>
              <a:rPr lang="zh-CN" altLang="en-US" sz="1800" dirty="0" smtClean="0">
                <a:sym typeface="+mn-ea"/>
              </a:rPr>
              <a:t>、</a:t>
            </a:r>
            <a:r>
              <a:rPr lang="en-US" altLang="zh-CN" sz="1800" dirty="0" smtClean="0">
                <a:sym typeface="+mn-ea"/>
              </a:rPr>
              <a:t>password</a:t>
            </a:r>
            <a:r>
              <a:rPr lang="zh-CN" altLang="en-US" sz="1800" dirty="0" smtClean="0">
                <a:sym typeface="+mn-ea"/>
              </a:rPr>
              <a:t>和</a:t>
            </a:r>
            <a:r>
              <a:rPr lang="en-US" altLang="zh-CN" sz="1800" dirty="0" err="1" smtClean="0">
                <a:sym typeface="+mn-ea"/>
              </a:rPr>
              <a:t>textarea</a:t>
            </a:r>
            <a:r>
              <a:rPr lang="zh-CN" altLang="en-US" sz="1600" dirty="0" smtClean="0">
                <a:sym typeface="+mn-ea"/>
              </a:rPr>
              <a:t>有效</a:t>
            </a:r>
            <a:endParaRPr lang="zh-CN" altLang="en-US" sz="1600" dirty="0" smtClean="0">
              <a:sym typeface="+mn-ea"/>
            </a:endParaRPr>
          </a:p>
          <a:p>
            <a:r>
              <a:rPr lang="en-US" altLang="zh-CN" sz="2000" dirty="0" smtClean="0"/>
              <a:t>disabled</a:t>
            </a:r>
            <a:endParaRPr lang="en-US" altLang="zh-CN" sz="2000" dirty="0" smtClean="0"/>
          </a:p>
          <a:p>
            <a:pPr lvl="1"/>
            <a:r>
              <a:rPr lang="en-US" altLang="zh-CN" sz="1800" dirty="0" smtClean="0"/>
              <a:t>disabled</a:t>
            </a:r>
            <a:r>
              <a:rPr lang="zh-CN" altLang="en-US" sz="1800" dirty="0" smtClean="0"/>
              <a:t>属性规定禁用该表单元素，其</a:t>
            </a:r>
            <a:r>
              <a:rPr lang="en-US" altLang="zh-CN" sz="1800" dirty="0" smtClean="0"/>
              <a:t>value</a:t>
            </a:r>
            <a:r>
              <a:rPr lang="zh-CN" altLang="en-US" sz="1600" dirty="0" smtClean="0"/>
              <a:t>值不会被表单提交</a:t>
            </a:r>
            <a:endParaRPr lang="zh-CN" altLang="en-US" sz="1600" dirty="0" smtClean="0"/>
          </a:p>
          <a:p>
            <a:pPr lvl="1"/>
            <a:r>
              <a:rPr lang="en-US" altLang="zh-CN" sz="1800" dirty="0" smtClean="0"/>
              <a:t>disabled</a:t>
            </a:r>
            <a:r>
              <a:rPr lang="zh-CN" altLang="en-US" sz="1800" dirty="0" smtClean="0"/>
              <a:t>属性对所有表单元素均有效，包括包括</a:t>
            </a:r>
            <a:r>
              <a:rPr lang="en-US" altLang="zh-CN" sz="1800" dirty="0" smtClean="0"/>
              <a:t>select, radio, checkbox, button</a:t>
            </a:r>
            <a:r>
              <a:rPr lang="zh-CN" altLang="en-US" sz="1600" dirty="0" smtClean="0"/>
              <a:t>等</a:t>
            </a:r>
            <a:endParaRPr lang="zh-CN" altLang="en-US" sz="1600" dirty="0" smtClean="0"/>
          </a:p>
          <a:p>
            <a:pPr lvl="1"/>
            <a:r>
              <a:rPr lang="zh-CN" altLang="en-US" sz="1800" dirty="0" smtClean="0"/>
              <a:t>使用</a:t>
            </a:r>
            <a:r>
              <a:rPr lang="en-US" altLang="zh-CN" sz="1800" dirty="0" smtClean="0"/>
              <a:t>disabled</a:t>
            </a:r>
            <a:r>
              <a:rPr lang="zh-CN" altLang="en-US" sz="1800" dirty="0" smtClean="0"/>
              <a:t>属性后表单元素背景会变成灰色</a:t>
            </a:r>
            <a:endParaRPr lang="zh-CN" altLang="en-US" sz="1800" dirty="0" smtClean="0"/>
          </a:p>
          <a:p>
            <a:endParaRPr lang="zh-CN" altLang="en-US" dirty="0"/>
          </a:p>
        </p:txBody>
      </p:sp>
      <p:sp>
        <p:nvSpPr>
          <p:cNvPr id="3" name="标题 2"/>
          <p:cNvSpPr>
            <a:spLocks noGrp="1"/>
          </p:cNvSpPr>
          <p:nvPr>
            <p:ph type="title"/>
          </p:nvPr>
        </p:nvSpPr>
        <p:spPr/>
        <p:txBody>
          <a:bodyPr/>
          <a:lstStyle/>
          <a:p>
            <a:r>
              <a:rPr lang="en-US" altLang="zh-CN"/>
              <a:t>1.11 </a:t>
            </a:r>
            <a:r>
              <a:rPr lang="en-US" altLang="zh-CN">
                <a:sym typeface="+mn-ea"/>
              </a:rPr>
              <a:t>readonly</a:t>
            </a:r>
            <a:r>
              <a:rPr lang="zh-CN" altLang="en-US"/>
              <a:t>与</a:t>
            </a:r>
            <a:r>
              <a:rPr lang="en-US" altLang="zh-CN">
                <a:sym typeface="+mn-ea"/>
              </a:rPr>
              <a:t>disabled</a:t>
            </a:r>
            <a:r>
              <a:rPr lang="zh-CN" altLang="en-US"/>
              <a:t>属性</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995" y="988060"/>
            <a:ext cx="8046085" cy="3547745"/>
          </a:xfrm>
        </p:spPr>
        <p:txBody>
          <a:bodyPr>
            <a:normAutofit/>
          </a:bodyPr>
          <a:lstStyle/>
          <a:p>
            <a:pPr marL="0" indent="0">
              <a:buNone/>
            </a:pPr>
            <a:r>
              <a:rPr lang="zh-CN" altLang="en-US" dirty="0"/>
              <a:t>&lt;form&gt;</a:t>
            </a:r>
            <a:endParaRPr lang="zh-CN" altLang="en-US" dirty="0"/>
          </a:p>
          <a:p>
            <a:pPr marL="0" indent="0">
              <a:buNone/>
            </a:pPr>
            <a:r>
              <a:rPr lang="zh-CN" altLang="en-US" dirty="0"/>
              <a:t>  &lt;label </a:t>
            </a:r>
            <a:r>
              <a:rPr lang="zh-CN" altLang="en-US" b="1" dirty="0">
                <a:solidFill>
                  <a:srgbClr val="FF0000"/>
                </a:solidFill>
              </a:rPr>
              <a:t>for="male"</a:t>
            </a:r>
            <a:r>
              <a:rPr lang="zh-CN" altLang="en-US" dirty="0"/>
              <a:t>&gt;男&lt;/label&gt;</a:t>
            </a:r>
            <a:endParaRPr lang="zh-CN" altLang="en-US" dirty="0"/>
          </a:p>
          <a:p>
            <a:pPr marL="0" indent="0">
              <a:buNone/>
            </a:pPr>
            <a:r>
              <a:rPr lang="zh-CN" altLang="en-US" dirty="0"/>
              <a:t>  &lt;input type="radio" name="sex" </a:t>
            </a:r>
            <a:r>
              <a:rPr lang="zh-CN" altLang="en-US" b="1" dirty="0">
                <a:solidFill>
                  <a:srgbClr val="FF0000"/>
                </a:solidFill>
              </a:rPr>
              <a:t>id="male"</a:t>
            </a:r>
            <a:r>
              <a:rPr lang="zh-CN" altLang="en-US" dirty="0"/>
              <a:t> /&gt;</a:t>
            </a:r>
            <a:endParaRPr lang="zh-CN" altLang="en-US" dirty="0"/>
          </a:p>
          <a:p>
            <a:pPr marL="0" indent="0">
              <a:buNone/>
            </a:pPr>
            <a:r>
              <a:rPr lang="zh-CN" altLang="en-US" dirty="0"/>
              <a:t>&lt;/form&gt;</a:t>
            </a:r>
            <a:endParaRPr lang="zh-CN" altLang="en-US" dirty="0"/>
          </a:p>
          <a:p>
            <a:pPr marL="285750" indent="-285750">
              <a:buFont typeface="Wingdings" panose="05000000000000000000" charset="0"/>
              <a:buChar char="ü"/>
            </a:pPr>
            <a:r>
              <a:rPr lang="zh-CN" altLang="en-US" sz="1800" dirty="0"/>
              <a:t>&lt;label&gt; 标签为</a:t>
            </a:r>
            <a:r>
              <a:rPr lang="zh-CN" altLang="en-US" sz="1800" dirty="0">
                <a:solidFill>
                  <a:srgbClr val="FF0000"/>
                </a:solidFill>
              </a:rPr>
              <a:t> input 元素</a:t>
            </a:r>
            <a:r>
              <a:rPr lang="zh-CN" altLang="en-US" sz="1800" dirty="0"/>
              <a:t>定义标注（标记）。</a:t>
            </a:r>
            <a:endParaRPr lang="zh-CN" altLang="en-US" sz="1800" dirty="0"/>
          </a:p>
          <a:p>
            <a:pPr marL="285750" indent="-285750">
              <a:buFont typeface="Wingdings" panose="05000000000000000000" charset="0"/>
              <a:buChar char="ü"/>
            </a:pPr>
            <a:r>
              <a:rPr lang="zh-CN" altLang="en-US" sz="1800" dirty="0"/>
              <a:t>当用户选择该标签时，浏览器就会自动将焦点转到和标签相关的表单控件上</a:t>
            </a:r>
            <a:endParaRPr lang="zh-CN" altLang="en-US" sz="1800" dirty="0"/>
          </a:p>
          <a:p>
            <a:pPr marL="285750" indent="-285750">
              <a:buFont typeface="Wingdings" panose="05000000000000000000" charset="0"/>
              <a:buChar char="ü"/>
            </a:pPr>
            <a:r>
              <a:rPr lang="en-US" altLang="zh-CN" sz="1800" dirty="0"/>
              <a:t>for</a:t>
            </a:r>
            <a:r>
              <a:rPr lang="zh-CN" altLang="en-US" sz="1800" dirty="0"/>
              <a:t>属性 ： 规定 label 绑定到哪个表单元素</a:t>
            </a:r>
            <a:endParaRPr lang="zh-CN" altLang="en-US" sz="1800" dirty="0"/>
          </a:p>
          <a:p>
            <a:pPr marL="285750" indent="-285750">
              <a:buFont typeface="Wingdings" panose="05000000000000000000" charset="0"/>
              <a:buChar char="ü"/>
            </a:pPr>
            <a:r>
              <a:rPr lang="zh-CN" altLang="en-US" sz="1800" dirty="0"/>
              <a:t>&lt;label&gt; 标签的 for 属性应当与相关元素的 id 属性相同</a:t>
            </a:r>
            <a:endParaRPr lang="zh-CN" altLang="en-US" sz="1800" dirty="0"/>
          </a:p>
          <a:p>
            <a:pPr marL="0" indent="0">
              <a:buNone/>
            </a:pPr>
            <a:endParaRPr lang="en-US" altLang="zh-CN" dirty="0"/>
          </a:p>
        </p:txBody>
      </p:sp>
      <p:sp>
        <p:nvSpPr>
          <p:cNvPr id="3" name="标题 2"/>
          <p:cNvSpPr>
            <a:spLocks noGrp="1"/>
          </p:cNvSpPr>
          <p:nvPr>
            <p:ph type="title"/>
          </p:nvPr>
        </p:nvSpPr>
        <p:spPr/>
        <p:txBody>
          <a:bodyPr/>
          <a:lstStyle/>
          <a:p>
            <a:r>
              <a:rPr lang="en-US" altLang="zh-CN" dirty="0" err="1"/>
              <a:t>lable</a:t>
            </a:r>
            <a:endParaRPr lang="en-US" altLang="zh-CN" dirty="0"/>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89890" y="742315"/>
            <a:ext cx="8046085" cy="3547745"/>
          </a:xfrm>
        </p:spPr>
        <p:txBody>
          <a:bodyPr>
            <a:normAutofit/>
          </a:bodyPr>
          <a:lstStyle/>
          <a:p>
            <a:pPr>
              <a:buFont typeface="Wingdings" panose="05000000000000000000" charset="0"/>
              <a:buChar char=""/>
            </a:pPr>
            <a:r>
              <a:rPr lang="zh-CN" altLang="en-US" sz="2000" dirty="0"/>
              <a:t>&lt;fieldset&gt;标记</a:t>
            </a:r>
            <a:endParaRPr lang="zh-CN" altLang="en-US" sz="2000" dirty="0"/>
          </a:p>
          <a:p>
            <a:pPr marL="457200" lvl="1" indent="0">
              <a:buNone/>
            </a:pPr>
            <a:r>
              <a:rPr lang="zh-CN" altLang="en-US" sz="1800" dirty="0"/>
              <a:t>fieldset 元素可将表单内的相关元素分组。</a:t>
            </a:r>
            <a:endParaRPr lang="zh-CN" altLang="en-US" sz="1800" dirty="0"/>
          </a:p>
          <a:p>
            <a:pPr marL="457200" lvl="1" indent="0">
              <a:buNone/>
            </a:pPr>
            <a:r>
              <a:rPr lang="zh-CN" altLang="en-US" sz="1800" dirty="0"/>
              <a:t>fieldset元素没有必需的或唯一的属性。 </a:t>
            </a:r>
            <a:endParaRPr lang="zh-CN" altLang="en-US" sz="1800" dirty="0"/>
          </a:p>
          <a:p>
            <a:pPr>
              <a:buFont typeface="Wingdings" panose="05000000000000000000" charset="0"/>
              <a:buChar char=""/>
            </a:pPr>
            <a:r>
              <a:rPr lang="zh-CN" altLang="en-US" sz="2000" dirty="0"/>
              <a:t>&lt;legend&gt;</a:t>
            </a:r>
            <a:endParaRPr lang="zh-CN" altLang="en-US" sz="2000" dirty="0"/>
          </a:p>
          <a:p>
            <a:pPr marL="457200" lvl="1" indent="0">
              <a:buNone/>
            </a:pPr>
            <a:r>
              <a:rPr lang="zh-CN" altLang="en-US" sz="1800" dirty="0"/>
              <a:t>legend元素为fieldset元素定义标题。</a:t>
            </a:r>
            <a:endParaRPr lang="zh-CN" altLang="en-US" sz="1800" dirty="0"/>
          </a:p>
          <a:p>
            <a:pPr marL="457200" lvl="1" indent="0">
              <a:buNone/>
            </a:pPr>
            <a:r>
              <a:rPr lang="zh-CN" altLang="en-US" sz="1800" dirty="0"/>
              <a:t>属性：align取值：left、center、right</a:t>
            </a:r>
            <a:endParaRPr lang="zh-CN" altLang="en-US" sz="1800" dirty="0"/>
          </a:p>
          <a:p>
            <a:pPr marL="0" indent="0">
              <a:buNone/>
            </a:pPr>
            <a:endParaRPr lang="en-US" altLang="zh-CN" dirty="0"/>
          </a:p>
        </p:txBody>
      </p:sp>
      <p:sp>
        <p:nvSpPr>
          <p:cNvPr id="3" name="标题 2"/>
          <p:cNvSpPr>
            <a:spLocks noGrp="1"/>
          </p:cNvSpPr>
          <p:nvPr>
            <p:ph type="title"/>
          </p:nvPr>
        </p:nvSpPr>
        <p:spPr/>
        <p:txBody>
          <a:bodyPr/>
          <a:lstStyle/>
          <a:p>
            <a:r>
              <a:rPr lang="en-US" altLang="zh-CN" dirty="0" err="1"/>
              <a:t>&lt;fieldset&gt;和&lt;legend&gt;</a:t>
            </a:r>
            <a:endParaRPr lang="en-US" altLang="zh-CN" dirty="0" err="1"/>
          </a:p>
        </p:txBody>
      </p:sp>
      <p:pic>
        <p:nvPicPr>
          <p:cNvPr id="138244" name="Picture 4"/>
          <p:cNvPicPr>
            <a:picLocks noChangeAspect="1"/>
          </p:cNvPicPr>
          <p:nvPr/>
        </p:nvPicPr>
        <p:blipFill>
          <a:blip r:embed="rId1" cstate="print"/>
          <a:stretch>
            <a:fillRect/>
          </a:stretch>
        </p:blipFill>
        <p:spPr>
          <a:xfrm>
            <a:off x="1500505" y="2953385"/>
            <a:ext cx="4926965" cy="1525270"/>
          </a:xfrm>
          <a:prstGeom prst="rect">
            <a:avLst/>
          </a:prstGeom>
          <a:noFill/>
          <a:ln w="9525">
            <a:noFill/>
          </a:ln>
        </p:spPr>
      </p:pic>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t>&lt;input&gt;标记属性</a:t>
            </a:r>
          </a:p>
        </p:txBody>
      </p:sp>
      <p:graphicFrame>
        <p:nvGraphicFramePr>
          <p:cNvPr id="126979" name="表格 126978"/>
          <p:cNvGraphicFramePr/>
          <p:nvPr/>
        </p:nvGraphicFramePr>
        <p:xfrm>
          <a:off x="615950" y="869315"/>
          <a:ext cx="5474970" cy="2800350"/>
        </p:xfrm>
        <a:graphic>
          <a:graphicData uri="http://schemas.openxmlformats.org/drawingml/2006/table">
            <a:tbl>
              <a:tblPr/>
              <a:tblGrid>
                <a:gridCol w="950595"/>
                <a:gridCol w="1178560"/>
                <a:gridCol w="3345815"/>
              </a:tblGrid>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000" b="0" dirty="0">
                          <a:latin typeface="宋体" panose="02010600030101010101" pitchFamily="2" charset="-122"/>
                        </a:rPr>
                        <a:t>属性</a:t>
                      </a:r>
                      <a:endParaRPr lang="zh-CN" altLang="en-US" sz="1000" b="0" dirty="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000" b="0" dirty="0">
                          <a:latin typeface="宋体" panose="02010600030101010101" pitchFamily="2" charset="-122"/>
                        </a:rPr>
                        <a:t>值</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000" b="0" dirty="0">
                          <a:latin typeface="宋体" panose="02010600030101010101" pitchFamily="2" charset="-122"/>
                        </a:rPr>
                        <a:t>含义</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solidFill>
                            <a:srgbClr val="FF0000"/>
                          </a:solidFill>
                          <a:latin typeface="宋体" panose="02010600030101010101" pitchFamily="2" charset="-122"/>
                        </a:rPr>
                        <a:t>name</a:t>
                      </a:r>
                      <a:endParaRPr lang="en-US" altLang="zh-CN" sz="1000" b="0">
                        <a:solidFill>
                          <a:srgbClr val="FF0000"/>
                        </a:solidFill>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dirty="0">
                          <a:latin typeface="宋体" panose="02010600030101010101" pitchFamily="2" charset="-122"/>
                        </a:rPr>
                        <a:t>name</a:t>
                      </a:r>
                      <a:r>
                        <a:rPr lang="zh-CN" altLang="en-US" sz="1000" b="0" dirty="0">
                          <a:latin typeface="宋体" panose="02010600030101010101" pitchFamily="2" charset="-122"/>
                        </a:rPr>
                        <a:t>名</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定义</a:t>
                      </a:r>
                      <a:r>
                        <a:rPr lang="en-US" altLang="zh-CN" sz="1000" b="0" dirty="0">
                          <a:latin typeface="宋体" panose="02010600030101010101" pitchFamily="2" charset="-122"/>
                        </a:rPr>
                        <a:t>input</a:t>
                      </a:r>
                      <a:r>
                        <a:rPr lang="zh-CN" altLang="en-US" sz="1000" b="0" dirty="0">
                          <a:latin typeface="宋体" panose="02010600030101010101" pitchFamily="2" charset="-122"/>
                        </a:rPr>
                        <a:t>元素的名称</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solidFill>
                            <a:srgbClr val="FF0000"/>
                          </a:solidFill>
                          <a:latin typeface="宋体" panose="02010600030101010101" pitchFamily="2" charset="-122"/>
                        </a:rPr>
                        <a:t>value</a:t>
                      </a:r>
                      <a:endParaRPr lang="en-US" altLang="zh-CN" sz="1000" b="0">
                        <a:solidFill>
                          <a:srgbClr val="FF0000"/>
                        </a:solidFill>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任何字符</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控件初始显示的文字内容（数据）</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latin typeface="宋体" panose="02010600030101010101" pitchFamily="2" charset="-122"/>
                        </a:rPr>
                        <a:t>size</a:t>
                      </a:r>
                      <a:endParaRPr lang="en-US" altLang="zh-CN" sz="10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整数</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定义输入字段的宽度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2415">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err="1">
                          <a:latin typeface="宋体" panose="02010600030101010101" pitchFamily="2" charset="-122"/>
                        </a:rPr>
                        <a:t>maxlength</a:t>
                      </a:r>
                      <a:endParaRPr lang="en-US" altLang="zh-CN" sz="1000" b="0" err="1">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整数</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规定输入字段中的字符的最大长度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solidFill>
                            <a:srgbClr val="FF0000"/>
                          </a:solidFill>
                          <a:latin typeface="宋体" panose="02010600030101010101" pitchFamily="2" charset="-122"/>
                        </a:rPr>
                        <a:t>checked </a:t>
                      </a:r>
                      <a:endParaRPr lang="en-US" altLang="zh-CN" sz="1000" b="0">
                        <a:solidFill>
                          <a:srgbClr val="FF0000"/>
                        </a:solidFill>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latin typeface="宋体" panose="02010600030101010101" pitchFamily="2" charset="-122"/>
                        </a:rPr>
                        <a:t>checked </a:t>
                      </a:r>
                      <a:endParaRPr lang="en-US" altLang="zh-CN" sz="1000" b="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指定控件处于被选取状态，此布尔属性仅适用于</a:t>
                      </a:r>
                      <a:r>
                        <a:rPr lang="en-US" altLang="zh-CN" sz="1000" b="0" dirty="0">
                          <a:latin typeface="宋体" panose="02010600030101010101" pitchFamily="2" charset="-122"/>
                        </a:rPr>
                        <a:t>type</a:t>
                      </a:r>
                      <a:r>
                        <a:rPr lang="zh-CN" altLang="en-US" sz="1000" b="0" dirty="0">
                          <a:latin typeface="宋体" panose="02010600030101010101" pitchFamily="2" charset="-122"/>
                        </a:rPr>
                        <a:t>属性设置为</a:t>
                      </a:r>
                      <a:r>
                        <a:rPr lang="en-US" altLang="zh-CN" sz="1000" b="0" dirty="0">
                          <a:latin typeface="宋体" panose="02010600030101010101" pitchFamily="2" charset="-122"/>
                        </a:rPr>
                        <a:t>radio</a:t>
                      </a:r>
                      <a:r>
                        <a:rPr lang="zh-CN" altLang="en-US" sz="1000" b="0" dirty="0">
                          <a:latin typeface="宋体" panose="02010600030101010101" pitchFamily="2" charset="-122"/>
                        </a:rPr>
                        <a:t>或</a:t>
                      </a:r>
                      <a:r>
                        <a:rPr lang="en-US" altLang="zh-CN" sz="1000" b="0" dirty="0">
                          <a:latin typeface="宋体" panose="02010600030101010101" pitchFamily="2" charset="-122"/>
                        </a:rPr>
                        <a:t>checkbox</a:t>
                      </a:r>
                      <a:r>
                        <a:rPr lang="zh-CN" altLang="en-US" sz="1000" b="0" dirty="0">
                          <a:latin typeface="宋体" panose="02010600030101010101" pitchFamily="2" charset="-122"/>
                        </a:rPr>
                        <a:t>时生成的控件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err="1">
                          <a:latin typeface="宋体" panose="02010600030101010101" pitchFamily="2" charset="-122"/>
                        </a:rPr>
                        <a:t>readonly</a:t>
                      </a:r>
                      <a:endParaRPr lang="en-US" altLang="zh-CN" sz="1000" b="0" err="1">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err="1">
                          <a:latin typeface="宋体" panose="02010600030101010101" pitchFamily="2" charset="-122"/>
                        </a:rPr>
                        <a:t>readonly</a:t>
                      </a:r>
                      <a:endParaRPr lang="en-US" altLang="zh-CN" sz="1000" b="0" err="1">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指定控件处于只读状态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latin typeface="宋体" panose="02010600030101010101" pitchFamily="2" charset="-122"/>
                        </a:rPr>
                        <a:t>disabled </a:t>
                      </a:r>
                      <a:endParaRPr lang="en-US" altLang="zh-CN" sz="10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latin typeface="宋体" panose="02010600030101010101" pitchFamily="2" charset="-122"/>
                        </a:rPr>
                        <a:t>disabled</a:t>
                      </a:r>
                      <a:endParaRPr lang="en-US" altLang="zh-CN" sz="1000" b="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当 </a:t>
                      </a:r>
                      <a:r>
                        <a:rPr lang="en-US" altLang="zh-CN" sz="1000" b="0" dirty="0">
                          <a:latin typeface="宋体" panose="02010600030101010101" pitchFamily="2" charset="-122"/>
                        </a:rPr>
                        <a:t>input </a:t>
                      </a:r>
                      <a:r>
                        <a:rPr lang="zh-CN" altLang="en-US" sz="1000" b="0" dirty="0">
                          <a:latin typeface="宋体" panose="02010600030101010101" pitchFamily="2" charset="-122"/>
                        </a:rPr>
                        <a:t>元素加载时禁用此元素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err="1">
                          <a:latin typeface="宋体" panose="02010600030101010101" pitchFamily="2" charset="-122"/>
                        </a:rPr>
                        <a:t>src</a:t>
                      </a:r>
                      <a:endParaRPr lang="en-US" altLang="zh-CN" sz="1000" b="0" err="1">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latin typeface="宋体" panose="02010600030101010101" pitchFamily="2" charset="-122"/>
                        </a:rPr>
                        <a:t>URL</a:t>
                      </a:r>
                      <a:endParaRPr lang="en-US" altLang="zh-CN" sz="1000" b="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dirty="0">
                          <a:latin typeface="宋体" panose="02010600030101010101" pitchFamily="2" charset="-122"/>
                        </a:rPr>
                        <a:t>type</a:t>
                      </a:r>
                      <a:r>
                        <a:rPr lang="zh-CN" altLang="en-US" sz="1000" b="0" dirty="0">
                          <a:latin typeface="宋体" panose="02010600030101010101" pitchFamily="2" charset="-122"/>
                        </a:rPr>
                        <a:t>属性设置为</a:t>
                      </a:r>
                      <a:r>
                        <a:rPr lang="en-US" altLang="zh-CN" sz="1000" b="0" dirty="0">
                          <a:latin typeface="宋体" panose="02010600030101010101" pitchFamily="2" charset="-122"/>
                        </a:rPr>
                        <a:t>image</a:t>
                      </a:r>
                      <a:r>
                        <a:rPr lang="zh-CN" altLang="en-US" sz="1000" b="0" dirty="0">
                          <a:latin typeface="宋体" panose="02010600030101010101" pitchFamily="2" charset="-122"/>
                        </a:rPr>
                        <a:t>时，此属性指定图片来源，此图片用于修饰图形化的提交按钮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2415">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000" b="0">
                          <a:solidFill>
                            <a:srgbClr val="FF0000"/>
                          </a:solidFill>
                          <a:latin typeface="宋体" panose="02010600030101010101" pitchFamily="2" charset="-122"/>
                        </a:rPr>
                        <a:t>type</a:t>
                      </a:r>
                      <a:endParaRPr lang="en-US" altLang="zh-CN" sz="1000" b="0">
                        <a:solidFill>
                          <a:srgbClr val="FF0000"/>
                        </a:solidFill>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latin typeface="宋体" panose="02010600030101010101" pitchFamily="2" charset="-122"/>
                        </a:rPr>
                        <a:t>预定义值</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000" b="0" dirty="0">
                          <a:solidFill>
                            <a:srgbClr val="0000FF"/>
                          </a:solidFill>
                          <a:latin typeface="宋体" panose="02010600030101010101" pitchFamily="2" charset="-122"/>
                        </a:rPr>
                        <a:t>规定 </a:t>
                      </a:r>
                      <a:r>
                        <a:rPr lang="en-US" altLang="zh-CN" sz="1000" b="0" dirty="0">
                          <a:solidFill>
                            <a:srgbClr val="0000FF"/>
                          </a:solidFill>
                          <a:latin typeface="宋体" panose="02010600030101010101" pitchFamily="2" charset="-122"/>
                        </a:rPr>
                        <a:t>input </a:t>
                      </a:r>
                      <a:r>
                        <a:rPr lang="zh-CN" altLang="en-US" sz="1000" b="0" dirty="0">
                          <a:solidFill>
                            <a:srgbClr val="0000FF"/>
                          </a:solidFill>
                          <a:latin typeface="宋体" panose="02010600030101010101" pitchFamily="2" charset="-122"/>
                        </a:rPr>
                        <a:t>元素的类型。</a:t>
                      </a:r>
                      <a:r>
                        <a:rPr lang="zh-CN" altLang="en-US" sz="1000" b="0" dirty="0">
                          <a:latin typeface="宋体" panose="02010600030101010101" pitchFamily="2" charset="-122"/>
                        </a:rPr>
                        <a:t> </a:t>
                      </a:r>
                      <a:endParaRPr lang="zh-CN" altLang="en-US" sz="10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t>&lt;input&gt;标记——type属性</a:t>
            </a:r>
          </a:p>
        </p:txBody>
      </p:sp>
      <p:graphicFrame>
        <p:nvGraphicFramePr>
          <p:cNvPr id="126979" name="表格 126978"/>
          <p:cNvGraphicFramePr/>
          <p:nvPr/>
        </p:nvGraphicFramePr>
        <p:xfrm>
          <a:off x="473710" y="1113790"/>
          <a:ext cx="7759065" cy="3295650"/>
        </p:xfrm>
        <a:graphic>
          <a:graphicData uri="http://schemas.openxmlformats.org/drawingml/2006/table">
            <a:tbl>
              <a:tblPr/>
              <a:tblGrid>
                <a:gridCol w="1370330"/>
                <a:gridCol w="1699260"/>
                <a:gridCol w="4689475"/>
              </a:tblGrid>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200" b="0" dirty="0">
                          <a:latin typeface="宋体" panose="02010600030101010101" pitchFamily="2" charset="-122"/>
                        </a:rPr>
                        <a:t>type</a:t>
                      </a:r>
                      <a:r>
                        <a:rPr lang="zh-CN" altLang="en-US" sz="1200" b="0" dirty="0">
                          <a:latin typeface="宋体" panose="02010600030101010101" pitchFamily="2" charset="-122"/>
                        </a:rPr>
                        <a:t>属性值</a:t>
                      </a:r>
                      <a:endParaRPr lang="zh-CN" altLang="en-US" sz="1200" b="0" dirty="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latin typeface="宋体" panose="02010600030101010101" pitchFamily="2" charset="-122"/>
                        </a:rPr>
                        <a:t>控件名称</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latin typeface="宋体" panose="02010600030101010101" pitchFamily="2" charset="-122"/>
                        </a:rPr>
                        <a:t>代码</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text</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单行文本输入框</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&lt;input type=“text”/&gt;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password</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密码输入框</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&lt;input type=“password”/&gt;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checkbox </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复选框 </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&lt;input type=“checkbox”/&gt;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radio</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单选框</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err="1">
                          <a:latin typeface="宋体" panose="02010600030101010101" pitchFamily="2" charset="-122"/>
                        </a:rPr>
                        <a:t>&lt;input type=“readio</a:t>
                      </a:r>
                      <a:r>
                        <a:rPr lang="en-US" altLang="zh-CN" sz="1200" b="0">
                          <a:latin typeface="宋体" panose="02010600030101010101" pitchFamily="2" charset="-122"/>
                        </a:rPr>
                        <a:t>” checked=“checked” /&gt;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submit</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提交按钮</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dirty="0">
                          <a:latin typeface="宋体" panose="02010600030101010101" pitchFamily="2" charset="-122"/>
                        </a:rPr>
                        <a:t>&lt;input type=“submit” value=“</a:t>
                      </a:r>
                      <a:r>
                        <a:rPr lang="zh-CN" altLang="en-US" sz="1200" b="0" dirty="0">
                          <a:latin typeface="宋体" panose="02010600030101010101" pitchFamily="2" charset="-122"/>
                        </a:rPr>
                        <a:t>提交”</a:t>
                      </a:r>
                      <a:r>
                        <a:rPr lang="en-US" altLang="zh-CN" sz="1200" b="0">
                          <a:latin typeface="宋体" panose="02010600030101010101" pitchFamily="2" charset="-122"/>
                        </a:rPr>
                        <a:t>/&gt;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reset</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重置按钮</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dirty="0">
                          <a:latin typeface="宋体" panose="02010600030101010101" pitchFamily="2" charset="-122"/>
                        </a:rPr>
                        <a:t>&lt;input type=“reset” value=“</a:t>
                      </a:r>
                      <a:r>
                        <a:rPr lang="zh-CN" altLang="en-US" sz="1200" b="0" dirty="0">
                          <a:latin typeface="宋体" panose="02010600030101010101" pitchFamily="2" charset="-122"/>
                        </a:rPr>
                        <a:t>重置”</a:t>
                      </a:r>
                      <a:r>
                        <a:rPr lang="en-US" altLang="zh-CN" sz="1200" b="0">
                          <a:latin typeface="宋体" panose="02010600030101010101" pitchFamily="2" charset="-122"/>
                        </a:rPr>
                        <a:t>/&gt;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image</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图片提交按钮</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err="1">
                          <a:latin typeface="宋体" panose="02010600030101010101" pitchFamily="2" charset="-122"/>
                        </a:rPr>
                        <a:t>&lt;input type=“image” src</a:t>
                      </a:r>
                      <a:r>
                        <a:rPr lang="en-US" altLang="zh-CN" sz="1200" b="0">
                          <a:latin typeface="宋体" panose="02010600030101010101" pitchFamily="2" charset="-122"/>
                        </a:rPr>
                        <a:t>=“URL”/&gt;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button</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普通按钮</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dirty="0">
                          <a:latin typeface="宋体" panose="02010600030101010101" pitchFamily="2" charset="-122"/>
                        </a:rPr>
                        <a:t>&lt;input type=“button” value=“</a:t>
                      </a:r>
                      <a:r>
                        <a:rPr lang="zh-CN" altLang="en-US" sz="1200" b="0" dirty="0">
                          <a:latin typeface="宋体" panose="02010600030101010101" pitchFamily="2" charset="-122"/>
                        </a:rPr>
                        <a:t>普通按钮”</a:t>
                      </a:r>
                      <a:r>
                        <a:rPr lang="en-US" altLang="zh-CN" sz="1200" b="0">
                          <a:latin typeface="宋体" panose="02010600030101010101" pitchFamily="2" charset="-122"/>
                        </a:rPr>
                        <a:t>/&gt;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hidden</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隐藏控件</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&lt;input type=“hidden” name=“” value=“”/&gt;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file</a:t>
                      </a:r>
                      <a:endParaRPr lang="en-US" altLang="zh-CN" sz="1200" b="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200" b="0" dirty="0">
                          <a:latin typeface="宋体" panose="02010600030101010101" pitchFamily="2" charset="-122"/>
                        </a:rPr>
                        <a:t>文件选择控件</a:t>
                      </a:r>
                      <a:endParaRPr lang="zh-CN" altLang="en-US" sz="1200" b="0" dirty="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200" b="0">
                          <a:latin typeface="宋体" panose="02010600030101010101" pitchFamily="2" charset="-122"/>
                        </a:rPr>
                        <a:t>&lt;input type=“file” name=“” /&gt;</a:t>
                      </a:r>
                      <a:endParaRPr lang="en-US" altLang="zh-CN" sz="1200" b="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思考</a:t>
            </a:r>
            <a:endParaRPr lang="zh-CN" altLang="en-US"/>
          </a:p>
        </p:txBody>
      </p:sp>
      <p:pic>
        <p:nvPicPr>
          <p:cNvPr id="272388" name="图片 272387"/>
          <p:cNvPicPr>
            <a:picLocks noChangeAspect="1"/>
          </p:cNvPicPr>
          <p:nvPr/>
        </p:nvPicPr>
        <p:blipFill>
          <a:blip r:embed="rId1" cstate="print"/>
          <a:stretch>
            <a:fillRect/>
          </a:stretch>
        </p:blipFill>
        <p:spPr>
          <a:xfrm>
            <a:off x="1864360" y="758825"/>
            <a:ext cx="3127375" cy="3790315"/>
          </a:xfrm>
          <a:prstGeom prst="rect">
            <a:avLst/>
          </a:prstGeom>
          <a:noFill/>
          <a:ln w="9525">
            <a:noFill/>
          </a:ln>
        </p:spPr>
      </p:pic>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2.1 </a:t>
            </a:r>
            <a:r>
              <a:rPr lang="zh-CN" altLang="en-US" smtClean="0"/>
              <a:t>框架</a:t>
            </a:r>
            <a:endParaRPr lang="zh-CN" altLang="en-US"/>
          </a:p>
        </p:txBody>
      </p:sp>
      <p:pic>
        <p:nvPicPr>
          <p:cNvPr id="6" name="图片 5"/>
          <p:cNvPicPr>
            <a:picLocks noChangeAspect="1"/>
          </p:cNvPicPr>
          <p:nvPr/>
        </p:nvPicPr>
        <p:blipFill>
          <a:blip r:embed="rId1" cstate="print"/>
          <a:stretch>
            <a:fillRect/>
          </a:stretch>
        </p:blipFill>
        <p:spPr>
          <a:xfrm>
            <a:off x="528955" y="717550"/>
            <a:ext cx="6878320" cy="3709035"/>
          </a:xfrm>
          <a:prstGeom prst="rect">
            <a:avLst/>
          </a:prstGeom>
        </p:spPr>
      </p:pic>
      <p:sp>
        <p:nvSpPr>
          <p:cNvPr id="3" name="灯片编号占位符 2"/>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366682" y="295258"/>
            <a:ext cx="8648700" cy="569913"/>
          </a:xfrm>
          <a:prstGeom prst="rect">
            <a:avLst/>
          </a:prstGeom>
          <a:noFill/>
          <a:ln>
            <a:noFill/>
          </a:ln>
        </p:spPr>
        <p:txBody>
          <a:bodyPr vert="horz" wrap="square" lIns="102870" tIns="51435" rIns="102870" bIns="51435"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上节回顾</a:t>
            </a:r>
            <a:endPar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1403648" y="483518"/>
            <a:ext cx="5976709" cy="3416320"/>
          </a:xfrm>
          <a:prstGeom prst="rect">
            <a:avLst/>
          </a:prstGeom>
          <a:noFill/>
        </p:spPr>
        <p:txBody>
          <a:bodyPr wrap="square" numCol="2" rtlCol="0">
            <a:spAutoFit/>
          </a:bodyPr>
          <a:lstStyle/>
          <a:p>
            <a:pPr indent="0">
              <a:lnSpc>
                <a:spcPct val="150000"/>
              </a:lnSpc>
              <a:buClr>
                <a:srgbClr val="00B0F0"/>
              </a:buClr>
              <a:buFont typeface="Wingdings" panose="05000000000000000000" pitchFamily="2" charset="2"/>
              <a:buNone/>
            </a:pP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文本标签</a:t>
            </a: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超链接标签</a:t>
            </a: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图片标签</a:t>
            </a:r>
            <a:endPar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rPr>
              <a:t>列表标签</a:t>
            </a:r>
            <a:endPar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rPr>
              <a:t>表格标签</a:t>
            </a:r>
            <a:endPar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buClr>
                <a:srgbClr val="00B0F0"/>
              </a:buClr>
              <a:buFont typeface="Wingdings" panose="05000000000000000000" pitchFamily="2" charset="2"/>
              <a:buChar char=""/>
            </a:pP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en-US" altLang="zh-CN" sz="28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067810" y="1131570"/>
            <a:ext cx="3434715" cy="64008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endPar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灯片编号占位符 5"/>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10515" y="869315"/>
            <a:ext cx="7571740" cy="3970020"/>
          </a:xfrm>
        </p:spPr>
        <p:txBody>
          <a:bodyPr/>
          <a:lstStyle/>
          <a:p>
            <a:pPr>
              <a:lnSpc>
                <a:spcPct val="150000"/>
              </a:lnSpc>
              <a:buSzPct val="95000"/>
              <a:buFont typeface="Wingdings" panose="05000000000000000000" charset="0"/>
              <a:buChar char="v"/>
            </a:pPr>
            <a:r>
              <a:rPr sz="1400" dirty="0"/>
              <a:t>框架提供将一个浏览器窗口划分为多个区域，每个区域都可以显示不同HTML文档的方法。使用框架的最常见情况就是：一个框架显示导航控件的文档，而另一个框架显示含有内容的文档。</a:t>
            </a:r>
            <a:endParaRPr sz="1400" dirty="0"/>
          </a:p>
          <a:p>
            <a:pPr>
              <a:lnSpc>
                <a:spcPct val="150000"/>
              </a:lnSpc>
              <a:buSzPct val="95000"/>
              <a:buFont typeface="Wingdings" panose="05000000000000000000" charset="0"/>
              <a:buChar char="v"/>
            </a:pPr>
            <a:r>
              <a:rPr sz="1400" dirty="0"/>
              <a:t>框架集(</a:t>
            </a:r>
            <a:r>
              <a:rPr sz="1400" dirty="0">
                <a:solidFill>
                  <a:schemeClr val="tx2"/>
                </a:solidFill>
              </a:rPr>
              <a:t>frameset</a:t>
            </a:r>
            <a:r>
              <a:rPr sz="1400" dirty="0"/>
              <a:t>)是HTML文件，它定义一组框架的布局和属性，包括框架的数目、框架的大小和位置以及在每个框架中初始显示的页面的URL。框架集文件本身不包含要在浏览器中显示的HTML内容；框架集文件只是向浏览器提供应如何显示一组框架，以及在这些框架中应显示哪些文档的有关信息。</a:t>
            </a:r>
            <a:endParaRPr sz="1400" dirty="0"/>
          </a:p>
          <a:p>
            <a:pPr>
              <a:lnSpc>
                <a:spcPct val="150000"/>
              </a:lnSpc>
              <a:buSzPct val="95000"/>
              <a:buFont typeface="Wingdings" panose="05000000000000000000" charset="0"/>
              <a:buChar char="v"/>
            </a:pPr>
            <a:r>
              <a:rPr sz="1400" dirty="0"/>
              <a:t>框架(frame)是浏览器窗口中的一个区域，它可以显示与浏览器窗口的其余部分中所显示内容无关的HTML文档（每个框架中显示一个独立的HTML文档）。</a:t>
            </a:r>
            <a:endParaRPr sz="1400" dirty="0"/>
          </a:p>
        </p:txBody>
      </p:sp>
      <p:sp>
        <p:nvSpPr>
          <p:cNvPr id="3" name="标题 2"/>
          <p:cNvSpPr>
            <a:spLocks noGrp="1"/>
          </p:cNvSpPr>
          <p:nvPr>
            <p:ph type="title"/>
          </p:nvPr>
        </p:nvSpPr>
        <p:spPr/>
        <p:txBody>
          <a:bodyPr/>
          <a:lstStyle/>
          <a:p>
            <a:r>
              <a:rPr dirty="0"/>
              <a:t>什么是框架？</a:t>
            </a:r>
            <a:endParaRPr dirty="0"/>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63855" y="777240"/>
            <a:ext cx="8021320" cy="3450590"/>
          </a:xfrm>
        </p:spPr>
        <p:txBody>
          <a:bodyPr>
            <a:normAutofit/>
          </a:bodyPr>
          <a:lstStyle/>
          <a:p>
            <a:r>
              <a:rPr sz="2000" dirty="0"/>
              <a:t>使用框架具有以下优点</a:t>
            </a:r>
            <a:endParaRPr sz="2000" dirty="0"/>
          </a:p>
          <a:p>
            <a:pPr lvl="1">
              <a:buFont typeface="Wingdings" panose="05000000000000000000" charset="0"/>
              <a:buChar char=""/>
            </a:pPr>
            <a:r>
              <a:rPr sz="1400" dirty="0"/>
              <a:t>重载页面时不需要重载整个页面，只需要重载页面中的一个框架页(减少了数据的传输，加快了网页下载速度)</a:t>
            </a:r>
            <a:endParaRPr sz="1400" dirty="0"/>
          </a:p>
          <a:p>
            <a:pPr lvl="1">
              <a:buFont typeface="Wingdings" panose="05000000000000000000" charset="0"/>
              <a:buChar char=""/>
            </a:pPr>
            <a:r>
              <a:rPr sz="1400" dirty="0"/>
              <a:t>技术易于掌握，使用方便，使用者众多，可主要应用于不需搜索引擎来搜索的页面</a:t>
            </a:r>
            <a:endParaRPr sz="1400" dirty="0"/>
          </a:p>
          <a:p>
            <a:pPr lvl="1">
              <a:buFont typeface="Wingdings" panose="05000000000000000000" charset="0"/>
              <a:buChar char=""/>
            </a:pPr>
            <a:r>
              <a:rPr sz="1400" dirty="0"/>
              <a:t>方便制作导航栏 </a:t>
            </a:r>
            <a:endParaRPr sz="1400" dirty="0"/>
          </a:p>
          <a:p>
            <a:r>
              <a:rPr sz="2000" dirty="0"/>
              <a:t>使用框架具有以下缺点</a:t>
            </a:r>
            <a:endParaRPr sz="2000" dirty="0"/>
          </a:p>
          <a:p>
            <a:pPr lvl="1">
              <a:buFont typeface="Wingdings" panose="05000000000000000000" charset="0"/>
              <a:buChar char=""/>
            </a:pPr>
            <a:r>
              <a:rPr sz="1400" dirty="0"/>
              <a:t>会产生很多页面，不容易管理</a:t>
            </a:r>
            <a:endParaRPr sz="1400" dirty="0"/>
          </a:p>
          <a:p>
            <a:pPr lvl="1">
              <a:buFont typeface="Wingdings" panose="05000000000000000000" charset="0"/>
              <a:buChar char=""/>
            </a:pPr>
            <a:r>
              <a:rPr sz="1400" dirty="0"/>
              <a:t>浏览器的后退按钮无效</a:t>
            </a:r>
            <a:endParaRPr sz="1400" dirty="0"/>
          </a:p>
          <a:p>
            <a:pPr lvl="1">
              <a:buFont typeface="Wingdings" panose="05000000000000000000" charset="0"/>
              <a:buChar char=""/>
            </a:pPr>
            <a:r>
              <a:rPr sz="1400" dirty="0"/>
              <a:t>代码复杂,无法被一些搜索引擎索引到</a:t>
            </a:r>
            <a:endParaRPr sz="1400" dirty="0"/>
          </a:p>
          <a:p>
            <a:pPr lvl="1">
              <a:buFont typeface="Wingdings" panose="05000000000000000000" charset="0"/>
              <a:buChar char=""/>
            </a:pPr>
            <a:r>
              <a:rPr sz="1400" dirty="0"/>
              <a:t>多数小型的移动设备（PDA 手机）无法完全显示框架</a:t>
            </a:r>
            <a:endParaRPr sz="1400" dirty="0"/>
          </a:p>
          <a:p>
            <a:pPr lvl="1">
              <a:buFont typeface="Wingdings" panose="05000000000000000000" charset="0"/>
              <a:buChar char=""/>
            </a:pPr>
            <a:r>
              <a:rPr sz="1400" dirty="0"/>
              <a:t>多框架的页面会增加服务器的http请求</a:t>
            </a:r>
            <a:endParaRPr sz="1400" dirty="0"/>
          </a:p>
          <a:p>
            <a:pPr lvl="1">
              <a:buFont typeface="Wingdings" panose="05000000000000000000" charset="0"/>
              <a:buChar char=""/>
            </a:pPr>
            <a:r>
              <a:rPr sz="1400" dirty="0"/>
              <a:t>由于上面诸多缺点，因此不符合标准网页设计的理念,已经被标准网页设计抛</a:t>
            </a:r>
            <a:endParaRPr sz="1400" dirty="0"/>
          </a:p>
          <a:p>
            <a:endParaRPr lang="zh-CN" altLang="en-US" dirty="0"/>
          </a:p>
        </p:txBody>
      </p:sp>
      <p:sp>
        <p:nvSpPr>
          <p:cNvPr id="3" name="标题 2"/>
          <p:cNvSpPr>
            <a:spLocks noGrp="1"/>
          </p:cNvSpPr>
          <p:nvPr>
            <p:ph type="title"/>
          </p:nvPr>
        </p:nvSpPr>
        <p:spPr/>
        <p:txBody>
          <a:bodyPr/>
          <a:lstStyle/>
          <a:p>
            <a:r>
              <a:rPr lang="zh-CN" altLang="en-US"/>
              <a:t>框架的优点和缺点</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&lt;frameset&gt;标记属性</a:t>
            </a:r>
            <a:endParaRPr dirty="0"/>
          </a:p>
        </p:txBody>
      </p:sp>
      <p:graphicFrame>
        <p:nvGraphicFramePr>
          <p:cNvPr id="6" name="内容占位符 5"/>
          <p:cNvGraphicFramePr>
            <a:graphicFrameLocks noGrp="1"/>
          </p:cNvGraphicFramePr>
          <p:nvPr>
            <p:ph sz="quarter" idx="13"/>
          </p:nvPr>
        </p:nvGraphicFramePr>
        <p:xfrm>
          <a:off x="467360" y="987425"/>
          <a:ext cx="7268210" cy="2026920"/>
        </p:xfrm>
        <a:graphic>
          <a:graphicData uri="http://schemas.openxmlformats.org/drawingml/2006/table">
            <a:tbl>
              <a:tblPr firstRow="1" bandRow="1">
                <a:tableStyleId>{5C22544A-7EE6-4342-B048-85BDC9FD1C3A}</a:tableStyleId>
              </a:tblPr>
              <a:tblGrid>
                <a:gridCol w="1699260"/>
                <a:gridCol w="2113915"/>
                <a:gridCol w="3455035"/>
              </a:tblGrid>
              <a:tr h="335280">
                <a:tc>
                  <a:txBody>
                    <a:bodyPr/>
                    <a:lstStyle/>
                    <a:p>
                      <a:pPr marL="0" lvl="0" indent="0" algn="ctr">
                        <a:buNone/>
                      </a:pPr>
                      <a:r>
                        <a:rPr lang="zh-CN" altLang="en-US" sz="1600" b="0" dirty="0"/>
                        <a:t>属性</a:t>
                      </a:r>
                      <a:endParaRPr lang="zh-CN" altLang="en-US" sz="1600" b="0" dirty="0"/>
                    </a:p>
                  </a:txBody>
                  <a:tcPr/>
                </a:tc>
                <a:tc>
                  <a:txBody>
                    <a:bodyPr/>
                    <a:lstStyle/>
                    <a:p>
                      <a:pPr marL="0" lvl="0" indent="0" algn="ctr">
                        <a:buNone/>
                      </a:pPr>
                      <a:r>
                        <a:rPr lang="zh-CN" altLang="en-US" sz="1600" b="0" dirty="0"/>
                        <a:t>值</a:t>
                      </a:r>
                      <a:endParaRPr lang="zh-CN" altLang="en-US" sz="1600" b="0" dirty="0"/>
                    </a:p>
                  </a:txBody>
                  <a:tcPr/>
                </a:tc>
                <a:tc>
                  <a:txBody>
                    <a:bodyPr/>
                    <a:lstStyle/>
                    <a:p>
                      <a:pPr marL="0" lvl="0" indent="0" algn="ctr">
                        <a:buNone/>
                      </a:pPr>
                      <a:r>
                        <a:rPr lang="zh-CN" altLang="en-US" sz="1600" b="0" dirty="0"/>
                        <a:t>含义</a:t>
                      </a:r>
                      <a:endParaRPr lang="zh-CN" altLang="en-US" sz="1600" b="0" dirty="0"/>
                    </a:p>
                  </a:txBody>
                  <a:tcPr/>
                </a:tc>
              </a:tr>
              <a:tr h="340360">
                <a:tc>
                  <a:txBody>
                    <a:bodyPr/>
                    <a:lstStyle/>
                    <a:p>
                      <a:pPr marL="0" lvl="0" indent="0">
                        <a:buNone/>
                      </a:pPr>
                      <a:r>
                        <a:rPr lang="en-US" altLang="zh-CN" sz="1600" b="0">
                          <a:solidFill>
                            <a:srgbClr val="FF0000"/>
                          </a:solidFill>
                        </a:rPr>
                        <a:t>cols</a:t>
                      </a:r>
                      <a:endParaRPr lang="en-US" altLang="zh-CN" sz="1600" b="0">
                        <a:solidFill>
                          <a:srgbClr val="FF0000"/>
                        </a:solidFill>
                      </a:endParaRPr>
                    </a:p>
                  </a:txBody>
                  <a:tcPr/>
                </a:tc>
                <a:tc>
                  <a:txBody>
                    <a:bodyPr/>
                    <a:lstStyle/>
                    <a:p>
                      <a:pPr marL="0" lvl="0" indent="0">
                        <a:buNone/>
                      </a:pPr>
                      <a:r>
                        <a:rPr lang="en-US" altLang="zh-CN" sz="1600" b="0" dirty="0"/>
                        <a:t>pixels</a:t>
                      </a:r>
                      <a:r>
                        <a:rPr lang="zh-CN" altLang="en-US" sz="1600" b="0" dirty="0"/>
                        <a:t>、</a:t>
                      </a:r>
                      <a:r>
                        <a:rPr lang="en-US" altLang="zh-CN" sz="1600" b="0" dirty="0"/>
                        <a:t>%</a:t>
                      </a:r>
                      <a:r>
                        <a:rPr lang="zh-CN" altLang="en-US" sz="1600" b="0" dirty="0"/>
                        <a:t>、</a:t>
                      </a:r>
                      <a:r>
                        <a:rPr lang="en-US" altLang="zh-CN" sz="1600" b="0" dirty="0"/>
                        <a:t>*</a:t>
                      </a:r>
                      <a:endParaRPr lang="en-US" altLang="zh-CN" sz="1600" b="0" dirty="0"/>
                    </a:p>
                  </a:txBody>
                  <a:tcPr/>
                </a:tc>
                <a:tc>
                  <a:txBody>
                    <a:bodyPr/>
                    <a:lstStyle/>
                    <a:p>
                      <a:pPr marL="0" lvl="0" indent="0">
                        <a:buNone/>
                      </a:pPr>
                      <a:r>
                        <a:rPr lang="zh-CN" altLang="en-US" sz="1600" b="0" dirty="0"/>
                        <a:t>定义框架集中列的数目和尺寸 </a:t>
                      </a:r>
                      <a:endParaRPr lang="zh-CN" altLang="en-US" sz="1600" b="0" dirty="0"/>
                    </a:p>
                  </a:txBody>
                  <a:tcPr/>
                </a:tc>
              </a:tr>
              <a:tr h="340360">
                <a:tc>
                  <a:txBody>
                    <a:bodyPr/>
                    <a:lstStyle/>
                    <a:p>
                      <a:pPr marL="0" lvl="0" indent="0">
                        <a:buNone/>
                      </a:pPr>
                      <a:r>
                        <a:rPr lang="en-US" altLang="zh-CN" sz="1600" b="0">
                          <a:solidFill>
                            <a:srgbClr val="FF0000"/>
                          </a:solidFill>
                        </a:rPr>
                        <a:t>rows</a:t>
                      </a:r>
                      <a:endParaRPr lang="en-US" altLang="zh-CN" sz="1600" b="0">
                        <a:solidFill>
                          <a:srgbClr val="FF0000"/>
                        </a:solidFill>
                      </a:endParaRPr>
                    </a:p>
                  </a:txBody>
                  <a:tcPr/>
                </a:tc>
                <a:tc>
                  <a:txBody>
                    <a:bodyPr/>
                    <a:lstStyle/>
                    <a:p>
                      <a:pPr marL="0" lvl="0" indent="0">
                        <a:buNone/>
                      </a:pPr>
                      <a:r>
                        <a:rPr lang="en-US" altLang="zh-CN" sz="1600" b="0" dirty="0"/>
                        <a:t>pixels</a:t>
                      </a:r>
                      <a:r>
                        <a:rPr lang="zh-CN" altLang="en-US" sz="1600" b="0" dirty="0"/>
                        <a:t>、</a:t>
                      </a:r>
                      <a:r>
                        <a:rPr lang="en-US" altLang="zh-CN" sz="1600" b="0" dirty="0"/>
                        <a:t>%</a:t>
                      </a:r>
                      <a:r>
                        <a:rPr lang="zh-CN" altLang="en-US" sz="1600" b="0" dirty="0"/>
                        <a:t>、</a:t>
                      </a:r>
                      <a:r>
                        <a:rPr lang="en-US" altLang="zh-CN" sz="1600" b="0" dirty="0"/>
                        <a:t>*</a:t>
                      </a:r>
                      <a:endParaRPr lang="en-US" altLang="zh-CN" sz="1600" b="0" dirty="0"/>
                    </a:p>
                  </a:txBody>
                  <a:tcPr/>
                </a:tc>
                <a:tc>
                  <a:txBody>
                    <a:bodyPr/>
                    <a:lstStyle/>
                    <a:p>
                      <a:pPr marL="0" lvl="0" indent="0">
                        <a:buNone/>
                      </a:pPr>
                      <a:r>
                        <a:rPr lang="zh-CN" altLang="en-US" sz="1600" b="0" dirty="0"/>
                        <a:t>定义框架集中行的数目和尺寸 </a:t>
                      </a:r>
                      <a:endParaRPr lang="zh-CN" altLang="en-US" sz="1600" b="0" dirty="0"/>
                    </a:p>
                  </a:txBody>
                  <a:tcPr/>
                </a:tc>
              </a:tr>
              <a:tr h="335280">
                <a:tc>
                  <a:txBody>
                    <a:bodyPr/>
                    <a:lstStyle/>
                    <a:p>
                      <a:pPr marL="0" lvl="0" indent="0">
                        <a:buNone/>
                      </a:pPr>
                      <a:r>
                        <a:rPr lang="en-US" altLang="zh-CN" sz="1600" b="0" err="1"/>
                        <a:t>bordercolor</a:t>
                      </a:r>
                      <a:endParaRPr lang="en-US" altLang="zh-CN" sz="1600" b="0"/>
                    </a:p>
                  </a:txBody>
                  <a:tcPr/>
                </a:tc>
                <a:tc>
                  <a:txBody>
                    <a:bodyPr/>
                    <a:lstStyle/>
                    <a:p>
                      <a:pPr marL="0" lvl="0" indent="0">
                        <a:buNone/>
                      </a:pPr>
                      <a:r>
                        <a:rPr lang="zh-CN" altLang="en-US" sz="1600" b="0" dirty="0"/>
                        <a:t>颜色值</a:t>
                      </a:r>
                      <a:endParaRPr lang="zh-CN" altLang="en-US" sz="1600" b="0" dirty="0"/>
                    </a:p>
                  </a:txBody>
                  <a:tcPr/>
                </a:tc>
                <a:tc>
                  <a:txBody>
                    <a:bodyPr/>
                    <a:lstStyle/>
                    <a:p>
                      <a:pPr marL="0" lvl="0" indent="0">
                        <a:buNone/>
                      </a:pPr>
                      <a:r>
                        <a:rPr lang="zh-CN" altLang="en-US" sz="1600" b="0" dirty="0"/>
                        <a:t>框架边边框的颜色</a:t>
                      </a:r>
                      <a:endParaRPr lang="zh-CN" altLang="en-US" sz="1600" b="0" dirty="0"/>
                    </a:p>
                  </a:txBody>
                  <a:tcPr/>
                </a:tc>
              </a:tr>
              <a:tr h="340360">
                <a:tc>
                  <a:txBody>
                    <a:bodyPr/>
                    <a:lstStyle/>
                    <a:p>
                      <a:pPr marL="0" lvl="0" indent="0">
                        <a:buNone/>
                      </a:pPr>
                      <a:r>
                        <a:rPr lang="en-US" altLang="zh-CN" sz="1600" b="0" err="1"/>
                        <a:t>frameborder</a:t>
                      </a:r>
                      <a:endParaRPr lang="en-US" altLang="zh-CN" sz="1600" b="0"/>
                    </a:p>
                  </a:txBody>
                  <a:tcPr/>
                </a:tc>
                <a:tc>
                  <a:txBody>
                    <a:bodyPr/>
                    <a:lstStyle/>
                    <a:p>
                      <a:pPr marL="0" lvl="0" indent="0">
                        <a:buNone/>
                      </a:pPr>
                      <a:r>
                        <a:rPr lang="en-US" altLang="zh-CN" sz="1600" b="0" dirty="0"/>
                        <a:t>0</a:t>
                      </a:r>
                      <a:r>
                        <a:rPr lang="zh-CN" altLang="en-US" sz="1600" b="0" dirty="0"/>
                        <a:t>、</a:t>
                      </a:r>
                      <a:r>
                        <a:rPr lang="en-US" altLang="zh-CN" sz="1600" b="0" dirty="0"/>
                        <a:t>1</a:t>
                      </a:r>
                      <a:r>
                        <a:rPr lang="zh-CN" altLang="en-US" sz="1600" b="0" dirty="0"/>
                        <a:t>或</a:t>
                      </a:r>
                      <a:r>
                        <a:rPr lang="en-US" altLang="zh-CN" sz="1600" b="0" dirty="0"/>
                        <a:t>no</a:t>
                      </a:r>
                      <a:r>
                        <a:rPr lang="zh-CN" altLang="en-US" sz="1600" b="0" dirty="0"/>
                        <a:t>、</a:t>
                      </a:r>
                      <a:r>
                        <a:rPr lang="en-US" altLang="zh-CN" sz="1600" b="0"/>
                        <a:t>yes</a:t>
                      </a:r>
                      <a:endParaRPr lang="en-US" altLang="zh-CN" sz="1600" b="0"/>
                    </a:p>
                  </a:txBody>
                  <a:tcPr/>
                </a:tc>
                <a:tc>
                  <a:txBody>
                    <a:bodyPr/>
                    <a:lstStyle/>
                    <a:p>
                      <a:pPr marL="0" lvl="0" indent="0">
                        <a:buNone/>
                      </a:pPr>
                      <a:r>
                        <a:rPr lang="zh-CN" altLang="en-US" sz="1600" b="0" dirty="0"/>
                        <a:t>规定是否显示框架周围的边框。 </a:t>
                      </a:r>
                      <a:endParaRPr lang="zh-CN" altLang="en-US" sz="1600" b="0" dirty="0"/>
                    </a:p>
                  </a:txBody>
                  <a:tcPr/>
                </a:tc>
              </a:tr>
              <a:tr h="335280">
                <a:tc>
                  <a:txBody>
                    <a:bodyPr/>
                    <a:lstStyle/>
                    <a:p>
                      <a:pPr marL="0" lvl="0" indent="0">
                        <a:buNone/>
                      </a:pPr>
                      <a:r>
                        <a:rPr lang="en-US" altLang="zh-CN" sz="1600" b="0"/>
                        <a:t>border</a:t>
                      </a:r>
                      <a:endParaRPr lang="en-US" altLang="zh-CN" sz="1600" b="0"/>
                    </a:p>
                  </a:txBody>
                  <a:tcPr/>
                </a:tc>
                <a:tc>
                  <a:txBody>
                    <a:bodyPr/>
                    <a:lstStyle/>
                    <a:p>
                      <a:pPr marL="0" lvl="0" indent="0">
                        <a:buNone/>
                      </a:pPr>
                      <a:r>
                        <a:rPr lang="zh-CN" altLang="en-US" sz="1600" b="0" dirty="0"/>
                        <a:t>整数</a:t>
                      </a:r>
                      <a:endParaRPr lang="zh-CN" altLang="en-US" sz="1600" b="0" dirty="0"/>
                    </a:p>
                  </a:txBody>
                  <a:tcPr/>
                </a:tc>
                <a:tc>
                  <a:txBody>
                    <a:bodyPr/>
                    <a:lstStyle/>
                    <a:p>
                      <a:pPr marL="0" lvl="0" indent="0">
                        <a:buNone/>
                      </a:pPr>
                      <a:r>
                        <a:rPr lang="zh-CN" altLang="en-US" sz="1600" b="0" dirty="0"/>
                        <a:t>框架边界线的宽度。</a:t>
                      </a:r>
                      <a:endParaRPr lang="zh-CN" altLang="en-US" sz="1600" b="0" dirty="0"/>
                    </a:p>
                  </a:txBody>
                  <a:tcPr/>
                </a:tc>
              </a:tr>
            </a:tbl>
          </a:graphicData>
        </a:graphic>
      </p:graphicFrame>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&lt;frame&gt;标记属性</a:t>
            </a:r>
            <a:endParaRPr dirty="0"/>
          </a:p>
        </p:txBody>
      </p:sp>
      <p:graphicFrame>
        <p:nvGraphicFramePr>
          <p:cNvPr id="6" name="内容占位符 5"/>
          <p:cNvGraphicFramePr>
            <a:graphicFrameLocks noGrp="1"/>
          </p:cNvGraphicFramePr>
          <p:nvPr>
            <p:ph sz="quarter" idx="13"/>
          </p:nvPr>
        </p:nvGraphicFramePr>
        <p:xfrm>
          <a:off x="467360" y="987425"/>
          <a:ext cx="6269990" cy="2164080"/>
        </p:xfrm>
        <a:graphic>
          <a:graphicData uri="http://schemas.openxmlformats.org/drawingml/2006/table">
            <a:tbl>
              <a:tblPr firstRow="1" bandRow="1">
                <a:tableStyleId>{5C22544A-7EE6-4342-B048-85BDC9FD1C3A}</a:tableStyleId>
              </a:tblPr>
              <a:tblGrid>
                <a:gridCol w="879475"/>
                <a:gridCol w="1512570"/>
                <a:gridCol w="3877945"/>
              </a:tblGrid>
              <a:tr h="335280">
                <a:tc>
                  <a:txBody>
                    <a:bodyPr/>
                    <a:lstStyle/>
                    <a:p>
                      <a:pPr marL="0" lvl="0" indent="0" algn="ctr">
                        <a:buNone/>
                      </a:pPr>
                      <a:r>
                        <a:rPr lang="zh-CN" altLang="en-US" sz="1600" b="0" dirty="0"/>
                        <a:t>属性</a:t>
                      </a:r>
                      <a:endParaRPr lang="zh-CN" altLang="en-US" sz="1600" b="0" dirty="0"/>
                    </a:p>
                  </a:txBody>
                  <a:tcPr/>
                </a:tc>
                <a:tc>
                  <a:txBody>
                    <a:bodyPr/>
                    <a:lstStyle/>
                    <a:p>
                      <a:pPr marL="0" lvl="0" indent="0" algn="ctr">
                        <a:buNone/>
                      </a:pPr>
                      <a:r>
                        <a:rPr lang="zh-CN" altLang="en-US" sz="1600" b="0" dirty="0"/>
                        <a:t>值</a:t>
                      </a:r>
                      <a:endParaRPr lang="zh-CN" altLang="en-US" sz="1600" b="0" dirty="0"/>
                    </a:p>
                  </a:txBody>
                  <a:tcPr/>
                </a:tc>
                <a:tc>
                  <a:txBody>
                    <a:bodyPr/>
                    <a:lstStyle/>
                    <a:p>
                      <a:pPr marL="0" lvl="0" indent="0" algn="ctr">
                        <a:buNone/>
                      </a:pPr>
                      <a:r>
                        <a:rPr lang="zh-CN" altLang="en-US" sz="1600" b="0" dirty="0"/>
                        <a:t>含义</a:t>
                      </a:r>
                      <a:endParaRPr lang="zh-CN" altLang="en-US" sz="1600" b="0" dirty="0"/>
                    </a:p>
                  </a:txBody>
                  <a:tcPr/>
                </a:tc>
              </a:tr>
              <a:tr h="335280">
                <a:tc>
                  <a:txBody>
                    <a:bodyPr/>
                    <a:lstStyle/>
                    <a:p>
                      <a:pPr marL="0" lvl="0" indent="0">
                        <a:buNone/>
                      </a:pPr>
                      <a:r>
                        <a:rPr lang="en-US" altLang="zh-CN" sz="1600" b="0">
                          <a:solidFill>
                            <a:srgbClr val="FF0000"/>
                          </a:solidFill>
                        </a:rPr>
                        <a:t>name</a:t>
                      </a:r>
                      <a:endParaRPr lang="en-US" altLang="zh-CN" sz="1600" b="0">
                        <a:solidFill>
                          <a:srgbClr val="FF0000"/>
                        </a:solidFill>
                      </a:endParaRPr>
                    </a:p>
                  </a:txBody>
                  <a:tcPr/>
                </a:tc>
                <a:tc>
                  <a:txBody>
                    <a:bodyPr/>
                    <a:lstStyle/>
                    <a:p>
                      <a:pPr marL="0" lvl="0" indent="0">
                        <a:buNone/>
                      </a:pPr>
                      <a:endParaRPr lang="zh-CN" altLang="zh-CN" sz="1600" b="0" dirty="0"/>
                    </a:p>
                  </a:txBody>
                  <a:tcPr/>
                </a:tc>
                <a:tc>
                  <a:txBody>
                    <a:bodyPr/>
                    <a:lstStyle/>
                    <a:p>
                      <a:pPr marL="0" lvl="0" indent="0">
                        <a:buNone/>
                      </a:pPr>
                      <a:r>
                        <a:rPr lang="zh-CN" altLang="en-US" sz="1600" b="0" dirty="0"/>
                        <a:t>定义框架名称</a:t>
                      </a:r>
                      <a:endParaRPr lang="zh-CN" altLang="en-US" sz="1600" b="0" dirty="0"/>
                    </a:p>
                  </a:txBody>
                  <a:tcPr/>
                </a:tc>
              </a:tr>
              <a:tr h="335280">
                <a:tc>
                  <a:txBody>
                    <a:bodyPr/>
                    <a:lstStyle/>
                    <a:p>
                      <a:pPr marL="0" lvl="0" indent="0">
                        <a:buNone/>
                      </a:pPr>
                      <a:r>
                        <a:rPr lang="en-US" altLang="zh-CN" sz="1600" b="0" err="1">
                          <a:solidFill>
                            <a:srgbClr val="FF0000"/>
                          </a:solidFill>
                        </a:rPr>
                        <a:t>src</a:t>
                      </a:r>
                      <a:endParaRPr lang="en-US" altLang="zh-CN" sz="1600" b="0" err="1">
                        <a:solidFill>
                          <a:srgbClr val="FF0000"/>
                        </a:solidFill>
                      </a:endParaRPr>
                    </a:p>
                  </a:txBody>
                  <a:tcPr/>
                </a:tc>
                <a:tc>
                  <a:txBody>
                    <a:bodyPr/>
                    <a:lstStyle/>
                    <a:p>
                      <a:pPr marL="0" lvl="0" indent="0">
                        <a:buNone/>
                      </a:pPr>
                      <a:r>
                        <a:rPr lang="en-US" altLang="zh-CN" sz="1600" b="0"/>
                        <a:t>URI</a:t>
                      </a:r>
                      <a:endParaRPr lang="en-US" altLang="zh-CN" sz="1600" b="0"/>
                    </a:p>
                  </a:txBody>
                  <a:tcPr/>
                </a:tc>
                <a:tc>
                  <a:txBody>
                    <a:bodyPr/>
                    <a:lstStyle/>
                    <a:p>
                      <a:pPr marL="0" lvl="0" indent="0">
                        <a:buNone/>
                      </a:pPr>
                      <a:r>
                        <a:rPr lang="zh-CN" altLang="en-US" sz="1600" b="0" dirty="0"/>
                        <a:t>为当前框架指定初始显示文档的地址</a:t>
                      </a:r>
                      <a:endParaRPr lang="zh-CN" altLang="en-US" sz="1600" b="0" dirty="0"/>
                    </a:p>
                  </a:txBody>
                  <a:tcPr/>
                </a:tc>
              </a:tr>
              <a:tr h="822960">
                <a:tc>
                  <a:txBody>
                    <a:bodyPr/>
                    <a:lstStyle/>
                    <a:p>
                      <a:pPr marL="0" lvl="0" indent="0">
                        <a:buNone/>
                      </a:pPr>
                      <a:r>
                        <a:rPr lang="en-US" altLang="zh-CN" sz="1600" b="0" err="1"/>
                        <a:t>noresize</a:t>
                      </a:r>
                      <a:endParaRPr lang="en-US" altLang="zh-CN" sz="1600" b="0"/>
                    </a:p>
                  </a:txBody>
                  <a:tcPr/>
                </a:tc>
                <a:tc>
                  <a:txBody>
                    <a:bodyPr/>
                    <a:lstStyle/>
                    <a:p>
                      <a:pPr marL="0" lvl="0" indent="0">
                        <a:buNone/>
                      </a:pPr>
                      <a:r>
                        <a:rPr lang="en-US" altLang="zh-CN" sz="1600" b="0" err="1"/>
                        <a:t>noresize</a:t>
                      </a:r>
                      <a:endParaRPr lang="en-US" altLang="zh-CN" sz="1600" b="0"/>
                    </a:p>
                  </a:txBody>
                  <a:tcPr/>
                </a:tc>
                <a:tc>
                  <a:txBody>
                    <a:bodyPr/>
                    <a:lstStyle/>
                    <a:p>
                      <a:pPr marL="0" lvl="0" indent="0">
                        <a:buNone/>
                      </a:pPr>
                      <a:r>
                        <a:rPr lang="zh-CN" altLang="en-US" sz="1600" b="0" dirty="0"/>
                        <a:t>如果指定此布尔属性，则指定框架不能改变大小，默认情况下是可以通过鼠标拖动来调整框架大小的。</a:t>
                      </a:r>
                      <a:endParaRPr lang="zh-CN" altLang="en-US" sz="1600" b="0" dirty="0"/>
                    </a:p>
                  </a:txBody>
                  <a:tcPr/>
                </a:tc>
              </a:tr>
              <a:tr h="335280">
                <a:tc>
                  <a:txBody>
                    <a:bodyPr/>
                    <a:lstStyle/>
                    <a:p>
                      <a:pPr marL="0" lvl="0" indent="0">
                        <a:buNone/>
                      </a:pPr>
                      <a:r>
                        <a:rPr lang="en-US" altLang="zh-CN" sz="1600" b="0"/>
                        <a:t>scrolling</a:t>
                      </a:r>
                      <a:endParaRPr lang="en-US" altLang="zh-CN" sz="1600" b="0"/>
                    </a:p>
                  </a:txBody>
                  <a:tcPr/>
                </a:tc>
                <a:tc>
                  <a:txBody>
                    <a:bodyPr/>
                    <a:lstStyle/>
                    <a:p>
                      <a:pPr marL="0" lvl="0" indent="0">
                        <a:buNone/>
                      </a:pPr>
                      <a:r>
                        <a:rPr lang="en-US" altLang="zh-CN" sz="1600" b="0"/>
                        <a:t>auto | yes | no</a:t>
                      </a:r>
                      <a:endParaRPr lang="en-US" altLang="zh-CN" sz="1600" b="0"/>
                    </a:p>
                  </a:txBody>
                  <a:tcPr/>
                </a:tc>
                <a:tc>
                  <a:txBody>
                    <a:bodyPr/>
                    <a:lstStyle/>
                    <a:p>
                      <a:pPr marL="0" lvl="0" indent="0">
                        <a:buNone/>
                      </a:pPr>
                      <a:r>
                        <a:rPr lang="zh-CN" altLang="en-US" sz="1600" b="0" dirty="0"/>
                        <a:t>指定框架的滚动显示方式。</a:t>
                      </a:r>
                      <a:endParaRPr lang="zh-CN" altLang="en-US" sz="1600" b="0" dirty="0"/>
                    </a:p>
                  </a:txBody>
                  <a:tcPr/>
                </a:tc>
              </a:tr>
            </a:tbl>
          </a:graphicData>
        </a:graphic>
      </p:graphicFrame>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框架页面结构</a:t>
            </a:r>
            <a:endParaRPr dirty="0"/>
          </a:p>
        </p:txBody>
      </p:sp>
      <p:sp>
        <p:nvSpPr>
          <p:cNvPr id="17411" name="Text Box 6"/>
          <p:cNvSpPr txBox="1"/>
          <p:nvPr/>
        </p:nvSpPr>
        <p:spPr>
          <a:xfrm>
            <a:off x="323215" y="869315"/>
            <a:ext cx="6862445" cy="3076575"/>
          </a:xfrm>
          <a:prstGeom prst="rect">
            <a:avLst/>
          </a:prstGeom>
          <a:solidFill>
            <a:srgbClr val="CCFFFF"/>
          </a:solidFill>
          <a:ln w="9525" cap="flat" cmpd="sng">
            <a:solidFill>
              <a:srgbClr val="000000"/>
            </a:solidFill>
            <a:prstDash val="solid"/>
            <a:miter/>
            <a:headEnd type="none" w="med" len="med"/>
            <a:tailEnd type="none" w="med" len="med"/>
          </a:ln>
        </p:spPr>
        <p:txBody>
          <a:bodyPr wrap="square" anchor="t">
            <a:spAutoFit/>
          </a:bodyPr>
          <a:lstStyle/>
          <a:p>
            <a:r>
              <a:rPr lang="en-US" altLang="zh-CN" sz="1400" b="1">
                <a:latin typeface="Arial" panose="020B0604020202020204" pitchFamily="34" charset="0"/>
                <a:ea typeface="宋体" panose="02010600030101010101" pitchFamily="2" charset="-122"/>
              </a:rPr>
              <a:t>&lt;html&gt;</a:t>
            </a:r>
            <a:endParaRPr lang="en-US" altLang="zh-CN" sz="1400" b="1">
              <a:latin typeface="Arial" panose="020B0604020202020204" pitchFamily="34" charset="0"/>
              <a:ea typeface="宋体" panose="02010600030101010101" pitchFamily="2" charset="-122"/>
            </a:endParaRPr>
          </a:p>
          <a:p>
            <a:r>
              <a:rPr lang="en-US" altLang="zh-CN" sz="1400" b="1">
                <a:latin typeface="Arial" panose="020B0604020202020204" pitchFamily="34" charset="0"/>
                <a:ea typeface="宋体" panose="02010600030101010101" pitchFamily="2" charset="-122"/>
              </a:rPr>
              <a:t>&lt;head&gt;</a:t>
            </a:r>
            <a:endParaRPr lang="en-US" altLang="zh-CN" sz="1400" b="1">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        &lt;title&gt;</a:t>
            </a:r>
            <a:r>
              <a:rPr lang="zh-CN" altLang="en-US" sz="1400" b="1" dirty="0">
                <a:latin typeface="Arial" panose="020B0604020202020204" pitchFamily="34" charset="0"/>
                <a:ea typeface="宋体" panose="02010600030101010101" pitchFamily="2" charset="-122"/>
              </a:rPr>
              <a:t>网站后台管理系统</a:t>
            </a:r>
            <a:r>
              <a:rPr lang="en-US" altLang="zh-CN" sz="1400" b="1">
                <a:latin typeface="Arial" panose="020B0604020202020204" pitchFamily="34" charset="0"/>
                <a:ea typeface="宋体" panose="02010600030101010101" pitchFamily="2" charset="-122"/>
              </a:rPr>
              <a:t>&lt;/title&gt;</a:t>
            </a:r>
            <a:endParaRPr lang="en-US" altLang="zh-CN" sz="1400" b="1">
              <a:latin typeface="Arial" panose="020B0604020202020204" pitchFamily="34" charset="0"/>
              <a:ea typeface="宋体" panose="02010600030101010101" pitchFamily="2" charset="-122"/>
            </a:endParaRPr>
          </a:p>
          <a:p>
            <a:r>
              <a:rPr lang="en-US" altLang="zh-CN" sz="1400" b="1" err="1">
                <a:latin typeface="Arial" panose="020B0604020202020204" pitchFamily="34" charset="0"/>
                <a:ea typeface="宋体" panose="02010600030101010101" pitchFamily="2" charset="-122"/>
              </a:rPr>
              <a:t>        &lt;meta  charset</a:t>
            </a:r>
            <a:r>
              <a:rPr lang="en-US" altLang="zh-CN" sz="1400" b="1">
                <a:latin typeface="Arial" panose="020B0604020202020204" pitchFamily="34" charset="0"/>
                <a:ea typeface="宋体" panose="02010600030101010101" pitchFamily="2" charset="-122"/>
              </a:rPr>
              <a:t>=utf-8&gt;</a:t>
            </a:r>
            <a:endParaRPr lang="en-US" altLang="zh-CN" sz="1400" b="1">
              <a:latin typeface="Arial" panose="020B0604020202020204" pitchFamily="34" charset="0"/>
              <a:ea typeface="宋体" panose="02010600030101010101" pitchFamily="2" charset="-122"/>
            </a:endParaRPr>
          </a:p>
          <a:p>
            <a:r>
              <a:rPr lang="en-US" altLang="zh-CN" sz="1400" b="1">
                <a:latin typeface="Arial" panose="020B0604020202020204" pitchFamily="34" charset="0"/>
                <a:ea typeface="宋体" panose="02010600030101010101" pitchFamily="2" charset="-122"/>
              </a:rPr>
              <a:t>&lt;/head&gt;</a:t>
            </a:r>
            <a:endParaRPr lang="en-US" altLang="zh-CN" sz="1400" b="1">
              <a:latin typeface="Arial" panose="020B0604020202020204" pitchFamily="34" charset="0"/>
              <a:ea typeface="宋体" panose="02010600030101010101" pitchFamily="2" charset="-122"/>
            </a:endParaRPr>
          </a:p>
          <a:p>
            <a:r>
              <a:rPr lang="en-US" altLang="zh-CN" sz="1400" b="1" err="1">
                <a:solidFill>
                  <a:srgbClr val="0000FF"/>
                </a:solidFill>
                <a:latin typeface="Arial" panose="020B0604020202020204" pitchFamily="34" charset="0"/>
                <a:ea typeface="宋体" panose="02010600030101010101" pitchFamily="2" charset="-122"/>
              </a:rPr>
              <a:t>&lt;frameset  rows=“80,*” cols=“*” frameborder</a:t>
            </a:r>
            <a:r>
              <a:rPr lang="en-US" altLang="zh-CN" sz="1400" b="1">
                <a:solidFill>
                  <a:srgbClr val="0000FF"/>
                </a:solidFill>
                <a:latin typeface="Arial" panose="020B0604020202020204" pitchFamily="34" charset="0"/>
                <a:ea typeface="宋体" panose="02010600030101010101" pitchFamily="2" charset="-122"/>
              </a:rPr>
              <a:t>=“0” border=“0” &gt;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err="1">
                <a:solidFill>
                  <a:srgbClr val="0000FF"/>
                </a:solidFill>
                <a:latin typeface="Arial" panose="020B0604020202020204" pitchFamily="34" charset="0"/>
                <a:ea typeface="宋体" panose="02010600030101010101" pitchFamily="2" charset="-122"/>
              </a:rPr>
              <a:t>        &lt;frame src=“” name=“topMain</a:t>
            </a:r>
            <a:r>
              <a:rPr lang="en-US" altLang="zh-CN" sz="1400" b="1">
                <a:solidFill>
                  <a:srgbClr val="0000FF"/>
                </a:solidFill>
                <a:latin typeface="Arial" panose="020B0604020202020204" pitchFamily="34" charset="0"/>
                <a:ea typeface="宋体" panose="02010600030101010101" pitchFamily="2" charset="-122"/>
              </a:rPr>
              <a:t>” /&gt;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err="1">
                <a:solidFill>
                  <a:srgbClr val="0000FF"/>
                </a:solidFill>
                <a:latin typeface="Arial" panose="020B0604020202020204" pitchFamily="34" charset="0"/>
                <a:ea typeface="宋体" panose="02010600030101010101" pitchFamily="2" charset="-122"/>
              </a:rPr>
              <a:t>        &lt;frameset cols=“80,*”</a:t>
            </a:r>
            <a:r>
              <a:rPr lang="en-US" altLang="zh-CN" sz="1400" b="1">
                <a:solidFill>
                  <a:srgbClr val="0000FF"/>
                </a:solidFill>
                <a:latin typeface="Arial" panose="020B0604020202020204" pitchFamily="34" charset="0"/>
                <a:ea typeface="宋体" panose="02010600030101010101" pitchFamily="2" charset="-122"/>
              </a:rPr>
              <a:t>&gt;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err="1">
                <a:solidFill>
                  <a:srgbClr val="0000FF"/>
                </a:solidFill>
                <a:latin typeface="Arial" panose="020B0604020202020204" pitchFamily="34" charset="0"/>
                <a:ea typeface="宋体" panose="02010600030101010101" pitchFamily="2" charset="-122"/>
              </a:rPr>
              <a:t>                &lt;frame src=“left.html” name=“leftMain” noresize=“noresize</a:t>
            </a:r>
            <a:r>
              <a:rPr lang="en-US" altLang="zh-CN" sz="1400" b="1">
                <a:solidFill>
                  <a:srgbClr val="0000FF"/>
                </a:solidFill>
                <a:latin typeface="Arial" panose="020B0604020202020204" pitchFamily="34" charset="0"/>
                <a:ea typeface="宋体" panose="02010600030101010101" pitchFamily="2" charset="-122"/>
              </a:rPr>
              <a:t>” /&gt;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err="1">
                <a:solidFill>
                  <a:srgbClr val="0000FF"/>
                </a:solidFill>
                <a:latin typeface="Arial" panose="020B0604020202020204" pitchFamily="34" charset="0"/>
                <a:ea typeface="宋体" panose="02010600030101010101" pitchFamily="2" charset="-122"/>
              </a:rPr>
              <a:t>                &lt;frame src=“main.html” name=“mainFrame”</a:t>
            </a:r>
            <a:r>
              <a:rPr lang="en-US" altLang="zh-CN" sz="1400" b="1">
                <a:solidFill>
                  <a:srgbClr val="0000FF"/>
                </a:solidFill>
                <a:latin typeface="Arial" panose="020B0604020202020204" pitchFamily="34" charset="0"/>
                <a:ea typeface="宋体" panose="02010600030101010101" pitchFamily="2" charset="-122"/>
              </a:rPr>
              <a:t>/&gt;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a:solidFill>
                  <a:srgbClr val="0000FF"/>
                </a:solidFill>
                <a:latin typeface="Arial" panose="020B0604020202020204" pitchFamily="34" charset="0"/>
                <a:ea typeface="宋体" panose="02010600030101010101" pitchFamily="2" charset="-122"/>
              </a:rPr>
              <a:t>        &lt;/frameset&gt;</a:t>
            </a:r>
            <a:endParaRPr lang="en-US" altLang="zh-CN" sz="1400" b="1">
              <a:solidFill>
                <a:srgbClr val="0000FF"/>
              </a:solidFill>
              <a:latin typeface="Arial" panose="020B0604020202020204" pitchFamily="34" charset="0"/>
              <a:ea typeface="宋体" panose="02010600030101010101" pitchFamily="2" charset="-122"/>
            </a:endParaRPr>
          </a:p>
          <a:p>
            <a:r>
              <a:rPr lang="en-US" altLang="zh-CN" sz="1400" b="1" err="1">
                <a:solidFill>
                  <a:srgbClr val="FF3399"/>
                </a:solidFill>
                <a:latin typeface="Arial" panose="020B0604020202020204" pitchFamily="34" charset="0"/>
                <a:ea typeface="宋体" panose="02010600030101010101" pitchFamily="2" charset="-122"/>
              </a:rPr>
              <a:t>        &lt;noframes</a:t>
            </a:r>
            <a:r>
              <a:rPr lang="en-US" altLang="zh-CN" sz="1400" b="1" dirty="0">
                <a:solidFill>
                  <a:srgbClr val="FF3399"/>
                </a:solidFill>
                <a:latin typeface="Arial" panose="020B0604020202020204" pitchFamily="34" charset="0"/>
                <a:ea typeface="宋体" panose="02010600030101010101" pitchFamily="2" charset="-122"/>
              </a:rPr>
              <a:t>&gt;&lt;body&gt;</a:t>
            </a:r>
            <a:r>
              <a:rPr lang="zh-CN" altLang="en-US" sz="1400" b="1" dirty="0">
                <a:solidFill>
                  <a:srgbClr val="FF3399"/>
                </a:solidFill>
                <a:latin typeface="Arial" panose="020B0604020202020204" pitchFamily="34" charset="0"/>
                <a:ea typeface="宋体" panose="02010600030101010101" pitchFamily="2" charset="-122"/>
              </a:rPr>
              <a:t>你的浏览器不支持框架！</a:t>
            </a:r>
            <a:r>
              <a:rPr lang="en-US" altLang="zh-CN" sz="1400" b="1" dirty="0">
                <a:solidFill>
                  <a:srgbClr val="FF3399"/>
                </a:solidFill>
                <a:latin typeface="Arial" panose="020B0604020202020204" pitchFamily="34" charset="0"/>
                <a:ea typeface="宋体" panose="02010600030101010101" pitchFamily="2" charset="-122"/>
              </a:rPr>
              <a:t>&lt;/body&gt;</a:t>
            </a:r>
            <a:r>
              <a:rPr lang="en-US" altLang="zh-CN" sz="1400" b="1" err="1">
                <a:solidFill>
                  <a:srgbClr val="FF3399"/>
                </a:solidFill>
                <a:latin typeface="Arial" panose="020B0604020202020204" pitchFamily="34" charset="0"/>
                <a:ea typeface="宋体" panose="02010600030101010101" pitchFamily="2" charset="-122"/>
              </a:rPr>
              <a:t>&lt;/noframes</a:t>
            </a:r>
            <a:r>
              <a:rPr lang="en-US" altLang="zh-CN" sz="1400" b="1">
                <a:solidFill>
                  <a:srgbClr val="FF3399"/>
                </a:solidFill>
                <a:latin typeface="Arial" panose="020B0604020202020204" pitchFamily="34" charset="0"/>
                <a:ea typeface="宋体" panose="02010600030101010101" pitchFamily="2" charset="-122"/>
              </a:rPr>
              <a:t>&gt;</a:t>
            </a:r>
            <a:endParaRPr lang="en-US" altLang="zh-CN" sz="1400" b="1">
              <a:solidFill>
                <a:srgbClr val="FF3399"/>
              </a:solidFill>
              <a:latin typeface="Arial" panose="020B0604020202020204" pitchFamily="34" charset="0"/>
              <a:ea typeface="宋体" panose="02010600030101010101" pitchFamily="2" charset="-122"/>
            </a:endParaRPr>
          </a:p>
          <a:p>
            <a:r>
              <a:rPr lang="en-US" altLang="zh-CN" sz="1200" b="1">
                <a:solidFill>
                  <a:srgbClr val="0000FF"/>
                </a:solidFill>
                <a:latin typeface="Arial" panose="020B0604020202020204" pitchFamily="34" charset="0"/>
                <a:ea typeface="宋体" panose="02010600030101010101" pitchFamily="2" charset="-122"/>
              </a:rPr>
              <a:t>&lt;/frameset&gt;</a:t>
            </a:r>
            <a:endParaRPr lang="en-US" altLang="zh-CN" sz="1200" b="1">
              <a:solidFill>
                <a:srgbClr val="0000FF"/>
              </a:solidFill>
              <a:latin typeface="Arial" panose="020B0604020202020204" pitchFamily="34" charset="0"/>
              <a:ea typeface="宋体" panose="02010600030101010101" pitchFamily="2" charset="-122"/>
            </a:endParaRPr>
          </a:p>
          <a:p>
            <a:r>
              <a:rPr lang="en-US" altLang="zh-CN" sz="1400" b="1">
                <a:latin typeface="Arial" panose="020B0604020202020204" pitchFamily="34" charset="0"/>
                <a:ea typeface="宋体" panose="02010600030101010101" pitchFamily="2" charset="-122"/>
              </a:rPr>
              <a:t>&lt;/html&gt;</a:t>
            </a:r>
            <a:endParaRPr lang="en-US" altLang="zh-CN" sz="1400" b="1">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0" y="987425"/>
            <a:ext cx="8021320" cy="3450590"/>
          </a:xfrm>
        </p:spPr>
        <p:txBody>
          <a:bodyPr>
            <a:normAutofit fontScale="70000"/>
          </a:bodyPr>
          <a:lstStyle/>
          <a:p>
            <a:r>
              <a:rPr dirty="0"/>
              <a:t>FrameSet注意事项</a:t>
            </a:r>
            <a:endParaRPr dirty="0"/>
          </a:p>
          <a:p>
            <a:pPr lvl="1"/>
            <a:r>
              <a:rPr dirty="0"/>
              <a:t>在使用了框架集(Frameset)的HTML页面中，body标记被frameset取代。</a:t>
            </a:r>
            <a:endParaRPr dirty="0"/>
          </a:p>
          <a:p>
            <a:pPr lvl="1"/>
            <a:r>
              <a:rPr dirty="0"/>
              <a:t>Frameset用于定义框架结构，至于框架中具体显示什么页面，则由其子元素frame设定。</a:t>
            </a:r>
            <a:endParaRPr dirty="0"/>
          </a:p>
          <a:p>
            <a:pPr lvl="1"/>
            <a:r>
              <a:rPr dirty="0"/>
              <a:t>Frameset的子元素noframes用来指定浏览器不支持框架页时显示的信息</a:t>
            </a:r>
            <a:endParaRPr dirty="0"/>
          </a:p>
          <a:p>
            <a:pPr lvl="1"/>
            <a:r>
              <a:rPr dirty="0"/>
              <a:t>Frameset的标签内容中还可以有frameset（框架嵌套）</a:t>
            </a:r>
            <a:endParaRPr dirty="0"/>
          </a:p>
          <a:p>
            <a:pPr lvl="1"/>
            <a:r>
              <a:rPr dirty="0"/>
              <a:t>Frameset为W3C非推荐元素</a:t>
            </a:r>
            <a:endParaRPr dirty="0"/>
          </a:p>
          <a:p>
            <a:r>
              <a:rPr dirty="0"/>
              <a:t>Frame注意事项</a:t>
            </a:r>
            <a:endParaRPr dirty="0"/>
          </a:p>
          <a:p>
            <a:pPr lvl="1"/>
            <a:r>
              <a:rPr dirty="0"/>
              <a:t>frame元素用来定义单个框架的显示内容与显示方式</a:t>
            </a:r>
            <a:endParaRPr dirty="0"/>
          </a:p>
          <a:p>
            <a:pPr lvl="1"/>
            <a:r>
              <a:rPr dirty="0"/>
              <a:t>Frame为单边标记，因此用“/”结束。</a:t>
            </a:r>
            <a:endParaRPr dirty="0"/>
          </a:p>
          <a:p>
            <a:pPr lvl="1"/>
            <a:r>
              <a:rPr dirty="0"/>
              <a:t>Frame元素为Frameset的子元素。</a:t>
            </a:r>
            <a:endParaRPr dirty="0"/>
          </a:p>
          <a:p>
            <a:pPr lvl="1"/>
            <a:r>
              <a:rPr dirty="0"/>
              <a:t>frame为W3C非推荐元素</a:t>
            </a:r>
            <a:endParaRPr dirty="0"/>
          </a:p>
          <a:p>
            <a:endParaRPr lang="zh-CN" altLang="en-US" dirty="0"/>
          </a:p>
        </p:txBody>
      </p:sp>
      <p:sp>
        <p:nvSpPr>
          <p:cNvPr id="3" name="标题 2"/>
          <p:cNvSpPr>
            <a:spLocks noGrp="1"/>
          </p:cNvSpPr>
          <p:nvPr>
            <p:ph type="title"/>
          </p:nvPr>
        </p:nvSpPr>
        <p:spPr/>
        <p:txBody>
          <a:bodyPr/>
          <a:lstStyle/>
          <a:p>
            <a:r>
              <a:rPr lang="zh-CN" altLang="zh-CN"/>
              <a:t>注意事项</a:t>
            </a:r>
            <a:endParaRPr lang="zh-CN" altLang="zh-CN"/>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0" y="987425"/>
            <a:ext cx="8021320" cy="3450590"/>
          </a:xfrm>
        </p:spPr>
        <p:txBody>
          <a:bodyPr>
            <a:normAutofit/>
          </a:bodyPr>
          <a:lstStyle/>
          <a:p>
            <a:pPr lvl="1"/>
            <a:r>
              <a:rPr dirty="0"/>
              <a:t>概念：提供给不支持框架的浏览器使用</a:t>
            </a:r>
            <a:endParaRPr dirty="0"/>
          </a:p>
          <a:p>
            <a:pPr lvl="1"/>
            <a:r>
              <a:rPr dirty="0"/>
              <a:t>noframes 元素位于 frameset 元素中</a:t>
            </a:r>
            <a:endParaRPr dirty="0"/>
          </a:p>
          <a:p>
            <a:pPr lvl="1"/>
            <a:r>
              <a:rPr dirty="0"/>
              <a:t>语法：&lt;noframes&gt;不支持框架内容&lt;/noframes&gt;</a:t>
            </a:r>
            <a:endParaRPr dirty="0"/>
          </a:p>
          <a:p>
            <a:endParaRPr lang="zh-CN" altLang="en-US" dirty="0"/>
          </a:p>
        </p:txBody>
      </p:sp>
      <p:sp>
        <p:nvSpPr>
          <p:cNvPr id="3" name="标题 2"/>
          <p:cNvSpPr>
            <a:spLocks noGrp="1"/>
          </p:cNvSpPr>
          <p:nvPr>
            <p:ph type="title"/>
          </p:nvPr>
        </p:nvSpPr>
        <p:spPr/>
        <p:txBody>
          <a:bodyPr/>
          <a:lstStyle/>
          <a:p>
            <a:r>
              <a:rPr lang="zh-CN" altLang="en-US"/>
              <a:t>&lt;noframes&gt;</a:t>
            </a:r>
            <a:endParaRPr lang="zh-CN" altLang="en-US"/>
          </a:p>
        </p:txBody>
      </p:sp>
      <p:sp>
        <p:nvSpPr>
          <p:cNvPr id="19459" name="Text Box 4"/>
          <p:cNvSpPr txBox="1"/>
          <p:nvPr/>
        </p:nvSpPr>
        <p:spPr>
          <a:xfrm>
            <a:off x="887095" y="2712720"/>
            <a:ext cx="6610350" cy="1254125"/>
          </a:xfrm>
          <a:prstGeom prst="rect">
            <a:avLst/>
          </a:prstGeom>
          <a:solidFill>
            <a:srgbClr val="CCFFFF"/>
          </a:solidFill>
          <a:ln w="9525" cap="flat" cmpd="sng">
            <a:solidFill>
              <a:srgbClr val="000000"/>
            </a:solidFill>
            <a:prstDash val="solid"/>
            <a:miter/>
            <a:headEnd type="none" w="med" len="med"/>
            <a:tailEnd type="none" w="med" len="med"/>
          </a:ln>
        </p:spPr>
        <p:txBody>
          <a:bodyPr wrap="square" anchor="t">
            <a:spAutoFit/>
          </a:bodyPr>
          <a:lstStyle/>
          <a:p>
            <a:pPr>
              <a:spcBef>
                <a:spcPct val="20000"/>
              </a:spcBef>
            </a:pPr>
            <a:r>
              <a:rPr lang="en-US" altLang="zh-CN" sz="1400" b="1" err="1">
                <a:solidFill>
                  <a:srgbClr val="0000FF"/>
                </a:solidFill>
                <a:latin typeface="Arial" panose="020B0604020202020204" pitchFamily="34" charset="0"/>
                <a:ea typeface="宋体" panose="02010600030101010101" pitchFamily="2" charset="-122"/>
              </a:rPr>
              <a:t>&lt;frameset cols=“150,*”&gt;</a:t>
            </a:r>
            <a:br>
              <a:rPr lang="en-US" altLang="zh-CN" sz="1400" b="1" err="1">
                <a:solidFill>
                  <a:srgbClr val="0000FF"/>
                </a:solidFill>
                <a:latin typeface="Arial" panose="020B0604020202020204" pitchFamily="34" charset="0"/>
                <a:ea typeface="宋体" panose="02010600030101010101" pitchFamily="2" charset="-122"/>
              </a:rPr>
            </a:br>
            <a:r>
              <a:rPr lang="en-US" altLang="zh-CN" sz="1400" b="1" err="1">
                <a:solidFill>
                  <a:srgbClr val="0000FF"/>
                </a:solidFill>
                <a:latin typeface="Arial" panose="020B0604020202020204" pitchFamily="34" charset="0"/>
                <a:ea typeface="宋体" panose="02010600030101010101" pitchFamily="2" charset="-122"/>
              </a:rPr>
              <a:t>        &lt;frame src=“navi.html” noresize=“noresize</a:t>
            </a:r>
            <a:r>
              <a:rPr lang="en-US" altLang="zh-CN" sz="1400" b="1">
                <a:solidFill>
                  <a:srgbClr val="0000FF"/>
                </a:solidFill>
                <a:latin typeface="Arial" panose="020B0604020202020204" pitchFamily="34" charset="0"/>
                <a:ea typeface="宋体" panose="02010600030101010101" pitchFamily="2" charset="-122"/>
              </a:rPr>
              <a:t>” /&gt;</a:t>
            </a:r>
            <a:endParaRPr lang="en-US" altLang="zh-CN" sz="1400" b="1">
              <a:solidFill>
                <a:srgbClr val="0000FF"/>
              </a:solidFill>
              <a:latin typeface="Arial" panose="020B0604020202020204" pitchFamily="34" charset="0"/>
              <a:ea typeface="宋体" panose="02010600030101010101" pitchFamily="2" charset="-122"/>
            </a:endParaRPr>
          </a:p>
          <a:p>
            <a:pPr>
              <a:spcBef>
                <a:spcPct val="20000"/>
              </a:spcBef>
            </a:pPr>
            <a:r>
              <a:rPr lang="en-US" altLang="zh-CN" sz="1400" b="1" err="1">
                <a:solidFill>
                  <a:srgbClr val="0000FF"/>
                </a:solidFill>
                <a:latin typeface="Arial" panose="020B0604020202020204" pitchFamily="34" charset="0"/>
                <a:ea typeface="宋体" panose="02010600030101010101" pitchFamily="2" charset="-122"/>
              </a:rPr>
              <a:t>        &lt;frame src=“main.html</a:t>
            </a:r>
            <a:r>
              <a:rPr lang="en-US" altLang="zh-CN" sz="1400" b="1">
                <a:solidFill>
                  <a:srgbClr val="0000FF"/>
                </a:solidFill>
                <a:latin typeface="Arial" panose="020B0604020202020204" pitchFamily="34" charset="0"/>
                <a:ea typeface="宋体" panose="02010600030101010101" pitchFamily="2" charset="-122"/>
              </a:rPr>
              <a:t>” name=“main”&gt;</a:t>
            </a:r>
            <a:endParaRPr lang="en-US" altLang="zh-CN" sz="1400" b="1">
              <a:solidFill>
                <a:srgbClr val="0000FF"/>
              </a:solidFill>
              <a:latin typeface="Arial" panose="020B0604020202020204" pitchFamily="34" charset="0"/>
              <a:ea typeface="宋体" panose="02010600030101010101" pitchFamily="2" charset="-122"/>
            </a:endParaRPr>
          </a:p>
          <a:p>
            <a:pPr>
              <a:spcBef>
                <a:spcPct val="20000"/>
              </a:spcBef>
            </a:pPr>
            <a:r>
              <a:rPr lang="en-US" altLang="zh-CN" sz="1400" b="1">
                <a:solidFill>
                  <a:srgbClr val="0000FF"/>
                </a:solidFill>
                <a:latin typeface="Arial" panose="020B0604020202020204" pitchFamily="34" charset="0"/>
                <a:ea typeface="宋体" panose="02010600030101010101" pitchFamily="2" charset="-122"/>
              </a:rPr>
              <a:t>        </a:t>
            </a:r>
            <a:r>
              <a:rPr lang="en-US" altLang="zh-CN" sz="1400" b="1" err="1">
                <a:solidFill>
                  <a:srgbClr val="FF0000"/>
                </a:solidFill>
                <a:latin typeface="Arial" panose="020B0604020202020204" pitchFamily="34" charset="0"/>
                <a:ea typeface="宋体" panose="02010600030101010101" pitchFamily="2" charset="-122"/>
              </a:rPr>
              <a:t>&lt;noframes</a:t>
            </a:r>
            <a:r>
              <a:rPr lang="en-US" altLang="zh-CN" sz="1400" b="1" dirty="0">
                <a:solidFill>
                  <a:srgbClr val="FF0000"/>
                </a:solidFill>
                <a:latin typeface="Arial" panose="020B0604020202020204" pitchFamily="34" charset="0"/>
                <a:ea typeface="宋体" panose="02010600030101010101" pitchFamily="2" charset="-122"/>
              </a:rPr>
              <a:t>&gt;</a:t>
            </a:r>
            <a:r>
              <a:rPr lang="zh-CN" altLang="en-US" sz="1400" b="1" dirty="0">
                <a:solidFill>
                  <a:srgbClr val="FF0000"/>
                </a:solidFill>
                <a:latin typeface="Arial" panose="020B0604020202020204" pitchFamily="34" charset="0"/>
                <a:ea typeface="宋体" panose="02010600030101010101" pitchFamily="2" charset="-122"/>
              </a:rPr>
              <a:t>你的浏览器不支持框架！</a:t>
            </a:r>
            <a:r>
              <a:rPr lang="en-US" altLang="zh-CN" sz="1400" b="1" err="1">
                <a:solidFill>
                  <a:srgbClr val="FF0000"/>
                </a:solidFill>
                <a:latin typeface="Arial" panose="020B0604020202020204" pitchFamily="34" charset="0"/>
                <a:ea typeface="宋体" panose="02010600030101010101" pitchFamily="2" charset="-122"/>
              </a:rPr>
              <a:t>&lt;/noframes</a:t>
            </a:r>
            <a:r>
              <a:rPr lang="en-US" altLang="zh-CN" sz="1400" b="1">
                <a:solidFill>
                  <a:srgbClr val="FF0000"/>
                </a:solidFill>
                <a:latin typeface="Arial" panose="020B0604020202020204" pitchFamily="34" charset="0"/>
                <a:ea typeface="宋体" panose="02010600030101010101" pitchFamily="2" charset="-122"/>
              </a:rPr>
              <a:t>&gt;</a:t>
            </a:r>
            <a:br>
              <a:rPr lang="en-US" altLang="zh-CN" sz="1400" b="1">
                <a:solidFill>
                  <a:srgbClr val="0000FF"/>
                </a:solidFill>
                <a:latin typeface="Arial" panose="020B0604020202020204" pitchFamily="34" charset="0"/>
                <a:ea typeface="宋体" panose="02010600030101010101" pitchFamily="2" charset="-122"/>
              </a:rPr>
            </a:br>
            <a:r>
              <a:rPr lang="en-US" altLang="zh-CN" sz="1400" b="1">
                <a:solidFill>
                  <a:srgbClr val="0000FF"/>
                </a:solidFill>
                <a:latin typeface="Arial" panose="020B0604020202020204" pitchFamily="34" charset="0"/>
                <a:ea typeface="宋体" panose="02010600030101010101" pitchFamily="2" charset="-122"/>
              </a:rPr>
              <a:t>&lt;/frameset&gt;</a:t>
            </a:r>
            <a:endParaRPr lang="en-US" altLang="zh-CN" sz="1400" b="1">
              <a:solidFill>
                <a:srgbClr val="0000FF"/>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0" y="987425"/>
            <a:ext cx="8021320" cy="3450590"/>
          </a:xfrm>
        </p:spPr>
        <p:txBody>
          <a:bodyPr>
            <a:normAutofit fontScale="87500" lnSpcReduction="10000"/>
          </a:bodyPr>
          <a:lstStyle/>
          <a:p>
            <a:r>
              <a:rPr lang="zh-CN" altLang="en-US" dirty="0"/>
              <a:t>&lt;a href=""  target="</a:t>
            </a:r>
            <a:r>
              <a:rPr lang="zh-CN" altLang="en-US" b="1" dirty="0">
                <a:solidFill>
                  <a:srgbClr val="FF0000"/>
                </a:solidFill>
              </a:rPr>
              <a:t>框架名称</a:t>
            </a:r>
            <a:r>
              <a:rPr lang="zh-CN" altLang="en-US" dirty="0"/>
              <a:t>"&gt;</a:t>
            </a:r>
            <a:r>
              <a:rPr lang="en-US" altLang="zh-CN" dirty="0"/>
              <a:t>...</a:t>
            </a:r>
            <a:r>
              <a:rPr lang="zh-CN" altLang="en-US" dirty="0"/>
              <a:t>&lt;/a&gt;</a:t>
            </a:r>
            <a:endParaRPr lang="zh-CN" altLang="en-US" dirty="0"/>
          </a:p>
          <a:p>
            <a:pPr lvl="1"/>
            <a:r>
              <a:rPr lang="zh-CN" altLang="en-US" dirty="0"/>
              <a:t> 在指定的框架中打开被链接文档</a:t>
            </a:r>
            <a:endParaRPr lang="zh-CN" altLang="en-US" dirty="0"/>
          </a:p>
          <a:p>
            <a:r>
              <a:rPr lang="zh-CN" altLang="en-US" dirty="0">
                <a:sym typeface="+mn-ea"/>
              </a:rPr>
              <a:t>&lt;a href=""  target="</a:t>
            </a:r>
            <a:r>
              <a:rPr lang="en-US" altLang="zh-CN" b="1" dirty="0">
                <a:solidFill>
                  <a:srgbClr val="FF0000"/>
                </a:solidFill>
                <a:sym typeface="+mn-ea"/>
              </a:rPr>
              <a:t>_self</a:t>
            </a:r>
            <a:r>
              <a:rPr lang="zh-CN" altLang="en-US" dirty="0">
                <a:sym typeface="+mn-ea"/>
              </a:rPr>
              <a:t>"&gt;</a:t>
            </a:r>
            <a:r>
              <a:rPr lang="en-US" altLang="zh-CN" dirty="0">
                <a:sym typeface="+mn-ea"/>
              </a:rPr>
              <a:t>...</a:t>
            </a:r>
            <a:r>
              <a:rPr lang="zh-CN" altLang="en-US" dirty="0">
                <a:sym typeface="+mn-ea"/>
              </a:rPr>
              <a:t> &lt;/a&gt;</a:t>
            </a:r>
            <a:endParaRPr lang="zh-CN" altLang="en-US" dirty="0">
              <a:sym typeface="+mn-ea"/>
            </a:endParaRPr>
          </a:p>
          <a:p>
            <a:pPr lvl="1"/>
            <a:r>
              <a:rPr lang="zh-CN" altLang="en-US" dirty="0"/>
              <a:t> 默认。在当前框架中打开被链接文档</a:t>
            </a:r>
            <a:endParaRPr lang="zh-CN" altLang="en-US" dirty="0"/>
          </a:p>
          <a:p>
            <a:r>
              <a:rPr lang="zh-CN" altLang="en-US" dirty="0">
                <a:sym typeface="+mn-ea"/>
              </a:rPr>
              <a:t>&lt;a href=""  target="</a:t>
            </a:r>
            <a:r>
              <a:rPr lang="en-US" altLang="zh-CN" b="1" dirty="0">
                <a:solidFill>
                  <a:srgbClr val="FF0000"/>
                </a:solidFill>
                <a:sym typeface="+mn-ea"/>
              </a:rPr>
              <a:t>_blank</a:t>
            </a:r>
            <a:r>
              <a:rPr lang="zh-CN" altLang="en-US" dirty="0">
                <a:sym typeface="+mn-ea"/>
              </a:rPr>
              <a:t>"&gt;</a:t>
            </a:r>
            <a:r>
              <a:rPr lang="en-US" altLang="zh-CN" dirty="0">
                <a:sym typeface="+mn-ea"/>
              </a:rPr>
              <a:t>...</a:t>
            </a:r>
            <a:r>
              <a:rPr lang="zh-CN" altLang="en-US" dirty="0">
                <a:sym typeface="+mn-ea"/>
              </a:rPr>
              <a:t>&lt;/a&gt;</a:t>
            </a:r>
            <a:endParaRPr lang="zh-CN" altLang="en-US" dirty="0">
              <a:sym typeface="+mn-ea"/>
            </a:endParaRPr>
          </a:p>
          <a:p>
            <a:pPr lvl="1"/>
            <a:r>
              <a:rPr lang="zh-CN" altLang="en-US" dirty="0"/>
              <a:t>	在新窗口中打开被链接文档</a:t>
            </a:r>
            <a:endParaRPr lang="zh-CN" altLang="en-US" dirty="0"/>
          </a:p>
          <a:p>
            <a:r>
              <a:rPr lang="zh-CN" altLang="en-US" dirty="0">
                <a:sym typeface="+mn-ea"/>
              </a:rPr>
              <a:t>&lt;a href=""  target="</a:t>
            </a:r>
            <a:r>
              <a:rPr lang="en-US" altLang="zh-CN" b="1" dirty="0">
                <a:solidFill>
                  <a:srgbClr val="FF0000"/>
                </a:solidFill>
                <a:sym typeface="+mn-ea"/>
              </a:rPr>
              <a:t>_parent</a:t>
            </a:r>
            <a:r>
              <a:rPr lang="zh-CN" altLang="en-US" dirty="0">
                <a:sym typeface="+mn-ea"/>
              </a:rPr>
              <a:t>"&gt;</a:t>
            </a:r>
            <a:r>
              <a:rPr lang="en-US" altLang="zh-CN" dirty="0">
                <a:sym typeface="+mn-ea"/>
              </a:rPr>
              <a:t>...</a:t>
            </a:r>
            <a:r>
              <a:rPr lang="zh-CN" altLang="en-US" dirty="0">
                <a:sym typeface="+mn-ea"/>
              </a:rPr>
              <a:t>&lt;/a&gt;</a:t>
            </a:r>
            <a:endParaRPr lang="zh-CN" altLang="en-US" dirty="0">
              <a:sym typeface="+mn-ea"/>
            </a:endParaRPr>
          </a:p>
          <a:p>
            <a:pPr lvl="1"/>
            <a:r>
              <a:rPr lang="zh-CN" altLang="en-US" dirty="0"/>
              <a:t>在父框架集中打开被链接文档</a:t>
            </a:r>
            <a:endParaRPr lang="zh-CN" altLang="en-US" dirty="0"/>
          </a:p>
          <a:p>
            <a:r>
              <a:rPr lang="zh-CN" altLang="en-US" dirty="0">
                <a:sym typeface="+mn-ea"/>
              </a:rPr>
              <a:t>&lt;a href=""  target="</a:t>
            </a:r>
            <a:r>
              <a:rPr lang="en-US" altLang="zh-CN" b="1" dirty="0">
                <a:solidFill>
                  <a:srgbClr val="FF0000"/>
                </a:solidFill>
                <a:sym typeface="+mn-ea"/>
              </a:rPr>
              <a:t>_top</a:t>
            </a:r>
            <a:r>
              <a:rPr lang="zh-CN" altLang="en-US" dirty="0">
                <a:sym typeface="+mn-ea"/>
              </a:rPr>
              <a:t>"&gt;</a:t>
            </a:r>
            <a:r>
              <a:rPr lang="en-US" altLang="zh-CN" dirty="0">
                <a:sym typeface="+mn-ea"/>
              </a:rPr>
              <a:t>...</a:t>
            </a:r>
            <a:r>
              <a:rPr lang="zh-CN" altLang="en-US" dirty="0">
                <a:sym typeface="+mn-ea"/>
              </a:rPr>
              <a:t>&lt;/a&gt;</a:t>
            </a:r>
            <a:endParaRPr lang="zh-CN" altLang="en-US" dirty="0">
              <a:sym typeface="+mn-ea"/>
            </a:endParaRPr>
          </a:p>
          <a:p>
            <a:pPr lvl="1"/>
            <a:r>
              <a:rPr lang="zh-CN" altLang="en-US" dirty="0"/>
              <a:t>忽略框架</a:t>
            </a:r>
            <a:r>
              <a:rPr lang="en-US" altLang="zh-CN" dirty="0"/>
              <a:t>,</a:t>
            </a:r>
            <a:r>
              <a:rPr lang="zh-CN" altLang="en-US" dirty="0"/>
              <a:t>在整个窗口中打开被链接文档</a:t>
            </a:r>
            <a:endParaRPr lang="zh-CN" altLang="en-US" dirty="0"/>
          </a:p>
          <a:p>
            <a:endParaRPr lang="zh-CN" altLang="en-US" dirty="0"/>
          </a:p>
        </p:txBody>
      </p:sp>
      <p:sp>
        <p:nvSpPr>
          <p:cNvPr id="3" name="标题 2"/>
          <p:cNvSpPr>
            <a:spLocks noGrp="1"/>
          </p:cNvSpPr>
          <p:nvPr>
            <p:ph type="title"/>
          </p:nvPr>
        </p:nvSpPr>
        <p:spPr/>
        <p:txBody>
          <a:bodyPr/>
          <a:lstStyle/>
          <a:p>
            <a:r>
              <a:rPr lang="zh-CN" altLang="en-US"/>
              <a:t>框架内跳转</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0" y="843280"/>
            <a:ext cx="7776210" cy="2509520"/>
          </a:xfrm>
        </p:spPr>
        <p:txBody>
          <a:bodyPr>
            <a:normAutofit/>
          </a:bodyPr>
          <a:lstStyle/>
          <a:p>
            <a:pPr marL="0" indent="0">
              <a:buNone/>
            </a:pPr>
            <a:r>
              <a:rPr lang="en-US" altLang="zh-CN" sz="1600" dirty="0"/>
              <a:t>概念：Iframe元素会创建包含另外一个文档的内联框架（即行内框架）</a:t>
            </a:r>
            <a:endParaRPr lang="en-US" altLang="zh-CN" sz="1600" dirty="0"/>
          </a:p>
          <a:p>
            <a:pPr marL="0" indent="0">
              <a:buNone/>
            </a:pPr>
            <a:r>
              <a:rPr lang="zh-CN" altLang="en-US" sz="1600" dirty="0"/>
              <a:t>格式：</a:t>
            </a:r>
            <a:r>
              <a:rPr lang="en-US" altLang="zh-CN" sz="1600" dirty="0">
                <a:solidFill>
                  <a:schemeClr val="tx2"/>
                </a:solidFill>
              </a:rPr>
              <a:t>&lt;</a:t>
            </a:r>
            <a:r>
              <a:rPr lang="en-US" altLang="zh-CN" sz="1600" dirty="0" err="1">
                <a:solidFill>
                  <a:schemeClr val="tx2"/>
                </a:solidFill>
              </a:rPr>
              <a:t>iframe</a:t>
            </a:r>
            <a:r>
              <a:rPr lang="en-US" altLang="zh-CN" sz="1600" dirty="0">
                <a:solidFill>
                  <a:schemeClr val="tx2"/>
                </a:solidFill>
              </a:rPr>
              <a:t> </a:t>
            </a:r>
            <a:r>
              <a:rPr lang="en-US" altLang="zh-CN" sz="1600" dirty="0" smtClean="0">
                <a:solidFill>
                  <a:schemeClr val="tx2"/>
                </a:solidFill>
              </a:rPr>
              <a:t>&gt;无法显示时的文本内容&lt;/</a:t>
            </a:r>
            <a:r>
              <a:rPr lang="en-US" altLang="zh-CN" sz="1600" dirty="0" err="1" smtClean="0">
                <a:solidFill>
                  <a:schemeClr val="tx2"/>
                </a:solidFill>
              </a:rPr>
              <a:t>iframe</a:t>
            </a:r>
            <a:r>
              <a:rPr lang="en-US" altLang="zh-CN" sz="1600" dirty="0" smtClean="0">
                <a:solidFill>
                  <a:schemeClr val="tx2"/>
                </a:solidFill>
              </a:rPr>
              <a:t>&gt;</a:t>
            </a:r>
            <a:endParaRPr lang="en-US" altLang="zh-CN" sz="1600" dirty="0" smtClean="0">
              <a:solidFill>
                <a:schemeClr val="tx2"/>
              </a:solidFill>
            </a:endParaRPr>
          </a:p>
          <a:p>
            <a:pPr marL="0" indent="0">
              <a:buNone/>
            </a:pPr>
            <a:r>
              <a:rPr lang="en-US" altLang="zh-CN" sz="1600" dirty="0" smtClean="0"/>
              <a:t>说明</a:t>
            </a:r>
            <a:r>
              <a:rPr lang="zh-CN" altLang="en-US" sz="1600" dirty="0" smtClean="0"/>
              <a:t>：</a:t>
            </a:r>
            <a:endParaRPr lang="zh-CN" altLang="en-US" sz="1600" dirty="0" smtClean="0"/>
          </a:p>
          <a:p>
            <a:pPr lvl="1">
              <a:buFont typeface="Wingdings" panose="05000000000000000000" charset="0"/>
              <a:buChar char=""/>
            </a:pPr>
            <a:r>
              <a:rPr lang="en-US" altLang="zh-CN" sz="1400" dirty="0" smtClean="0"/>
              <a:t>iframe用来在文档中嵌入一个行内框架</a:t>
            </a:r>
            <a:endParaRPr lang="en-US" altLang="zh-CN" sz="1400" dirty="0" smtClean="0"/>
          </a:p>
          <a:p>
            <a:pPr lvl="1">
              <a:buFont typeface="Wingdings" panose="05000000000000000000" charset="0"/>
              <a:buChar char=""/>
            </a:pPr>
            <a:r>
              <a:rPr lang="en-US" altLang="zh-CN" sz="1400" dirty="0" smtClean="0"/>
              <a:t>iframe为body的子元素，因此iframe必须放置于body元素内</a:t>
            </a:r>
            <a:endParaRPr lang="en-US" altLang="zh-CN" sz="1400" dirty="0" smtClean="0"/>
          </a:p>
          <a:p>
            <a:pPr lvl="1">
              <a:buFont typeface="Wingdings" panose="05000000000000000000" charset="0"/>
              <a:buChar char=""/>
            </a:pPr>
            <a:r>
              <a:rPr lang="en-US" altLang="zh-CN" sz="1400" dirty="0" smtClean="0"/>
              <a:t>iframe框架可放置在网页中的任何位置</a:t>
            </a:r>
            <a:endParaRPr lang="en-US" altLang="zh-CN" sz="1400" dirty="0" smtClean="0"/>
          </a:p>
          <a:p>
            <a:pPr lvl="1">
              <a:buFont typeface="Wingdings" panose="05000000000000000000" charset="0"/>
              <a:buChar char=""/>
            </a:pPr>
            <a:r>
              <a:rPr lang="en-US" altLang="zh-CN" sz="1400" dirty="0" smtClean="0"/>
              <a:t>对于不支持iframe的浏览器，可以设置替代内容</a:t>
            </a:r>
            <a:endParaRPr lang="en-US" altLang="zh-CN" sz="1400" dirty="0" smtClean="0"/>
          </a:p>
          <a:p>
            <a:pPr lvl="1">
              <a:buFont typeface="Wingdings" panose="05000000000000000000" charset="0"/>
              <a:buChar char=""/>
            </a:pPr>
            <a:r>
              <a:rPr lang="en-US" altLang="zh-CN" sz="1400" dirty="0" smtClean="0"/>
              <a:t>iframe为W3C非推荐元素</a:t>
            </a:r>
            <a:endParaRPr lang="en-US" altLang="zh-CN" sz="1400" dirty="0" smtClean="0"/>
          </a:p>
          <a:p>
            <a:pPr lvl="1">
              <a:buFont typeface="Wingdings" panose="05000000000000000000" charset="0"/>
              <a:buChar char=""/>
            </a:pPr>
            <a:r>
              <a:rPr lang="en-US" altLang="zh-CN" sz="1400" dirty="0" smtClean="0"/>
              <a:t>终止标签不可省略</a:t>
            </a:r>
            <a:endParaRPr lang="en-US" altLang="zh-CN" sz="1400" dirty="0" smtClean="0"/>
          </a:p>
          <a:p>
            <a:pPr marL="0" indent="0">
              <a:buNone/>
            </a:pPr>
            <a:endParaRPr lang="en-US" altLang="zh-CN" dirty="0" smtClean="0"/>
          </a:p>
          <a:p>
            <a:pPr marL="400050" lvl="1" indent="0"/>
            <a:endParaRPr lang="en-US" altLang="zh-CN" dirty="0" smtClean="0"/>
          </a:p>
          <a:p>
            <a:pPr marL="0" indent="0">
              <a:buNone/>
            </a:pPr>
            <a:endParaRPr lang="en-US" altLang="zh-CN" dirty="0"/>
          </a:p>
        </p:txBody>
      </p:sp>
      <p:sp>
        <p:nvSpPr>
          <p:cNvPr id="3" name="标题 2"/>
          <p:cNvSpPr>
            <a:spLocks noGrp="1"/>
          </p:cNvSpPr>
          <p:nvPr>
            <p:ph type="title"/>
          </p:nvPr>
        </p:nvSpPr>
        <p:spPr/>
        <p:txBody>
          <a:bodyPr>
            <a:normAutofit/>
          </a:bodyPr>
          <a:lstStyle/>
          <a:p>
            <a:r>
              <a:rPr lang="en-US" altLang="zh-CN" dirty="0"/>
              <a:t>2.3 </a:t>
            </a:r>
            <a:r>
              <a:rPr lang="en-US" altLang="zh-CN" dirty="0" err="1" smtClean="0">
                <a:sym typeface="+mn-ea"/>
              </a:rPr>
              <a:t>iframe</a:t>
            </a:r>
            <a:r>
              <a:rPr lang="zh-CN" altLang="en-US" dirty="0"/>
              <a:t>内联框架</a:t>
            </a:r>
            <a:endParaRPr lang="en-US" altLang="zh-CN" dirty="0"/>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t>&lt;iframe&gt;属性</a:t>
            </a:r>
          </a:p>
        </p:txBody>
      </p:sp>
      <p:graphicFrame>
        <p:nvGraphicFramePr>
          <p:cNvPr id="6" name="内容占位符 5"/>
          <p:cNvGraphicFramePr>
            <a:graphicFrameLocks noGrp="1"/>
          </p:cNvGraphicFramePr>
          <p:nvPr>
            <p:ph sz="quarter" idx="13"/>
          </p:nvPr>
        </p:nvGraphicFramePr>
        <p:xfrm>
          <a:off x="760730" y="967105"/>
          <a:ext cx="7381875" cy="2651760"/>
        </p:xfrm>
        <a:graphic>
          <a:graphicData uri="http://schemas.openxmlformats.org/drawingml/2006/table">
            <a:tbl>
              <a:tblPr firstRow="1" bandRow="1">
                <a:tableStyleId>{5C22544A-7EE6-4342-B048-85BDC9FD1C3A}</a:tableStyleId>
              </a:tblPr>
              <a:tblGrid>
                <a:gridCol w="1357630"/>
                <a:gridCol w="1858645"/>
                <a:gridCol w="4165600"/>
              </a:tblGrid>
              <a:tr h="304800">
                <a:tc>
                  <a:txBody>
                    <a:bodyPr/>
                    <a:lstStyle/>
                    <a:p>
                      <a:pPr marL="0" marR="0" lvl="0" indent="0" algn="ctr"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属性</a:t>
                      </a: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ctr"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值</a:t>
                      </a: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ctr"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含义</a:t>
                      </a: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name</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name</a:t>
                      </a: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定义框架名称</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src</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URI</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规定在 </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iframe </a:t>
                      </a: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中显示的文档的 </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URL</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scrolling</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auto | yes | No</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规定是否在 </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iframe </a:t>
                      </a: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中显示滚动条。</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frameborder</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 0</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指定是否显示当前框架的边框</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width</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长度值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指定内嵌框架的宽度，整数的像素值或百分比值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r h="304800">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height</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长度值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c>
                  <a:txBody>
                    <a:bodyPr/>
                    <a:lstStyle/>
                    <a:p>
                      <a:pPr marL="0" marR="0" lvl="0" indent="0" algn="l" defTabSz="914400" rtl="0" eaLnBrk="1" fontAlgn="base" latinLnBrk="0" hangingPunct="1">
                        <a:spcBef>
                          <a:spcPct val="2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指定内嵌框架的高度，整数的像素值或百分比值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tc>
              </a:tr>
            </a:tbl>
          </a:graphicData>
        </a:graphic>
      </p:graphicFrame>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323502" y="267318"/>
            <a:ext cx="8648700" cy="569913"/>
          </a:xfrm>
          <a:prstGeom prst="rect">
            <a:avLst/>
          </a:prstGeom>
          <a:noFill/>
          <a:ln>
            <a:noFill/>
          </a:ln>
        </p:spPr>
        <p:txBody>
          <a:bodyPr vert="horz" wrap="square" lIns="102870" tIns="51435" rIns="102870" bIns="51435"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本节重点</a:t>
            </a:r>
            <a:endPar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687254" y="1099081"/>
            <a:ext cx="7920880" cy="118872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rPr>
              <a:t>表单标签</a:t>
            </a:r>
            <a:endPar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buClr>
                <a:srgbClr val="00B0F0"/>
              </a:buClr>
              <a:buFont typeface="Wingdings" panose="05000000000000000000" pitchFamily="2" charset="2"/>
              <a:buChar char=""/>
            </a:pPr>
            <a:r>
              <a:rPr kumimoji="1"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rPr>
              <a:t>框架标签</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noProof="0" dirty="0" smtClean="0">
                <a:ln>
                  <a:noFill/>
                </a:ln>
                <a:uLnTx/>
                <a:uFillTx/>
                <a:sym typeface="+mn-ea"/>
              </a:rPr>
              <a:t>1</a:t>
            </a:r>
            <a:r>
              <a:rPr lang="en-US" altLang="zh-CN" dirty="0" smtClean="0">
                <a:sym typeface="+mn-ea"/>
              </a:rPr>
              <a:t>.1  </a:t>
            </a:r>
            <a:r>
              <a:rPr lang="zh-CN" altLang="en-US" dirty="0" smtClean="0">
                <a:sym typeface="+mn-ea"/>
              </a:rPr>
              <a:t>表单应用</a:t>
            </a:r>
            <a:endParaRPr lang="en-US" altLang="zh-CN" dirty="0" smtClean="0">
              <a:sym typeface="+mn-ea"/>
            </a:endParaRPr>
          </a:p>
        </p:txBody>
      </p:sp>
      <p:pic>
        <p:nvPicPr>
          <p:cNvPr id="1026" name="Picture 2"/>
          <p:cNvPicPr>
            <a:picLocks noChangeAspect="1" noChangeArrowheads="1"/>
          </p:cNvPicPr>
          <p:nvPr/>
        </p:nvPicPr>
        <p:blipFill>
          <a:blip r:embed="rId1" cstate="print"/>
          <a:srcRect/>
          <a:stretch>
            <a:fillRect/>
          </a:stretch>
        </p:blipFill>
        <p:spPr bwMode="auto">
          <a:xfrm>
            <a:off x="0" y="771550"/>
            <a:ext cx="3627877" cy="4032448"/>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3419872" y="1203598"/>
            <a:ext cx="5605629" cy="3024336"/>
          </a:xfrm>
          <a:prstGeom prst="rect">
            <a:avLst/>
          </a:prstGeom>
          <a:noFill/>
          <a:ln w="9525">
            <a:noFill/>
            <a:miter lim="800000"/>
            <a:headEnd/>
            <a:tailEnd/>
          </a:ln>
        </p:spPr>
      </p:pic>
      <p:sp>
        <p:nvSpPr>
          <p:cNvPr id="2" name="灯片编号占位符 1"/>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57835" y="790575"/>
            <a:ext cx="7625715" cy="3949700"/>
          </a:xfrm>
        </p:spPr>
        <p:txBody>
          <a:bodyPr>
            <a:normAutofit lnSpcReduction="10000"/>
          </a:bodyPr>
          <a:lstStyle/>
          <a:p>
            <a:pPr>
              <a:buNone/>
            </a:pPr>
            <a:r>
              <a:rPr lang="en-US" altLang="zh-CN" sz="2000" dirty="0" smtClean="0">
                <a:sym typeface="+mn-ea"/>
              </a:rPr>
              <a:t>    &lt;form  action=""    method=""   </a:t>
            </a:r>
            <a:r>
              <a:rPr lang="en-US" altLang="zh-CN" sz="2000" dirty="0" err="1" smtClean="0">
                <a:solidFill>
                  <a:schemeClr val="tx1">
                    <a:lumMod val="75000"/>
                    <a:lumOff val="25000"/>
                  </a:schemeClr>
                </a:solidFill>
                <a:sym typeface="+mn-ea"/>
              </a:rPr>
              <a:t>enctype</a:t>
            </a:r>
            <a:r>
              <a:rPr lang="en-US" altLang="zh-CN" sz="2000" dirty="0" smtClean="0">
                <a:solidFill>
                  <a:schemeClr val="tx1">
                    <a:lumMod val="75000"/>
                    <a:lumOff val="25000"/>
                  </a:schemeClr>
                </a:solidFill>
                <a:sym typeface="+mn-ea"/>
              </a:rPr>
              <a:t>=""   </a:t>
            </a:r>
            <a:r>
              <a:rPr lang="en-US" altLang="zh-CN" sz="2000" dirty="0" smtClean="0">
                <a:sym typeface="+mn-ea"/>
              </a:rPr>
              <a:t>name="" &gt;</a:t>
            </a:r>
            <a:endParaRPr lang="en-US" altLang="zh-CN" sz="2000" dirty="0" smtClean="0">
              <a:sym typeface="+mn-ea"/>
            </a:endParaRPr>
          </a:p>
          <a:p>
            <a:pPr lvl="2">
              <a:buNone/>
            </a:pPr>
            <a:r>
              <a:rPr lang="zh-CN" altLang="en-US" sz="1400" dirty="0" smtClean="0">
                <a:sym typeface="+mn-ea"/>
              </a:rPr>
              <a:t>表单元素</a:t>
            </a:r>
            <a:endParaRPr lang="en-US" altLang="zh-CN" sz="1400" dirty="0" smtClean="0">
              <a:sym typeface="+mn-ea"/>
            </a:endParaRPr>
          </a:p>
          <a:p>
            <a:pPr lvl="2">
              <a:buNone/>
            </a:pPr>
            <a:r>
              <a:rPr lang="en-US" altLang="zh-CN" sz="1400" dirty="0" smtClean="0">
                <a:sym typeface="+mn-ea"/>
              </a:rPr>
              <a:t>……</a:t>
            </a:r>
            <a:endParaRPr lang="en-US" altLang="zh-CN" sz="1400" dirty="0" smtClean="0">
              <a:sym typeface="+mn-ea"/>
            </a:endParaRPr>
          </a:p>
          <a:p>
            <a:pPr>
              <a:buNone/>
            </a:pPr>
            <a:r>
              <a:rPr lang="en-US" altLang="zh-CN" sz="2000" dirty="0" smtClean="0">
                <a:sym typeface="+mn-ea"/>
              </a:rPr>
              <a:t>     &lt;/form&gt;</a:t>
            </a:r>
            <a:endParaRPr lang="en-US" altLang="zh-CN" sz="2000" dirty="0" smtClean="0">
              <a:sym typeface="+mn-ea"/>
            </a:endParaRPr>
          </a:p>
          <a:p>
            <a:pPr>
              <a:buNone/>
            </a:pPr>
            <a:r>
              <a:rPr lang="en-US" altLang="zh-CN" sz="2000" dirty="0" smtClean="0">
                <a:sym typeface="+mn-ea"/>
              </a:rPr>
              <a:t>	</a:t>
            </a:r>
            <a:r>
              <a:rPr lang="en-US" altLang="zh-CN" sz="2000" b="1" dirty="0" smtClean="0">
                <a:solidFill>
                  <a:srgbClr val="FF0000"/>
                </a:solidFill>
                <a:sym typeface="+mn-ea"/>
              </a:rPr>
              <a:t>action</a:t>
            </a:r>
            <a:r>
              <a:rPr lang="zh-CN" altLang="en-US" sz="1800" dirty="0" smtClean="0">
                <a:solidFill>
                  <a:schemeClr val="tx1">
                    <a:lumMod val="95000"/>
                    <a:lumOff val="5000"/>
                  </a:schemeClr>
                </a:solidFill>
              </a:rPr>
              <a:t>属性用来设置接收和处理浏览器递交的表单内容的服务器程序的URL</a:t>
            </a:r>
            <a:endParaRPr lang="en-US" altLang="zh-CN" sz="1800" dirty="0" smtClean="0">
              <a:solidFill>
                <a:schemeClr val="tx1">
                  <a:lumMod val="95000"/>
                  <a:lumOff val="5000"/>
                </a:schemeClr>
              </a:solidFill>
            </a:endParaRPr>
          </a:p>
          <a:p>
            <a:pPr>
              <a:buNone/>
            </a:pPr>
            <a:r>
              <a:rPr lang="en-US" altLang="zh-CN" sz="1700" dirty="0" smtClean="0">
                <a:solidFill>
                  <a:schemeClr val="tx1">
                    <a:lumMod val="95000"/>
                    <a:lumOff val="5000"/>
                  </a:schemeClr>
                </a:solidFill>
              </a:rPr>
              <a:t>	</a:t>
            </a:r>
            <a:r>
              <a:rPr lang="en-US" altLang="zh-CN" sz="1900" b="1" dirty="0" smtClean="0">
                <a:solidFill>
                  <a:srgbClr val="FF0000"/>
                </a:solidFill>
              </a:rPr>
              <a:t>m</a:t>
            </a:r>
            <a:r>
              <a:rPr lang="zh-CN" altLang="en-US" sz="1900" b="1" dirty="0" smtClean="0">
                <a:solidFill>
                  <a:srgbClr val="FF0000"/>
                </a:solidFill>
              </a:rPr>
              <a:t>ethod</a:t>
            </a:r>
            <a:r>
              <a:rPr lang="zh-CN" altLang="en-US" sz="1700" dirty="0" smtClean="0">
                <a:solidFill>
                  <a:schemeClr val="tx1">
                    <a:lumMod val="95000"/>
                    <a:lumOff val="5000"/>
                  </a:schemeClr>
                </a:solidFill>
              </a:rPr>
              <a:t>属性用来定义浏览器将表单中的信息提交给服务器端的处理程序的方式，取值可以为：</a:t>
            </a:r>
            <a:r>
              <a:rPr lang="zh-CN" altLang="en-US" sz="1700" dirty="0" smtClean="0">
                <a:solidFill>
                  <a:srgbClr val="FF0000"/>
                </a:solidFill>
              </a:rPr>
              <a:t>GET</a:t>
            </a:r>
            <a:r>
              <a:rPr lang="zh-CN" altLang="en-US" sz="1700" dirty="0" smtClean="0">
                <a:solidFill>
                  <a:schemeClr val="tx1">
                    <a:lumMod val="95000"/>
                    <a:lumOff val="5000"/>
                  </a:schemeClr>
                </a:solidFill>
              </a:rPr>
              <a:t>或POST. </a:t>
            </a:r>
            <a:endParaRPr lang="en-US" altLang="zh-CN" sz="1700" dirty="0" smtClean="0">
              <a:solidFill>
                <a:schemeClr val="tx1">
                  <a:lumMod val="95000"/>
                  <a:lumOff val="5000"/>
                </a:schemeClr>
              </a:solidFill>
            </a:endParaRPr>
          </a:p>
          <a:p>
            <a:pPr>
              <a:buNone/>
            </a:pPr>
            <a:r>
              <a:rPr lang="en-US" altLang="zh-CN" sz="1700" dirty="0" smtClean="0">
                <a:solidFill>
                  <a:schemeClr val="tx1">
                    <a:lumMod val="95000"/>
                    <a:lumOff val="5000"/>
                  </a:schemeClr>
                </a:solidFill>
              </a:rPr>
              <a:t>     </a:t>
            </a:r>
            <a:r>
              <a:rPr lang="en-US" altLang="zh-CN" sz="1800" b="1" dirty="0" smtClean="0">
                <a:solidFill>
                  <a:srgbClr val="FF0000"/>
                </a:solidFill>
              </a:rPr>
              <a:t>e</a:t>
            </a:r>
            <a:r>
              <a:rPr lang="zh-CN" altLang="en-US" sz="1800" b="1" dirty="0" smtClean="0">
                <a:solidFill>
                  <a:srgbClr val="FF0000"/>
                </a:solidFill>
              </a:rPr>
              <a:t>nctype</a:t>
            </a:r>
            <a:r>
              <a:rPr lang="zh-CN" altLang="en-US" sz="1700" dirty="0" smtClean="0">
                <a:solidFill>
                  <a:schemeClr val="tx1">
                    <a:lumMod val="95000"/>
                    <a:lumOff val="5000"/>
                  </a:schemeClr>
                </a:solidFill>
              </a:rPr>
              <a:t>属性指示浏览器使用哪种编码方法将表单数据传送给www服务器。该属性可以有两种取值：</a:t>
            </a:r>
            <a:endParaRPr lang="zh-CN" altLang="en-US" sz="1700" dirty="0" smtClean="0">
              <a:solidFill>
                <a:schemeClr val="tx1">
                  <a:lumMod val="95000"/>
                  <a:lumOff val="5000"/>
                </a:schemeClr>
              </a:solidFill>
            </a:endParaRPr>
          </a:p>
          <a:p>
            <a:pPr marL="914400" lvl="2" indent="0">
              <a:lnSpc>
                <a:spcPct val="120000"/>
              </a:lnSpc>
              <a:buFont typeface="Arial" panose="020B0604020202020204" pitchFamily="34" charset="0"/>
              <a:buNone/>
            </a:pPr>
            <a:r>
              <a:rPr lang="zh-CN" altLang="en-US" sz="1700" dirty="0" smtClean="0">
                <a:solidFill>
                  <a:schemeClr val="tx1">
                    <a:lumMod val="95000"/>
                    <a:lumOff val="5000"/>
                  </a:schemeClr>
                </a:solidFill>
              </a:rPr>
              <a:t>application/x-www-form-urlencoded（默认的设置）</a:t>
            </a:r>
            <a:endParaRPr lang="zh-CN" altLang="en-US" sz="1700" dirty="0" smtClean="0">
              <a:solidFill>
                <a:schemeClr val="tx1">
                  <a:lumMod val="95000"/>
                  <a:lumOff val="5000"/>
                </a:schemeClr>
              </a:solidFill>
            </a:endParaRPr>
          </a:p>
          <a:p>
            <a:pPr marL="914400" lvl="2" indent="0">
              <a:lnSpc>
                <a:spcPct val="120000"/>
              </a:lnSpc>
              <a:buFont typeface="Arial" panose="020B0604020202020204" pitchFamily="34" charset="0"/>
              <a:buNone/>
            </a:pPr>
            <a:r>
              <a:rPr lang="zh-CN" altLang="en-US" sz="1700" dirty="0" smtClean="0">
                <a:solidFill>
                  <a:schemeClr val="tx1">
                    <a:lumMod val="95000"/>
                    <a:lumOff val="5000"/>
                  </a:schemeClr>
                </a:solidFill>
              </a:rPr>
              <a:t>multipart/form-data </a:t>
            </a:r>
            <a:r>
              <a:rPr lang="en-US" altLang="zh-CN" sz="1700" dirty="0" smtClean="0">
                <a:solidFill>
                  <a:schemeClr val="tx1">
                    <a:lumMod val="95000"/>
                    <a:lumOff val="5000"/>
                  </a:schemeClr>
                </a:solidFill>
              </a:rPr>
              <a:t>(</a:t>
            </a:r>
            <a:r>
              <a:rPr lang="zh-CN" altLang="en-US" sz="1700" dirty="0" smtClean="0">
                <a:solidFill>
                  <a:schemeClr val="tx1">
                    <a:lumMod val="95000"/>
                    <a:lumOff val="5000"/>
                  </a:schemeClr>
                </a:solidFill>
              </a:rPr>
              <a:t>多文件上传</a:t>
            </a:r>
            <a:r>
              <a:rPr lang="en-US" altLang="zh-CN" sz="1700" dirty="0" smtClean="0">
                <a:solidFill>
                  <a:schemeClr val="tx1">
                    <a:lumMod val="95000"/>
                    <a:lumOff val="5000"/>
                  </a:schemeClr>
                </a:solidFill>
              </a:rPr>
              <a:t>)</a:t>
            </a:r>
            <a:endParaRPr lang="zh-CN" altLang="en-US" sz="1700" dirty="0" smtClean="0">
              <a:solidFill>
                <a:schemeClr val="tx1">
                  <a:lumMod val="95000"/>
                  <a:lumOff val="5000"/>
                </a:schemeClr>
              </a:solidFill>
            </a:endParaRPr>
          </a:p>
          <a:p>
            <a:pPr>
              <a:buNone/>
            </a:pPr>
            <a:endParaRPr lang="en-US" altLang="zh-CN" sz="2000" dirty="0">
              <a:solidFill>
                <a:schemeClr val="tx1">
                  <a:lumMod val="95000"/>
                  <a:lumOff val="5000"/>
                </a:schemeClr>
              </a:solidFill>
              <a:sym typeface="+mn-ea"/>
            </a:endParaRPr>
          </a:p>
        </p:txBody>
      </p:sp>
      <p:sp>
        <p:nvSpPr>
          <p:cNvPr id="3" name="标题 2"/>
          <p:cNvSpPr>
            <a:spLocks noGrp="1"/>
          </p:cNvSpPr>
          <p:nvPr>
            <p:ph type="title"/>
          </p:nvPr>
        </p:nvSpPr>
        <p:spPr/>
        <p:txBody>
          <a:bodyPr/>
          <a:lstStyle/>
          <a:p>
            <a:r>
              <a:rPr lang="en-US" altLang="zh-CN" noProof="0" smtClean="0">
                <a:ln>
                  <a:noFill/>
                </a:ln>
                <a:uLnTx/>
                <a:uFillTx/>
                <a:sym typeface="+mn-ea"/>
              </a:rPr>
              <a:t>1</a:t>
            </a:r>
            <a:r>
              <a:rPr lang="en-US" altLang="zh-CN" smtClean="0">
                <a:sym typeface="+mn-ea"/>
              </a:rPr>
              <a:t>.2  form</a:t>
            </a:r>
            <a:r>
              <a:rPr lang="zh-CN" altLang="en-US" smtClean="0">
                <a:sym typeface="+mn-ea"/>
              </a:rPr>
              <a:t>表单</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06705" y="869315"/>
            <a:ext cx="8696325" cy="3888740"/>
          </a:xfrm>
        </p:spPr>
        <p:txBody>
          <a:bodyPr>
            <a:normAutofit/>
          </a:bodyPr>
          <a:lstStyle/>
          <a:p>
            <a:r>
              <a:rPr lang="zh-CN" altLang="en-US" dirty="0" smtClean="0"/>
              <a:t>单行文本框</a:t>
            </a:r>
            <a:endParaRPr lang="en-US" altLang="zh-CN" dirty="0" smtClean="0"/>
          </a:p>
          <a:p>
            <a:pPr lvl="1"/>
            <a:r>
              <a:rPr lang="en-US" altLang="zh-CN" dirty="0" smtClean="0"/>
              <a:t>&lt;input  type=</a:t>
            </a:r>
            <a:r>
              <a:rPr lang="en-US" altLang="zh-CN" dirty="0" smtClean="0">
                <a:sym typeface="+mn-ea"/>
              </a:rPr>
              <a:t>"</a:t>
            </a:r>
            <a:r>
              <a:rPr lang="en-US" altLang="zh-CN" b="1" dirty="0" smtClean="0">
                <a:solidFill>
                  <a:srgbClr val="FF0000"/>
                </a:solidFill>
              </a:rPr>
              <a:t>text</a:t>
            </a:r>
            <a:r>
              <a:rPr lang="en-US" altLang="zh-CN" dirty="0" smtClean="0">
                <a:sym typeface="+mn-ea"/>
              </a:rPr>
              <a:t>"</a:t>
            </a:r>
            <a:r>
              <a:rPr lang="en-US" altLang="zh-CN" dirty="0" smtClean="0"/>
              <a:t>   name=</a:t>
            </a:r>
            <a:r>
              <a:rPr lang="en-US" altLang="zh-CN" dirty="0" smtClean="0">
                <a:sym typeface="+mn-ea"/>
              </a:rPr>
              <a:t>""</a:t>
            </a:r>
            <a:r>
              <a:rPr lang="en-US" altLang="zh-CN" dirty="0" smtClean="0"/>
              <a:t> </a:t>
            </a:r>
            <a:r>
              <a:rPr lang="en-US" altLang="zh-CN" smtClean="0"/>
              <a:t> value=“默认值” size=“宽度” maxlength=“最大字符数”</a:t>
            </a:r>
            <a:r>
              <a:rPr lang="en-US" altLang="zh-CN" dirty="0" smtClean="0"/>
              <a:t> placeholder=</a:t>
            </a:r>
            <a:r>
              <a:rPr lang="en-US" altLang="zh-CN" dirty="0">
                <a:sym typeface="+mn-ea"/>
              </a:rPr>
              <a:t>""</a:t>
            </a:r>
            <a:r>
              <a:rPr lang="en-US" altLang="zh-CN" dirty="0"/>
              <a:t> </a:t>
            </a:r>
            <a:r>
              <a:rPr lang="en-US" altLang="zh-CN" dirty="0" smtClean="0"/>
              <a:t> /&gt;</a:t>
            </a:r>
            <a:endParaRPr lang="en-US" altLang="zh-CN" dirty="0" smtClean="0"/>
          </a:p>
          <a:p>
            <a:r>
              <a:rPr lang="zh-CN" altLang="en-US" dirty="0" smtClean="0"/>
              <a:t>密码文本框</a:t>
            </a:r>
            <a:endParaRPr lang="en-US" altLang="zh-CN" dirty="0" smtClean="0"/>
          </a:p>
          <a:p>
            <a:pPr lvl="1"/>
            <a:r>
              <a:rPr lang="en-US" altLang="zh-CN" sz="1600" dirty="0" smtClean="0"/>
              <a:t>&lt;input  type=</a:t>
            </a:r>
            <a:r>
              <a:rPr lang="en-US" altLang="zh-CN" sz="1600" dirty="0" smtClean="0">
                <a:sym typeface="+mn-ea"/>
              </a:rPr>
              <a:t>"</a:t>
            </a:r>
            <a:r>
              <a:rPr lang="en-US" altLang="zh-CN" sz="1600" b="1" dirty="0" smtClean="0">
                <a:solidFill>
                  <a:srgbClr val="FF0000"/>
                </a:solidFill>
              </a:rPr>
              <a:t>password</a:t>
            </a:r>
            <a:r>
              <a:rPr lang="en-US" altLang="zh-CN" sz="1600" dirty="0" smtClean="0">
                <a:sym typeface="+mn-ea"/>
              </a:rPr>
              <a:t>"</a:t>
            </a:r>
            <a:r>
              <a:rPr lang="en-US" altLang="zh-CN" sz="1600" dirty="0" smtClean="0"/>
              <a:t>   name=</a:t>
            </a:r>
            <a:r>
              <a:rPr lang="en-US" altLang="zh-CN" sz="1600" dirty="0" smtClean="0">
                <a:sym typeface="+mn-ea"/>
              </a:rPr>
              <a:t>""</a:t>
            </a:r>
            <a:r>
              <a:rPr lang="en-US" altLang="zh-CN" sz="1600" dirty="0" smtClean="0"/>
              <a:t>  size=</a:t>
            </a:r>
            <a:r>
              <a:rPr lang="en-US" altLang="zh-CN" sz="1600" dirty="0" smtClean="0">
                <a:sym typeface="+mn-ea"/>
              </a:rPr>
              <a:t>""</a:t>
            </a:r>
            <a:r>
              <a:rPr lang="en-US" altLang="zh-CN" sz="1600" dirty="0" smtClean="0"/>
              <a:t>   </a:t>
            </a:r>
            <a:r>
              <a:rPr lang="en-US" altLang="zh-CN" sz="1600" dirty="0" err="1" smtClean="0"/>
              <a:t>maxlength</a:t>
            </a:r>
            <a:r>
              <a:rPr lang="en-US" altLang="zh-CN" sz="1600" dirty="0" smtClean="0"/>
              <a:t>=</a:t>
            </a:r>
            <a:r>
              <a:rPr lang="en-US" altLang="zh-CN" sz="1600" dirty="0" smtClean="0">
                <a:sym typeface="+mn-ea"/>
              </a:rPr>
              <a:t>""</a:t>
            </a:r>
            <a:r>
              <a:rPr lang="en-US" altLang="zh-CN" sz="1600" dirty="0" smtClean="0"/>
              <a:t>  value=</a:t>
            </a:r>
            <a:r>
              <a:rPr lang="en-US" altLang="zh-CN" sz="1600" dirty="0" smtClean="0">
                <a:sym typeface="+mn-ea"/>
              </a:rPr>
              <a:t>""</a:t>
            </a:r>
            <a:r>
              <a:rPr lang="en-US" altLang="zh-CN" sz="1600" dirty="0" smtClean="0"/>
              <a:t> /&gt;</a:t>
            </a:r>
            <a:endParaRPr lang="en-US" altLang="zh-CN" sz="1600" dirty="0" smtClean="0"/>
          </a:p>
          <a:p>
            <a:r>
              <a:rPr lang="zh-CN" altLang="en-US" dirty="0" smtClean="0"/>
              <a:t>多行文本框</a:t>
            </a:r>
            <a:endParaRPr lang="en-US" altLang="zh-CN" dirty="0" smtClean="0"/>
          </a:p>
          <a:p>
            <a:pPr lvl="1"/>
            <a:r>
              <a:rPr lang="en-US" altLang="zh-CN" sz="1800" dirty="0" smtClean="0"/>
              <a:t>&lt;</a:t>
            </a:r>
            <a:r>
              <a:rPr lang="en-US" altLang="zh-CN" sz="1800" b="1" dirty="0" err="1" smtClean="0">
                <a:solidFill>
                  <a:srgbClr val="FF0000"/>
                </a:solidFill>
              </a:rPr>
              <a:t>textarea</a:t>
            </a:r>
            <a:r>
              <a:rPr lang="en-US" altLang="zh-CN" sz="1800" dirty="0" smtClean="0"/>
              <a:t>  name=</a:t>
            </a:r>
            <a:r>
              <a:rPr lang="en-US" altLang="zh-CN" sz="1800" dirty="0" smtClean="0">
                <a:sym typeface="+mn-ea"/>
              </a:rPr>
              <a:t>""</a:t>
            </a:r>
            <a:r>
              <a:rPr lang="en-US" altLang="zh-CN" sz="1800" dirty="0" smtClean="0"/>
              <a:t>   cols=</a:t>
            </a:r>
            <a:r>
              <a:rPr lang="en-US" altLang="zh-CN" sz="1800" dirty="0" smtClean="0">
                <a:sym typeface="+mn-ea"/>
              </a:rPr>
              <a:t>""</a:t>
            </a:r>
            <a:r>
              <a:rPr lang="en-US" altLang="zh-CN" sz="1800" dirty="0" smtClean="0"/>
              <a:t>    rows=</a:t>
            </a:r>
            <a:r>
              <a:rPr lang="en-US" altLang="zh-CN" sz="1800" dirty="0" smtClean="0">
                <a:sym typeface="+mn-ea"/>
              </a:rPr>
              <a:t>""</a:t>
            </a:r>
            <a:r>
              <a:rPr lang="en-US" altLang="zh-CN" sz="1800" dirty="0" smtClean="0"/>
              <a:t>   &gt;&lt;/</a:t>
            </a:r>
            <a:r>
              <a:rPr lang="en-US" altLang="zh-CN" sz="1800" dirty="0" err="1" smtClean="0"/>
              <a:t>textarea</a:t>
            </a:r>
            <a:r>
              <a:rPr lang="en-US" altLang="zh-CN" sz="1800" dirty="0" smtClean="0"/>
              <a:t>&gt;</a:t>
            </a:r>
            <a:endParaRPr lang="en-US" altLang="zh-CN" sz="1800" dirty="0" smtClean="0"/>
          </a:p>
        </p:txBody>
      </p:sp>
      <p:sp>
        <p:nvSpPr>
          <p:cNvPr id="4" name="标题 3"/>
          <p:cNvSpPr>
            <a:spLocks noGrp="1"/>
          </p:cNvSpPr>
          <p:nvPr>
            <p:ph type="title"/>
          </p:nvPr>
        </p:nvSpPr>
        <p:spPr/>
        <p:txBody>
          <a:bodyPr/>
          <a:lstStyle/>
          <a:p>
            <a:r>
              <a:rPr lang="en-US" altLang="zh-CN" smtClean="0"/>
              <a:t>1.3 </a:t>
            </a:r>
            <a:r>
              <a:rPr lang="zh-CN" altLang="en-US" smtClean="0"/>
              <a:t>文本框</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7544" y="987574"/>
            <a:ext cx="8352928" cy="3312368"/>
          </a:xfrm>
        </p:spPr>
        <p:txBody>
          <a:bodyPr>
            <a:normAutofit/>
          </a:bodyPr>
          <a:lstStyle/>
          <a:p>
            <a:r>
              <a:rPr lang="zh-CN" altLang="en-US" dirty="0" smtClean="0"/>
              <a:t>单选框</a:t>
            </a:r>
            <a:endParaRPr lang="en-US" altLang="zh-CN" dirty="0" smtClean="0"/>
          </a:p>
          <a:p>
            <a:pPr marL="742950" lvl="2" indent="-342900"/>
            <a:r>
              <a:rPr lang="en-US" altLang="zh-CN" dirty="0" smtClean="0"/>
              <a:t>&lt;input type=</a:t>
            </a:r>
            <a:r>
              <a:rPr lang="en-US" altLang="zh-CN" dirty="0" smtClean="0">
                <a:sym typeface="+mn-ea"/>
              </a:rPr>
              <a:t>"</a:t>
            </a:r>
            <a:r>
              <a:rPr lang="en-US" altLang="zh-CN" b="1" dirty="0" smtClean="0">
                <a:solidFill>
                  <a:srgbClr val="FF0000"/>
                </a:solidFill>
                <a:sym typeface="+mn-ea"/>
              </a:rPr>
              <a:t>radio</a:t>
            </a:r>
            <a:r>
              <a:rPr lang="en-US" altLang="zh-CN" dirty="0" smtClean="0">
                <a:sym typeface="+mn-ea"/>
              </a:rPr>
              <a:t>"  name=""  value=""  checked="checked" /&gt;</a:t>
            </a:r>
            <a:endParaRPr lang="en-US" altLang="zh-CN" dirty="0" smtClean="0">
              <a:sym typeface="+mn-ea"/>
            </a:endParaRPr>
          </a:p>
          <a:p>
            <a:pPr>
              <a:buNone/>
            </a:pPr>
            <a:endParaRPr lang="en-US" altLang="zh-CN" dirty="0" smtClean="0"/>
          </a:p>
          <a:p>
            <a:r>
              <a:rPr lang="zh-CN" altLang="en-US" dirty="0" smtClean="0"/>
              <a:t>单选按钮组</a:t>
            </a:r>
            <a:endParaRPr lang="en-US" altLang="zh-CN" dirty="0" smtClean="0"/>
          </a:p>
          <a:p>
            <a:pPr lvl="1"/>
            <a:r>
              <a:rPr lang="zh-CN" altLang="en-US" dirty="0" smtClean="0"/>
              <a:t>单选框</a:t>
            </a:r>
            <a:r>
              <a:rPr lang="en-US" altLang="zh-CN" dirty="0" smtClean="0"/>
              <a:t>name</a:t>
            </a:r>
            <a:r>
              <a:rPr lang="zh-CN" altLang="en-US" dirty="0" smtClean="0"/>
              <a:t>值相同则为同一按钮组</a:t>
            </a:r>
            <a:endParaRPr lang="en-US" altLang="zh-CN" dirty="0" smtClean="0"/>
          </a:p>
          <a:p>
            <a:pPr lvl="1"/>
            <a:endParaRPr lang="zh-CN" altLang="en-US" dirty="0"/>
          </a:p>
        </p:txBody>
      </p:sp>
      <p:sp>
        <p:nvSpPr>
          <p:cNvPr id="4" name="标题 3"/>
          <p:cNvSpPr>
            <a:spLocks noGrp="1"/>
          </p:cNvSpPr>
          <p:nvPr>
            <p:ph type="title"/>
          </p:nvPr>
        </p:nvSpPr>
        <p:spPr/>
        <p:txBody>
          <a:bodyPr/>
          <a:lstStyle/>
          <a:p>
            <a:r>
              <a:rPr lang="en-US" altLang="zh-CN" smtClean="0"/>
              <a:t>1.4  </a:t>
            </a:r>
            <a:r>
              <a:rPr lang="zh-CN" altLang="en-US" smtClean="0"/>
              <a:t>单选框</a:t>
            </a:r>
            <a:r>
              <a:rPr lang="en-US" altLang="zh-CN" smtClean="0"/>
              <a:t> </a:t>
            </a:r>
            <a:endParaRPr lang="zh-CN" altLang="en-US"/>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23528" y="915566"/>
            <a:ext cx="8712968" cy="3312368"/>
          </a:xfrm>
        </p:spPr>
        <p:txBody>
          <a:bodyPr>
            <a:normAutofit/>
          </a:bodyPr>
          <a:lstStyle/>
          <a:p>
            <a:r>
              <a:rPr lang="zh-CN" altLang="en-US" dirty="0" smtClean="0"/>
              <a:t>复选框</a:t>
            </a:r>
            <a:endParaRPr lang="en-US" altLang="zh-CN" dirty="0" smtClean="0"/>
          </a:p>
          <a:p>
            <a:pPr marL="742950" lvl="2" indent="-342900"/>
            <a:r>
              <a:rPr lang="en-US" altLang="zh-CN" dirty="0" smtClean="0"/>
              <a:t>&lt;input type=</a:t>
            </a:r>
            <a:r>
              <a:rPr lang="en-US" altLang="zh-CN" dirty="0" smtClean="0">
                <a:sym typeface="+mn-ea"/>
              </a:rPr>
              <a:t> "</a:t>
            </a:r>
            <a:r>
              <a:rPr lang="en-US" altLang="zh-CN" b="1" dirty="0" smtClean="0">
                <a:solidFill>
                  <a:srgbClr val="FF0000"/>
                </a:solidFill>
                <a:sym typeface="+mn-ea"/>
              </a:rPr>
              <a:t>checkbox</a:t>
            </a:r>
            <a:r>
              <a:rPr lang="en-US" altLang="zh-CN" dirty="0" smtClean="0">
                <a:sym typeface="+mn-ea"/>
              </a:rPr>
              <a:t>"  name=""  value=""  checked="checked" /&gt;</a:t>
            </a:r>
            <a:endParaRPr lang="en-US" altLang="zh-CN" dirty="0" smtClean="0">
              <a:sym typeface="+mn-ea"/>
            </a:endParaRPr>
          </a:p>
          <a:p>
            <a:pPr>
              <a:buNone/>
            </a:pPr>
            <a:endParaRPr lang="en-US" altLang="zh-CN" dirty="0" smtClean="0"/>
          </a:p>
          <a:p>
            <a:r>
              <a:rPr lang="zh-CN" altLang="en-US" dirty="0" smtClean="0"/>
              <a:t>复选按钮组</a:t>
            </a:r>
            <a:endParaRPr lang="en-US" altLang="zh-CN" dirty="0" smtClean="0"/>
          </a:p>
          <a:p>
            <a:pPr lvl="1"/>
            <a:r>
              <a:rPr lang="zh-CN" altLang="en-US" dirty="0" smtClean="0"/>
              <a:t>复选框</a:t>
            </a:r>
            <a:r>
              <a:rPr lang="en-US" altLang="zh-CN" dirty="0" smtClean="0"/>
              <a:t>name</a:t>
            </a:r>
            <a:r>
              <a:rPr lang="zh-CN" altLang="en-US" dirty="0" smtClean="0"/>
              <a:t>值必须为</a:t>
            </a:r>
            <a:r>
              <a:rPr lang="zh-CN" altLang="en-US" b="1" dirty="0" smtClean="0">
                <a:solidFill>
                  <a:srgbClr val="FF0000"/>
                </a:solidFill>
              </a:rPr>
              <a:t>同名数组</a:t>
            </a:r>
            <a:r>
              <a:rPr lang="zh-CN" altLang="en-US" dirty="0" smtClean="0"/>
              <a:t>则为同一按钮组</a:t>
            </a:r>
            <a:endParaRPr lang="zh-CN" altLang="en-US" dirty="0" smtClean="0"/>
          </a:p>
          <a:p>
            <a:pPr marL="457200" lvl="1" indent="0">
              <a:buNone/>
            </a:pPr>
            <a:r>
              <a:rPr lang="en-US" altLang="zh-CN" sz="1800" dirty="0" smtClean="0">
                <a:sym typeface="+mn-ea"/>
              </a:rPr>
              <a:t>&lt;input type= "</a:t>
            </a:r>
            <a:r>
              <a:rPr lang="en-US" altLang="zh-CN" sz="1800" dirty="0" smtClean="0">
                <a:solidFill>
                  <a:schemeClr val="tx1">
                    <a:lumMod val="95000"/>
                    <a:lumOff val="5000"/>
                  </a:schemeClr>
                </a:solidFill>
                <a:sym typeface="+mn-ea"/>
              </a:rPr>
              <a:t>checkbox</a:t>
            </a:r>
            <a:r>
              <a:rPr lang="en-US" altLang="zh-CN" sz="1800" dirty="0" smtClean="0">
                <a:sym typeface="+mn-ea"/>
              </a:rPr>
              <a:t>"  name="name[]"  value=""   /&gt;</a:t>
            </a:r>
            <a:endParaRPr lang="en-US" altLang="zh-CN" sz="1800" dirty="0" smtClean="0">
              <a:sym typeface="+mn-ea"/>
            </a:endParaRPr>
          </a:p>
          <a:p>
            <a:pPr marL="457200" lvl="1" indent="0">
              <a:buNone/>
            </a:pPr>
            <a:r>
              <a:rPr lang="en-US" altLang="zh-CN" sz="1800" dirty="0" smtClean="0">
                <a:sym typeface="+mn-ea"/>
              </a:rPr>
              <a:t>&lt;input type= "</a:t>
            </a:r>
            <a:r>
              <a:rPr lang="en-US" altLang="zh-CN" sz="1800" dirty="0" smtClean="0">
                <a:solidFill>
                  <a:schemeClr val="tx1">
                    <a:lumMod val="95000"/>
                    <a:lumOff val="5000"/>
                  </a:schemeClr>
                </a:solidFill>
                <a:sym typeface="+mn-ea"/>
              </a:rPr>
              <a:t>checkbox</a:t>
            </a:r>
            <a:r>
              <a:rPr lang="en-US" altLang="zh-CN" sz="1800" dirty="0" smtClean="0">
                <a:sym typeface="+mn-ea"/>
              </a:rPr>
              <a:t>"  name="name[]"  value=""   /&gt;</a:t>
            </a:r>
            <a:endParaRPr lang="en-US" altLang="zh-CN" sz="1800" dirty="0" smtClean="0">
              <a:sym typeface="+mn-ea"/>
            </a:endParaRPr>
          </a:p>
          <a:p>
            <a:pPr lvl="1"/>
            <a:endParaRPr lang="zh-CN" altLang="en-US" dirty="0"/>
          </a:p>
        </p:txBody>
      </p:sp>
      <p:sp>
        <p:nvSpPr>
          <p:cNvPr id="4" name="标题 3"/>
          <p:cNvSpPr>
            <a:spLocks noGrp="1"/>
          </p:cNvSpPr>
          <p:nvPr>
            <p:ph type="title"/>
          </p:nvPr>
        </p:nvSpPr>
        <p:spPr/>
        <p:txBody>
          <a:bodyPr/>
          <a:lstStyle/>
          <a:p>
            <a:r>
              <a:rPr lang="en-US" altLang="zh-CN" dirty="0" smtClean="0"/>
              <a:t>1.5  </a:t>
            </a:r>
            <a:r>
              <a:rPr lang="zh-CN" altLang="en-US" dirty="0" smtClean="0"/>
              <a:t>复选框</a:t>
            </a:r>
            <a:r>
              <a:rPr lang="en-US" altLang="zh-CN" dirty="0" smtClean="0"/>
              <a:t> </a:t>
            </a:r>
            <a:endParaRPr lang="zh-CN" altLang="en-US" dirty="0"/>
          </a:p>
        </p:txBody>
      </p:sp>
      <p:sp>
        <p:nvSpPr>
          <p:cNvPr id="5" name="灯片编号占位符 4"/>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00075" y="771525"/>
            <a:ext cx="6594475" cy="1885950"/>
          </a:xfrm>
        </p:spPr>
        <p:txBody>
          <a:bodyPr>
            <a:normAutofit fontScale="97500" lnSpcReduction="10000"/>
          </a:bodyPr>
          <a:lstStyle/>
          <a:p>
            <a:r>
              <a:rPr lang="zh-CN" altLang="en-US" sz="1800" dirty="0" smtClean="0"/>
              <a:t>下拉菜单</a:t>
            </a:r>
            <a:endParaRPr lang="zh-CN" altLang="en-US" sz="1800" dirty="0" smtClean="0"/>
          </a:p>
          <a:p>
            <a:pPr lvl="1">
              <a:buNone/>
            </a:pPr>
            <a:r>
              <a:rPr lang="en-US" altLang="zh-CN" sz="1400" dirty="0" smtClean="0"/>
              <a:t>&lt;</a:t>
            </a:r>
            <a:r>
              <a:rPr lang="en-US" altLang="zh-CN" sz="1400" b="1" dirty="0" smtClean="0">
                <a:solidFill>
                  <a:srgbClr val="FF0000"/>
                </a:solidFill>
              </a:rPr>
              <a:t>select </a:t>
            </a:r>
            <a:r>
              <a:rPr lang="en-US" altLang="zh-CN" sz="1400" dirty="0" smtClean="0"/>
              <a:t>name=</a:t>
            </a:r>
            <a:r>
              <a:rPr lang="en-US" altLang="zh-CN" sz="1400" dirty="0" smtClean="0">
                <a:sym typeface="+mn-ea"/>
              </a:rPr>
              <a:t>""</a:t>
            </a:r>
            <a:r>
              <a:rPr lang="en-US" altLang="zh-CN" sz="1400" dirty="0" smtClean="0"/>
              <a:t>   size=</a:t>
            </a:r>
            <a:r>
              <a:rPr lang="en-US" altLang="zh-CN" sz="1400" dirty="0" smtClean="0">
                <a:sym typeface="+mn-ea"/>
              </a:rPr>
              <a:t>""</a:t>
            </a:r>
            <a:r>
              <a:rPr lang="en-US" altLang="zh-CN" sz="1400" dirty="0" smtClean="0"/>
              <a:t>   </a:t>
            </a:r>
            <a:r>
              <a:rPr lang="en-US" altLang="zh-CN" sz="1400" b="1" dirty="0" smtClean="0">
                <a:solidFill>
                  <a:srgbClr val="FF0000"/>
                </a:solidFill>
              </a:rPr>
              <a:t>multiple=</a:t>
            </a:r>
            <a:r>
              <a:rPr lang="en-US" altLang="zh-CN" sz="1400" b="1" dirty="0" smtClean="0">
                <a:solidFill>
                  <a:srgbClr val="FF0000"/>
                </a:solidFill>
                <a:sym typeface="+mn-ea"/>
              </a:rPr>
              <a:t>"</a:t>
            </a:r>
            <a:r>
              <a:rPr lang="en-US" altLang="zh-CN" sz="1400" b="1" dirty="0" err="1" smtClean="0">
                <a:solidFill>
                  <a:srgbClr val="FF0000"/>
                </a:solidFill>
              </a:rPr>
              <a:t>mutiple</a:t>
            </a:r>
            <a:r>
              <a:rPr lang="en-US" altLang="zh-CN" sz="1400" b="1" dirty="0" smtClean="0">
                <a:solidFill>
                  <a:srgbClr val="FF0000"/>
                </a:solidFill>
                <a:sym typeface="+mn-ea"/>
              </a:rPr>
              <a:t>" </a:t>
            </a:r>
            <a:r>
              <a:rPr lang="en-US" altLang="zh-CN" sz="1400" dirty="0" smtClean="0"/>
              <a:t>&gt;</a:t>
            </a:r>
            <a:endParaRPr lang="en-US" altLang="zh-CN" sz="1400" dirty="0" smtClean="0"/>
          </a:p>
          <a:p>
            <a:pPr lvl="1">
              <a:buNone/>
            </a:pPr>
            <a:r>
              <a:rPr lang="en-US" altLang="zh-CN" sz="1400" dirty="0" smtClean="0"/>
              <a:t>	</a:t>
            </a:r>
            <a:r>
              <a:rPr lang="en-US" altLang="zh-CN" sz="1400" dirty="0" smtClean="0">
                <a:solidFill>
                  <a:schemeClr val="bg2">
                    <a:lumMod val="25000"/>
                  </a:schemeClr>
                </a:solidFill>
              </a:rPr>
              <a:t>&lt;</a:t>
            </a:r>
            <a:r>
              <a:rPr lang="en-US" altLang="zh-CN" sz="1400" dirty="0" err="1" smtClean="0">
                <a:solidFill>
                  <a:schemeClr val="bg2">
                    <a:lumMod val="25000"/>
                  </a:schemeClr>
                </a:solidFill>
              </a:rPr>
              <a:t>optgroup</a:t>
            </a:r>
            <a:r>
              <a:rPr lang="en-US" altLang="zh-CN" sz="1400" dirty="0" smtClean="0">
                <a:solidFill>
                  <a:schemeClr val="bg2">
                    <a:lumMod val="25000"/>
                  </a:schemeClr>
                </a:solidFill>
              </a:rPr>
              <a:t> label=</a:t>
            </a:r>
            <a:r>
              <a:rPr lang="zh-CN" altLang="en-US" sz="1400" dirty="0" smtClean="0">
                <a:solidFill>
                  <a:schemeClr val="bg2">
                    <a:lumMod val="25000"/>
                  </a:schemeClr>
                </a:solidFill>
              </a:rPr>
              <a:t>分组名称</a:t>
            </a:r>
            <a:r>
              <a:rPr lang="en-US" altLang="zh-CN" sz="1400" dirty="0" smtClean="0">
                <a:solidFill>
                  <a:schemeClr val="bg2">
                    <a:lumMod val="25000"/>
                  </a:schemeClr>
                </a:solidFill>
              </a:rPr>
              <a:t>&gt;</a:t>
            </a:r>
            <a:endParaRPr lang="en-US" altLang="zh-CN" sz="1400" dirty="0" smtClean="0">
              <a:solidFill>
                <a:schemeClr val="bg2">
                  <a:lumMod val="25000"/>
                </a:schemeClr>
              </a:solidFill>
            </a:endParaRPr>
          </a:p>
          <a:p>
            <a:pPr lvl="1">
              <a:buNone/>
            </a:pPr>
            <a:r>
              <a:rPr lang="en-US" altLang="zh-CN" sz="1400" dirty="0" smtClean="0"/>
              <a:t>		  &lt;</a:t>
            </a:r>
            <a:r>
              <a:rPr lang="en-US" altLang="zh-CN" sz="1400" b="1" dirty="0" smtClean="0">
                <a:solidFill>
                  <a:srgbClr val="FF0000"/>
                </a:solidFill>
              </a:rPr>
              <a:t>option</a:t>
            </a:r>
            <a:r>
              <a:rPr lang="en-US" altLang="zh-CN" sz="1400" dirty="0" smtClean="0"/>
              <a:t> value=</a:t>
            </a:r>
            <a:r>
              <a:rPr lang="en-US" altLang="zh-CN" sz="1400" dirty="0" smtClean="0">
                <a:sym typeface="+mn-ea"/>
              </a:rPr>
              <a:t>""</a:t>
            </a:r>
            <a:r>
              <a:rPr lang="en-US" altLang="zh-CN" sz="1400" dirty="0" smtClean="0"/>
              <a:t>   selected=</a:t>
            </a:r>
            <a:r>
              <a:rPr lang="en-US" altLang="zh-CN" sz="1400" dirty="0" smtClean="0">
                <a:sym typeface="+mn-ea"/>
              </a:rPr>
              <a:t>"</a:t>
            </a:r>
            <a:r>
              <a:rPr lang="en-US" altLang="zh-CN" sz="1400" dirty="0" smtClean="0"/>
              <a:t>selected</a:t>
            </a:r>
            <a:r>
              <a:rPr lang="en-US" altLang="zh-CN" sz="1400" dirty="0" smtClean="0">
                <a:sym typeface="+mn-ea"/>
              </a:rPr>
              <a:t>"</a:t>
            </a:r>
            <a:r>
              <a:rPr lang="en-US" altLang="zh-CN" sz="1400" dirty="0" smtClean="0"/>
              <a:t>&gt;&lt;/option&gt;</a:t>
            </a:r>
            <a:endParaRPr lang="en-US" altLang="zh-CN" sz="1400" dirty="0" smtClean="0"/>
          </a:p>
          <a:p>
            <a:pPr lvl="1">
              <a:buNone/>
            </a:pPr>
            <a:r>
              <a:rPr lang="en-US" altLang="zh-CN" sz="1400" dirty="0" smtClean="0"/>
              <a:t>        ……</a:t>
            </a:r>
            <a:endParaRPr lang="en-US" altLang="zh-CN" sz="1400" dirty="0" smtClean="0"/>
          </a:p>
          <a:p>
            <a:pPr lvl="1">
              <a:buNone/>
            </a:pPr>
            <a:r>
              <a:rPr lang="en-US" altLang="zh-CN" sz="1400" dirty="0" smtClean="0"/>
              <a:t>    </a:t>
            </a:r>
            <a:r>
              <a:rPr lang="en-US" altLang="zh-CN" sz="1400" dirty="0" smtClean="0">
                <a:solidFill>
                  <a:schemeClr val="bg2">
                    <a:lumMod val="25000"/>
                  </a:schemeClr>
                </a:solidFill>
              </a:rPr>
              <a:t>&lt;/</a:t>
            </a:r>
            <a:r>
              <a:rPr lang="en-US" altLang="zh-CN" sz="1400" dirty="0" err="1" smtClean="0">
                <a:solidFill>
                  <a:schemeClr val="bg2">
                    <a:lumMod val="25000"/>
                  </a:schemeClr>
                </a:solidFill>
              </a:rPr>
              <a:t>optgroup</a:t>
            </a:r>
            <a:r>
              <a:rPr lang="en-US" altLang="zh-CN" sz="1400" dirty="0" smtClean="0">
                <a:solidFill>
                  <a:schemeClr val="bg2">
                    <a:lumMod val="25000"/>
                  </a:schemeClr>
                </a:solidFill>
              </a:rPr>
              <a:t>&gt;</a:t>
            </a:r>
            <a:endParaRPr lang="en-US" altLang="zh-CN" sz="1400" dirty="0" smtClean="0">
              <a:solidFill>
                <a:schemeClr val="bg2">
                  <a:lumMod val="25000"/>
                </a:schemeClr>
              </a:solidFill>
            </a:endParaRPr>
          </a:p>
          <a:p>
            <a:pPr lvl="1">
              <a:buNone/>
            </a:pPr>
            <a:r>
              <a:rPr lang="en-US" altLang="zh-CN" sz="1400" dirty="0" smtClean="0"/>
              <a:t> &lt;/select&gt;</a:t>
            </a:r>
            <a:endParaRPr lang="en-US" altLang="zh-CN" sz="1400" dirty="0" smtClean="0"/>
          </a:p>
          <a:p>
            <a:pPr lvl="1">
              <a:buNone/>
            </a:pPr>
            <a:endParaRPr lang="zh-CN" altLang="en-US" dirty="0"/>
          </a:p>
        </p:txBody>
      </p:sp>
      <p:sp>
        <p:nvSpPr>
          <p:cNvPr id="4" name="标题 3"/>
          <p:cNvSpPr>
            <a:spLocks noGrp="1"/>
          </p:cNvSpPr>
          <p:nvPr>
            <p:ph type="title"/>
          </p:nvPr>
        </p:nvSpPr>
        <p:spPr/>
        <p:txBody>
          <a:bodyPr/>
          <a:lstStyle/>
          <a:p>
            <a:r>
              <a:rPr lang="en-US" altLang="zh-CN" smtClean="0"/>
              <a:t>1.7 </a:t>
            </a:r>
            <a:r>
              <a:rPr lang="zh-CN" altLang="en-US" smtClean="0"/>
              <a:t>下拉菜单</a:t>
            </a:r>
            <a:endParaRPr lang="zh-CN" altLang="en-US"/>
          </a:p>
        </p:txBody>
      </p:sp>
      <p:pic>
        <p:nvPicPr>
          <p:cNvPr id="132126" name="Picture 41"/>
          <p:cNvPicPr>
            <a:picLocks noChangeAspect="1"/>
          </p:cNvPicPr>
          <p:nvPr/>
        </p:nvPicPr>
        <p:blipFill>
          <a:blip r:embed="rId1" cstate="print"/>
          <a:stretch>
            <a:fillRect/>
          </a:stretch>
        </p:blipFill>
        <p:spPr>
          <a:xfrm>
            <a:off x="7704138" y="434975"/>
            <a:ext cx="1025525" cy="2449513"/>
          </a:xfrm>
          <a:prstGeom prst="rect">
            <a:avLst/>
          </a:prstGeom>
          <a:noFill/>
          <a:ln w="9525">
            <a:noFill/>
          </a:ln>
        </p:spPr>
      </p:pic>
      <p:graphicFrame>
        <p:nvGraphicFramePr>
          <p:cNvPr id="132129" name="表格 132128"/>
          <p:cNvGraphicFramePr/>
          <p:nvPr/>
        </p:nvGraphicFramePr>
        <p:xfrm>
          <a:off x="738505" y="3169920"/>
          <a:ext cx="6083300" cy="1407795"/>
        </p:xfrm>
        <a:graphic>
          <a:graphicData uri="http://schemas.openxmlformats.org/drawingml/2006/table">
            <a:tbl>
              <a:tblPr>
                <a:effectLst/>
                <a:tableStyleId>{5940675A-B579-460E-94D1-54222C63F5DA}</a:tableStyleId>
              </a:tblPr>
              <a:tblGrid>
                <a:gridCol w="918210"/>
                <a:gridCol w="954405"/>
                <a:gridCol w="4210685"/>
              </a:tblGrid>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属性</a:t>
                      </a:r>
                      <a:endParaRPr lang="zh-CN" altLang="en-US" sz="1200" b="0" dirty="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属性值</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说明</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name</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dirty="0">
                          <a:solidFill>
                            <a:srgbClr val="000000"/>
                          </a:solidFill>
                          <a:latin typeface="宋体" panose="02010600030101010101" pitchFamily="2" charset="-122"/>
                          <a:ea typeface="宋体" panose="02010600030101010101" pitchFamily="2" charset="-122"/>
                        </a:rPr>
                        <a:t>name</a:t>
                      </a:r>
                      <a:r>
                        <a:rPr lang="zh-CN" altLang="en-US" sz="1200" b="0" dirty="0">
                          <a:solidFill>
                            <a:srgbClr val="000000"/>
                          </a:solidFill>
                          <a:latin typeface="宋体" panose="02010600030101010101" pitchFamily="2" charset="-122"/>
                          <a:ea typeface="宋体" panose="02010600030101010101" pitchFamily="2" charset="-122"/>
                        </a:rPr>
                        <a:t>名 </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规定下拉列表的名称</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size</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正整数</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规定下拉列表中可见选项的数目</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0515">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multiple </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multiple </a:t>
                      </a:r>
                      <a:endParaRPr lang="en-US" altLang="zh-CN" sz="1200" b="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布尔属性，设置后选单项目允许多选，否则只能选择一个</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disabled </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disabled </a:t>
                      </a:r>
                      <a:endParaRPr lang="en-US" altLang="zh-CN" sz="1200" b="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规定禁用该下拉列表</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67310" y="2633980"/>
            <a:ext cx="4601210" cy="368300"/>
          </a:xfrm>
          <a:prstGeom prst="rect">
            <a:avLst/>
          </a:prstGeom>
          <a:noFill/>
        </p:spPr>
        <p:txBody>
          <a:bodyPr wrap="square" rtlCol="0">
            <a:spAutoFit/>
          </a:bodyPr>
          <a:lstStyle/>
          <a:p>
            <a:pPr marL="742950" lvl="1" indent="-285750" algn="l">
              <a:buClr>
                <a:srgbClr val="0070C0"/>
              </a:buClr>
              <a:buSzPct val="95000"/>
              <a:buFont typeface="Wingdings" panose="05000000000000000000" charset="0"/>
              <a:buChar char=""/>
            </a:pPr>
            <a:r>
              <a:rPr lang="en-US" altLang="zh-CN" dirty="0">
                <a:sym typeface="+mn-ea"/>
              </a:rPr>
              <a:t>&lt;select&gt;</a:t>
            </a:r>
            <a:r>
              <a:rPr lang="zh-CN" altLang="en-US" dirty="0">
                <a:sym typeface="+mn-ea"/>
              </a:rPr>
              <a:t>标签属性</a:t>
            </a:r>
            <a:endParaRPr lang="zh-CN" altLang="en-US" dirty="0"/>
          </a:p>
        </p:txBody>
      </p:sp>
      <p:sp>
        <p:nvSpPr>
          <p:cNvPr id="6" name="灯片编号占位符 5"/>
          <p:cNvSpPr>
            <a:spLocks noGrp="1"/>
          </p:cNvSpPr>
          <p:nvPr>
            <p:ph type="sldNum" sz="quarter" idx="12"/>
          </p:nvPr>
        </p:nvSpPr>
        <p:spPr/>
        <p:txBody>
          <a:bodyPr/>
          <a:p>
            <a:fld id="{9A0DB2DC-4C9A-4742-B13C-FB6460FD3503}" type="slidenum">
              <a:rPr lang="zh-CN" altLang="en-US">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5587</Words>
  <Application>WPS 演示</Application>
  <PresentationFormat>全屏显示(16:9)</PresentationFormat>
  <Paragraphs>603</Paragraphs>
  <Slides>29</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Calibri</vt:lpstr>
      <vt:lpstr>Impact</vt:lpstr>
      <vt:lpstr>Wingdings</vt:lpstr>
      <vt:lpstr>Arial Unicode MS</vt:lpstr>
      <vt:lpstr>Office 主题</vt:lpstr>
      <vt:lpstr>PowerPoint 演示文稿</vt:lpstr>
      <vt:lpstr>PowerPoint 演示文稿</vt:lpstr>
      <vt:lpstr>PowerPoint 演示文稿</vt:lpstr>
      <vt:lpstr>1.1  表单应用</vt:lpstr>
      <vt:lpstr>1.2  form表单</vt:lpstr>
      <vt:lpstr>1.3 文本框</vt:lpstr>
      <vt:lpstr>1.4  单选框 </vt:lpstr>
      <vt:lpstr>1.5  复选框 </vt:lpstr>
      <vt:lpstr>1.7 下拉菜单</vt:lpstr>
      <vt:lpstr>1.8 浏览框</vt:lpstr>
      <vt:lpstr>1.9 隐藏域</vt:lpstr>
      <vt:lpstr>1.10 按钮</vt:lpstr>
      <vt:lpstr>1.11 readonly与disabled属性</vt:lpstr>
      <vt:lpstr>lable</vt:lpstr>
      <vt:lpstr>&lt;fieldset&gt;和&lt;legend&gt;</vt:lpstr>
      <vt:lpstr>&lt;input&gt;标记属性</vt:lpstr>
      <vt:lpstr>&lt;input&gt;标记——type属性</vt:lpstr>
      <vt:lpstr>思考</vt:lpstr>
      <vt:lpstr>2.1 框架</vt:lpstr>
      <vt:lpstr>什么是框架？</vt:lpstr>
      <vt:lpstr>框架的优点和缺点</vt:lpstr>
      <vt:lpstr>&lt;frameset&gt;标记属性</vt:lpstr>
      <vt:lpstr>&lt;frame&gt;标记属性</vt:lpstr>
      <vt:lpstr>框架页面结构</vt:lpstr>
      <vt:lpstr>注意事项</vt:lpstr>
      <vt:lpstr>&lt;noframes&gt;</vt:lpstr>
      <vt:lpstr>框架内跳转</vt:lpstr>
      <vt:lpstr>2.3 iframe内联框架</vt:lpstr>
      <vt:lpstr>&lt;iframe&gt;属性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837</cp:revision>
  <dcterms:created xsi:type="dcterms:W3CDTF">2015-08-22T06:07:00Z</dcterms:created>
  <dcterms:modified xsi:type="dcterms:W3CDTF">2019-07-07T17:41:39Z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