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handoutMasterIdLst>
    <p:handoutMasterId r:id="rId32"/>
  </p:handoutMasterIdLst>
  <p:sldIdLst>
    <p:sldId id="320" r:id="rId4"/>
    <p:sldId id="269" r:id="rId6"/>
    <p:sldId id="270" r:id="rId7"/>
    <p:sldId id="267" r:id="rId8"/>
    <p:sldId id="348" r:id="rId9"/>
    <p:sldId id="271" r:id="rId10"/>
    <p:sldId id="349" r:id="rId11"/>
    <p:sldId id="272" r:id="rId12"/>
    <p:sldId id="275" r:id="rId13"/>
    <p:sldId id="276" r:id="rId14"/>
    <p:sldId id="277" r:id="rId15"/>
    <p:sldId id="278" r:id="rId16"/>
    <p:sldId id="279" r:id="rId17"/>
    <p:sldId id="280" r:id="rId18"/>
    <p:sldId id="281" r:id="rId19"/>
    <p:sldId id="282" r:id="rId20"/>
    <p:sldId id="283" r:id="rId21"/>
    <p:sldId id="284" r:id="rId22"/>
    <p:sldId id="285" r:id="rId23"/>
    <p:sldId id="289" r:id="rId24"/>
    <p:sldId id="286" r:id="rId25"/>
    <p:sldId id="287" r:id="rId26"/>
    <p:sldId id="375" r:id="rId27"/>
    <p:sldId id="296" r:id="rId28"/>
    <p:sldId id="376" r:id="rId29"/>
    <p:sldId id="373" r:id="rId30"/>
    <p:sldId id="374"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35"/>
    <a:srgbClr val="00B0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2" autoAdjust="0"/>
    <p:restoredTop sz="91161" autoAdjust="0"/>
  </p:normalViewPr>
  <p:slideViewPr>
    <p:cSldViewPr>
      <p:cViewPr>
        <p:scale>
          <a:sx n="80" d="100"/>
          <a:sy n="80" d="100"/>
        </p:scale>
        <p:origin x="-1212" y="-114"/>
      </p:cViewPr>
      <p:guideLst>
        <p:guide orient="horz" pos="1586"/>
        <p:guide pos="281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994" y="-96"/>
      </p:cViewPr>
      <p:guideLst>
        <p:guide orient="horz" pos="2820"/>
        <p:guide pos="210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B76644-501D-4902-A541-CA2499216D7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7F623-7662-4658-BF35-2533AFF0550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10099-EE9B-495C-A4CF-41B950C173A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8AEC5-2607-47EA-9DBC-CA4CCE4656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伪类的效果可以通过添加一个实际的类来达到，而伪元素的效果则需要通过添加一个实际的元素才能达到，这也是为什么他们一个称为伪类，一个称为伪元素的原因。</a:t>
            </a:r>
            <a:endParaRPr lang="zh-CN" altLang="en-US">
              <a:sym typeface="+mn-ea"/>
            </a:endParaRPr>
          </a:p>
          <a:p>
            <a:r>
              <a:rPr lang="zh-CN" altLang="en-US"/>
              <a:t>p:first-child {font-weight: bold;}第一个规则将作为某元素第一个子元素的所有 p 元素设置为粗体。</a:t>
            </a:r>
            <a:r>
              <a:rPr lang="en-US" altLang="zh-CN"/>
              <a:t>(</a:t>
            </a:r>
            <a:r>
              <a:rPr lang="zh-CN" altLang="zh-CN"/>
              <a:t>很容易误会 p 元素的第一个子元素</a:t>
            </a:r>
            <a:r>
              <a:rPr lang="en-US" altLang="zh-CN"/>
              <a:t>)</a:t>
            </a:r>
            <a:endParaRPr lang="en-US" altLang="zh-CN"/>
          </a:p>
          <a:p>
            <a:endParaRPr lang="zh-CN" altLang="en-US"/>
          </a:p>
        </p:txBody>
      </p:sp>
      <p:sp>
        <p:nvSpPr>
          <p:cNvPr id="4" name="灯片编号占位符 3"/>
          <p:cNvSpPr>
            <a:spLocks noGrp="1"/>
          </p:cNvSpPr>
          <p:nvPr>
            <p:ph type="sldNum" sz="quarter" idx="5"/>
          </p:nvPr>
        </p:nvSpPr>
        <p:spPr/>
        <p:txBody>
          <a:bodyPr/>
          <a:p>
            <a:fld id="{E4E8AEC5-2607-47EA-9DBC-CA4CCE46568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%,百分比。相对单位。相对于当前默认值的百分比。浏览器的默认字体大小为16px.</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2">
              <a:buFont typeface="Arial" panose="020B0604020202020204" pitchFamily="34" charset="0"/>
              <a:buNone/>
            </a:pPr>
            <a:r>
              <a:rPr lang="zh-CN" altLang="en-US" smtClean="0">
                <a:sym typeface="+mn-ea"/>
              </a:rPr>
              <a:t>相对长度单位</a:t>
            </a:r>
            <a:r>
              <a:rPr lang="en-US" altLang="zh-CN" smtClean="0">
                <a:sym typeface="+mn-ea"/>
              </a:rPr>
              <a:t>:px,em,%    </a:t>
            </a:r>
            <a:r>
              <a:rPr lang="zh-CN" altLang="en-US" smtClean="0">
                <a:sym typeface="+mn-ea"/>
              </a:rPr>
              <a:t>绝对长度单位 </a:t>
            </a:r>
            <a:r>
              <a:rPr lang="en-US" altLang="zh-CN" smtClean="0">
                <a:sym typeface="+mn-ea"/>
              </a:rPr>
              <a:t>in pt cm mm  </a:t>
            </a:r>
            <a:r>
              <a:rPr lang="zh-CN" altLang="en-US" smtClean="0">
                <a:sym typeface="+mn-ea"/>
              </a:rPr>
              <a:t>换算比例：</a:t>
            </a:r>
            <a:r>
              <a:rPr lang="en-US" altLang="zh-CN" smtClean="0">
                <a:sym typeface="+mn-ea"/>
              </a:rPr>
              <a:t>1in = 2.54cm = 25.4 mm = 72pt</a:t>
            </a:r>
            <a:endParaRPr lang="en-US" altLang="zh-CN" smtClean="0">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推荐遵循的是W3C于1998年5月12日推荐CSS2。W3C创建CSS标准的目的是以CSS取代HTML表格式布局、帧和其他表现的语言。纯CSS布局与结构式HTML相结合能帮助设计师分离外观与结构，使站点的访问及维护更加容易。 </a:t>
            </a:r>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&lt;link rel="shortcut icon" href="my.ico" type="image/x-icon" /&gt;</a:t>
            </a:r>
            <a:endParaRPr lang="zh-CN" altLang="en-US"/>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差别1：link属于HTML标签，而@import完全是CSS提供的一种方式。</a:t>
            </a:r>
            <a:endParaRPr lang="zh-CN" altLang="en-US"/>
          </a:p>
          <a:p>
            <a:r>
              <a:rPr lang="zh-CN" altLang="en-US"/>
              <a:t>　　link标签除了可以加载CSS外，还可以做很多其它的事情，比如定义RSS，定义rel连接属性等，@import就只能加载CSS了。 </a:t>
            </a:r>
            <a:endParaRPr lang="zh-CN" altLang="en-US"/>
          </a:p>
          <a:p>
            <a:r>
              <a:rPr lang="zh-CN" altLang="en-US"/>
              <a:t>　　差别2：加载顺序的差别。当一个页面被加载的时候（就是被浏览者浏览的时候），link引用的CSS会同时被加载，而@import引用的CSS 会等到页面全部被下载完再被加载。所以有时候浏览@import加载CSS的页面时开始会没有样式（就是闪烁），网速慢的时候还挺明显（梦之都加载CSS 的方式就是使用@import，我一边下载一边浏览梦之都网页时，就会出现上述问题）。 </a:t>
            </a:r>
            <a:endParaRPr lang="zh-CN" altLang="en-US"/>
          </a:p>
          <a:p>
            <a:r>
              <a:rPr lang="zh-CN" altLang="en-US"/>
              <a:t>　　差别3：兼容性的差别。由于@import是CSS2.1提出的所以老的浏览器不支持，@import只有在IE5以上的才能识别，而link标签无此问题。 </a:t>
            </a:r>
            <a:endParaRPr lang="zh-CN" altLang="en-US"/>
          </a:p>
          <a:p>
            <a:r>
              <a:rPr lang="zh-CN" altLang="en-US"/>
              <a:t>　　差别4：使用dom控制样式时的差别。当使用javascript控制dom去改变样式的时候，只能使用link标签，因为@import不是dom可以控制的。 </a:t>
            </a:r>
            <a:endParaRPr lang="zh-CN" altLang="en-US"/>
          </a:p>
        </p:txBody>
      </p:sp>
      <p:sp>
        <p:nvSpPr>
          <p:cNvPr id="4" name="灯片编号占位符 3"/>
          <p:cNvSpPr>
            <a:spLocks noGrp="1"/>
          </p:cNvSpPr>
          <p:nvPr>
            <p:ph type="sldNum" sz="quarter" idx="5"/>
          </p:nvPr>
        </p:nvSpPr>
        <p:spPr/>
        <p:txBody>
          <a:bodyPr/>
          <a:p>
            <a:fld id="{E4E8AEC5-2607-47EA-9DBC-CA4CCE46568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后代选择器：浏览器CSS匹配不是从左到右进行查找，而是从右到左进行查找。浏览器从右到左进行查找的好处是为了尽早过滤掉一些无关的样式规则和元素。</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E4E8AEC5-2607-47EA-9DBC-CA4CCE4656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EA676F-A7F1-492B-92CB-DFB1FD7AEC8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53924E-519B-483C-8700-29C44E7FB5A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6F2388-15B0-4527-981F-976B939196E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EA676F-A7F1-492B-92CB-DFB1FD7AEC8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5AF66C-1030-4DC6-A42C-C9FF0C067F87}"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966585" y="4632644"/>
            <a:ext cx="2133600" cy="273844"/>
          </a:xfrm>
        </p:spPr>
        <p:txBody>
          <a:bodyPr/>
          <a:lstStyle>
            <a:lvl1pPr>
              <a:defRPr sz="1400"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8299" y="4486590"/>
            <a:ext cx="1553669" cy="567047"/>
          </a:xfrm>
          <a:prstGeom prst="rect">
            <a:avLst/>
          </a:prstGeom>
        </p:spPr>
      </p:pic>
      <p:sp>
        <p:nvSpPr>
          <p:cNvPr id="11" name="矩形 10"/>
          <p:cNvSpPr/>
          <p:nvPr userDrawn="1"/>
        </p:nvSpPr>
        <p:spPr>
          <a:xfrm>
            <a:off x="44971" y="4851270"/>
            <a:ext cx="67473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
        <p:nvSpPr>
          <p:cNvPr id="13" name="矩形 12"/>
          <p:cNvSpPr/>
          <p:nvPr userDrawn="1"/>
        </p:nvSpPr>
        <p:spPr>
          <a:xfrm>
            <a:off x="8560320" y="4851270"/>
            <a:ext cx="5400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D0F8BF9-F002-4BA6-B546-A8C287E73D1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7995" y="120396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3706DB-48F7-408A-ACBA-3675DF5EBF9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62E21C0-41CA-4DA7-97DA-583048EACCCA}"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73AB0A8-875F-45CC-B1C1-99A37B154F8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8299" y="4486590"/>
            <a:ext cx="1553669" cy="567047"/>
          </a:xfrm>
          <a:prstGeom prst="rect">
            <a:avLst/>
          </a:prstGeom>
        </p:spPr>
      </p:pic>
      <p:sp>
        <p:nvSpPr>
          <p:cNvPr id="11" name="矩形 10"/>
          <p:cNvSpPr/>
          <p:nvPr userDrawn="1"/>
        </p:nvSpPr>
        <p:spPr>
          <a:xfrm>
            <a:off x="44971" y="4851270"/>
            <a:ext cx="67473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kumimoji="1" lang="zh-CN" altLang="en-US" sz="1350">
              <a:solidFill>
                <a:srgbClr val="4472C4">
                  <a:lumMod val="75000"/>
                </a:srgbClr>
              </a:solidFill>
            </a:endParaRPr>
          </a:p>
        </p:txBody>
      </p:sp>
      <p:sp>
        <p:nvSpPr>
          <p:cNvPr id="13" name="矩形 12"/>
          <p:cNvSpPr/>
          <p:nvPr userDrawn="1"/>
        </p:nvSpPr>
        <p:spPr>
          <a:xfrm>
            <a:off x="8560320" y="4851270"/>
            <a:ext cx="5400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p>
            <a:pPr algn="ctr"/>
            <a:endParaRPr kumimoji="1" lang="zh-CN" altLang="en-US" sz="1350">
              <a:solidFill>
                <a:srgbClr val="4472C4">
                  <a:lumMod val="75000"/>
                </a:srgb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41C8F4-590E-488A-B3AB-573D3B6E3927}"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8299" y="4486590"/>
            <a:ext cx="1553669" cy="567047"/>
          </a:xfrm>
          <a:prstGeom prst="rect">
            <a:avLst/>
          </a:prstGeom>
        </p:spPr>
      </p:pic>
      <p:sp>
        <p:nvSpPr>
          <p:cNvPr id="11" name="矩形 10"/>
          <p:cNvSpPr/>
          <p:nvPr userDrawn="1"/>
        </p:nvSpPr>
        <p:spPr>
          <a:xfrm>
            <a:off x="44971" y="4851270"/>
            <a:ext cx="67473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
        <p:nvSpPr>
          <p:cNvPr id="13" name="矩形 12"/>
          <p:cNvSpPr/>
          <p:nvPr userDrawn="1"/>
        </p:nvSpPr>
        <p:spPr>
          <a:xfrm>
            <a:off x="8560320" y="4851270"/>
            <a:ext cx="5400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sz="1400"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sp>
        <p:nvSpPr>
          <p:cNvPr id="8" name="内容占位符 7"/>
          <p:cNvSpPr>
            <a:spLocks noGrp="1"/>
          </p:cNvSpPr>
          <p:nvPr>
            <p:ph sz="quarter" idx="13"/>
          </p:nvPr>
        </p:nvSpPr>
        <p:spPr>
          <a:xfrm>
            <a:off x="467544" y="987574"/>
            <a:ext cx="6840760" cy="720725"/>
          </a:xfrm>
        </p:spPr>
        <p:txBody>
          <a:bodyPr/>
          <a:lstStyle>
            <a:lvl1pPr>
              <a:buClr>
                <a:srgbClr val="00B0F0"/>
              </a:buClr>
              <a:buFont typeface="Wingdings" panose="05000000000000000000" pitchFamily="2" charset="2"/>
              <a:buChar char=""/>
              <a:defRPr sz="2400">
                <a:latin typeface="微软雅黑" panose="020B0503020204020204" pitchFamily="34" charset="-122"/>
                <a:ea typeface="微软雅黑" panose="020B0503020204020204" pitchFamily="34" charset="-122"/>
              </a:defRPr>
            </a:lvl1pPr>
            <a:lvl2pPr>
              <a:buClr>
                <a:srgbClr val="00B0F0"/>
              </a:buClr>
              <a:buFont typeface="Wingdings" panose="05000000000000000000" pitchFamily="2" charset="2"/>
              <a:buChar char="ü"/>
              <a:defRPr sz="2000">
                <a:latin typeface="微软雅黑" panose="020B0503020204020204" pitchFamily="34" charset="-122"/>
                <a:ea typeface="微软雅黑" panose="020B0503020204020204" pitchFamily="34" charset="-122"/>
              </a:defRPr>
            </a:lvl2pPr>
            <a:lvl3pPr>
              <a:buClr>
                <a:srgbClr val="00B0F0"/>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buClr>
                <a:srgbClr val="00B0F0"/>
              </a:buClr>
              <a:buFont typeface="Wingdings" panose="05000000000000000000" pitchFamily="2" charset="2"/>
              <a:buChar char="ü"/>
              <a:defRPr sz="1600">
                <a:latin typeface="微软雅黑" panose="020B0503020204020204" pitchFamily="34" charset="-122"/>
                <a:ea typeface="微软雅黑" panose="020B0503020204020204" pitchFamily="34" charset="-122"/>
              </a:defRPr>
            </a:lvl4pPr>
            <a:lvl5pPr>
              <a:buClr>
                <a:srgbClr val="00B0F0"/>
              </a:buClr>
              <a:buFont typeface="Wingdings" panose="05000000000000000000" pitchFamily="2" charset="2"/>
              <a:buChar char="ü"/>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标题 1"/>
          <p:cNvSpPr>
            <a:spLocks noGrp="1"/>
          </p:cNvSpPr>
          <p:nvPr>
            <p:ph type="title"/>
          </p:nvPr>
        </p:nvSpPr>
        <p:spPr>
          <a:xfrm>
            <a:off x="155762" y="11875"/>
            <a:ext cx="8229600" cy="857250"/>
          </a:xfrm>
        </p:spPr>
        <p:txBody>
          <a:bodyPr>
            <a:normAutofit/>
          </a:bodyPr>
          <a:lstStyle>
            <a:lvl1pPr algn="l">
              <a:defRPr sz="2800" b="1">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2" name="灯片编号占位符 5"/>
          <p:cNvSpPr>
            <a:spLocks noGrp="1"/>
          </p:cNvSpPr>
          <p:nvPr userDrawn="1"/>
        </p:nvSpPr>
        <p:spPr>
          <a:xfrm>
            <a:off x="6966585" y="4632644"/>
            <a:ext cx="2133600" cy="273844"/>
          </a:xfrm>
          <a:prstGeom prst="rect">
            <a:avLst/>
          </a:prstGeom>
        </p:spPr>
        <p:txBody>
          <a:bodyPr vert="horz" lIns="91440" tIns="45720" rIns="91440" bIns="45720" rtlCol="0" anchor="ctr"/>
          <a:lstStyle>
            <a:lvl1pPr>
              <a:defRPr sz="1400"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8299" y="4486590"/>
            <a:ext cx="1553669" cy="567047"/>
          </a:xfrm>
          <a:prstGeom prst="rect">
            <a:avLst/>
          </a:prstGeom>
        </p:spPr>
      </p:pic>
      <p:sp>
        <p:nvSpPr>
          <p:cNvPr id="11" name="矩形 10"/>
          <p:cNvSpPr/>
          <p:nvPr userDrawn="1"/>
        </p:nvSpPr>
        <p:spPr>
          <a:xfrm>
            <a:off x="44971" y="4851270"/>
            <a:ext cx="67473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
        <p:nvSpPr>
          <p:cNvPr id="13" name="矩形 12"/>
          <p:cNvSpPr/>
          <p:nvPr userDrawn="1"/>
        </p:nvSpPr>
        <p:spPr>
          <a:xfrm>
            <a:off x="8560320" y="4851270"/>
            <a:ext cx="5400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C78DC6B-40E2-4DBA-9E10-05CA80A28A09}"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78299" y="4486590"/>
            <a:ext cx="1553669" cy="567047"/>
          </a:xfrm>
          <a:prstGeom prst="rect">
            <a:avLst/>
          </a:prstGeom>
        </p:spPr>
      </p:pic>
      <p:sp>
        <p:nvSpPr>
          <p:cNvPr id="11" name="矩形 10"/>
          <p:cNvSpPr/>
          <p:nvPr userDrawn="1"/>
        </p:nvSpPr>
        <p:spPr>
          <a:xfrm>
            <a:off x="44971" y="4851270"/>
            <a:ext cx="67473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
        <p:nvSpPr>
          <p:cNvPr id="13" name="矩形 12"/>
          <p:cNvSpPr/>
          <p:nvPr userDrawn="1"/>
        </p:nvSpPr>
        <p:spPr>
          <a:xfrm>
            <a:off x="8560320" y="4851270"/>
            <a:ext cx="540000" cy="54000"/>
          </a:xfrm>
          <a:prstGeom prst="rect">
            <a:avLst/>
          </a:prstGeom>
          <a:solidFill>
            <a:srgbClr val="4472C4">
              <a:lumMod val="75000"/>
            </a:srgbClr>
          </a:solidFill>
          <a:ln w="12700" cap="flat" cmpd="sng" algn="ctr">
            <a:solidFill>
              <a:srgbClr val="4472C4">
                <a:lumMod val="75000"/>
              </a:srgbClr>
            </a:solidFill>
            <a:prstDash val="solid"/>
            <a:miter lim="800000"/>
          </a:ln>
          <a:effectLst/>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kumimoji="1" lang="zh-CN" altLang="en-US" sz="1350">
              <a:solidFill>
                <a:srgbClr val="4472C4">
                  <a:lumMod val="75000"/>
                </a:srgb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611CD20-AAE8-4BBE-B96E-FADED0ED7D6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553924E-519B-483C-8700-29C44E7FB5A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6F2388-15B0-4527-981F-976B939196E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D0F8BF9-F002-4BA6-B546-A8C287E73D1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7995" y="120396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3706DB-48F7-408A-ACBA-3675DF5EBF9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62E21C0-41CA-4DA7-97DA-583048EACCCA}"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73AB0A8-875F-45CC-B1C1-99A37B154F8B}"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41C8F4-590E-488A-B3AB-573D3B6E3927}"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C78DC6B-40E2-4DBA-9E10-05CA80A28A09}"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611CD20-AAE8-4BBE-B96E-FADED0ED7D6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25AF66C-1030-4DC6-A42C-C9FF0C067F87}" type="datetime1">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25AF66C-1030-4DC6-A42C-C9FF0C067F87}" type="datetime1">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613671" y="2166819"/>
            <a:ext cx="3136900" cy="1014730"/>
          </a:xfrm>
          <a:prstGeom prst="rect">
            <a:avLst/>
          </a:prstGeom>
          <a:noFill/>
        </p:spPr>
        <p:txBody>
          <a:bodyPr wrap="none">
            <a:spAutoFit/>
          </a:bodyPr>
          <a:lstStyle/>
          <a:p>
            <a:pPr algn="l">
              <a:defRPr/>
            </a:pPr>
            <a:r>
              <a:rPr sz="6000" b="1" dirty="0" smtClean="0">
                <a:solidFill>
                  <a:schemeClr val="tx1">
                    <a:lumMod val="65000"/>
                    <a:lumOff val="35000"/>
                  </a:schemeClr>
                </a:solidFill>
                <a:latin typeface="微软雅黑" panose="020B0503020204020204" pitchFamily="34" charset="-122"/>
                <a:ea typeface="微软雅黑" panose="020B0503020204020204" pitchFamily="34" charset="-122"/>
              </a:rPr>
              <a:t>CSS基础</a:t>
            </a:r>
            <a:endParaRPr sz="60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848985" y="588645"/>
            <a:ext cx="3006725" cy="1456690"/>
            <a:chOff x="4794522" y="644194"/>
            <a:chExt cx="3420924" cy="1456690"/>
          </a:xfrm>
        </p:grpSpPr>
        <p:sp>
          <p:nvSpPr>
            <p:cNvPr id="6" name="TextBox 42"/>
            <p:cNvSpPr txBox="1">
              <a:spLocks noChangeArrowheads="1"/>
            </p:cNvSpPr>
            <p:nvPr/>
          </p:nvSpPr>
          <p:spPr bwMode="auto">
            <a:xfrm>
              <a:off x="4794522" y="644194"/>
              <a:ext cx="3420924" cy="1456690"/>
            </a:xfrm>
            <a:prstGeom prst="rect">
              <a:avLst/>
            </a:prstGeom>
            <a:solidFill>
              <a:srgbClr val="00B0F0"/>
            </a:solidFill>
            <a:ln>
              <a:noFill/>
            </a:ln>
          </p:spPr>
          <p:txBody>
            <a:bodyPr wrap="square" lIns="102870" tIns="51435" rIns="102870" bIns="51435">
              <a:spAutoFit/>
            </a:bodyPr>
            <a:lstStyle>
              <a:lvl1pPr eaLnBrk="0" hangingPunct="0">
                <a:defRPr sz="2000">
                  <a:solidFill>
                    <a:schemeClr val="tx1"/>
                  </a:solidFill>
                  <a:latin typeface="Calibri" panose="020F0502020204030204" charset="0"/>
                  <a:ea typeface="宋体" panose="02010600030101010101" pitchFamily="2" charset="-122"/>
                </a:defRPr>
              </a:lvl1pPr>
              <a:lvl2pPr marL="742950" indent="-285750" eaLnBrk="0" hangingPunct="0">
                <a:defRPr sz="2000">
                  <a:solidFill>
                    <a:schemeClr val="tx1"/>
                  </a:solidFill>
                  <a:latin typeface="Calibri" panose="020F0502020204030204" charset="0"/>
                  <a:ea typeface="宋体" panose="02010600030101010101" pitchFamily="2" charset="-122"/>
                </a:defRPr>
              </a:lvl2pPr>
              <a:lvl3pPr marL="1143000" indent="-228600" eaLnBrk="0" hangingPunct="0">
                <a:defRPr sz="2000">
                  <a:solidFill>
                    <a:schemeClr val="tx1"/>
                  </a:solidFill>
                  <a:latin typeface="Calibri" panose="020F0502020204030204" charset="0"/>
                  <a:ea typeface="宋体" panose="02010600030101010101" pitchFamily="2" charset="-122"/>
                </a:defRPr>
              </a:lvl3pPr>
              <a:lvl4pPr marL="1600200" indent="-228600" eaLnBrk="0" hangingPunct="0">
                <a:defRPr sz="2000">
                  <a:solidFill>
                    <a:schemeClr val="tx1"/>
                  </a:solidFill>
                  <a:latin typeface="Calibri" panose="020F0502020204030204" charset="0"/>
                  <a:ea typeface="宋体" panose="02010600030101010101" pitchFamily="2" charset="-122"/>
                </a:defRPr>
              </a:lvl4pPr>
              <a:lvl5pPr eaLnBrk="0" hangingPunct="0">
                <a:defRPr sz="2000">
                  <a:solidFill>
                    <a:schemeClr val="tx1"/>
                  </a:solidFill>
                  <a:latin typeface="Calibri" panose="020F050202020403020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charset="0"/>
                  <a:ea typeface="宋体" panose="02010600030101010101" pitchFamily="2" charset="-122"/>
                </a:defRPr>
              </a:lvl9pPr>
            </a:lstStyle>
            <a:p>
              <a:pPr eaLnBrk="1" hangingPunct="1"/>
              <a:r>
                <a:rPr lang="en-US" altLang="zh-CN" sz="8800" dirty="0">
                  <a:solidFill>
                    <a:schemeClr val="bg1"/>
                  </a:solidFill>
                  <a:latin typeface="Impact" panose="020B0806030902050204" pitchFamily="34" charset="0"/>
                </a:rPr>
                <a:t> PHP</a:t>
              </a:r>
              <a:endParaRPr lang="zh-CN" altLang="en-US" sz="8800" dirty="0">
                <a:solidFill>
                  <a:schemeClr val="bg1"/>
                </a:solidFill>
                <a:latin typeface="Impact" panose="020B0806030902050204" pitchFamily="34" charset="0"/>
              </a:endParaRPr>
            </a:p>
          </p:txBody>
        </p:sp>
        <p:sp>
          <p:nvSpPr>
            <p:cNvPr id="9" name="TextBox 8"/>
            <p:cNvSpPr txBox="1"/>
            <p:nvPr/>
          </p:nvSpPr>
          <p:spPr>
            <a:xfrm>
              <a:off x="7282775" y="857238"/>
              <a:ext cx="838072" cy="1005840"/>
            </a:xfrm>
            <a:prstGeom prst="rect">
              <a:avLst/>
            </a:prstGeom>
            <a:noFill/>
          </p:spPr>
          <p:txBody>
            <a:bodyPr vert="eaVert" wrap="squar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编程</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7544" y="987574"/>
            <a:ext cx="6840760" cy="3312368"/>
          </a:xfrm>
        </p:spPr>
        <p:txBody>
          <a:bodyPr/>
          <a:lstStyle/>
          <a:p>
            <a:r>
              <a:rPr lang="zh-CN" altLang="en-US" sz="2500" smtClean="0"/>
              <a:t>就是</a:t>
            </a:r>
            <a:r>
              <a:rPr lang="zh-CN" altLang="en-US" smtClean="0"/>
              <a:t>把</a:t>
            </a:r>
            <a:r>
              <a:rPr lang="en-US" altLang="zh-CN" smtClean="0"/>
              <a:t>CSS</a:t>
            </a:r>
            <a:r>
              <a:rPr lang="zh-CN" altLang="en-US" smtClean="0"/>
              <a:t>样式直接作用在</a:t>
            </a:r>
            <a:r>
              <a:rPr lang="en-US" altLang="zh-CN" smtClean="0"/>
              <a:t>HTML</a:t>
            </a:r>
            <a:r>
              <a:rPr lang="zh-CN" altLang="en-US" smtClean="0"/>
              <a:t>标签中</a:t>
            </a:r>
            <a:endParaRPr lang="en-US" altLang="zh-CN" smtClean="0"/>
          </a:p>
          <a:p>
            <a:pPr marL="342900" lvl="1" indent="-342900">
              <a:buFont typeface="Wingdings" panose="05000000000000000000" pitchFamily="2" charset="2"/>
              <a:buChar char=""/>
            </a:pPr>
            <a:r>
              <a:rPr lang="zh-CN" altLang="en-US" sz="2400" smtClean="0">
                <a:solidFill>
                  <a:srgbClr val="292929"/>
                </a:solidFill>
              </a:rPr>
              <a:t>特点：</a:t>
            </a:r>
            <a:endParaRPr lang="en-US" altLang="zh-CN" sz="2400" smtClean="0">
              <a:solidFill>
                <a:srgbClr val="292929"/>
              </a:solidFill>
            </a:endParaRPr>
          </a:p>
          <a:p>
            <a:pPr marL="742950" lvl="2" indent="-342900"/>
            <a:r>
              <a:rPr lang="zh-CN" altLang="en-US" sz="2000" smtClean="0">
                <a:solidFill>
                  <a:schemeClr val="tx1">
                    <a:lumMod val="95000"/>
                    <a:lumOff val="5000"/>
                  </a:schemeClr>
                </a:solidFill>
              </a:rPr>
              <a:t>行内样式比其他方法更加简单灵活，但需要和展示的内容混淆在一起，从而会失去样式和内容相分离的优点</a:t>
            </a:r>
            <a:endParaRPr lang="zh-CN" altLang="en-US" sz="2000" smtClean="0">
              <a:solidFill>
                <a:schemeClr val="tx1">
                  <a:lumMod val="95000"/>
                  <a:lumOff val="5000"/>
                </a:schemeClr>
              </a:solidFill>
            </a:endParaRPr>
          </a:p>
          <a:p>
            <a:endParaRPr lang="en-US" altLang="zh-CN" smtClean="0"/>
          </a:p>
          <a:p>
            <a:endParaRPr lang="zh-CN" altLang="en-US"/>
          </a:p>
        </p:txBody>
      </p:sp>
      <p:sp>
        <p:nvSpPr>
          <p:cNvPr id="4" name="标题 3"/>
          <p:cNvSpPr>
            <a:spLocks noGrp="1"/>
          </p:cNvSpPr>
          <p:nvPr>
            <p:ph type="title"/>
          </p:nvPr>
        </p:nvSpPr>
        <p:spPr/>
        <p:txBody>
          <a:bodyPr/>
          <a:lstStyle/>
          <a:p>
            <a:r>
              <a:rPr lang="en-US" altLang="zh-CN" smtClean="0"/>
              <a:t>2.1  </a:t>
            </a:r>
            <a:r>
              <a:rPr lang="zh-CN" altLang="en-US" smtClean="0"/>
              <a:t>行内样式（内联样式）</a:t>
            </a:r>
            <a:endParaRPr lang="zh-CN" altLang="en-US"/>
          </a:p>
        </p:txBody>
      </p:sp>
      <p:sp>
        <p:nvSpPr>
          <p:cNvPr id="5" name="AutoShape 4"/>
          <p:cNvSpPr>
            <a:spLocks noChangeArrowheads="1"/>
          </p:cNvSpPr>
          <p:nvPr/>
        </p:nvSpPr>
        <p:spPr bwMode="auto">
          <a:xfrm>
            <a:off x="755576" y="2931790"/>
            <a:ext cx="7416800" cy="1008063"/>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a:t> </a:t>
            </a:r>
            <a:r>
              <a:rPr lang="en-US" altLang="zh-CN">
                <a:solidFill>
                  <a:srgbClr val="9A400E"/>
                </a:solidFill>
              </a:rPr>
              <a:t>&lt;p </a:t>
            </a:r>
            <a:r>
              <a:rPr lang="en-US" altLang="zh-CN">
                <a:solidFill>
                  <a:srgbClr val="0000FF"/>
                </a:solidFill>
              </a:rPr>
              <a:t>style</a:t>
            </a:r>
            <a:r>
              <a:rPr lang="en-US" altLang="zh-CN">
                <a:solidFill>
                  <a:srgbClr val="9A400E"/>
                </a:solidFill>
              </a:rPr>
              <a:t>="</a:t>
            </a:r>
            <a:r>
              <a:rPr lang="en-US" altLang="zh-CN">
                <a:solidFill>
                  <a:srgbClr val="009900"/>
                </a:solidFill>
              </a:rPr>
              <a:t>font-size</a:t>
            </a:r>
            <a:r>
              <a:rPr lang="en-US" altLang="zh-CN">
                <a:solidFill>
                  <a:srgbClr val="9A400E"/>
                </a:solidFill>
              </a:rPr>
              <a:t>: </a:t>
            </a:r>
            <a:r>
              <a:rPr lang="en-US" altLang="zh-CN">
                <a:solidFill>
                  <a:srgbClr val="FF6600"/>
                </a:solidFill>
              </a:rPr>
              <a:t>10px</a:t>
            </a:r>
            <a:r>
              <a:rPr lang="en-US" altLang="zh-CN">
                <a:solidFill>
                  <a:srgbClr val="9A400E"/>
                </a:solidFill>
              </a:rPr>
              <a:t>; </a:t>
            </a:r>
            <a:r>
              <a:rPr lang="en-US" altLang="zh-CN">
                <a:solidFill>
                  <a:srgbClr val="009900"/>
                </a:solidFill>
              </a:rPr>
              <a:t>color</a:t>
            </a:r>
            <a:r>
              <a:rPr lang="en-US" altLang="zh-CN">
                <a:solidFill>
                  <a:srgbClr val="9A400E"/>
                </a:solidFill>
              </a:rPr>
              <a:t>: </a:t>
            </a:r>
            <a:r>
              <a:rPr lang="en-US" altLang="zh-CN">
                <a:solidFill>
                  <a:srgbClr val="FF6600"/>
                </a:solidFill>
              </a:rPr>
              <a:t>#FFFFFF</a:t>
            </a:r>
            <a:r>
              <a:rPr lang="en-US" altLang="zh-CN">
                <a:solidFill>
                  <a:srgbClr val="9A400E"/>
                </a:solidFill>
              </a:rPr>
              <a:t>;"&gt; </a:t>
            </a:r>
            <a:endParaRPr lang="en-US" altLang="zh-CN">
              <a:solidFill>
                <a:srgbClr val="9A400E"/>
              </a:solidFill>
            </a:endParaRPr>
          </a:p>
          <a:p>
            <a:pPr>
              <a:lnSpc>
                <a:spcPct val="120000"/>
              </a:lnSpc>
            </a:pPr>
            <a:r>
              <a:rPr lang="zh-CN" altLang="en-US">
                <a:solidFill>
                  <a:srgbClr val="9A400E"/>
                </a:solidFill>
              </a:rPr>
              <a:t>	</a:t>
            </a:r>
            <a:r>
              <a:rPr lang="zh-CN" altLang="en-US"/>
              <a:t>使用</a:t>
            </a:r>
            <a:r>
              <a:rPr lang="en-US" altLang="zh-CN"/>
              <a:t>CSS</a:t>
            </a:r>
            <a:r>
              <a:rPr lang="zh-CN" altLang="en-US"/>
              <a:t>内联引用表现段落</a:t>
            </a:r>
            <a:r>
              <a:rPr lang="en-US" altLang="zh-CN"/>
              <a:t>.</a:t>
            </a:r>
            <a:r>
              <a:rPr lang="en-US" altLang="zh-CN">
                <a:solidFill>
                  <a:srgbClr val="9A400E"/>
                </a:solidFill>
              </a:rPr>
              <a:t> </a:t>
            </a:r>
            <a:endParaRPr lang="en-US" altLang="zh-CN">
              <a:solidFill>
                <a:srgbClr val="9A400E"/>
              </a:solidFill>
            </a:endParaRPr>
          </a:p>
          <a:p>
            <a:pPr>
              <a:lnSpc>
                <a:spcPct val="120000"/>
              </a:lnSpc>
            </a:pPr>
            <a:r>
              <a:rPr lang="en-US" altLang="zh-CN">
                <a:solidFill>
                  <a:srgbClr val="9A400E"/>
                </a:solidFill>
              </a:rPr>
              <a:t> &lt;/p&gt; </a:t>
            </a:r>
            <a:endParaRPr lang="en-US" altLang="zh-CN">
              <a:solidFill>
                <a:srgbClr val="9A400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7544" y="771550"/>
            <a:ext cx="7632848" cy="3528392"/>
          </a:xfrm>
        </p:spPr>
        <p:txBody>
          <a:bodyPr>
            <a:normAutofit/>
          </a:bodyPr>
          <a:lstStyle/>
          <a:p>
            <a:r>
              <a:rPr lang="zh-CN" altLang="en-US" smtClean="0"/>
              <a:t>使用</a:t>
            </a:r>
            <a:r>
              <a:rPr lang="en-US" altLang="zh-CN" smtClean="0"/>
              <a:t>style</a:t>
            </a:r>
            <a:r>
              <a:rPr lang="zh-CN" altLang="en-US" smtClean="0"/>
              <a:t>标签直接把</a:t>
            </a:r>
            <a:r>
              <a:rPr lang="en-US" altLang="zh-CN" smtClean="0"/>
              <a:t>CSS</a:t>
            </a:r>
            <a:r>
              <a:rPr lang="zh-CN" altLang="en-US" smtClean="0"/>
              <a:t>文件中的内容加载到</a:t>
            </a:r>
            <a:r>
              <a:rPr lang="en-US" altLang="zh-CN" smtClean="0"/>
              <a:t>HTML</a:t>
            </a:r>
            <a:r>
              <a:rPr lang="zh-CN" altLang="en-US" smtClean="0"/>
              <a:t>文档内部的</a:t>
            </a:r>
            <a:r>
              <a:rPr lang="en-US" altLang="zh-CN" smtClean="0"/>
              <a:t>&lt;head&gt;</a:t>
            </a:r>
            <a:r>
              <a:rPr lang="zh-CN" altLang="en-US" smtClean="0"/>
              <a:t>标签里</a:t>
            </a:r>
            <a:endParaRPr lang="en-US" altLang="zh-CN" smtClean="0"/>
          </a:p>
          <a:p>
            <a:r>
              <a:rPr lang="zh-CN" altLang="en-US" smtClean="0"/>
              <a:t>特点：</a:t>
            </a:r>
            <a:endParaRPr lang="en-US" altLang="zh-CN" smtClean="0"/>
          </a:p>
          <a:p>
            <a:pPr lvl="1"/>
            <a:r>
              <a:rPr lang="zh-CN" altLang="en-US" smtClean="0"/>
              <a:t>适合用于当前文档具有独一无二的样式的情况</a:t>
            </a:r>
            <a:endParaRPr lang="en-US" altLang="zh-CN" smtClean="0"/>
          </a:p>
          <a:p>
            <a:pPr lvl="1">
              <a:buNone/>
            </a:pPr>
            <a:endParaRPr lang="zh-CN" altLang="en-US"/>
          </a:p>
        </p:txBody>
      </p:sp>
      <p:sp>
        <p:nvSpPr>
          <p:cNvPr id="4" name="标题 3"/>
          <p:cNvSpPr>
            <a:spLocks noGrp="1"/>
          </p:cNvSpPr>
          <p:nvPr>
            <p:ph type="title"/>
          </p:nvPr>
        </p:nvSpPr>
        <p:spPr/>
        <p:txBody>
          <a:bodyPr/>
          <a:lstStyle/>
          <a:p>
            <a:r>
              <a:rPr lang="en-US" altLang="zh-CN" smtClean="0"/>
              <a:t>2.2 </a:t>
            </a:r>
            <a:r>
              <a:rPr lang="zh-CN" altLang="en-US" smtClean="0"/>
              <a:t>内部样式（内嵌样式）</a:t>
            </a:r>
            <a:r>
              <a:rPr lang="en-US" altLang="zh-CN" smtClean="0"/>
              <a:t> </a:t>
            </a:r>
            <a:endParaRPr lang="zh-CN" altLang="en-US"/>
          </a:p>
        </p:txBody>
      </p:sp>
      <p:sp>
        <p:nvSpPr>
          <p:cNvPr id="7" name="AutoShape 4"/>
          <p:cNvSpPr>
            <a:spLocks noChangeArrowheads="1"/>
          </p:cNvSpPr>
          <p:nvPr/>
        </p:nvSpPr>
        <p:spPr bwMode="auto">
          <a:xfrm>
            <a:off x="683568" y="2427734"/>
            <a:ext cx="7416800" cy="2520280"/>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a:solidFill>
                  <a:srgbClr val="9A400E"/>
                </a:solidFill>
              </a:rPr>
              <a:t>&lt;head&gt;</a:t>
            </a:r>
            <a:endParaRPr lang="en-US" altLang="zh-CN">
              <a:solidFill>
                <a:srgbClr val="9A400E"/>
              </a:solidFill>
            </a:endParaRPr>
          </a:p>
          <a:p>
            <a:pPr>
              <a:lnSpc>
                <a:spcPct val="120000"/>
              </a:lnSpc>
            </a:pPr>
            <a:r>
              <a:rPr lang="en-US" altLang="zh-CN" smtClean="0">
                <a:solidFill>
                  <a:srgbClr val="9A400E"/>
                </a:solidFill>
              </a:rPr>
              <a:t>&lt;</a:t>
            </a:r>
            <a:r>
              <a:rPr lang="en-US" altLang="zh-CN">
                <a:solidFill>
                  <a:srgbClr val="9A400E"/>
                </a:solidFill>
              </a:rPr>
              <a:t>style </a:t>
            </a:r>
            <a:r>
              <a:rPr lang="en-US" altLang="zh-CN">
                <a:solidFill>
                  <a:srgbClr val="0000FF"/>
                </a:solidFill>
              </a:rPr>
              <a:t>type</a:t>
            </a:r>
            <a:r>
              <a:rPr lang="en-US" altLang="zh-CN">
                <a:solidFill>
                  <a:srgbClr val="9A400E"/>
                </a:solidFill>
              </a:rPr>
              <a:t>="</a:t>
            </a:r>
            <a:r>
              <a:rPr lang="en-US" altLang="zh-CN">
                <a:solidFill>
                  <a:srgbClr val="FF6600"/>
                </a:solidFill>
              </a:rPr>
              <a:t>text/css</a:t>
            </a:r>
            <a:r>
              <a:rPr lang="en-US" altLang="zh-CN">
                <a:solidFill>
                  <a:srgbClr val="9A400E"/>
                </a:solidFill>
              </a:rPr>
              <a:t>"&gt;</a:t>
            </a:r>
            <a:endParaRPr lang="en-US" altLang="zh-CN">
              <a:solidFill>
                <a:srgbClr val="9A400E"/>
              </a:solidFill>
            </a:endParaRPr>
          </a:p>
          <a:p>
            <a:pPr>
              <a:lnSpc>
                <a:spcPct val="120000"/>
              </a:lnSpc>
            </a:pPr>
            <a:r>
              <a:rPr lang="en-US" altLang="zh-CN" smtClean="0">
                <a:solidFill>
                  <a:srgbClr val="9A400E"/>
                </a:solidFill>
              </a:rPr>
              <a:t>       p</a:t>
            </a:r>
            <a:r>
              <a:rPr lang="en-US" altLang="zh-CN">
                <a:solidFill>
                  <a:srgbClr val="9A400E"/>
                </a:solidFill>
              </a:rPr>
              <a:t>{ </a:t>
            </a:r>
            <a:endParaRPr lang="en-US" altLang="zh-CN">
              <a:solidFill>
                <a:srgbClr val="9A400E"/>
              </a:solidFill>
            </a:endParaRPr>
          </a:p>
          <a:p>
            <a:pPr>
              <a:lnSpc>
                <a:spcPct val="120000"/>
              </a:lnSpc>
            </a:pPr>
            <a:r>
              <a:rPr lang="en-US" altLang="zh-CN">
                <a:solidFill>
                  <a:srgbClr val="9A400E"/>
                </a:solidFill>
              </a:rPr>
              <a:t>	 </a:t>
            </a:r>
            <a:r>
              <a:rPr lang="en-US" altLang="zh-CN">
                <a:solidFill>
                  <a:srgbClr val="009900"/>
                </a:solidFill>
              </a:rPr>
              <a:t>font-size</a:t>
            </a:r>
            <a:r>
              <a:rPr lang="en-US" altLang="zh-CN">
                <a:solidFill>
                  <a:srgbClr val="9A400E"/>
                </a:solidFill>
              </a:rPr>
              <a:t>: </a:t>
            </a:r>
            <a:r>
              <a:rPr lang="en-US" altLang="zh-CN">
                <a:solidFill>
                  <a:srgbClr val="FF6600"/>
                </a:solidFill>
              </a:rPr>
              <a:t>10px</a:t>
            </a:r>
            <a:r>
              <a:rPr lang="en-US" altLang="zh-CN">
                <a:solidFill>
                  <a:srgbClr val="9A400E"/>
                </a:solidFill>
              </a:rPr>
              <a:t>; </a:t>
            </a:r>
            <a:endParaRPr lang="en-US" altLang="zh-CN">
              <a:solidFill>
                <a:srgbClr val="9A400E"/>
              </a:solidFill>
            </a:endParaRPr>
          </a:p>
          <a:p>
            <a:pPr>
              <a:lnSpc>
                <a:spcPct val="120000"/>
              </a:lnSpc>
            </a:pPr>
            <a:r>
              <a:rPr lang="en-US" altLang="zh-CN">
                <a:solidFill>
                  <a:srgbClr val="9A400E"/>
                </a:solidFill>
              </a:rPr>
              <a:t>	 </a:t>
            </a:r>
            <a:r>
              <a:rPr lang="en-US" altLang="zh-CN">
                <a:solidFill>
                  <a:srgbClr val="009900"/>
                </a:solidFill>
              </a:rPr>
              <a:t>color</a:t>
            </a:r>
            <a:r>
              <a:rPr lang="en-US" altLang="zh-CN">
                <a:solidFill>
                  <a:srgbClr val="9A400E"/>
                </a:solidFill>
              </a:rPr>
              <a:t>: </a:t>
            </a:r>
            <a:r>
              <a:rPr lang="en-US" altLang="zh-CN">
                <a:solidFill>
                  <a:srgbClr val="FF6600"/>
                </a:solidFill>
              </a:rPr>
              <a:t>#FFFFFF</a:t>
            </a:r>
            <a:r>
              <a:rPr lang="en-US" altLang="zh-CN">
                <a:solidFill>
                  <a:srgbClr val="9A400E"/>
                </a:solidFill>
              </a:rPr>
              <a:t>;</a:t>
            </a:r>
            <a:endParaRPr lang="en-US" altLang="zh-CN">
              <a:solidFill>
                <a:srgbClr val="9A400E"/>
              </a:solidFill>
            </a:endParaRPr>
          </a:p>
          <a:p>
            <a:pPr>
              <a:lnSpc>
                <a:spcPct val="120000"/>
              </a:lnSpc>
            </a:pPr>
            <a:r>
              <a:rPr lang="en-US" altLang="zh-CN">
                <a:solidFill>
                  <a:srgbClr val="9A400E"/>
                </a:solidFill>
              </a:rPr>
              <a:t>           }</a:t>
            </a:r>
            <a:endParaRPr lang="en-US" altLang="zh-CN">
              <a:solidFill>
                <a:srgbClr val="9A400E"/>
              </a:solidFill>
            </a:endParaRPr>
          </a:p>
          <a:p>
            <a:pPr>
              <a:lnSpc>
                <a:spcPct val="120000"/>
              </a:lnSpc>
            </a:pPr>
            <a:r>
              <a:rPr lang="en-US" altLang="zh-CN">
                <a:solidFill>
                  <a:srgbClr val="9A400E"/>
                </a:solidFill>
              </a:rPr>
              <a:t>     &lt;/style&gt;</a:t>
            </a:r>
            <a:endParaRPr lang="en-US" altLang="zh-CN">
              <a:solidFill>
                <a:srgbClr val="9A400E"/>
              </a:solidFill>
            </a:endParaRPr>
          </a:p>
          <a:p>
            <a:pPr>
              <a:lnSpc>
                <a:spcPct val="120000"/>
              </a:lnSpc>
            </a:pPr>
            <a:r>
              <a:rPr lang="en-US" altLang="zh-CN">
                <a:solidFill>
                  <a:srgbClr val="9A400E"/>
                </a:solidFill>
              </a:rPr>
              <a:t>&lt;/head&gt;</a:t>
            </a:r>
            <a:endParaRPr lang="en-US" altLang="zh-CN">
              <a:solidFill>
                <a:srgbClr val="9A400E"/>
              </a:solidFill>
            </a:endParaRPr>
          </a:p>
        </p:txBody>
      </p:sp>
      <p:sp>
        <p:nvSpPr>
          <p:cNvPr id="8" name="AutoShape 5"/>
          <p:cNvSpPr>
            <a:spLocks noChangeArrowheads="1"/>
          </p:cNvSpPr>
          <p:nvPr/>
        </p:nvSpPr>
        <p:spPr bwMode="auto">
          <a:xfrm>
            <a:off x="3635896" y="2427734"/>
            <a:ext cx="2952328" cy="340519"/>
          </a:xfrm>
          <a:prstGeom prst="wedgeRoundRectCallout">
            <a:avLst>
              <a:gd name="adj1" fmla="val -64636"/>
              <a:gd name="adj2" fmla="val 82369"/>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wrap="square" anchorCtr="1">
            <a:spAutoFit/>
          </a:bodyPr>
          <a:lstStyle/>
          <a:p>
            <a:pPr algn="ctr">
              <a:defRPr/>
            </a:pPr>
            <a:r>
              <a:rPr lang="zh-CN" altLang="en-US" sz="1400">
                <a:latin typeface="黑体" panose="02010609060101010101" pitchFamily="49" charset="-122"/>
                <a:ea typeface="黑体" panose="02010609060101010101" pitchFamily="49" charset="-122"/>
              </a:rPr>
              <a:t>文档样式表开始，类型为</a:t>
            </a:r>
            <a:r>
              <a:rPr lang="en-US" sz="1400">
                <a:latin typeface="黑体" panose="02010609060101010101" pitchFamily="49" charset="-122"/>
                <a:ea typeface="黑体" panose="02010609060101010101" pitchFamily="49" charset="-122"/>
              </a:rPr>
              <a:t>CSS</a:t>
            </a:r>
            <a:r>
              <a:rPr lang="zh-CN" altLang="en-US" sz="1400">
                <a:latin typeface="黑体" panose="02010609060101010101" pitchFamily="49" charset="-122"/>
                <a:ea typeface="黑体" panose="02010609060101010101" pitchFamily="49" charset="-122"/>
              </a:rPr>
              <a:t>样式</a:t>
            </a:r>
            <a:endParaRPr lang="zh-CN" altLang="en-US" sz="1400">
              <a:latin typeface="黑体" panose="02010609060101010101" pitchFamily="49" charset="-122"/>
              <a:ea typeface="黑体" panose="02010609060101010101" pitchFamily="49" charset="-122"/>
            </a:endParaRPr>
          </a:p>
        </p:txBody>
      </p:sp>
      <p:sp>
        <p:nvSpPr>
          <p:cNvPr id="9" name="AutoShape 6"/>
          <p:cNvSpPr>
            <a:spLocks noChangeArrowheads="1"/>
          </p:cNvSpPr>
          <p:nvPr/>
        </p:nvSpPr>
        <p:spPr bwMode="auto">
          <a:xfrm>
            <a:off x="4499992" y="3219822"/>
            <a:ext cx="936104" cy="340519"/>
          </a:xfrm>
          <a:prstGeom prst="wedgeRoundRectCallout">
            <a:avLst>
              <a:gd name="adj1" fmla="val -155049"/>
              <a:gd name="adj2" fmla="val 120184"/>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wrap="square" anchorCtr="1">
            <a:spAutoFit/>
          </a:bodyPr>
          <a:lstStyle/>
          <a:p>
            <a:pPr algn="ctr">
              <a:defRPr/>
            </a:pPr>
            <a:r>
              <a:rPr lang="zh-CN" altLang="en-US" sz="1400">
                <a:ea typeface="黑体" panose="02010609060101010101" pitchFamily="49" charset="-122"/>
              </a:rPr>
              <a:t>样式规则</a:t>
            </a:r>
            <a:endParaRPr lang="zh-CN" altLang="en-US" sz="1400">
              <a:ea typeface="黑体" panose="02010609060101010101" pitchFamily="49" charset="-122"/>
            </a:endParaRPr>
          </a:p>
        </p:txBody>
      </p:sp>
      <p:sp>
        <p:nvSpPr>
          <p:cNvPr id="10" name="Rectangle 7"/>
          <p:cNvSpPr>
            <a:spLocks noChangeArrowheads="1"/>
          </p:cNvSpPr>
          <p:nvPr/>
        </p:nvSpPr>
        <p:spPr bwMode="auto">
          <a:xfrm>
            <a:off x="1691680" y="3435846"/>
            <a:ext cx="1656184" cy="648072"/>
          </a:xfrm>
          <a:prstGeom prst="rect">
            <a:avLst/>
          </a:prstGeom>
          <a:noFill/>
          <a:ln w="28575">
            <a:solidFill>
              <a:srgbClr val="FF0000"/>
            </a:solidFill>
            <a:miter lim="800000"/>
          </a:ln>
        </p:spPr>
        <p:txBody>
          <a:bodyPr wrap="none" anchor="ctr"/>
          <a:lstStyle/>
          <a:p>
            <a:pPr algn="ctr">
              <a:spcBef>
                <a:spcPct val="20000"/>
              </a:spcBef>
            </a:pPr>
            <a:endParaRPr lang="zh-CN" altLang="en-US" sz="2800">
              <a:solidFill>
                <a:srgbClr val="FF0000"/>
              </a:solidFill>
              <a:ea typeface="黑体" panose="02010609060101010101" pitchFamily="49" charset="-122"/>
            </a:endParaRPr>
          </a:p>
        </p:txBody>
      </p:sp>
      <p:sp>
        <p:nvSpPr>
          <p:cNvPr id="12" name="AutoShape 10"/>
          <p:cNvSpPr>
            <a:spLocks noChangeArrowheads="1"/>
          </p:cNvSpPr>
          <p:nvPr/>
        </p:nvSpPr>
        <p:spPr bwMode="auto">
          <a:xfrm>
            <a:off x="155575" y="2879467"/>
            <a:ext cx="827584" cy="340519"/>
          </a:xfrm>
          <a:prstGeom prst="wedgeRoundRectCallout">
            <a:avLst>
              <a:gd name="adj1" fmla="val 94898"/>
              <a:gd name="adj2" fmla="val 46523"/>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wrap="square" anchorCtr="1">
            <a:spAutoFit/>
          </a:bodyPr>
          <a:lstStyle/>
          <a:p>
            <a:pPr algn="ctr">
              <a:defRPr/>
            </a:pPr>
            <a:r>
              <a:rPr lang="zh-CN" altLang="en-US" sz="1400">
                <a:ea typeface="黑体" panose="02010609060101010101" pitchFamily="49" charset="-122"/>
              </a:rPr>
              <a:t>选择器</a:t>
            </a:r>
            <a:endParaRPr lang="zh-CN" altLang="en-US" sz="140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2"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395536" y="771550"/>
            <a:ext cx="8280920" cy="3816424"/>
          </a:xfrm>
        </p:spPr>
        <p:txBody>
          <a:bodyPr>
            <a:normAutofit/>
          </a:bodyPr>
          <a:lstStyle/>
          <a:p>
            <a:pPr>
              <a:lnSpc>
                <a:spcPct val="150000"/>
              </a:lnSpc>
              <a:defRPr/>
            </a:pPr>
            <a:r>
              <a:rPr lang="en-US" altLang="zh-CN" sz="2000" smtClean="0"/>
              <a:t>CSS</a:t>
            </a:r>
            <a:r>
              <a:rPr lang="zh-CN" altLang="en-US" sz="2000" smtClean="0"/>
              <a:t>外部引用使用了外接的</a:t>
            </a:r>
            <a:r>
              <a:rPr lang="en-US" altLang="zh-CN" sz="2000" smtClean="0"/>
              <a:t>CSS</a:t>
            </a:r>
            <a:r>
              <a:rPr lang="zh-CN" altLang="en-US" sz="2000" smtClean="0"/>
              <a:t>文件</a:t>
            </a:r>
            <a:r>
              <a:rPr lang="en-US" altLang="zh-CN" sz="2000" smtClean="0"/>
              <a:t>,</a:t>
            </a:r>
            <a:r>
              <a:rPr lang="zh-CN" altLang="en-US" sz="2000" smtClean="0"/>
              <a:t>一般的浏览器都带有缓存功能</a:t>
            </a:r>
            <a:r>
              <a:rPr lang="en-US" altLang="zh-CN" sz="2000" smtClean="0"/>
              <a:t>,</a:t>
            </a:r>
            <a:r>
              <a:rPr lang="zh-CN" altLang="en-US" sz="2000" smtClean="0"/>
              <a:t>所以用户不用每次都下载此</a:t>
            </a:r>
            <a:r>
              <a:rPr lang="en-US" altLang="zh-CN" sz="2000" smtClean="0"/>
              <a:t>CSS</a:t>
            </a:r>
            <a:r>
              <a:rPr lang="zh-CN" altLang="en-US" sz="2000" smtClean="0"/>
              <a:t>文件</a:t>
            </a:r>
            <a:r>
              <a:rPr lang="en-US" altLang="zh-CN" sz="2000" smtClean="0"/>
              <a:t>.</a:t>
            </a:r>
            <a:endParaRPr lang="en-US" altLang="zh-CN" sz="2000" smtClean="0"/>
          </a:p>
          <a:p>
            <a:pPr>
              <a:lnSpc>
                <a:spcPct val="150000"/>
              </a:lnSpc>
              <a:defRPr/>
            </a:pPr>
            <a:r>
              <a:rPr lang="zh-CN" altLang="en-US" sz="2000" smtClean="0"/>
              <a:t>外部相对于内部样式和行内样式来说是高效的是节省宽带的</a:t>
            </a:r>
            <a:r>
              <a:rPr lang="en-US" altLang="zh-CN" sz="2000" smtClean="0"/>
              <a:t>.</a:t>
            </a:r>
            <a:endParaRPr lang="en-US" altLang="zh-CN" sz="2000" smtClean="0"/>
          </a:p>
          <a:p>
            <a:pPr>
              <a:lnSpc>
                <a:spcPct val="150000"/>
              </a:lnSpc>
              <a:defRPr/>
            </a:pPr>
            <a:r>
              <a:rPr lang="zh-CN" altLang="en-US" sz="2000" smtClean="0"/>
              <a:t>外部样式真正实现内容与表现的分离</a:t>
            </a:r>
            <a:endParaRPr lang="en-US" altLang="zh-CN" sz="2000" smtClean="0"/>
          </a:p>
          <a:p>
            <a:pPr>
              <a:lnSpc>
                <a:spcPct val="150000"/>
              </a:lnSpc>
              <a:defRPr/>
            </a:pPr>
            <a:r>
              <a:rPr lang="zh-CN" altLang="en-US" sz="2000" smtClean="0"/>
              <a:t>外部引用是</a:t>
            </a:r>
            <a:r>
              <a:rPr lang="en-US" altLang="zh-CN" sz="2000" smtClean="0"/>
              <a:t>W3C</a:t>
            </a:r>
            <a:r>
              <a:rPr lang="zh-CN" altLang="en-US" sz="2000" smtClean="0"/>
              <a:t>推荐使用的</a:t>
            </a:r>
            <a:endParaRPr lang="zh-CN" altLang="en-US" sz="2000" smtClean="0">
              <a:solidFill>
                <a:srgbClr val="0000FF"/>
              </a:solidFill>
            </a:endParaRPr>
          </a:p>
          <a:p>
            <a:pPr lvl="0">
              <a:lnSpc>
                <a:spcPct val="150000"/>
              </a:lnSpc>
              <a:defRPr/>
            </a:pPr>
            <a:r>
              <a:rPr lang="zh-CN" altLang="en-US" sz="2000" smtClean="0"/>
              <a:t>实现外部样式有两种方式：</a:t>
            </a:r>
            <a:endParaRPr lang="zh-CN" altLang="en-US" sz="2000" smtClean="0"/>
          </a:p>
          <a:p>
            <a:pPr lvl="1">
              <a:lnSpc>
                <a:spcPct val="80000"/>
              </a:lnSpc>
              <a:defRPr/>
            </a:pPr>
            <a:r>
              <a:rPr lang="zh-CN" altLang="en-US" smtClean="0">
                <a:solidFill>
                  <a:schemeClr val="tx1">
                    <a:lumMod val="95000"/>
                    <a:lumOff val="5000"/>
                  </a:schemeClr>
                </a:solidFill>
              </a:rPr>
              <a:t>使用</a:t>
            </a:r>
            <a:r>
              <a:rPr lang="en-US" altLang="zh-CN" smtClean="0">
                <a:solidFill>
                  <a:schemeClr val="tx1">
                    <a:lumMod val="95000"/>
                    <a:lumOff val="5000"/>
                  </a:schemeClr>
                </a:solidFill>
              </a:rPr>
              <a:t>link</a:t>
            </a:r>
            <a:r>
              <a:rPr lang="zh-CN" altLang="en-US" smtClean="0">
                <a:solidFill>
                  <a:schemeClr val="tx1">
                    <a:lumMod val="95000"/>
                    <a:lumOff val="5000"/>
                  </a:schemeClr>
                </a:solidFill>
              </a:rPr>
              <a:t>标签引用</a:t>
            </a:r>
            <a:r>
              <a:rPr lang="en-US" altLang="zh-CN" smtClean="0">
                <a:solidFill>
                  <a:schemeClr val="tx1">
                    <a:lumMod val="95000"/>
                    <a:lumOff val="5000"/>
                  </a:schemeClr>
                </a:solidFill>
              </a:rPr>
              <a:t>CSS</a:t>
            </a:r>
            <a:endParaRPr lang="en-US" altLang="zh-CN" smtClean="0">
              <a:solidFill>
                <a:schemeClr val="tx1">
                  <a:lumMod val="95000"/>
                  <a:lumOff val="5000"/>
                </a:schemeClr>
              </a:solidFill>
            </a:endParaRPr>
          </a:p>
          <a:p>
            <a:pPr lvl="1">
              <a:lnSpc>
                <a:spcPct val="80000"/>
              </a:lnSpc>
              <a:defRPr/>
            </a:pPr>
            <a:r>
              <a:rPr lang="zh-CN" altLang="en-US" smtClean="0">
                <a:solidFill>
                  <a:schemeClr val="tx1">
                    <a:lumMod val="95000"/>
                    <a:lumOff val="5000"/>
                  </a:schemeClr>
                </a:solidFill>
              </a:rPr>
              <a:t>使用</a:t>
            </a:r>
            <a:r>
              <a:rPr lang="en-US" altLang="zh-CN" smtClean="0">
                <a:solidFill>
                  <a:schemeClr val="tx1">
                    <a:lumMod val="95000"/>
                    <a:lumOff val="5000"/>
                  </a:schemeClr>
                </a:solidFill>
              </a:rPr>
              <a:t>@import</a:t>
            </a:r>
            <a:r>
              <a:rPr lang="zh-CN" altLang="en-US" smtClean="0">
                <a:solidFill>
                  <a:schemeClr val="tx1">
                    <a:lumMod val="95000"/>
                    <a:lumOff val="5000"/>
                  </a:schemeClr>
                </a:solidFill>
              </a:rPr>
              <a:t>导入</a:t>
            </a:r>
            <a:r>
              <a:rPr lang="en-US" altLang="zh-CN" smtClean="0">
                <a:solidFill>
                  <a:schemeClr val="tx1">
                    <a:lumMod val="95000"/>
                    <a:lumOff val="5000"/>
                  </a:schemeClr>
                </a:solidFill>
              </a:rPr>
              <a:t>CSS</a:t>
            </a:r>
            <a:endParaRPr lang="en-US" altLang="zh-CN" smtClean="0">
              <a:solidFill>
                <a:schemeClr val="tx1">
                  <a:lumMod val="95000"/>
                  <a:lumOff val="5000"/>
                </a:schemeClr>
              </a:solidFill>
            </a:endParaRPr>
          </a:p>
        </p:txBody>
      </p:sp>
      <p:sp>
        <p:nvSpPr>
          <p:cNvPr id="4" name="标题 3"/>
          <p:cNvSpPr>
            <a:spLocks noGrp="1"/>
          </p:cNvSpPr>
          <p:nvPr>
            <p:ph type="title"/>
          </p:nvPr>
        </p:nvSpPr>
        <p:spPr/>
        <p:txBody>
          <a:bodyPr/>
          <a:lstStyle/>
          <a:p>
            <a:r>
              <a:rPr lang="en-US" altLang="zh-CN" smtClean="0"/>
              <a:t>2.3 </a:t>
            </a:r>
            <a:r>
              <a:rPr lang="zh-CN" altLang="en-US" smtClean="0"/>
              <a:t>外部样式</a:t>
            </a:r>
            <a:r>
              <a:rPr lang="en-US" altLang="zh-CN" smtClean="0"/>
              <a:t>  </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灯片编号占位符 1"/>
          <p:cNvSpPr txBox="1"/>
          <p:nvPr/>
        </p:nvSpPr>
        <p:spPr>
          <a:xfrm>
            <a:off x="6264970" y="2397399"/>
            <a:ext cx="2133600" cy="273844"/>
          </a:xfrm>
          <a:prstGeom prst="rect">
            <a:avLst/>
          </a:prstGeom>
        </p:spPr>
        <p:txBody>
          <a:bodyPr vert="horz" lIns="91440" tIns="45720" rIns="91440" bIns="45720" rtlCol="0" anchor="ctr"/>
          <a:lstStyle/>
          <a:p>
            <a:pPr marL="0" marR="0" lvl="0" indent="0" algn="r" defTabSz="914400" rtl="0" eaLnBrk="1" latinLnBrk="0" hangingPunct="1">
              <a:spcBef>
                <a:spcPts val="0"/>
              </a:spcBef>
              <a:spcAft>
                <a:spcPts val="0"/>
              </a:spcAft>
              <a:buClrTx/>
              <a:buSzTx/>
              <a:buFontTx/>
              <a:buNone/>
              <a:defRPr/>
            </a:pPr>
            <a:fld id="{0C913308-F349-4B6D-A68A-DD1791B4A57B}" type="slidenum">
              <a:rPr kumimoji="0" lang="zh-CN" altLang="en-US" sz="1400" b="1" i="0" u="none" strike="noStrike" kern="1200" cap="none" spc="0" normalizeH="0" baseline="0" noProof="0" smtClean="0">
                <a:ln>
                  <a:noFill/>
                </a:ln>
                <a:solidFill>
                  <a:srgbClr val="0070C0"/>
                </a:solidFill>
                <a:effectLst>
                  <a:outerShdw blurRad="38100" dist="38100" dir="2700000" algn="tl">
                    <a:srgbClr val="000000">
                      <a:alpha val="43137"/>
                    </a:srgbClr>
                  </a:outerShdw>
                </a:effectLst>
                <a:uLnTx/>
                <a:uFillTx/>
                <a:latin typeface="+mn-lt"/>
                <a:ea typeface="+mn-ea"/>
                <a:cs typeface="+mn-cs"/>
              </a:rPr>
            </a:fld>
            <a:endParaRPr kumimoji="0" lang="zh-CN" altLang="en-US" sz="1400" b="1" i="0" u="none" strike="noStrike" kern="1200" cap="none" spc="0" normalizeH="0" baseline="0" noProof="0">
              <a:ln>
                <a:noFill/>
              </a:ln>
              <a:solidFill>
                <a:srgbClr val="0070C0"/>
              </a:solidFill>
              <a:effectLst>
                <a:outerShdw blurRad="38100" dist="38100" dir="2700000" algn="tl">
                  <a:srgbClr val="000000">
                    <a:alpha val="43137"/>
                  </a:srgbClr>
                </a:outerShdw>
              </a:effectLst>
              <a:uLnTx/>
              <a:uFillTx/>
              <a:latin typeface="+mn-lt"/>
              <a:ea typeface="+mn-ea"/>
              <a:cs typeface="+mn-cs"/>
            </a:endParaRPr>
          </a:p>
        </p:txBody>
      </p:sp>
      <p:sp>
        <p:nvSpPr>
          <p:cNvPr id="6" name="AutoShape 4"/>
          <p:cNvSpPr>
            <a:spLocks noChangeArrowheads="1"/>
          </p:cNvSpPr>
          <p:nvPr/>
        </p:nvSpPr>
        <p:spPr bwMode="auto">
          <a:xfrm>
            <a:off x="251520" y="1203598"/>
            <a:ext cx="8135938" cy="3456384"/>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b="1">
                <a:solidFill>
                  <a:srgbClr val="9A400E"/>
                </a:solidFill>
              </a:rPr>
              <a:t>&lt;head&gt;</a:t>
            </a:r>
            <a:endParaRPr lang="en-US" altLang="zh-CN" b="1">
              <a:solidFill>
                <a:srgbClr val="9A400E"/>
              </a:solidFill>
            </a:endParaRPr>
          </a:p>
          <a:p>
            <a:pPr>
              <a:lnSpc>
                <a:spcPct val="120000"/>
              </a:lnSpc>
            </a:pPr>
            <a:r>
              <a:rPr lang="en-US" altLang="zh-CN" b="1"/>
              <a:t>     …… </a:t>
            </a:r>
            <a:endParaRPr lang="en-US" altLang="zh-CN" b="1"/>
          </a:p>
          <a:p>
            <a:pPr>
              <a:lnSpc>
                <a:spcPct val="120000"/>
              </a:lnSpc>
            </a:pPr>
            <a:r>
              <a:rPr lang="en-US" altLang="zh-CN" b="1"/>
              <a:t>     </a:t>
            </a:r>
            <a:r>
              <a:rPr lang="en-US" altLang="zh-CN" b="1">
                <a:solidFill>
                  <a:srgbClr val="9A400E"/>
                </a:solidFill>
              </a:rPr>
              <a:t>&lt;link</a:t>
            </a:r>
            <a:r>
              <a:rPr lang="en-US" altLang="zh-CN" b="1">
                <a:solidFill>
                  <a:srgbClr val="0000FF"/>
                </a:solidFill>
              </a:rPr>
              <a:t> rel</a:t>
            </a:r>
            <a:r>
              <a:rPr lang="en-US" altLang="zh-CN" b="1">
                <a:solidFill>
                  <a:srgbClr val="9A400E"/>
                </a:solidFill>
              </a:rPr>
              <a:t>="</a:t>
            </a:r>
            <a:r>
              <a:rPr lang="en-US" altLang="zh-CN" b="1">
                <a:solidFill>
                  <a:srgbClr val="FF6600"/>
                </a:solidFill>
              </a:rPr>
              <a:t>stylesheet</a:t>
            </a:r>
            <a:r>
              <a:rPr lang="en-US" altLang="zh-CN" b="1">
                <a:solidFill>
                  <a:srgbClr val="9A400E"/>
                </a:solidFill>
              </a:rPr>
              <a:t>" </a:t>
            </a:r>
            <a:r>
              <a:rPr lang="en-US" altLang="zh-CN" b="1">
                <a:solidFill>
                  <a:srgbClr val="0000FF"/>
                </a:solidFill>
              </a:rPr>
              <a:t>type</a:t>
            </a:r>
            <a:r>
              <a:rPr lang="en-US" altLang="zh-CN" b="1">
                <a:solidFill>
                  <a:srgbClr val="9A400E"/>
                </a:solidFill>
              </a:rPr>
              <a:t>="</a:t>
            </a:r>
            <a:r>
              <a:rPr lang="en-US" altLang="zh-CN" b="1">
                <a:solidFill>
                  <a:srgbClr val="FF6600"/>
                </a:solidFill>
              </a:rPr>
              <a:t>text/css</a:t>
            </a:r>
            <a:r>
              <a:rPr lang="en-US" altLang="zh-CN" b="1">
                <a:solidFill>
                  <a:srgbClr val="9A400E"/>
                </a:solidFill>
              </a:rPr>
              <a:t>" </a:t>
            </a:r>
            <a:r>
              <a:rPr lang="en-US" altLang="zh-CN" b="1">
                <a:solidFill>
                  <a:srgbClr val="0000FF"/>
                </a:solidFill>
              </a:rPr>
              <a:t>href</a:t>
            </a:r>
            <a:r>
              <a:rPr lang="en-US" altLang="zh-CN" b="1">
                <a:solidFill>
                  <a:srgbClr val="9A400E"/>
                </a:solidFill>
              </a:rPr>
              <a:t>="</a:t>
            </a:r>
            <a:r>
              <a:rPr lang="en-US" altLang="zh-CN" b="1">
                <a:solidFill>
                  <a:srgbClr val="FF6600"/>
                </a:solidFill>
              </a:rPr>
              <a:t>mystyle.css</a:t>
            </a:r>
            <a:r>
              <a:rPr lang="en-US" altLang="zh-CN" b="1">
                <a:solidFill>
                  <a:srgbClr val="9A400E"/>
                </a:solidFill>
              </a:rPr>
              <a:t>"&gt;</a:t>
            </a:r>
            <a:endParaRPr lang="en-US" altLang="zh-CN" b="1">
              <a:solidFill>
                <a:srgbClr val="9A400E"/>
              </a:solidFill>
            </a:endParaRPr>
          </a:p>
          <a:p>
            <a:pPr>
              <a:lnSpc>
                <a:spcPct val="120000"/>
              </a:lnSpc>
            </a:pPr>
            <a:r>
              <a:rPr lang="en-US" altLang="zh-CN" b="1">
                <a:solidFill>
                  <a:srgbClr val="9A400E"/>
                </a:solidFill>
              </a:rPr>
              <a:t>    &lt;style </a:t>
            </a:r>
            <a:r>
              <a:rPr lang="en-US" altLang="zh-CN" b="1">
                <a:solidFill>
                  <a:srgbClr val="0000FF"/>
                </a:solidFill>
              </a:rPr>
              <a:t>type</a:t>
            </a:r>
            <a:r>
              <a:rPr lang="en-US" altLang="zh-CN" b="1">
                <a:solidFill>
                  <a:srgbClr val="9A400E"/>
                </a:solidFill>
              </a:rPr>
              <a:t>="</a:t>
            </a:r>
            <a:r>
              <a:rPr lang="en-US" altLang="zh-CN" b="1">
                <a:solidFill>
                  <a:srgbClr val="FF6600"/>
                </a:solidFill>
              </a:rPr>
              <a:t>text/css</a:t>
            </a:r>
            <a:r>
              <a:rPr lang="en-US" altLang="zh-CN" b="1">
                <a:solidFill>
                  <a:srgbClr val="9A400E"/>
                </a:solidFill>
              </a:rPr>
              <a:t>"&gt;</a:t>
            </a:r>
            <a:endParaRPr lang="en-US" altLang="zh-CN" b="1">
              <a:solidFill>
                <a:srgbClr val="9A400E"/>
              </a:solidFill>
            </a:endParaRPr>
          </a:p>
          <a:p>
            <a:pPr>
              <a:lnSpc>
                <a:spcPct val="120000"/>
              </a:lnSpc>
            </a:pPr>
            <a:r>
              <a:rPr lang="en-US" altLang="zh-CN" b="1">
                <a:solidFill>
                  <a:srgbClr val="9A400E"/>
                </a:solidFill>
              </a:rPr>
              <a:t>           </a:t>
            </a:r>
            <a:r>
              <a:rPr lang="en-US" altLang="zh-CN" b="1">
                <a:solidFill>
                  <a:srgbClr val="009900"/>
                </a:solidFill>
              </a:rPr>
              <a:t>@import</a:t>
            </a:r>
            <a:r>
              <a:rPr lang="en-US" altLang="zh-CN" b="1">
                <a:solidFill>
                  <a:srgbClr val="292929"/>
                </a:solidFill>
              </a:rPr>
              <a:t> url("</a:t>
            </a:r>
            <a:r>
              <a:rPr lang="en-US" altLang="zh-CN" b="1">
                <a:solidFill>
                  <a:srgbClr val="FF6600"/>
                </a:solidFill>
              </a:rPr>
              <a:t>mystyle2.css</a:t>
            </a:r>
            <a:r>
              <a:rPr lang="en-US" altLang="zh-CN" b="1">
                <a:solidFill>
                  <a:srgbClr val="292929"/>
                </a:solidFill>
              </a:rPr>
              <a:t>")</a:t>
            </a:r>
            <a:endParaRPr lang="en-US" altLang="zh-CN" b="1">
              <a:solidFill>
                <a:srgbClr val="292929"/>
              </a:solidFill>
            </a:endParaRPr>
          </a:p>
          <a:p>
            <a:pPr>
              <a:lnSpc>
                <a:spcPct val="120000"/>
              </a:lnSpc>
            </a:pPr>
            <a:r>
              <a:rPr lang="en-US" altLang="zh-CN" b="1">
                <a:solidFill>
                  <a:srgbClr val="292929"/>
                </a:solidFill>
              </a:rPr>
              <a:t>            …….  </a:t>
            </a:r>
            <a:r>
              <a:rPr lang="en-US" altLang="zh-CN" b="1">
                <a:solidFill>
                  <a:srgbClr val="0000FF"/>
                </a:solidFill>
              </a:rPr>
              <a:t>/*</a:t>
            </a:r>
            <a:r>
              <a:rPr lang="zh-CN" altLang="en-US" b="1">
                <a:solidFill>
                  <a:srgbClr val="0000FF"/>
                </a:solidFill>
              </a:rPr>
              <a:t>其它</a:t>
            </a:r>
            <a:r>
              <a:rPr lang="en-US" altLang="zh-CN" b="1">
                <a:solidFill>
                  <a:srgbClr val="0000FF"/>
                </a:solidFill>
              </a:rPr>
              <a:t>CSS</a:t>
            </a:r>
            <a:r>
              <a:rPr lang="zh-CN" altLang="en-US" b="1">
                <a:solidFill>
                  <a:srgbClr val="0000FF"/>
                </a:solidFill>
              </a:rPr>
              <a:t>定义*</a:t>
            </a:r>
            <a:r>
              <a:rPr lang="en-US" altLang="zh-CN" b="1">
                <a:solidFill>
                  <a:srgbClr val="0000FF"/>
                </a:solidFill>
              </a:rPr>
              <a:t>/</a:t>
            </a:r>
            <a:endParaRPr lang="zh-CN" altLang="en-US" b="1">
              <a:solidFill>
                <a:srgbClr val="0000FF"/>
              </a:solidFill>
            </a:endParaRPr>
          </a:p>
          <a:p>
            <a:pPr>
              <a:lnSpc>
                <a:spcPct val="120000"/>
              </a:lnSpc>
            </a:pPr>
            <a:r>
              <a:rPr lang="en-US" altLang="zh-CN" b="1">
                <a:solidFill>
                  <a:srgbClr val="9A400E"/>
                </a:solidFill>
              </a:rPr>
              <a:t>    &lt;/style&gt;</a:t>
            </a:r>
            <a:endParaRPr lang="en-US" altLang="zh-CN" b="1">
              <a:solidFill>
                <a:srgbClr val="9A400E"/>
              </a:solidFill>
            </a:endParaRPr>
          </a:p>
          <a:p>
            <a:pPr>
              <a:lnSpc>
                <a:spcPct val="120000"/>
              </a:lnSpc>
            </a:pPr>
            <a:r>
              <a:rPr lang="en-US" altLang="zh-CN" b="1">
                <a:solidFill>
                  <a:srgbClr val="9A400E"/>
                </a:solidFill>
              </a:rPr>
              <a:t>&lt;/head&gt;</a:t>
            </a:r>
            <a:endParaRPr lang="en-US" altLang="zh-CN" b="1">
              <a:solidFill>
                <a:srgbClr val="9A400E"/>
              </a:solidFill>
            </a:endParaRPr>
          </a:p>
        </p:txBody>
      </p:sp>
      <p:sp>
        <p:nvSpPr>
          <p:cNvPr id="7" name="Rectangle 5"/>
          <p:cNvSpPr>
            <a:spLocks noChangeArrowheads="1"/>
          </p:cNvSpPr>
          <p:nvPr/>
        </p:nvSpPr>
        <p:spPr bwMode="auto">
          <a:xfrm>
            <a:off x="611560" y="2283718"/>
            <a:ext cx="6696075" cy="360363"/>
          </a:xfrm>
          <a:prstGeom prst="rect">
            <a:avLst/>
          </a:prstGeom>
          <a:noFill/>
          <a:ln w="28575">
            <a:solidFill>
              <a:srgbClr val="FF0000"/>
            </a:solidFill>
            <a:miter lim="800000"/>
          </a:ln>
        </p:spPr>
        <p:txBody>
          <a:bodyPr wrap="none" anchor="ctr"/>
          <a:lstStyle/>
          <a:p>
            <a:pPr algn="ctr">
              <a:spcBef>
                <a:spcPct val="20000"/>
              </a:spcBef>
            </a:pPr>
            <a:endParaRPr lang="zh-CN" altLang="en-US" sz="2800">
              <a:solidFill>
                <a:srgbClr val="FF0000"/>
              </a:solidFill>
              <a:ea typeface="黑体" panose="02010609060101010101" pitchFamily="49" charset="-122"/>
            </a:endParaRPr>
          </a:p>
        </p:txBody>
      </p:sp>
      <p:sp>
        <p:nvSpPr>
          <p:cNvPr id="8" name="Rectangle 6"/>
          <p:cNvSpPr>
            <a:spLocks noChangeArrowheads="1"/>
          </p:cNvSpPr>
          <p:nvPr/>
        </p:nvSpPr>
        <p:spPr bwMode="auto">
          <a:xfrm>
            <a:off x="755650" y="2931795"/>
            <a:ext cx="3239770" cy="360680"/>
          </a:xfrm>
          <a:prstGeom prst="rect">
            <a:avLst/>
          </a:prstGeom>
          <a:noFill/>
          <a:ln w="28575">
            <a:solidFill>
              <a:srgbClr val="FF0000"/>
            </a:solidFill>
            <a:miter lim="800000"/>
          </a:ln>
        </p:spPr>
        <p:txBody>
          <a:bodyPr wrap="none" anchor="ctr"/>
          <a:lstStyle/>
          <a:p>
            <a:pPr algn="ctr">
              <a:spcBef>
                <a:spcPct val="20000"/>
              </a:spcBef>
            </a:pPr>
            <a:endParaRPr lang="zh-CN" altLang="en-US" sz="2800">
              <a:solidFill>
                <a:srgbClr val="FF0000"/>
              </a:solidFill>
              <a:ea typeface="黑体" panose="02010609060101010101" pitchFamily="49" charset="-122"/>
            </a:endParaRPr>
          </a:p>
        </p:txBody>
      </p:sp>
      <p:sp>
        <p:nvSpPr>
          <p:cNvPr id="9" name="AutoShape 8"/>
          <p:cNvSpPr>
            <a:spLocks noChangeArrowheads="1"/>
          </p:cNvSpPr>
          <p:nvPr/>
        </p:nvSpPr>
        <p:spPr bwMode="auto">
          <a:xfrm>
            <a:off x="4355976" y="3219822"/>
            <a:ext cx="1441450" cy="628650"/>
          </a:xfrm>
          <a:prstGeom prst="wedgeRoundRectCallout">
            <a:avLst>
              <a:gd name="adj1" fmla="val -92620"/>
              <a:gd name="adj2" fmla="val -52523"/>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anchorCtr="1">
            <a:spAutoFit/>
          </a:bodyPr>
          <a:lstStyle/>
          <a:p>
            <a:pPr>
              <a:defRPr/>
            </a:pPr>
            <a:r>
              <a:rPr lang="zh-CN" altLang="en-US" sz="1600" b="1">
                <a:latin typeface="黑体" panose="02010609060101010101" pitchFamily="49" charset="-122"/>
                <a:ea typeface="黑体" panose="02010609060101010101" pitchFamily="49" charset="-122"/>
              </a:rPr>
              <a:t>使用</a:t>
            </a:r>
            <a:r>
              <a:rPr lang="en-US" sz="1600" b="1">
                <a:latin typeface="黑体" panose="02010609060101010101" pitchFamily="49" charset="-122"/>
                <a:ea typeface="黑体" panose="02010609060101010101" pitchFamily="49" charset="-122"/>
              </a:rPr>
              <a:t>@import</a:t>
            </a:r>
            <a:r>
              <a:rPr lang="zh-CN" altLang="en-US" sz="1600" b="1">
                <a:latin typeface="黑体" panose="02010609060101010101" pitchFamily="49" charset="-122"/>
                <a:ea typeface="黑体" panose="02010609060101010101" pitchFamily="49" charset="-122"/>
              </a:rPr>
              <a:t>导入</a:t>
            </a:r>
            <a:r>
              <a:rPr lang="en-US" sz="1600" b="1">
                <a:latin typeface="黑体" panose="02010609060101010101" pitchFamily="49" charset="-122"/>
                <a:ea typeface="黑体" panose="02010609060101010101" pitchFamily="49" charset="-122"/>
              </a:rPr>
              <a:t>CSS</a:t>
            </a:r>
            <a:endParaRPr lang="en-US" sz="1600" b="1">
              <a:latin typeface="黑体" panose="02010609060101010101" pitchFamily="49" charset="-122"/>
              <a:ea typeface="黑体" panose="02010609060101010101" pitchFamily="49" charset="-122"/>
            </a:endParaRPr>
          </a:p>
        </p:txBody>
      </p:sp>
      <p:sp>
        <p:nvSpPr>
          <p:cNvPr id="10" name="AutoShape 9"/>
          <p:cNvSpPr>
            <a:spLocks noChangeArrowheads="1"/>
          </p:cNvSpPr>
          <p:nvPr/>
        </p:nvSpPr>
        <p:spPr bwMode="auto">
          <a:xfrm>
            <a:off x="2051720" y="1563638"/>
            <a:ext cx="1222375" cy="365125"/>
          </a:xfrm>
          <a:prstGeom prst="wedgeRoundRectCallout">
            <a:avLst>
              <a:gd name="adj1" fmla="val -48310"/>
              <a:gd name="adj2" fmla="val 144347"/>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anchorCtr="1">
            <a:spAutoFit/>
          </a:bodyPr>
          <a:lstStyle/>
          <a:p>
            <a:pPr algn="ctr">
              <a:defRPr/>
            </a:pPr>
            <a:r>
              <a:rPr lang="zh-CN" altLang="en-US" sz="1600">
                <a:ea typeface="黑体" panose="02010609060101010101" pitchFamily="49" charset="-122"/>
              </a:rPr>
              <a:t>关系</a:t>
            </a:r>
            <a:endParaRPr lang="zh-CN" altLang="en-US" sz="1600">
              <a:ea typeface="黑体" panose="02010609060101010101" pitchFamily="49" charset="-122"/>
            </a:endParaRPr>
          </a:p>
        </p:txBody>
      </p:sp>
      <p:sp>
        <p:nvSpPr>
          <p:cNvPr id="11" name="AutoShape 10"/>
          <p:cNvSpPr>
            <a:spLocks noChangeArrowheads="1"/>
          </p:cNvSpPr>
          <p:nvPr/>
        </p:nvSpPr>
        <p:spPr bwMode="auto">
          <a:xfrm>
            <a:off x="3707904" y="1563638"/>
            <a:ext cx="1222375" cy="365125"/>
          </a:xfrm>
          <a:prstGeom prst="wedgeRoundRectCallout">
            <a:avLst>
              <a:gd name="adj1" fmla="val -47273"/>
              <a:gd name="adj2" fmla="val 158259"/>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anchorCtr="1">
            <a:spAutoFit/>
          </a:bodyPr>
          <a:lstStyle/>
          <a:p>
            <a:pPr algn="ctr">
              <a:defRPr/>
            </a:pPr>
            <a:r>
              <a:rPr lang="zh-CN" altLang="en-US" sz="1600">
                <a:ea typeface="黑体" panose="02010609060101010101" pitchFamily="49" charset="-122"/>
              </a:rPr>
              <a:t>类型</a:t>
            </a:r>
            <a:endParaRPr lang="zh-CN" altLang="en-US" sz="1600">
              <a:ea typeface="黑体" panose="02010609060101010101" pitchFamily="49" charset="-122"/>
            </a:endParaRPr>
          </a:p>
        </p:txBody>
      </p:sp>
      <p:sp>
        <p:nvSpPr>
          <p:cNvPr id="12" name="AutoShape 11"/>
          <p:cNvSpPr>
            <a:spLocks noChangeArrowheads="1"/>
          </p:cNvSpPr>
          <p:nvPr/>
        </p:nvSpPr>
        <p:spPr bwMode="auto">
          <a:xfrm>
            <a:off x="5724128" y="1563638"/>
            <a:ext cx="1222375" cy="365125"/>
          </a:xfrm>
          <a:prstGeom prst="wedgeRoundRectCallout">
            <a:avLst>
              <a:gd name="adj1" fmla="val -45194"/>
              <a:gd name="adj2" fmla="val 154782"/>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anchorCtr="1">
            <a:spAutoFit/>
          </a:bodyPr>
          <a:lstStyle/>
          <a:p>
            <a:pPr algn="ctr">
              <a:defRPr/>
            </a:pPr>
            <a:r>
              <a:rPr lang="en-US" sz="1600">
                <a:ea typeface="黑体" panose="02010609060101010101" pitchFamily="49" charset="-122"/>
              </a:rPr>
              <a:t>css</a:t>
            </a:r>
            <a:r>
              <a:rPr lang="zh-CN" altLang="en-US" sz="1600">
                <a:ea typeface="黑体" panose="02010609060101010101" pitchFamily="49" charset="-122"/>
              </a:rPr>
              <a:t>文件名</a:t>
            </a:r>
            <a:endParaRPr lang="zh-CN" altLang="en-US" sz="1600">
              <a:ea typeface="黑体" panose="02010609060101010101" pitchFamily="49" charset="-122"/>
            </a:endParaRPr>
          </a:p>
        </p:txBody>
      </p:sp>
      <p:sp>
        <p:nvSpPr>
          <p:cNvPr id="13" name="AutoShape 13"/>
          <p:cNvSpPr>
            <a:spLocks noChangeArrowheads="1"/>
          </p:cNvSpPr>
          <p:nvPr/>
        </p:nvSpPr>
        <p:spPr bwMode="auto">
          <a:xfrm>
            <a:off x="6732240" y="3003798"/>
            <a:ext cx="1655762" cy="628650"/>
          </a:xfrm>
          <a:prstGeom prst="wedgeRoundRectCallout">
            <a:avLst>
              <a:gd name="adj1" fmla="val -70995"/>
              <a:gd name="adj2" fmla="val -94190"/>
              <a:gd name="adj3" fmla="val 16667"/>
            </a:avLst>
          </a:prstGeom>
          <a:gradFill rotWithShape="1">
            <a:gsLst>
              <a:gs pos="0">
                <a:srgbClr val="FFFF99"/>
              </a:gs>
              <a:gs pos="100000">
                <a:srgbClr val="FFFFFF"/>
              </a:gs>
            </a:gsLst>
            <a:lin ang="5400000" scaled="1"/>
          </a:gradFill>
          <a:ln w="9525" cmpd="sng">
            <a:solidFill>
              <a:srgbClr val="FF9900"/>
            </a:solidFill>
            <a:miter lim="800000"/>
          </a:ln>
          <a:effectLst>
            <a:outerShdw dist="53882" dir="2700000" algn="ctr" rotWithShape="0">
              <a:schemeClr val="bg2">
                <a:alpha val="50000"/>
              </a:schemeClr>
            </a:outerShdw>
          </a:effectLst>
        </p:spPr>
        <p:txBody>
          <a:bodyPr anchorCtr="1">
            <a:spAutoFit/>
          </a:bodyPr>
          <a:lstStyle/>
          <a:p>
            <a:pPr>
              <a:defRPr/>
            </a:pPr>
            <a:r>
              <a:rPr lang="zh-CN" altLang="en-US" sz="1600" b="1">
                <a:latin typeface="黑体" panose="02010609060101010101" pitchFamily="49" charset="-122"/>
                <a:ea typeface="黑体" panose="02010609060101010101" pitchFamily="49" charset="-122"/>
              </a:rPr>
              <a:t>使用</a:t>
            </a:r>
            <a:r>
              <a:rPr lang="en-US" sz="1600" b="1">
                <a:latin typeface="黑体" panose="02010609060101010101" pitchFamily="49" charset="-122"/>
                <a:ea typeface="黑体" panose="02010609060101010101" pitchFamily="49" charset="-122"/>
              </a:rPr>
              <a:t>link</a:t>
            </a:r>
            <a:r>
              <a:rPr lang="zh-CN" altLang="en-US" sz="1600" b="1">
                <a:latin typeface="黑体" panose="02010609060101010101" pitchFamily="49" charset="-122"/>
                <a:ea typeface="黑体" panose="02010609060101010101" pitchFamily="49" charset="-122"/>
              </a:rPr>
              <a:t>标签应用</a:t>
            </a:r>
            <a:r>
              <a:rPr lang="en-US" sz="1600" b="1">
                <a:latin typeface="黑体" panose="02010609060101010101" pitchFamily="49" charset="-122"/>
                <a:ea typeface="黑体" panose="02010609060101010101" pitchFamily="49" charset="-122"/>
              </a:rPr>
              <a:t>CSS</a:t>
            </a:r>
            <a:endParaRPr lang="en-US" sz="1600" b="1">
              <a:latin typeface="黑体" panose="02010609060101010101" pitchFamily="49" charset="-122"/>
              <a:ea typeface="黑体" panose="02010609060101010101" pitchFamily="49" charset="-122"/>
            </a:endParaRPr>
          </a:p>
        </p:txBody>
      </p:sp>
      <p:sp>
        <p:nvSpPr>
          <p:cNvPr id="14" name="标题 3"/>
          <p:cNvSpPr>
            <a:spLocks noGrp="1"/>
          </p:cNvSpPr>
          <p:nvPr>
            <p:ph type="title"/>
          </p:nvPr>
        </p:nvSpPr>
        <p:spPr>
          <a:xfrm>
            <a:off x="155762" y="11875"/>
            <a:ext cx="8229600" cy="857250"/>
          </a:xfrm>
        </p:spPr>
        <p:txBody>
          <a:bodyPr/>
          <a:lstStyle/>
          <a:p>
            <a:r>
              <a:rPr lang="en-US" altLang="zh-CN" smtClean="0"/>
              <a:t>2.3 </a:t>
            </a:r>
            <a:r>
              <a:rPr lang="zh-CN" altLang="en-US" smtClean="0"/>
              <a:t>外部样式</a:t>
            </a:r>
            <a:r>
              <a:rPr lang="en-US" altLang="zh-CN" smtClean="0"/>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bldLvl="0" animBg="1" autoUpdateAnimBg="0"/>
      <p:bldP spid="9" grpId="0" animBg="1" autoUpdateAnimBg="0"/>
      <p:bldP spid="10" grpId="0" animBg="1" autoUpdateAnimBg="0"/>
      <p:bldP spid="11" grpId="0" animBg="1" autoUpdateAnimBg="0"/>
      <p:bldP spid="12" grpId="0" animBg="1" autoUpdateAnimBg="0"/>
      <p:bldP spid="1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539750" y="1203325"/>
            <a:ext cx="7708265" cy="2808605"/>
          </a:xfrm>
        </p:spPr>
        <p:txBody>
          <a:bodyPr>
            <a:normAutofit/>
          </a:bodyPr>
          <a:lstStyle/>
          <a:p>
            <a:r>
              <a:rPr lang="zh-CN" altLang="en-US" smtClean="0"/>
              <a:t>如果在同一个选择器上同时使用几个不同的样式表时，则样式表的效果将会叠加</a:t>
            </a:r>
            <a:endParaRPr lang="en-US" altLang="zh-CN" smtClean="0"/>
          </a:p>
          <a:p>
            <a:r>
              <a:rPr lang="zh-CN" altLang="en-US" smtClean="0"/>
              <a:t>如果样式出现冲突，则离选择器</a:t>
            </a:r>
            <a:r>
              <a:rPr lang="zh-CN" altLang="en-US" smtClean="0">
                <a:solidFill>
                  <a:srgbClr val="FF0000"/>
                </a:solidFill>
              </a:rPr>
              <a:t>越近样式优先级越高</a:t>
            </a:r>
            <a:endParaRPr lang="zh-CN" altLang="en-US" smtClean="0">
              <a:solidFill>
                <a:srgbClr val="FF0000"/>
              </a:solidFill>
            </a:endParaRPr>
          </a:p>
          <a:p>
            <a:r>
              <a:rPr lang="zh-CN" altLang="en-US" smtClean="0"/>
              <a:t>因为行内样式在</a:t>
            </a:r>
            <a:r>
              <a:rPr lang="en-US" altLang="zh-CN" smtClean="0"/>
              <a:t>html</a:t>
            </a:r>
            <a:r>
              <a:rPr lang="zh-CN" altLang="en-US" smtClean="0"/>
              <a:t>元素内部，所以行内样式的优先级是最高的</a:t>
            </a:r>
            <a:endParaRPr lang="zh-CN" altLang="en-US"/>
          </a:p>
        </p:txBody>
      </p:sp>
      <p:sp>
        <p:nvSpPr>
          <p:cNvPr id="4" name="标题 3"/>
          <p:cNvSpPr>
            <a:spLocks noGrp="1"/>
          </p:cNvSpPr>
          <p:nvPr>
            <p:ph type="title"/>
          </p:nvPr>
        </p:nvSpPr>
        <p:spPr/>
        <p:txBody>
          <a:bodyPr/>
          <a:lstStyle/>
          <a:p>
            <a:r>
              <a:rPr lang="en-US" altLang="zh-CN" smtClean="0"/>
              <a:t>2.4 </a:t>
            </a:r>
            <a:r>
              <a:rPr lang="zh-CN" altLang="en-US" smtClean="0"/>
              <a:t>样式表优先级</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7544" y="987574"/>
            <a:ext cx="7560840" cy="3744416"/>
          </a:xfrm>
        </p:spPr>
        <p:txBody>
          <a:bodyPr>
            <a:normAutofit/>
          </a:bodyPr>
          <a:lstStyle/>
          <a:p>
            <a:r>
              <a:rPr lang="zh-CN" altLang="en-US" b="1" smtClean="0">
                <a:solidFill>
                  <a:srgbClr val="FF0000"/>
                </a:solidFill>
              </a:rPr>
              <a:t>标签选择器（元素选择器）</a:t>
            </a:r>
            <a:endParaRPr lang="en-US" altLang="zh-CN" b="1" smtClean="0">
              <a:solidFill>
                <a:srgbClr val="FF0000"/>
              </a:solidFill>
            </a:endParaRPr>
          </a:p>
          <a:p>
            <a:r>
              <a:rPr lang="zh-CN" altLang="en-US" b="1" smtClean="0">
                <a:solidFill>
                  <a:srgbClr val="FF0000"/>
                </a:solidFill>
              </a:rPr>
              <a:t>类选择器</a:t>
            </a:r>
            <a:endParaRPr lang="en-US" altLang="zh-CN" b="1" smtClean="0">
              <a:solidFill>
                <a:srgbClr val="FF0000"/>
              </a:solidFill>
            </a:endParaRPr>
          </a:p>
          <a:p>
            <a:r>
              <a:rPr lang="en-US" altLang="zh-CN" b="1" smtClean="0">
                <a:solidFill>
                  <a:srgbClr val="FF0000"/>
                </a:solidFill>
              </a:rPr>
              <a:t>ID</a:t>
            </a:r>
            <a:r>
              <a:rPr lang="zh-CN" altLang="en-US" b="1" smtClean="0">
                <a:solidFill>
                  <a:srgbClr val="FF0000"/>
                </a:solidFill>
              </a:rPr>
              <a:t>选择器</a:t>
            </a:r>
            <a:endParaRPr lang="en-US" altLang="zh-CN" b="1" smtClean="0">
              <a:solidFill>
                <a:srgbClr val="FF0000"/>
              </a:solidFill>
            </a:endParaRPr>
          </a:p>
          <a:p>
            <a:r>
              <a:rPr lang="zh-CN" altLang="en-US" smtClean="0"/>
              <a:t>通配符选择器</a:t>
            </a:r>
            <a:endParaRPr lang="en-US" altLang="zh-CN" b="1" smtClean="0">
              <a:solidFill>
                <a:srgbClr val="FF0000"/>
              </a:solidFill>
            </a:endParaRPr>
          </a:p>
          <a:p>
            <a:r>
              <a:rPr lang="zh-CN" altLang="en-US" b="1" smtClean="0">
                <a:solidFill>
                  <a:srgbClr val="FF0000"/>
                </a:solidFill>
              </a:rPr>
              <a:t>伪类选择器</a:t>
            </a:r>
            <a:endParaRPr lang="en-US" altLang="zh-CN" smtClean="0"/>
          </a:p>
          <a:p>
            <a:r>
              <a:rPr lang="zh-CN" altLang="en-US" smtClean="0"/>
              <a:t>派生选择器</a:t>
            </a:r>
            <a:endParaRPr lang="en-US" altLang="zh-CN" smtClean="0"/>
          </a:p>
          <a:p>
            <a:r>
              <a:rPr lang="zh-CN" altLang="en-US" b="1" smtClean="0">
                <a:solidFill>
                  <a:srgbClr val="FF0000"/>
                </a:solidFill>
              </a:rPr>
              <a:t>组合选择器</a:t>
            </a:r>
            <a:endParaRPr lang="en-US" altLang="zh-CN" b="1" smtClean="0">
              <a:solidFill>
                <a:srgbClr val="FF0000"/>
              </a:solidFill>
            </a:endParaRPr>
          </a:p>
          <a:p>
            <a:endParaRPr lang="zh-CN" altLang="en-US"/>
          </a:p>
        </p:txBody>
      </p:sp>
      <p:sp>
        <p:nvSpPr>
          <p:cNvPr id="4" name="标题 3"/>
          <p:cNvSpPr>
            <a:spLocks noGrp="1"/>
          </p:cNvSpPr>
          <p:nvPr>
            <p:ph type="title"/>
          </p:nvPr>
        </p:nvSpPr>
        <p:spPr/>
        <p:txBody>
          <a:bodyPr/>
          <a:lstStyle/>
          <a:p>
            <a:r>
              <a:rPr lang="en-US" altLang="zh-CN" smtClean="0"/>
              <a:t>3 CSS</a:t>
            </a:r>
            <a:r>
              <a:rPr lang="zh-CN" altLang="en-US" smtClean="0"/>
              <a:t>选择器</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7544" y="987575"/>
            <a:ext cx="6984776" cy="720080"/>
          </a:xfrm>
        </p:spPr>
        <p:txBody>
          <a:bodyPr/>
          <a:lstStyle/>
          <a:p>
            <a:r>
              <a:rPr lang="zh-CN" altLang="en-US" smtClean="0"/>
              <a:t>选择器名称为</a:t>
            </a:r>
            <a:r>
              <a:rPr lang="en-US" altLang="zh-CN" smtClean="0"/>
              <a:t>html</a:t>
            </a:r>
            <a:r>
              <a:rPr lang="zh-CN" altLang="en-US" smtClean="0"/>
              <a:t>标签名称</a:t>
            </a:r>
            <a:endParaRPr lang="zh-CN" altLang="en-US"/>
          </a:p>
        </p:txBody>
      </p:sp>
      <p:sp>
        <p:nvSpPr>
          <p:cNvPr id="4" name="标题 3"/>
          <p:cNvSpPr>
            <a:spLocks noGrp="1"/>
          </p:cNvSpPr>
          <p:nvPr>
            <p:ph type="title"/>
          </p:nvPr>
        </p:nvSpPr>
        <p:spPr/>
        <p:txBody>
          <a:bodyPr/>
          <a:lstStyle/>
          <a:p>
            <a:r>
              <a:rPr lang="en-US" altLang="zh-CN" smtClean="0"/>
              <a:t>3.1  </a:t>
            </a:r>
            <a:r>
              <a:rPr lang="zh-CN" altLang="en-US" smtClean="0"/>
              <a:t>标签选择器</a:t>
            </a:r>
            <a:endParaRPr lang="zh-CN" altLang="en-US"/>
          </a:p>
        </p:txBody>
      </p:sp>
      <p:sp>
        <p:nvSpPr>
          <p:cNvPr id="5" name="AutoShape 4"/>
          <p:cNvSpPr>
            <a:spLocks noChangeArrowheads="1"/>
          </p:cNvSpPr>
          <p:nvPr/>
        </p:nvSpPr>
        <p:spPr bwMode="auto">
          <a:xfrm>
            <a:off x="860351" y="1707396"/>
            <a:ext cx="7000875" cy="1370012"/>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50000"/>
              </a:lnSpc>
            </a:pPr>
            <a:r>
              <a:rPr lang="en-US" altLang="zh-CN">
                <a:solidFill>
                  <a:srgbClr val="9A400E"/>
                </a:solidFill>
              </a:rPr>
              <a:t>p  { </a:t>
            </a:r>
            <a:r>
              <a:rPr lang="en-US" altLang="zh-CN">
                <a:solidFill>
                  <a:srgbClr val="009900"/>
                </a:solidFill>
              </a:rPr>
              <a:t>text-indent:</a:t>
            </a:r>
            <a:r>
              <a:rPr lang="en-US" altLang="zh-CN">
                <a:solidFill>
                  <a:srgbClr val="FF6600"/>
                </a:solidFill>
              </a:rPr>
              <a:t>3em;</a:t>
            </a:r>
            <a:r>
              <a:rPr lang="en-US" altLang="zh-CN">
                <a:solidFill>
                  <a:srgbClr val="9A400E"/>
                </a:solidFill>
              </a:rPr>
              <a:t> }	</a:t>
            </a:r>
            <a:r>
              <a:rPr lang="en-US" altLang="zh-CN">
                <a:solidFill>
                  <a:srgbClr val="0099CC"/>
                </a:solidFill>
              </a:rPr>
              <a:t>/*</a:t>
            </a:r>
            <a:r>
              <a:rPr lang="zh-CN" altLang="en-US">
                <a:solidFill>
                  <a:srgbClr val="0099CC"/>
                </a:solidFill>
              </a:rPr>
              <a:t>当中的选</a:t>
            </a:r>
            <a:r>
              <a:rPr lang="zh-CN" altLang="en-US" smtClean="0">
                <a:solidFill>
                  <a:srgbClr val="0099CC"/>
                </a:solidFill>
              </a:rPr>
              <a:t>择器是</a:t>
            </a:r>
            <a:r>
              <a:rPr lang="en-US" altLang="zh-CN">
                <a:solidFill>
                  <a:srgbClr val="0099CC"/>
                </a:solidFill>
              </a:rPr>
              <a:t>p*/</a:t>
            </a:r>
            <a:endParaRPr lang="en-US" altLang="zh-CN">
              <a:solidFill>
                <a:srgbClr val="0099CC"/>
              </a:solidFill>
            </a:endParaRPr>
          </a:p>
          <a:p>
            <a:pPr>
              <a:lnSpc>
                <a:spcPct val="150000"/>
              </a:lnSpc>
            </a:pPr>
            <a:r>
              <a:rPr lang="en-US" altLang="zh-CN">
                <a:solidFill>
                  <a:srgbClr val="9A400E"/>
                </a:solidFill>
              </a:rPr>
              <a:t>h1{ </a:t>
            </a:r>
            <a:r>
              <a:rPr lang="en-US" altLang="zh-CN">
                <a:solidFill>
                  <a:srgbClr val="009900"/>
                </a:solidFill>
              </a:rPr>
              <a:t>color</a:t>
            </a:r>
            <a:r>
              <a:rPr lang="en-US" altLang="zh-CN">
                <a:solidFill>
                  <a:srgbClr val="9A400E"/>
                </a:solidFill>
              </a:rPr>
              <a:t>:</a:t>
            </a:r>
            <a:r>
              <a:rPr lang="en-US" altLang="zh-CN">
                <a:solidFill>
                  <a:srgbClr val="FF6600"/>
                </a:solidFill>
              </a:rPr>
              <a:t>red;</a:t>
            </a:r>
            <a:r>
              <a:rPr lang="en-US" altLang="zh-CN">
                <a:solidFill>
                  <a:srgbClr val="9A400E"/>
                </a:solidFill>
              </a:rPr>
              <a:t> }		</a:t>
            </a:r>
            <a:r>
              <a:rPr lang="en-US" altLang="zh-CN">
                <a:solidFill>
                  <a:srgbClr val="0099CC"/>
                </a:solidFill>
              </a:rPr>
              <a:t>/*</a:t>
            </a:r>
            <a:r>
              <a:rPr lang="zh-CN" altLang="en-US">
                <a:solidFill>
                  <a:srgbClr val="0099CC"/>
                </a:solidFill>
              </a:rPr>
              <a:t>当中的选择</a:t>
            </a:r>
            <a:r>
              <a:rPr lang="zh-CN" altLang="en-US" smtClean="0">
                <a:solidFill>
                  <a:srgbClr val="0099CC"/>
                </a:solidFill>
              </a:rPr>
              <a:t>符</a:t>
            </a:r>
            <a:r>
              <a:rPr lang="en-US" altLang="zh-CN" smtClean="0">
                <a:solidFill>
                  <a:srgbClr val="0099CC"/>
                </a:solidFill>
              </a:rPr>
              <a:t>h1</a:t>
            </a:r>
            <a:r>
              <a:rPr lang="en-US" altLang="zh-CN">
                <a:solidFill>
                  <a:srgbClr val="0099CC"/>
                </a:solidFill>
              </a:rPr>
              <a:t>*/</a:t>
            </a:r>
            <a:r>
              <a:rPr lang="en-US" altLang="zh-CN">
                <a:solidFill>
                  <a:srgbClr val="9A400E"/>
                </a:solidFill>
              </a:rPr>
              <a:t> </a:t>
            </a:r>
            <a:endParaRPr lang="en-US" altLang="zh-CN">
              <a:solidFill>
                <a:srgbClr val="9A400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804248" y="4587974"/>
            <a:ext cx="2133600" cy="273844"/>
          </a:xfrm>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6909" y="758974"/>
            <a:ext cx="8064896" cy="720725"/>
          </a:xfrm>
        </p:spPr>
        <p:txBody>
          <a:bodyPr>
            <a:normAutofit fontScale="80000"/>
          </a:bodyPr>
          <a:lstStyle/>
          <a:p>
            <a:r>
              <a:rPr lang="zh-CN" altLang="en-US" smtClean="0"/>
              <a:t>类选择，定义一类HTML元素的样式。 </a:t>
            </a:r>
            <a:br>
              <a:rPr lang="zh-CN" altLang="en-US" smtClean="0"/>
            </a:br>
            <a:r>
              <a:rPr lang="zh-CN" altLang="en-US" smtClean="0"/>
              <a:t>选择器名称以 </a:t>
            </a:r>
            <a:r>
              <a:rPr lang="en-US" altLang="zh-CN" smtClean="0"/>
              <a:t>. </a:t>
            </a:r>
            <a:r>
              <a:rPr lang="zh-CN" altLang="en-US" smtClean="0"/>
              <a:t>开始，后面再加上对应元素</a:t>
            </a:r>
            <a:r>
              <a:rPr lang="en-US" altLang="zh-CN" smtClean="0"/>
              <a:t>class</a:t>
            </a:r>
            <a:r>
              <a:rPr lang="zh-CN" altLang="en-US" smtClean="0"/>
              <a:t>属性值 </a:t>
            </a:r>
            <a:endParaRPr lang="en-US" altLang="zh-CN" smtClean="0"/>
          </a:p>
          <a:p>
            <a:pPr>
              <a:buNone/>
            </a:pPr>
            <a:endParaRPr lang="en-US" altLang="zh-CN" smtClean="0"/>
          </a:p>
          <a:p>
            <a:endParaRPr lang="zh-CN" altLang="en-US"/>
          </a:p>
        </p:txBody>
      </p:sp>
      <p:sp>
        <p:nvSpPr>
          <p:cNvPr id="4" name="标题 3"/>
          <p:cNvSpPr>
            <a:spLocks noGrp="1"/>
          </p:cNvSpPr>
          <p:nvPr>
            <p:ph type="title"/>
          </p:nvPr>
        </p:nvSpPr>
        <p:spPr/>
        <p:txBody>
          <a:bodyPr/>
          <a:lstStyle/>
          <a:p>
            <a:r>
              <a:rPr lang="en-US" altLang="zh-CN" smtClean="0"/>
              <a:t>3.2 </a:t>
            </a:r>
            <a:r>
              <a:rPr lang="zh-CN" altLang="en-US" smtClean="0"/>
              <a:t>类选择器</a:t>
            </a:r>
            <a:endParaRPr lang="zh-CN" altLang="en-US"/>
          </a:p>
        </p:txBody>
      </p:sp>
      <p:sp>
        <p:nvSpPr>
          <p:cNvPr id="6" name="AutoShape 4"/>
          <p:cNvSpPr>
            <a:spLocks noChangeArrowheads="1"/>
          </p:cNvSpPr>
          <p:nvPr/>
        </p:nvSpPr>
        <p:spPr bwMode="auto">
          <a:xfrm>
            <a:off x="683568" y="1635646"/>
            <a:ext cx="7848600" cy="576139"/>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b="1">
                <a:solidFill>
                  <a:srgbClr val="FF0000"/>
                </a:solidFill>
              </a:rPr>
              <a:t>.dark-row</a:t>
            </a:r>
            <a:r>
              <a:rPr lang="en-US" altLang="zh-CN">
                <a:solidFill>
                  <a:srgbClr val="9A400E"/>
                </a:solidFill>
              </a:rPr>
              <a:t>{ </a:t>
            </a:r>
            <a:r>
              <a:rPr lang="en-US" altLang="zh-CN">
                <a:solidFill>
                  <a:srgbClr val="009900"/>
                </a:solidFill>
              </a:rPr>
              <a:t>background-color</a:t>
            </a:r>
            <a:r>
              <a:rPr lang="en-US" altLang="zh-CN">
                <a:solidFill>
                  <a:srgbClr val="9A400E"/>
                </a:solidFill>
              </a:rPr>
              <a:t>:</a:t>
            </a:r>
            <a:r>
              <a:rPr lang="en-US" altLang="zh-CN">
                <a:solidFill>
                  <a:srgbClr val="FF6600"/>
                </a:solidFill>
              </a:rPr>
              <a:t>#EAEAEA;</a:t>
            </a:r>
            <a:r>
              <a:rPr lang="en-US" altLang="zh-CN">
                <a:solidFill>
                  <a:srgbClr val="9A400E"/>
                </a:solidFill>
              </a:rPr>
              <a:t> </a:t>
            </a:r>
            <a:r>
              <a:rPr lang="en-US" altLang="zh-CN" smtClean="0">
                <a:solidFill>
                  <a:srgbClr val="9A400E"/>
                </a:solidFill>
              </a:rPr>
              <a:t>}</a:t>
            </a:r>
            <a:endParaRPr lang="en-US" altLang="zh-CN">
              <a:solidFill>
                <a:srgbClr val="0099CC"/>
              </a:solidFill>
            </a:endParaRPr>
          </a:p>
        </p:txBody>
      </p:sp>
      <p:sp>
        <p:nvSpPr>
          <p:cNvPr id="7" name="AutoShape 5"/>
          <p:cNvSpPr>
            <a:spLocks noChangeArrowheads="1"/>
          </p:cNvSpPr>
          <p:nvPr/>
        </p:nvSpPr>
        <p:spPr bwMode="auto">
          <a:xfrm>
            <a:off x="611560" y="3435846"/>
            <a:ext cx="7848600" cy="720874"/>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a:solidFill>
                  <a:srgbClr val="9A400E"/>
                </a:solidFill>
              </a:rPr>
              <a:t>&lt;p </a:t>
            </a:r>
            <a:r>
              <a:rPr lang="en-US" altLang="zh-CN">
                <a:solidFill>
                  <a:srgbClr val="0000FF"/>
                </a:solidFill>
              </a:rPr>
              <a:t>class</a:t>
            </a:r>
            <a:r>
              <a:rPr lang="en-US" altLang="zh-CN">
                <a:solidFill>
                  <a:srgbClr val="9A400E"/>
                </a:solidFill>
              </a:rPr>
              <a:t>="</a:t>
            </a:r>
            <a:r>
              <a:rPr lang="en-US" altLang="zh-CN" b="1">
                <a:solidFill>
                  <a:srgbClr val="FF0000"/>
                </a:solidFill>
              </a:rPr>
              <a:t>dark-row  red</a:t>
            </a:r>
            <a:r>
              <a:rPr lang="en-US" altLang="zh-CN">
                <a:solidFill>
                  <a:srgbClr val="9A400E"/>
                </a:solidFill>
              </a:rPr>
              <a:t>"&gt;</a:t>
            </a:r>
            <a:r>
              <a:rPr lang="zh-CN" altLang="en-US">
                <a:solidFill>
                  <a:srgbClr val="9A400E"/>
                </a:solidFill>
              </a:rPr>
              <a:t>第一段</a:t>
            </a:r>
            <a:r>
              <a:rPr lang="en-US" altLang="zh-CN">
                <a:solidFill>
                  <a:srgbClr val="9A400E"/>
                </a:solidFill>
              </a:rPr>
              <a:t>&lt;/</a:t>
            </a:r>
            <a:r>
              <a:rPr lang="en-US" altLang="zh-CN" smtClean="0">
                <a:solidFill>
                  <a:srgbClr val="9A400E"/>
                </a:solidFill>
              </a:rPr>
              <a:t>p&gt;</a:t>
            </a:r>
            <a:endParaRPr lang="en-US" altLang="zh-CN">
              <a:solidFill>
                <a:srgbClr val="0099CC"/>
              </a:solidFill>
            </a:endParaRPr>
          </a:p>
        </p:txBody>
      </p:sp>
      <p:sp>
        <p:nvSpPr>
          <p:cNvPr id="10" name="内容占位符 2"/>
          <p:cNvSpPr txBox="1"/>
          <p:nvPr/>
        </p:nvSpPr>
        <p:spPr>
          <a:xfrm>
            <a:off x="683568" y="2643758"/>
            <a:ext cx="6840760" cy="720725"/>
          </a:xfrm>
          <a:prstGeom prst="rect">
            <a:avLst/>
          </a:prstGeom>
        </p:spPr>
        <p:txBody>
          <a:bodyPr vert="horz" lIns="91440" tIns="45720" rIns="91440" bIns="45720" rtlCol="0">
            <a:normAutofit/>
          </a:bodyPr>
          <a:lstStyle/>
          <a:p>
            <a:pPr marL="342900" marR="0" lvl="0" indent="-342900" algn="l" defTabSz="914400" rtl="0" eaLnBrk="1" latinLnBrk="0" hangingPunct="1">
              <a:spcBef>
                <a:spcPct val="20000"/>
              </a:spcBef>
              <a:spcAft>
                <a:spcPts val="0"/>
              </a:spcAft>
              <a:buClr>
                <a:srgbClr val="00B0F0"/>
              </a:buClr>
              <a:buSzTx/>
              <a:buFont typeface="Wingdings" panose="05000000000000000000" pitchFamily="2" charset="2"/>
              <a:buChar char=""/>
              <a:defRPr/>
            </a:pP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将对应元素的</a:t>
            </a:r>
            <a:r>
              <a:rPr kumimoji="0" lang="en-US" altLang="zh-CN"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class</a:t>
            </a:r>
            <a:r>
              <a:rPr kumimoji="0" lang="zh-CN" altLang="en-US" sz="24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值设为类选择器名称</a:t>
            </a:r>
            <a:endPar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 name="线形标注 2(无边框) 11"/>
          <p:cNvSpPr/>
          <p:nvPr/>
        </p:nvSpPr>
        <p:spPr>
          <a:xfrm>
            <a:off x="3204483" y="4083918"/>
            <a:ext cx="3456384" cy="504056"/>
          </a:xfrm>
          <a:prstGeom prst="callout2">
            <a:avLst>
              <a:gd name="adj1" fmla="val 18750"/>
              <a:gd name="adj2" fmla="val -8333"/>
              <a:gd name="adj3" fmla="val 18750"/>
              <a:gd name="adj4" fmla="val -16667"/>
              <a:gd name="adj5" fmla="val -35925"/>
              <a:gd name="adj6" fmla="val -292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75856" y="4155926"/>
            <a:ext cx="3384376" cy="369332"/>
          </a:xfrm>
          <a:prstGeom prst="rect">
            <a:avLst/>
          </a:prstGeom>
          <a:noFill/>
        </p:spPr>
        <p:txBody>
          <a:bodyPr wrap="square" rtlCol="0">
            <a:spAutoFit/>
          </a:bodyPr>
          <a:lstStyle/>
          <a:p>
            <a:r>
              <a:rPr lang="zh-CN" altLang="en-US" b="1" smtClean="0">
                <a:latin typeface="微软雅黑" panose="020B0503020204020204" pitchFamily="34" charset="-122"/>
                <a:ea typeface="微软雅黑" panose="020B0503020204020204" pitchFamily="34" charset="-122"/>
              </a:rPr>
              <a:t>注意</a:t>
            </a:r>
            <a:r>
              <a:rPr lang="en-US" altLang="zh-CN" b="1" smtClean="0">
                <a:latin typeface="微软雅黑" panose="020B0503020204020204" pitchFamily="34" charset="-122"/>
                <a:ea typeface="微软雅黑" panose="020B0503020204020204" pitchFamily="34" charset="-122"/>
              </a:rPr>
              <a:t>: class</a:t>
            </a:r>
            <a:r>
              <a:rPr lang="zh-CN" altLang="en-US" b="1" smtClean="0">
                <a:latin typeface="微软雅黑" panose="020B0503020204020204" pitchFamily="34" charset="-122"/>
                <a:ea typeface="微软雅黑" panose="020B0503020204020204" pitchFamily="34" charset="-122"/>
              </a:rPr>
              <a:t>属性值不能加 </a:t>
            </a:r>
            <a:r>
              <a:rPr lang="en-US" altLang="zh-CN" b="1" smtClean="0">
                <a:latin typeface="微软雅黑" panose="020B0503020204020204" pitchFamily="34" charset="-122"/>
                <a:ea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7544" y="987574"/>
            <a:ext cx="8136904" cy="936104"/>
          </a:xfrm>
        </p:spPr>
        <p:txBody>
          <a:bodyPr>
            <a:normAutofit/>
          </a:bodyPr>
          <a:lstStyle/>
          <a:p>
            <a:r>
              <a:rPr lang="zh-CN" altLang="en-US" smtClean="0"/>
              <a:t>选择器名称以</a:t>
            </a:r>
            <a:r>
              <a:rPr lang="en-US" altLang="zh-CN" smtClean="0"/>
              <a:t>#</a:t>
            </a:r>
            <a:r>
              <a:rPr lang="zh-CN" altLang="en-US" smtClean="0"/>
              <a:t>开始，后面再加上对应元素的</a:t>
            </a:r>
            <a:r>
              <a:rPr lang="en-US" altLang="zh-CN" smtClean="0"/>
              <a:t>id</a:t>
            </a:r>
            <a:r>
              <a:rPr lang="zh-CN" altLang="en-US" smtClean="0"/>
              <a:t>属性值</a:t>
            </a:r>
            <a:endParaRPr lang="en-US" altLang="zh-CN" smtClean="0"/>
          </a:p>
          <a:p>
            <a:r>
              <a:rPr lang="zh-CN" altLang="en-US" smtClean="0"/>
              <a:t>将对应元素的</a:t>
            </a:r>
            <a:r>
              <a:rPr lang="en-US" altLang="zh-CN" smtClean="0"/>
              <a:t>id</a:t>
            </a:r>
            <a:r>
              <a:rPr lang="zh-CN" altLang="en-US" smtClean="0"/>
              <a:t>属性值设为</a:t>
            </a:r>
            <a:r>
              <a:rPr lang="en-US" altLang="zh-CN" smtClean="0"/>
              <a:t>id</a:t>
            </a:r>
            <a:r>
              <a:rPr lang="zh-CN" altLang="en-US" smtClean="0"/>
              <a:t>选择器名称 </a:t>
            </a:r>
            <a:endParaRPr lang="zh-CN" altLang="en-US"/>
          </a:p>
        </p:txBody>
      </p:sp>
      <p:sp>
        <p:nvSpPr>
          <p:cNvPr id="4" name="标题 3"/>
          <p:cNvSpPr>
            <a:spLocks noGrp="1"/>
          </p:cNvSpPr>
          <p:nvPr>
            <p:ph type="title"/>
          </p:nvPr>
        </p:nvSpPr>
        <p:spPr/>
        <p:txBody>
          <a:bodyPr/>
          <a:lstStyle/>
          <a:p>
            <a:r>
              <a:rPr lang="en-US" altLang="zh-CN" smtClean="0"/>
              <a:t>3.3 ID</a:t>
            </a:r>
            <a:r>
              <a:rPr lang="zh-CN" altLang="en-US" smtClean="0"/>
              <a:t>选择器</a:t>
            </a:r>
            <a:endParaRPr lang="zh-CN" altLang="en-US"/>
          </a:p>
        </p:txBody>
      </p:sp>
      <p:sp>
        <p:nvSpPr>
          <p:cNvPr id="5" name="AutoShape 5"/>
          <p:cNvSpPr>
            <a:spLocks noChangeArrowheads="1"/>
          </p:cNvSpPr>
          <p:nvPr/>
        </p:nvSpPr>
        <p:spPr bwMode="auto">
          <a:xfrm>
            <a:off x="395536" y="2067694"/>
            <a:ext cx="8064500" cy="1295400"/>
          </a:xfrm>
          <a:prstGeom prst="flowChartAlternateProcess">
            <a:avLst/>
          </a:prstGeom>
          <a:gradFill rotWithShape="1">
            <a:gsLst>
              <a:gs pos="0">
                <a:srgbClr val="CDE9EB"/>
              </a:gs>
              <a:gs pos="100000">
                <a:srgbClr val="FFFFFF"/>
              </a:gs>
            </a:gsLst>
            <a:lin ang="5400000" scaled="1"/>
          </a:gradFill>
          <a:ln w="9525">
            <a:solidFill>
              <a:schemeClr val="accent2"/>
            </a:solidFill>
            <a:miter lim="800000"/>
          </a:ln>
        </p:spPr>
        <p:txBody>
          <a:bodyPr wrap="none" anchor="ctr"/>
          <a:lstStyle/>
          <a:p>
            <a:pPr>
              <a:lnSpc>
                <a:spcPct val="120000"/>
              </a:lnSpc>
            </a:pPr>
            <a:r>
              <a:rPr lang="en-US" altLang="zh-CN" b="1">
                <a:solidFill>
                  <a:srgbClr val="FF0000"/>
                </a:solidFill>
              </a:rPr>
              <a:t>#main</a:t>
            </a:r>
            <a:r>
              <a:rPr lang="en-US" altLang="zh-CN">
                <a:solidFill>
                  <a:srgbClr val="9A400E"/>
                </a:solidFill>
              </a:rPr>
              <a:t>{ </a:t>
            </a:r>
            <a:r>
              <a:rPr lang="en-US" altLang="zh-CN">
                <a:solidFill>
                  <a:srgbClr val="009900"/>
                </a:solidFill>
              </a:rPr>
              <a:t>text-indent</a:t>
            </a:r>
            <a:r>
              <a:rPr lang="en-US" altLang="zh-CN">
                <a:solidFill>
                  <a:srgbClr val="9A400E"/>
                </a:solidFill>
              </a:rPr>
              <a:t>:</a:t>
            </a:r>
            <a:r>
              <a:rPr lang="en-US" altLang="zh-CN">
                <a:solidFill>
                  <a:srgbClr val="FF6600"/>
                </a:solidFill>
              </a:rPr>
              <a:t>3em;</a:t>
            </a:r>
            <a:r>
              <a:rPr lang="en-US" altLang="zh-CN">
                <a:solidFill>
                  <a:srgbClr val="9A400E"/>
                </a:solidFill>
              </a:rPr>
              <a:t> }			</a:t>
            </a:r>
            <a:r>
              <a:rPr lang="en-US" altLang="zh-CN">
                <a:solidFill>
                  <a:srgbClr val="0099CC"/>
                </a:solidFill>
              </a:rPr>
              <a:t>/*ID</a:t>
            </a:r>
            <a:r>
              <a:rPr lang="zh-CN" altLang="en-US">
                <a:solidFill>
                  <a:srgbClr val="0099CC"/>
                </a:solidFill>
              </a:rPr>
              <a:t>名称</a:t>
            </a:r>
            <a:r>
              <a:rPr lang="en-US" altLang="zh-CN">
                <a:solidFill>
                  <a:srgbClr val="0099CC"/>
                </a:solidFill>
              </a:rPr>
              <a:t>main</a:t>
            </a:r>
            <a:r>
              <a:rPr lang="zh-CN" altLang="en-US">
                <a:solidFill>
                  <a:srgbClr val="0099CC"/>
                </a:solidFill>
              </a:rPr>
              <a:t>前加上一个</a:t>
            </a:r>
            <a:r>
              <a:rPr lang="en-US" altLang="zh-CN">
                <a:solidFill>
                  <a:srgbClr val="0099CC"/>
                </a:solidFill>
              </a:rPr>
              <a:t>#</a:t>
            </a:r>
            <a:r>
              <a:rPr lang="zh-CN" altLang="en-US">
                <a:solidFill>
                  <a:srgbClr val="0099CC"/>
                </a:solidFill>
              </a:rPr>
              <a:t>号*</a:t>
            </a:r>
            <a:r>
              <a:rPr lang="en-US" altLang="zh-CN">
                <a:solidFill>
                  <a:srgbClr val="0099CC"/>
                </a:solidFill>
              </a:rPr>
              <a:t>/</a:t>
            </a:r>
            <a:endParaRPr lang="en-US" altLang="zh-CN">
              <a:solidFill>
                <a:srgbClr val="0099CC"/>
              </a:solidFill>
            </a:endParaRPr>
          </a:p>
          <a:p>
            <a:pPr>
              <a:lnSpc>
                <a:spcPct val="120000"/>
              </a:lnSpc>
            </a:pPr>
            <a:r>
              <a:rPr lang="en-US" altLang="zh-CN">
                <a:solidFill>
                  <a:srgbClr val="0099CC"/>
                </a:solidFill>
              </a:rPr>
              <a:t>… … </a:t>
            </a:r>
            <a:endParaRPr lang="en-US" altLang="zh-CN">
              <a:solidFill>
                <a:srgbClr val="0099CC"/>
              </a:solidFill>
            </a:endParaRPr>
          </a:p>
          <a:p>
            <a:pPr>
              <a:lnSpc>
                <a:spcPct val="120000"/>
              </a:lnSpc>
            </a:pPr>
            <a:r>
              <a:rPr lang="en-US" altLang="zh-CN">
                <a:solidFill>
                  <a:srgbClr val="9A400E"/>
                </a:solidFill>
              </a:rPr>
              <a:t>&lt;p </a:t>
            </a:r>
            <a:r>
              <a:rPr lang="en-US" altLang="zh-CN">
                <a:solidFill>
                  <a:srgbClr val="0000FF"/>
                </a:solidFill>
              </a:rPr>
              <a:t>id</a:t>
            </a:r>
            <a:r>
              <a:rPr lang="en-US" altLang="zh-CN">
                <a:solidFill>
                  <a:srgbClr val="9A400E"/>
                </a:solidFill>
              </a:rPr>
              <a:t>=“</a:t>
            </a:r>
            <a:r>
              <a:rPr lang="en-US" altLang="zh-CN" b="1">
                <a:solidFill>
                  <a:srgbClr val="FF0000"/>
                </a:solidFill>
              </a:rPr>
              <a:t>main</a:t>
            </a:r>
            <a:r>
              <a:rPr lang="en-US" altLang="zh-CN">
                <a:solidFill>
                  <a:srgbClr val="9A400E"/>
                </a:solidFill>
              </a:rPr>
              <a:t>”&gt;</a:t>
            </a:r>
            <a:r>
              <a:rPr lang="zh-CN" altLang="en-US"/>
              <a:t>文本缩进</a:t>
            </a:r>
            <a:r>
              <a:rPr lang="en-US" altLang="zh-CN"/>
              <a:t>3em</a:t>
            </a:r>
            <a:r>
              <a:rPr lang="en-US" altLang="zh-CN">
                <a:solidFill>
                  <a:srgbClr val="9A400E"/>
                </a:solidFill>
              </a:rPr>
              <a:t>&lt;/p&gt;	 </a:t>
            </a:r>
            <a:r>
              <a:rPr lang="en-US" altLang="zh-CN">
                <a:solidFill>
                  <a:srgbClr val="0099CC"/>
                </a:solidFill>
              </a:rPr>
              <a:t>&lt;!– </a:t>
            </a:r>
            <a:r>
              <a:rPr lang="zh-CN" altLang="en-US">
                <a:solidFill>
                  <a:srgbClr val="0099CC"/>
                </a:solidFill>
              </a:rPr>
              <a:t>在</a:t>
            </a:r>
            <a:r>
              <a:rPr lang="en-US" altLang="zh-CN">
                <a:solidFill>
                  <a:srgbClr val="0099CC"/>
                </a:solidFill>
              </a:rPr>
              <a:t>html</a:t>
            </a:r>
            <a:r>
              <a:rPr lang="zh-CN" altLang="en-US">
                <a:solidFill>
                  <a:srgbClr val="0099CC"/>
                </a:solidFill>
              </a:rPr>
              <a:t>的</a:t>
            </a:r>
            <a:r>
              <a:rPr lang="en-US" altLang="zh-CN">
                <a:solidFill>
                  <a:srgbClr val="0099CC"/>
                </a:solidFill>
              </a:rPr>
              <a:t>p</a:t>
            </a:r>
            <a:r>
              <a:rPr lang="zh-CN" altLang="en-US">
                <a:solidFill>
                  <a:srgbClr val="0099CC"/>
                </a:solidFill>
              </a:rPr>
              <a:t>标签中指定</a:t>
            </a:r>
            <a:r>
              <a:rPr lang="en-US" altLang="zh-CN">
                <a:solidFill>
                  <a:srgbClr val="0099CC"/>
                </a:solidFill>
              </a:rPr>
              <a:t>id</a:t>
            </a:r>
            <a:r>
              <a:rPr lang="zh-CN" altLang="en-US">
                <a:solidFill>
                  <a:srgbClr val="0099CC"/>
                </a:solidFill>
              </a:rPr>
              <a:t>属性</a:t>
            </a:r>
            <a:r>
              <a:rPr lang="en-US" altLang="zh-CN">
                <a:solidFill>
                  <a:srgbClr val="0099CC"/>
                </a:solidFill>
              </a:rPr>
              <a:t>main --&gt;</a:t>
            </a:r>
            <a:r>
              <a:rPr lang="en-US" altLang="zh-CN">
                <a:solidFill>
                  <a:srgbClr val="9A400E"/>
                </a:solidFill>
              </a:rPr>
              <a:t> </a:t>
            </a:r>
            <a:endParaRPr lang="en-US" altLang="zh-CN">
              <a:solidFill>
                <a:srgbClr val="9A400E"/>
              </a:solidFill>
            </a:endParaRPr>
          </a:p>
        </p:txBody>
      </p:sp>
      <p:sp>
        <p:nvSpPr>
          <p:cNvPr id="7" name="线形标注 2(无边框) 6"/>
          <p:cNvSpPr/>
          <p:nvPr/>
        </p:nvSpPr>
        <p:spPr>
          <a:xfrm>
            <a:off x="2484403" y="3363203"/>
            <a:ext cx="3456384" cy="504056"/>
          </a:xfrm>
          <a:prstGeom prst="callout2">
            <a:avLst>
              <a:gd name="adj1" fmla="val 18750"/>
              <a:gd name="adj2" fmla="val -8333"/>
              <a:gd name="adj3" fmla="val 18750"/>
              <a:gd name="adj4" fmla="val -16667"/>
              <a:gd name="adj5" fmla="val -35925"/>
              <a:gd name="adj6" fmla="val -292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555776" y="3435846"/>
            <a:ext cx="3384376" cy="369332"/>
          </a:xfrm>
          <a:prstGeom prst="rect">
            <a:avLst/>
          </a:prstGeom>
          <a:noFill/>
        </p:spPr>
        <p:txBody>
          <a:bodyPr wrap="square" rtlCol="0">
            <a:spAutoFit/>
          </a:bodyPr>
          <a:lstStyle/>
          <a:p>
            <a:r>
              <a:rPr lang="zh-CN" altLang="en-US" b="1" smtClean="0">
                <a:latin typeface="微软雅黑" panose="020B0503020204020204" pitchFamily="34" charset="-122"/>
                <a:ea typeface="微软雅黑" panose="020B0503020204020204" pitchFamily="34" charset="-122"/>
              </a:rPr>
              <a:t>注意</a:t>
            </a:r>
            <a:r>
              <a:rPr lang="en-US" altLang="zh-CN" b="1" smtClean="0">
                <a:latin typeface="微软雅黑" panose="020B0503020204020204" pitchFamily="34" charset="-122"/>
                <a:ea typeface="微软雅黑" panose="020B0503020204020204" pitchFamily="34" charset="-122"/>
              </a:rPr>
              <a:t>: id</a:t>
            </a:r>
            <a:r>
              <a:rPr lang="zh-CN" altLang="en-US" b="1" smtClean="0">
                <a:latin typeface="微软雅黑" panose="020B0503020204020204" pitchFamily="34" charset="-122"/>
                <a:ea typeface="微软雅黑" panose="020B0503020204020204" pitchFamily="34" charset="-122"/>
              </a:rPr>
              <a:t>属性值不能加</a:t>
            </a:r>
            <a:r>
              <a:rPr lang="en-US" altLang="zh-CN" b="1" smtClean="0">
                <a:latin typeface="微软雅黑" panose="020B0503020204020204" pitchFamily="34" charset="-122"/>
                <a:ea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7544" y="987574"/>
            <a:ext cx="6840760" cy="1080120"/>
          </a:xfrm>
        </p:spPr>
        <p:txBody>
          <a:bodyPr>
            <a:normAutofit fontScale="92500" lnSpcReduction="20000"/>
          </a:bodyPr>
          <a:lstStyle/>
          <a:p>
            <a:pPr>
              <a:lnSpc>
                <a:spcPct val="150000"/>
              </a:lnSpc>
            </a:pPr>
            <a:r>
              <a:rPr lang="zh-CN" altLang="en-US" smtClean="0"/>
              <a:t>通配所有元素</a:t>
            </a:r>
            <a:endParaRPr lang="en-US" altLang="zh-CN" smtClean="0"/>
          </a:p>
          <a:p>
            <a:pPr>
              <a:lnSpc>
                <a:spcPct val="150000"/>
              </a:lnSpc>
              <a:buNone/>
            </a:pPr>
            <a:r>
              <a:rPr lang="en-US" altLang="zh-CN" smtClean="0"/>
              <a:t>	*{</a:t>
            </a:r>
            <a:r>
              <a:rPr lang="en-US" altLang="zh-CN" sz="2200" smtClean="0"/>
              <a:t>font-size:12px;color</a:t>
            </a:r>
            <a:r>
              <a:rPr lang="en-US" altLang="zh-CN" smtClean="0"/>
              <a:t>:#888}</a:t>
            </a:r>
            <a:endParaRPr lang="zh-CN" altLang="en-US"/>
          </a:p>
        </p:txBody>
      </p:sp>
      <p:sp>
        <p:nvSpPr>
          <p:cNvPr id="4" name="标题 3"/>
          <p:cNvSpPr>
            <a:spLocks noGrp="1"/>
          </p:cNvSpPr>
          <p:nvPr>
            <p:ph type="title"/>
          </p:nvPr>
        </p:nvSpPr>
        <p:spPr/>
        <p:txBody>
          <a:bodyPr/>
          <a:lstStyle/>
          <a:p>
            <a:r>
              <a:rPr lang="en-US" altLang="zh-CN" smtClean="0"/>
              <a:t>3.3 </a:t>
            </a:r>
            <a:r>
              <a:rPr lang="zh-CN" altLang="en-US" smtClean="0"/>
              <a:t>通配符选择器</a:t>
            </a:r>
            <a:endParaRPr lang="zh-CN" altLang="en-US"/>
          </a:p>
        </p:txBody>
      </p:sp>
      <p:sp>
        <p:nvSpPr>
          <p:cNvPr id="6" name="内容占位符 2"/>
          <p:cNvSpPr txBox="1"/>
          <p:nvPr/>
        </p:nvSpPr>
        <p:spPr>
          <a:xfrm>
            <a:off x="724972" y="1648346"/>
            <a:ext cx="8136904" cy="1440160"/>
          </a:xfrm>
          <a:prstGeom prst="rect">
            <a:avLst/>
          </a:prstGeom>
        </p:spPr>
        <p:txBody>
          <a:bodyPr vert="horz" lIns="91440" tIns="45720" rIns="91440" bIns="45720" rtlCol="0">
            <a:normAutofit fontScale="92500" lnSpcReduction="20000"/>
          </a:bodyPr>
          <a:lstStyle/>
          <a:p>
            <a:pPr marL="3543300" marR="0" lvl="7" indent="-342900" algn="l" defTabSz="914400" rtl="0" eaLnBrk="1" latinLnBrk="0" hangingPunct="1">
              <a:spcBef>
                <a:spcPct val="20000"/>
              </a:spcBef>
              <a:spcAft>
                <a:spcPts val="0"/>
              </a:spcAft>
              <a:buClr>
                <a:srgbClr val="00B0F0"/>
              </a:buClr>
              <a:buSzTx/>
              <a:buFont typeface="Wingdings" panose="05000000000000000000" pitchFamily="2" charset="2"/>
              <a:buChar char=""/>
              <a:defRPr/>
            </a:pPr>
            <a:endPar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latinLnBrk="0" hangingPunct="1">
              <a:lnSpc>
                <a:spcPct val="150000"/>
              </a:lnSpc>
              <a:spcBef>
                <a:spcPct val="20000"/>
              </a:spcBef>
              <a:spcAft>
                <a:spcPts val="0"/>
              </a:spcAft>
              <a:buClr>
                <a:srgbClr val="00B0F0"/>
              </a:buClr>
              <a:buSzTx/>
              <a:buFont typeface="Wingdings" panose="05000000000000000000" pitchFamily="2" charset="2"/>
              <a:buChar char=""/>
              <a:defRPr/>
            </a:pPr>
            <a:r>
              <a:rPr lang="zh-CN" altLang="en-US" sz="2400" smtClean="0">
                <a:latin typeface="微软雅黑" panose="020B0503020204020204" pitchFamily="34" charset="-122"/>
                <a:ea typeface="微软雅黑" panose="020B0503020204020204" pitchFamily="34" charset="-122"/>
              </a:rPr>
              <a:t>选择器优先级</a:t>
            </a:r>
            <a:br>
              <a:rPr lang="en-US" altLang="zh-CN" sz="2800" smtClean="0">
                <a:latin typeface="微软雅黑" panose="020B0503020204020204" pitchFamily="34" charset="-122"/>
                <a:ea typeface="微软雅黑" panose="020B0503020204020204" pitchFamily="34" charset="-122"/>
              </a:rPr>
            </a:b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ID</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选择器</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 &gt;</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类选择器</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标签选择器</a:t>
            </a:r>
            <a:r>
              <a:rPr kumimoji="0" lang="en-US" altLang="zh-CN"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20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通配符选择器</a:t>
            </a:r>
            <a:endParaRPr kumimoji="0" lang="en-US" altLang="zh-CN"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latinLnBrk="0" hangingPunct="1">
              <a:spcBef>
                <a:spcPct val="20000"/>
              </a:spcBef>
              <a:spcAft>
                <a:spcPts val="0"/>
              </a:spcAft>
              <a:buClr>
                <a:srgbClr val="00B0F0"/>
              </a:buClr>
              <a:buSzTx/>
              <a:buFont typeface="Wingdings" panose="05000000000000000000" pitchFamily="2" charset="2"/>
              <a:buChar char=""/>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标题 1"/>
          <p:cNvSpPr txBox="1"/>
          <p:nvPr/>
        </p:nvSpPr>
        <p:spPr bwMode="auto">
          <a:xfrm>
            <a:off x="366682" y="295258"/>
            <a:ext cx="8648700" cy="569913"/>
          </a:xfrm>
          <a:prstGeom prst="rect">
            <a:avLst/>
          </a:prstGeom>
          <a:noFill/>
          <a:ln>
            <a:noFill/>
          </a:ln>
        </p:spPr>
        <p:txBody>
          <a:bodyPr vert="horz" wrap="square" lIns="102870" tIns="51435" rIns="102870" bIns="51435"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上节回顾</a:t>
            </a:r>
            <a:endPar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620395" y="1068070"/>
            <a:ext cx="2493645" cy="3017520"/>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kumimoji="1" lang="en-US" altLang="zh-CN" sz="2800" dirty="0">
                <a:latin typeface="微软雅黑" panose="020B0503020204020204" pitchFamily="34" charset="-122"/>
                <a:ea typeface="微软雅黑" panose="020B0503020204020204" pitchFamily="34" charset="-122"/>
                <a:cs typeface="微软雅黑" panose="020B0503020204020204" pitchFamily="34" charset="-122"/>
              </a:rPr>
              <a:t>html</a:t>
            </a:r>
            <a:r>
              <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rPr>
              <a:t>标签</a:t>
            </a:r>
            <a:endParaRPr kumimoji="1"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Clr>
                <a:srgbClr val="00B0F0"/>
              </a:buClr>
              <a:buFont typeface="Wingdings" panose="05000000000000000000" pitchFamily="2" charset="2"/>
              <a:buChar char="ü"/>
            </a:pPr>
            <a:r>
              <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文本标签</a:t>
            </a:r>
            <a:endPar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Clr>
                <a:srgbClr val="00B0F0"/>
              </a:buClr>
              <a:buFont typeface="Wingdings" panose="05000000000000000000" pitchFamily="2" charset="2"/>
              <a:buChar char="ü"/>
            </a:pPr>
            <a:r>
              <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图片标签</a:t>
            </a:r>
            <a:endPar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Clr>
                <a:srgbClr val="00B0F0"/>
              </a:buClr>
              <a:buFont typeface="Wingdings" panose="05000000000000000000" pitchFamily="2" charset="2"/>
              <a:buChar char="ü"/>
            </a:pPr>
            <a:r>
              <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超链接标签</a:t>
            </a:r>
            <a:endPar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Clr>
                <a:srgbClr val="00B0F0"/>
              </a:buClr>
              <a:buFont typeface="Wingdings" panose="05000000000000000000" pitchFamily="2" charset="2"/>
              <a:buChar char="ü"/>
            </a:pPr>
            <a:r>
              <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列表标签</a:t>
            </a:r>
            <a:endPar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Clr>
                <a:srgbClr val="00B0F0"/>
              </a:buClr>
              <a:buFont typeface="Wingdings" panose="05000000000000000000" pitchFamily="2" charset="2"/>
              <a:buChar char="ü"/>
            </a:pPr>
            <a:r>
              <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表格标签</a:t>
            </a:r>
            <a:endPar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1"/>
          <p:cNvSpPr txBox="1"/>
          <p:nvPr/>
        </p:nvSpPr>
        <p:spPr>
          <a:xfrm>
            <a:off x="3491865" y="1275080"/>
            <a:ext cx="2493645" cy="1920240"/>
          </a:xfrm>
          <a:prstGeom prst="rect">
            <a:avLst/>
          </a:prstGeom>
          <a:noFill/>
        </p:spPr>
        <p:txBody>
          <a:bodyPr wrap="square" rtlCol="0">
            <a:spAutoFit/>
          </a:bodyPr>
          <a:lstStyle/>
          <a:p>
            <a:pPr indent="0">
              <a:lnSpc>
                <a:spcPct val="150000"/>
              </a:lnSpc>
              <a:buClr>
                <a:srgbClr val="00B0F0"/>
              </a:buClr>
              <a:buFont typeface="Wingdings" panose="05000000000000000000" pitchFamily="2" charset="2"/>
              <a:buNone/>
            </a:pPr>
            <a:endPar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Clr>
                <a:srgbClr val="00B0F0"/>
              </a:buClr>
              <a:buFont typeface="Wingdings" panose="05000000000000000000" pitchFamily="2" charset="2"/>
              <a:buChar char="ü"/>
            </a:pPr>
            <a:r>
              <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表单标签</a:t>
            </a:r>
            <a:endPar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Clr>
                <a:srgbClr val="00B0F0"/>
              </a:buClr>
              <a:buFont typeface="Wingdings" panose="05000000000000000000" pitchFamily="2" charset="2"/>
              <a:buChar char="ü"/>
            </a:pPr>
            <a:r>
              <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框架标签</a:t>
            </a:r>
            <a:endPar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lvl="1" indent="0">
              <a:lnSpc>
                <a:spcPct val="150000"/>
              </a:lnSpc>
              <a:buClr>
                <a:srgbClr val="00B0F0"/>
              </a:buClr>
              <a:buFont typeface="Wingdings" panose="05000000000000000000" pitchFamily="2" charset="2"/>
              <a:buNone/>
            </a:pPr>
            <a:endParaRPr kumimoji="1" lang="zh-CN" altLang="en-US" sz="20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标题 3"/>
          <p:cNvSpPr>
            <a:spLocks noGrp="1"/>
          </p:cNvSpPr>
          <p:nvPr>
            <p:ph type="title"/>
          </p:nvPr>
        </p:nvSpPr>
        <p:spPr/>
        <p:txBody>
          <a:bodyPr/>
          <a:lstStyle/>
          <a:p>
            <a:r>
              <a:rPr lang="zh-CN" altLang="en-US" smtClean="0"/>
              <a:t>组合选择器</a:t>
            </a:r>
            <a:endParaRPr lang="zh-CN" altLang="en-US"/>
          </a:p>
        </p:txBody>
      </p:sp>
      <p:graphicFrame>
        <p:nvGraphicFramePr>
          <p:cNvPr id="6" name="内容占位符 5"/>
          <p:cNvGraphicFramePr/>
          <p:nvPr>
            <p:ph sz="quarter" idx="13"/>
          </p:nvPr>
        </p:nvGraphicFramePr>
        <p:xfrm>
          <a:off x="461010" y="777875"/>
          <a:ext cx="8225790" cy="3243580"/>
        </p:xfrm>
        <a:graphic>
          <a:graphicData uri="http://schemas.openxmlformats.org/drawingml/2006/table">
            <a:tbl>
              <a:tblPr firstRow="1" bandRow="1">
                <a:tableStyleId>{5C22544A-7EE6-4342-B048-85BDC9FD1C3A}</a:tableStyleId>
              </a:tblPr>
              <a:tblGrid>
                <a:gridCol w="1743075"/>
                <a:gridCol w="3600450"/>
                <a:gridCol w="2882265"/>
              </a:tblGrid>
              <a:tr h="335280">
                <a:tc>
                  <a:txBody>
                    <a:bodyPr/>
                    <a:p>
                      <a:pPr marL="0" lvl="0" indent="0" algn="ctr">
                        <a:buNone/>
                      </a:pPr>
                      <a:r>
                        <a:rPr lang="zh-CN" altLang="en-US" sz="1600" b="0" dirty="0"/>
                        <a:t>选择器</a:t>
                      </a:r>
                      <a:endParaRPr lang="zh-CN" altLang="en-US" sz="1600" b="0" dirty="0"/>
                    </a:p>
                  </a:txBody>
                  <a:tcPr anchor="ctr"/>
                </a:tc>
                <a:tc>
                  <a:txBody>
                    <a:bodyPr/>
                    <a:p>
                      <a:pPr marL="0" lvl="0" indent="0" algn="ctr">
                        <a:buNone/>
                      </a:pPr>
                      <a:r>
                        <a:rPr lang="zh-CN" altLang="en-US" sz="1600" b="0" dirty="0"/>
                        <a:t>含义</a:t>
                      </a:r>
                      <a:endParaRPr lang="zh-CN" altLang="en-US" sz="1600" b="0" dirty="0"/>
                    </a:p>
                  </a:txBody>
                  <a:tcPr/>
                </a:tc>
                <a:tc>
                  <a:txBody>
                    <a:bodyPr/>
                    <a:p>
                      <a:pPr marL="0" lvl="0" indent="0" algn="ctr">
                        <a:buNone/>
                      </a:pPr>
                      <a:r>
                        <a:rPr lang="zh-CN" altLang="en-US" sz="1600" b="0" dirty="0"/>
                        <a:t>举例</a:t>
                      </a:r>
                      <a:endParaRPr lang="zh-CN" altLang="en-US" sz="1600" b="0" dirty="0"/>
                    </a:p>
                  </a:txBody>
                  <a:tcPr anchor="ctr"/>
                </a:tc>
              </a:tr>
              <a:tr h="581660">
                <a:tc>
                  <a:txBody>
                    <a:bodyPr/>
                    <a:p>
                      <a:pPr marL="0" lvl="0" indent="0">
                        <a:buNone/>
                      </a:pPr>
                      <a:r>
                        <a:rPr lang="en-US" altLang="zh-CN" sz="1600" b="0"/>
                        <a:t>E,F</a:t>
                      </a:r>
                      <a:endParaRPr lang="en-US" altLang="zh-CN" sz="1600" b="0"/>
                    </a:p>
                    <a:p>
                      <a:pPr marL="0" lvl="0" indent="0">
                        <a:buNone/>
                      </a:pPr>
                      <a:r>
                        <a:rPr lang="zh-CN" altLang="en-US" sz="1600" b="0" dirty="0"/>
                        <a:t>多元素选择器</a:t>
                      </a:r>
                      <a:endParaRPr lang="zh-CN" altLang="en-US" sz="1600" b="0" dirty="0"/>
                    </a:p>
                  </a:txBody>
                  <a:tcPr marL="90000" marR="90000" marT="46800" marB="46800" anchor="ctr"/>
                </a:tc>
                <a:tc>
                  <a:txBody>
                    <a:bodyPr/>
                    <a:p>
                      <a:pPr marL="0" lvl="0" indent="0">
                        <a:buNone/>
                      </a:pPr>
                      <a:r>
                        <a:rPr lang="zh-CN" altLang="en-US" sz="1600" b="0" dirty="0"/>
                        <a:t>多元素选择器，同时匹配所有</a:t>
                      </a:r>
                      <a:r>
                        <a:rPr lang="en-US" altLang="zh-CN" sz="1600" b="0" dirty="0"/>
                        <a:t>E</a:t>
                      </a:r>
                      <a:r>
                        <a:rPr lang="zh-CN" altLang="en-US" sz="1600" b="0" dirty="0"/>
                        <a:t>元素或</a:t>
                      </a:r>
                      <a:r>
                        <a:rPr lang="en-US" altLang="zh-CN" sz="1600" b="0" dirty="0"/>
                        <a:t>F</a:t>
                      </a:r>
                      <a:r>
                        <a:rPr lang="zh-CN" altLang="en-US" sz="1600" b="0" dirty="0"/>
                        <a:t>元素，</a:t>
                      </a:r>
                      <a:r>
                        <a:rPr lang="en-US" altLang="zh-CN" sz="1600" b="0" dirty="0"/>
                        <a:t>E</a:t>
                      </a:r>
                      <a:r>
                        <a:rPr lang="zh-CN" altLang="en-US" sz="1600" b="0" dirty="0"/>
                        <a:t>和</a:t>
                      </a:r>
                      <a:r>
                        <a:rPr lang="en-US" altLang="zh-CN" sz="1600" b="0" dirty="0"/>
                        <a:t>F</a:t>
                      </a:r>
                      <a:r>
                        <a:rPr lang="zh-CN" altLang="en-US" sz="1600" b="0" dirty="0"/>
                        <a:t>之间用逗号分隔 </a:t>
                      </a:r>
                      <a:endParaRPr lang="zh-CN" altLang="en-US" sz="1600" b="0" dirty="0"/>
                    </a:p>
                  </a:txBody>
                  <a:tcPr/>
                </a:tc>
                <a:tc>
                  <a:txBody>
                    <a:bodyPr/>
                    <a:p>
                      <a:pPr marL="0" lvl="0" indent="0">
                        <a:buNone/>
                      </a:pPr>
                      <a:r>
                        <a:rPr lang="en-US" altLang="zh-CN" sz="1600" b="0"/>
                        <a:t>p,h1,h2{margin:0px;}</a:t>
                      </a:r>
                      <a:endParaRPr lang="zh-CN" altLang="en-US" sz="1600" b="0"/>
                    </a:p>
                  </a:txBody>
                  <a:tcPr marL="90000" marR="90000" marT="46800" marB="46800" anchor="ctr"/>
                </a:tc>
              </a:tr>
              <a:tr h="581660">
                <a:tc>
                  <a:txBody>
                    <a:bodyPr/>
                    <a:p>
                      <a:pPr marL="0" lvl="0" indent="0">
                        <a:buNone/>
                      </a:pPr>
                      <a:r>
                        <a:rPr lang="en-US" altLang="zh-CN" sz="1600" b="0"/>
                        <a:t>E F</a:t>
                      </a:r>
                      <a:endParaRPr lang="en-US" altLang="zh-CN" sz="1600" b="0"/>
                    </a:p>
                    <a:p>
                      <a:pPr marL="0" lvl="0" indent="0">
                        <a:buNone/>
                      </a:pPr>
                      <a:r>
                        <a:rPr lang="zh-CN" altLang="en-US" sz="1600" b="0" dirty="0"/>
                        <a:t>后代元素选择器</a:t>
                      </a:r>
                      <a:endParaRPr lang="zh-CN" altLang="en-US" sz="1600" b="0" dirty="0"/>
                    </a:p>
                  </a:txBody>
                  <a:tcPr marL="90000" marR="90000" marT="46800" marB="46800" anchor="ctr"/>
                </a:tc>
                <a:tc>
                  <a:txBody>
                    <a:bodyPr/>
                    <a:p>
                      <a:pPr marL="0" lvl="0" indent="0">
                        <a:buNone/>
                      </a:pPr>
                      <a:r>
                        <a:rPr lang="zh-CN" altLang="en-US" sz="1600" b="0" dirty="0"/>
                        <a:t>后代元素选择器，匹配所有属于</a:t>
                      </a:r>
                      <a:r>
                        <a:rPr lang="en-US" altLang="zh-CN" sz="1600" b="0" dirty="0"/>
                        <a:t>E</a:t>
                      </a:r>
                      <a:r>
                        <a:rPr lang="zh-CN" altLang="en-US" sz="1600" b="0" dirty="0"/>
                        <a:t>元素后代的</a:t>
                      </a:r>
                      <a:r>
                        <a:rPr lang="en-US" altLang="zh-CN" sz="1600" b="0" dirty="0"/>
                        <a:t>F</a:t>
                      </a:r>
                      <a:r>
                        <a:rPr lang="zh-CN" altLang="en-US" sz="1600" b="0" dirty="0"/>
                        <a:t>元素，</a:t>
                      </a:r>
                      <a:r>
                        <a:rPr lang="en-US" altLang="zh-CN" sz="1600" b="0" dirty="0"/>
                        <a:t>E</a:t>
                      </a:r>
                      <a:r>
                        <a:rPr lang="zh-CN" altLang="en-US" sz="1600" b="0" dirty="0"/>
                        <a:t>和</a:t>
                      </a:r>
                      <a:r>
                        <a:rPr lang="en-US" altLang="zh-CN" sz="1600" b="0" dirty="0"/>
                        <a:t>F</a:t>
                      </a:r>
                      <a:r>
                        <a:rPr lang="zh-CN" altLang="en-US" sz="1600" b="0" dirty="0"/>
                        <a:t>之间用空格分隔 </a:t>
                      </a:r>
                      <a:endParaRPr lang="zh-CN" altLang="en-US" sz="1600" b="0" dirty="0"/>
                    </a:p>
                  </a:txBody>
                  <a:tcPr/>
                </a:tc>
                <a:tc>
                  <a:txBody>
                    <a:bodyPr/>
                    <a:p>
                      <a:pPr marL="0" lvl="0" indent="0">
                        <a:buNone/>
                      </a:pPr>
                      <a:r>
                        <a:rPr lang="en-US" altLang="zh-CN" sz="1600" b="0" err="1"/>
                        <a:t>#slidebar</a:t>
                      </a:r>
                      <a:r>
                        <a:rPr lang="en-US" altLang="zh-CN" sz="1600" b="0"/>
                        <a:t> p{font-color:#990000;}</a:t>
                      </a:r>
                      <a:endParaRPr lang="zh-CN" altLang="en-US" sz="1600" b="0"/>
                    </a:p>
                  </a:txBody>
                  <a:tcPr marL="90000" marR="90000" marT="46800" marB="46800" anchor="ctr"/>
                </a:tc>
              </a:tr>
              <a:tr h="581660">
                <a:tc>
                  <a:txBody>
                    <a:bodyPr/>
                    <a:p>
                      <a:pPr marL="0" lvl="0" indent="0">
                        <a:buNone/>
                      </a:pPr>
                      <a:r>
                        <a:rPr lang="en-US" altLang="zh-CN" sz="1600" b="0"/>
                        <a:t>E &gt; F</a:t>
                      </a:r>
                      <a:endParaRPr lang="en-US" altLang="zh-CN" sz="1600" b="0"/>
                    </a:p>
                    <a:p>
                      <a:pPr marL="0" lvl="0" indent="0">
                        <a:buNone/>
                      </a:pPr>
                      <a:r>
                        <a:rPr lang="zh-CN" altLang="en-US" sz="1600" b="0" dirty="0"/>
                        <a:t>子元素选择器</a:t>
                      </a:r>
                      <a:endParaRPr lang="zh-CN" altLang="en-US" sz="1600" b="0" dirty="0"/>
                    </a:p>
                  </a:txBody>
                  <a:tcPr marL="90000" marR="90000" marT="46800" marB="46800" anchor="ctr"/>
                </a:tc>
                <a:tc>
                  <a:txBody>
                    <a:bodyPr/>
                    <a:p>
                      <a:pPr marL="0" lvl="0" indent="0">
                        <a:buNone/>
                      </a:pPr>
                      <a:r>
                        <a:rPr lang="zh-CN" altLang="en-US" sz="1600" b="0" dirty="0"/>
                        <a:t>子元素选择器，匹配所有</a:t>
                      </a:r>
                      <a:r>
                        <a:rPr lang="en-US" altLang="zh-CN" sz="1600" b="0" dirty="0"/>
                        <a:t>E</a:t>
                      </a:r>
                      <a:r>
                        <a:rPr lang="zh-CN" altLang="en-US" sz="1600" b="0" dirty="0"/>
                        <a:t>元素的子元素</a:t>
                      </a:r>
                      <a:r>
                        <a:rPr lang="en-US" altLang="zh-CN" sz="1600" b="0"/>
                        <a:t>F </a:t>
                      </a:r>
                      <a:endParaRPr lang="zh-CN" altLang="en-US" sz="1600" b="0"/>
                    </a:p>
                  </a:txBody>
                  <a:tcPr/>
                </a:tc>
                <a:tc>
                  <a:txBody>
                    <a:bodyPr/>
                    <a:p>
                      <a:pPr marL="0" lvl="0" indent="0">
                        <a:buNone/>
                      </a:pPr>
                      <a:r>
                        <a:rPr lang="en-US" altLang="zh-CN" sz="1600" b="0"/>
                        <a:t>div &gt; p{color:#990000;}</a:t>
                      </a:r>
                      <a:endParaRPr lang="zh-CN" altLang="en-US" sz="1600" b="0"/>
                    </a:p>
                  </a:txBody>
                  <a:tcPr marL="90000" marR="90000" marT="46800" marB="46800" anchor="ctr"/>
                </a:tc>
              </a:tr>
              <a:tr h="581660">
                <a:tc>
                  <a:txBody>
                    <a:bodyPr/>
                    <a:p>
                      <a:pPr marL="0" lvl="0" indent="0">
                        <a:buNone/>
                      </a:pPr>
                      <a:r>
                        <a:rPr lang="en-US" altLang="zh-CN" sz="1600" b="0" dirty="0"/>
                        <a:t>E+F</a:t>
                      </a:r>
                      <a:endParaRPr lang="en-US" altLang="zh-CN" sz="1600" b="0" dirty="0"/>
                    </a:p>
                    <a:p>
                      <a:pPr marL="0" lvl="0" indent="0">
                        <a:buNone/>
                      </a:pPr>
                      <a:r>
                        <a:rPr lang="zh-CN" altLang="en-US" sz="1600" b="0" dirty="0"/>
                        <a:t>相邻兄弟选择器:</a:t>
                      </a:r>
                      <a:endParaRPr lang="zh-CN" altLang="en-US" sz="1600" b="0" dirty="0"/>
                    </a:p>
                  </a:txBody>
                  <a:tcPr marL="90000" marR="90000" marT="46800" marB="46800" anchor="ctr"/>
                </a:tc>
                <a:tc>
                  <a:txBody>
                    <a:bodyPr/>
                    <a:p>
                      <a:pPr marL="0" lvl="0" indent="0">
                        <a:buNone/>
                      </a:pPr>
                      <a:r>
                        <a:rPr lang="zh-CN" altLang="en-US" sz="1600" b="0"/>
                        <a:t>匹配紧接在 &lt;div&gt; 元素之后的所有 &lt;p&gt; 元素。</a:t>
                      </a:r>
                      <a:endParaRPr lang="zh-CN" altLang="en-US" sz="1600" b="0"/>
                    </a:p>
                  </a:txBody>
                  <a:tcPr/>
                </a:tc>
                <a:tc>
                  <a:txBody>
                    <a:bodyPr/>
                    <a:p>
                      <a:pPr marL="0" lvl="0" indent="0">
                        <a:buNone/>
                      </a:pPr>
                      <a:r>
                        <a:rPr lang="zh-CN" altLang="en-US" sz="1600" b="0"/>
                        <a:t> div </a:t>
                      </a:r>
                      <a:r>
                        <a:rPr lang="en-US" altLang="zh-CN" sz="1600" b="0"/>
                        <a:t>+p</a:t>
                      </a:r>
                      <a:r>
                        <a:rPr lang="en-US" altLang="zh-CN" sz="1600">
                          <a:sym typeface="+mn-ea"/>
                        </a:rPr>
                        <a:t>{color:#990000;}</a:t>
                      </a:r>
                      <a:endParaRPr lang="en-US" altLang="zh-CN" sz="1600" b="0"/>
                    </a:p>
                  </a:txBody>
                  <a:tcPr marL="90000" marR="90000" marT="46800" marB="46800" anchor="ctr"/>
                </a:tc>
              </a:tr>
              <a:tr h="581660">
                <a:tc>
                  <a:txBody>
                    <a:bodyPr/>
                    <a:p>
                      <a:pPr marL="0" lvl="0" indent="0">
                        <a:buNone/>
                      </a:pPr>
                      <a:r>
                        <a:rPr lang="zh-CN" altLang="en-US" sz="1600" b="0" dirty="0"/>
                        <a:t>伪类</a:t>
                      </a:r>
                      <a:r>
                        <a:rPr lang="en-US" altLang="zh-CN" sz="1600" b="0"/>
                        <a:t>A</a:t>
                      </a:r>
                      <a:endParaRPr lang="zh-CN" altLang="en-US" sz="1600" b="0"/>
                    </a:p>
                  </a:txBody>
                  <a:tcPr marL="90000" marR="90000" marT="46800" marB="46800" anchor="ctr"/>
                </a:tc>
                <a:tc>
                  <a:txBody>
                    <a:bodyPr/>
                    <a:p>
                      <a:pPr marL="0" lvl="0" indent="0">
                        <a:buNone/>
                      </a:pPr>
                      <a:r>
                        <a:rPr lang="zh-CN" altLang="en-US" sz="1600" b="0" dirty="0"/>
                        <a:t>链接</a:t>
                      </a:r>
                      <a:endParaRPr lang="zh-CN" altLang="en-US" sz="1600" b="0" dirty="0"/>
                    </a:p>
                  </a:txBody>
                  <a:tcPr/>
                </a:tc>
                <a:tc>
                  <a:txBody>
                    <a:bodyPr/>
                    <a:p>
                      <a:pPr marL="0" lvl="0" indent="0">
                        <a:buNone/>
                      </a:pPr>
                      <a:r>
                        <a:rPr lang="en-US" altLang="zh-CN" sz="1600" b="0" err="1"/>
                        <a:t>a:link,a:hover,a:visited,a:active</a:t>
                      </a:r>
                      <a:endParaRPr lang="zh-CN" altLang="en-US" sz="1600" b="0"/>
                    </a:p>
                  </a:txBody>
                  <a:tcPr marL="90000" marR="90000" marT="46800" marB="46800"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559435" y="987425"/>
            <a:ext cx="7756525" cy="3136900"/>
          </a:xfrm>
        </p:spPr>
        <p:txBody>
          <a:bodyPr>
            <a:normAutofit/>
          </a:bodyPr>
          <a:lstStyle/>
          <a:p>
            <a:r>
              <a:rPr lang="en-US" altLang="zh-CN" sz="2000" smtClean="0"/>
              <a:t>CSS</a:t>
            </a:r>
            <a:r>
              <a:rPr lang="zh-CN" altLang="en-US" sz="1800" smtClean="0"/>
              <a:t>伪类是用来添加一些选择器的特殊效果</a:t>
            </a:r>
            <a:endParaRPr lang="zh-CN" altLang="en-US" sz="1800" smtClean="0"/>
          </a:p>
          <a:p>
            <a:pPr lvl="1"/>
            <a:r>
              <a:rPr lang="zh-CN" altLang="en-US" sz="1400" smtClean="0"/>
              <a:t>超链接特殊效果</a:t>
            </a:r>
            <a:endParaRPr lang="zh-CN" altLang="en-US" sz="1400" smtClean="0"/>
          </a:p>
          <a:p>
            <a:pPr lvl="1">
              <a:buNone/>
            </a:pPr>
            <a:r>
              <a:rPr lang="en-US" altLang="zh-CN" smtClean="0"/>
              <a:t>	</a:t>
            </a:r>
            <a:r>
              <a:rPr lang="en-US" altLang="zh-CN" sz="1600" smtClean="0">
                <a:solidFill>
                  <a:schemeClr val="tx1">
                    <a:lumMod val="95000"/>
                    <a:lumOff val="5000"/>
                  </a:schemeClr>
                </a:solidFill>
              </a:rPr>
              <a:t>a:link {color:#FF0000;} /* </a:t>
            </a:r>
            <a:r>
              <a:rPr lang="zh-CN" altLang="en-US" sz="1600" smtClean="0">
                <a:solidFill>
                  <a:schemeClr val="tx1">
                    <a:lumMod val="95000"/>
                    <a:lumOff val="5000"/>
                  </a:schemeClr>
                </a:solidFill>
              </a:rPr>
              <a:t>未访问的链接 *</a:t>
            </a:r>
            <a:r>
              <a:rPr lang="en-US" altLang="zh-CN" sz="1600" smtClean="0">
                <a:solidFill>
                  <a:schemeClr val="tx1">
                    <a:lumMod val="95000"/>
                    <a:lumOff val="5000"/>
                  </a:schemeClr>
                </a:solidFill>
              </a:rPr>
              <a:t>/</a:t>
            </a:r>
            <a:br>
              <a:rPr lang="zh-CN" altLang="en-US" sz="1600" smtClean="0"/>
            </a:br>
            <a:r>
              <a:rPr lang="en-US" altLang="zh-CN" sz="1600" smtClean="0"/>
              <a:t>a:visited {color:#00FF00;} /* </a:t>
            </a:r>
            <a:r>
              <a:rPr lang="zh-CN" altLang="en-US" sz="1600" smtClean="0"/>
              <a:t>已访问的链接 *</a:t>
            </a:r>
            <a:r>
              <a:rPr lang="en-US" altLang="zh-CN" sz="1600" smtClean="0"/>
              <a:t>/</a:t>
            </a:r>
            <a:br>
              <a:rPr lang="zh-CN" altLang="en-US" sz="1600" smtClean="0"/>
            </a:br>
            <a:r>
              <a:rPr lang="en-US" altLang="zh-CN" sz="1600" smtClean="0">
                <a:solidFill>
                  <a:srgbClr val="FF0000"/>
                </a:solidFill>
              </a:rPr>
              <a:t>a:hover {color:#FF00FF;} /* </a:t>
            </a:r>
            <a:r>
              <a:rPr lang="zh-CN" altLang="en-US" sz="1600" smtClean="0">
                <a:solidFill>
                  <a:srgbClr val="FF0000"/>
                </a:solidFill>
              </a:rPr>
              <a:t>鼠标划过链接 *</a:t>
            </a:r>
            <a:r>
              <a:rPr lang="en-US" altLang="zh-CN" sz="1600" smtClean="0">
                <a:solidFill>
                  <a:srgbClr val="FF0000"/>
                </a:solidFill>
              </a:rPr>
              <a:t>/</a:t>
            </a:r>
            <a:br>
              <a:rPr lang="zh-CN" altLang="en-US" sz="1600" smtClean="0"/>
            </a:br>
            <a:r>
              <a:rPr lang="en-US" altLang="zh-CN" sz="1600" smtClean="0"/>
              <a:t>a:active {color:#0000FF;} /* </a:t>
            </a:r>
            <a:r>
              <a:rPr lang="zh-CN" altLang="en-US" sz="1600" smtClean="0"/>
              <a:t>已选中的链接 *</a:t>
            </a:r>
            <a:r>
              <a:rPr lang="en-US" altLang="zh-CN" sz="1600" smtClean="0"/>
              <a:t>/</a:t>
            </a:r>
            <a:endParaRPr lang="en-US" altLang="zh-CN" sz="1600" smtClean="0"/>
          </a:p>
          <a:p>
            <a:pPr lvl="1">
              <a:buNone/>
            </a:pPr>
            <a:endParaRPr lang="en-US" altLang="zh-CN" sz="1400" smtClean="0"/>
          </a:p>
          <a:p>
            <a:pPr lvl="1" eaLnBrk="0" hangingPunct="0">
              <a:buClr>
                <a:srgbClr val="0099CC"/>
              </a:buClr>
              <a:buSzPct val="75000"/>
              <a:buNone/>
            </a:pPr>
            <a:r>
              <a:rPr lang="zh-CN" altLang="en-US" sz="1400" smtClean="0">
                <a:solidFill>
                  <a:srgbClr val="292929"/>
                </a:solidFill>
              </a:rPr>
              <a:t>提示：</a:t>
            </a:r>
            <a:r>
              <a:rPr lang="en-US" altLang="zh-CN" sz="1400" smtClean="0">
                <a:solidFill>
                  <a:srgbClr val="292929"/>
                </a:solidFill>
              </a:rPr>
              <a:t>a:hover </a:t>
            </a:r>
            <a:r>
              <a:rPr lang="zh-CN" altLang="en-US" sz="1400" smtClean="0">
                <a:solidFill>
                  <a:srgbClr val="292929"/>
                </a:solidFill>
              </a:rPr>
              <a:t>必须被置于 </a:t>
            </a:r>
            <a:r>
              <a:rPr lang="en-US" altLang="zh-CN" sz="1400" smtClean="0">
                <a:solidFill>
                  <a:srgbClr val="292929"/>
                </a:solidFill>
              </a:rPr>
              <a:t>a:link </a:t>
            </a:r>
            <a:r>
              <a:rPr lang="zh-CN" altLang="en-US" sz="1400" smtClean="0">
                <a:solidFill>
                  <a:srgbClr val="292929"/>
                </a:solidFill>
              </a:rPr>
              <a:t>和 </a:t>
            </a:r>
            <a:r>
              <a:rPr lang="en-US" altLang="zh-CN" sz="1400" smtClean="0">
                <a:solidFill>
                  <a:srgbClr val="292929"/>
                </a:solidFill>
              </a:rPr>
              <a:t>a:visited </a:t>
            </a:r>
            <a:r>
              <a:rPr lang="zh-CN" altLang="en-US" sz="1400" smtClean="0">
                <a:solidFill>
                  <a:srgbClr val="292929"/>
                </a:solidFill>
              </a:rPr>
              <a:t>之后，才是有效的。</a:t>
            </a:r>
            <a:endParaRPr lang="zh-CN" altLang="en-US" sz="1400" smtClean="0">
              <a:solidFill>
                <a:srgbClr val="292929"/>
              </a:solidFill>
            </a:endParaRPr>
          </a:p>
          <a:p>
            <a:pPr lvl="1" eaLnBrk="0" hangingPunct="0">
              <a:buClr>
                <a:srgbClr val="0099CC"/>
              </a:buClr>
              <a:buSzPct val="75000"/>
              <a:buNone/>
            </a:pPr>
            <a:r>
              <a:rPr lang="en-US" altLang="zh-CN" sz="1400" smtClean="0">
                <a:solidFill>
                  <a:srgbClr val="292929"/>
                </a:solidFill>
              </a:rPr>
              <a:t>		  a:active </a:t>
            </a:r>
            <a:r>
              <a:rPr lang="zh-CN" altLang="en-US" sz="1400" smtClean="0">
                <a:solidFill>
                  <a:srgbClr val="292929"/>
                </a:solidFill>
              </a:rPr>
              <a:t>必须被置于 </a:t>
            </a:r>
            <a:r>
              <a:rPr lang="en-US" altLang="zh-CN" sz="1400" smtClean="0">
                <a:solidFill>
                  <a:srgbClr val="292929"/>
                </a:solidFill>
              </a:rPr>
              <a:t>a:hover </a:t>
            </a:r>
            <a:r>
              <a:rPr lang="zh-CN" altLang="en-US" sz="1400" smtClean="0">
                <a:solidFill>
                  <a:srgbClr val="292929"/>
                </a:solidFill>
              </a:rPr>
              <a:t>之后，才是有效的</a:t>
            </a:r>
            <a:endParaRPr lang="zh-CN" altLang="en-US" sz="1400" smtClean="0">
              <a:solidFill>
                <a:srgbClr val="292929"/>
              </a:solidFill>
            </a:endParaRPr>
          </a:p>
        </p:txBody>
      </p:sp>
      <p:sp>
        <p:nvSpPr>
          <p:cNvPr id="4" name="标题 3"/>
          <p:cNvSpPr>
            <a:spLocks noGrp="1"/>
          </p:cNvSpPr>
          <p:nvPr>
            <p:ph type="title"/>
          </p:nvPr>
        </p:nvSpPr>
        <p:spPr/>
        <p:txBody>
          <a:bodyPr/>
          <a:lstStyle/>
          <a:p>
            <a:r>
              <a:rPr lang="en-US" altLang="zh-CN" smtClean="0"/>
              <a:t>3.4  </a:t>
            </a:r>
            <a:r>
              <a:rPr lang="zh-CN" altLang="en-US" smtClean="0"/>
              <a:t>伪类选择器</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323850" y="448945"/>
            <a:ext cx="7776845" cy="4138930"/>
          </a:xfrm>
        </p:spPr>
        <p:txBody>
          <a:bodyPr>
            <a:normAutofit/>
          </a:bodyPr>
          <a:lstStyle/>
          <a:p>
            <a:pPr>
              <a:buFont typeface="Wingdings" panose="05000000000000000000" charset="0"/>
              <a:buChar char="v"/>
            </a:pPr>
            <a:r>
              <a:rPr lang="en-US" altLang="zh-CN" smtClean="0"/>
              <a:t>css</a:t>
            </a:r>
            <a:r>
              <a:rPr lang="zh-CN" altLang="en-US" smtClean="0"/>
              <a:t>伪类还可用来适配子元素</a:t>
            </a:r>
            <a:endParaRPr lang="en-US" altLang="zh-CN" smtClean="0"/>
          </a:p>
          <a:p>
            <a:pPr lvl="1">
              <a:lnSpc>
                <a:spcPct val="140000"/>
              </a:lnSpc>
            </a:pPr>
            <a:r>
              <a:rPr lang="en-US" altLang="zh-CN" sz="1800" smtClean="0"/>
              <a:t>:first-child</a:t>
            </a:r>
            <a:r>
              <a:rPr lang="zh-CN" altLang="en-US" sz="1800" smtClean="0"/>
              <a:t>、</a:t>
            </a:r>
            <a:r>
              <a:rPr lang="en-US" altLang="zh-CN" sz="1800" smtClean="0"/>
              <a:t>:last-child</a:t>
            </a:r>
            <a:endParaRPr lang="en-US" altLang="zh-CN" sz="1800" smtClean="0"/>
          </a:p>
          <a:p>
            <a:pPr lvl="2">
              <a:lnSpc>
                <a:spcPct val="140000"/>
              </a:lnSpc>
              <a:buFont typeface="Arial" panose="020B0604020202020204" pitchFamily="34" charset="0"/>
              <a:buChar char="•"/>
            </a:pPr>
            <a:r>
              <a:rPr lang="en-US" altLang="zh-CN" sz="1400" smtClean="0"/>
              <a:t>ul li:first-child{color:#f00;}</a:t>
            </a:r>
            <a:endParaRPr lang="en-US" altLang="zh-CN" sz="1400" smtClean="0"/>
          </a:p>
          <a:p>
            <a:pPr lvl="1">
              <a:lnSpc>
                <a:spcPct val="140000"/>
              </a:lnSpc>
            </a:pPr>
            <a:r>
              <a:rPr lang="en-US" altLang="zh-CN" sz="1800" smtClean="0"/>
              <a:t>:nth-child(n)  </a:t>
            </a:r>
            <a:r>
              <a:rPr lang="en-US" altLang="zh-CN" sz="1200" smtClean="0">
                <a:solidFill>
                  <a:srgbClr val="FF0000"/>
                </a:solidFill>
              </a:rPr>
              <a:t> </a:t>
            </a:r>
            <a:endParaRPr lang="zh-CN" altLang="en-US" sz="1200" smtClean="0">
              <a:solidFill>
                <a:srgbClr val="FF0000"/>
              </a:solidFill>
            </a:endParaRPr>
          </a:p>
          <a:p>
            <a:pPr lvl="2">
              <a:lnSpc>
                <a:spcPct val="140000"/>
              </a:lnSpc>
              <a:buFont typeface="Arial" panose="020B0604020202020204" pitchFamily="34" charset="0"/>
              <a:buChar char="•"/>
            </a:pPr>
            <a:r>
              <a:rPr lang="en-US" altLang="zh-CN" sz="1400" smtClean="0"/>
              <a:t>ul li:nth-child(1){color:#f00;}   </a:t>
            </a:r>
            <a:r>
              <a:rPr lang="zh-CN" altLang="en-US" sz="1400" smtClean="0"/>
              <a:t>从</a:t>
            </a:r>
            <a:r>
              <a:rPr lang="en-US" altLang="zh-CN" sz="1400" smtClean="0"/>
              <a:t>1</a:t>
            </a:r>
            <a:r>
              <a:rPr lang="zh-CN" altLang="en-US" sz="1400" smtClean="0"/>
              <a:t>开始</a:t>
            </a:r>
            <a:endParaRPr lang="en-US" altLang="zh-CN" sz="1400" smtClean="0"/>
          </a:p>
          <a:p>
            <a:pPr lvl="2">
              <a:lnSpc>
                <a:spcPct val="140000"/>
              </a:lnSpc>
              <a:buFont typeface="Arial" panose="020B0604020202020204" pitchFamily="34" charset="0"/>
              <a:buChar char="•"/>
            </a:pPr>
            <a:r>
              <a:rPr lang="en-US" altLang="zh-CN" sz="1400" smtClean="0"/>
              <a:t>ul li:nth-child(2n){color:#f00;} 2</a:t>
            </a:r>
            <a:r>
              <a:rPr lang="zh-CN" altLang="en-US" sz="1400" smtClean="0"/>
              <a:t>的倍数的所有元素</a:t>
            </a:r>
            <a:endParaRPr lang="en-US" altLang="zh-CN" sz="1400" smtClean="0"/>
          </a:p>
          <a:p>
            <a:pPr lvl="1">
              <a:lnSpc>
                <a:spcPct val="140000"/>
              </a:lnSpc>
            </a:pPr>
            <a:r>
              <a:rPr lang="en-US" altLang="zh-CN" sz="1800" smtClean="0"/>
              <a:t>nth-child(odd)</a:t>
            </a:r>
            <a:r>
              <a:rPr lang="zh-CN" altLang="en-US" sz="1800" smtClean="0"/>
              <a:t>、</a:t>
            </a:r>
            <a:r>
              <a:rPr lang="en-US" altLang="zh-CN" sz="1800" smtClean="0"/>
              <a:t>nth-child(even)</a:t>
            </a:r>
            <a:endParaRPr lang="en-US" altLang="zh-CN" sz="1800" smtClean="0"/>
          </a:p>
          <a:p>
            <a:pPr lvl="2">
              <a:lnSpc>
                <a:spcPct val="140000"/>
              </a:lnSpc>
              <a:buFont typeface="Arial" panose="020B0604020202020204" pitchFamily="34" charset="0"/>
              <a:buChar char="•"/>
            </a:pPr>
            <a:r>
              <a:rPr lang="en-US" altLang="zh-CN" sz="1400" smtClean="0"/>
              <a:t>ul li:nth-child(odd){color:#f00;}  </a:t>
            </a:r>
            <a:r>
              <a:rPr lang="zh-CN" altLang="en-US" sz="1400" smtClean="0"/>
              <a:t>奇数元素</a:t>
            </a:r>
            <a:endParaRPr lang="en-US" altLang="zh-CN" sz="1400" smtClean="0"/>
          </a:p>
          <a:p>
            <a:pPr lvl="2">
              <a:lnSpc>
                <a:spcPct val="140000"/>
              </a:lnSpc>
              <a:buFont typeface="Arial" panose="020B0604020202020204" pitchFamily="34" charset="0"/>
              <a:buChar char="•"/>
            </a:pPr>
            <a:r>
              <a:rPr lang="en-US" altLang="zh-CN" sz="1400" smtClean="0"/>
              <a:t>ul li:nth-child(even){color:#f00;}  </a:t>
            </a:r>
            <a:r>
              <a:rPr lang="zh-CN" altLang="en-US" sz="1400" smtClean="0"/>
              <a:t>偶数元素</a:t>
            </a:r>
            <a:endParaRPr lang="en-US" altLang="zh-CN" sz="1400" smtClean="0"/>
          </a:p>
          <a:p>
            <a:pPr marL="457200" lvl="1" indent="0">
              <a:lnSpc>
                <a:spcPct val="140000"/>
              </a:lnSpc>
              <a:buNone/>
            </a:pPr>
            <a:r>
              <a:rPr lang="zh-CN" altLang="en-US" sz="1400" smtClean="0">
                <a:solidFill>
                  <a:srgbClr val="FF0000"/>
                </a:solidFill>
              </a:rPr>
              <a:t>注：</a:t>
            </a:r>
            <a:r>
              <a:rPr lang="en-US" altLang="zh-CN" sz="1400" smtClean="0">
                <a:solidFill>
                  <a:srgbClr val="FF0000"/>
                </a:solidFill>
              </a:rPr>
              <a:t>nth-child( ) </a:t>
            </a:r>
            <a:r>
              <a:rPr lang="en-US" altLang="zh-CN" sz="1200" smtClean="0">
                <a:solidFill>
                  <a:srgbClr val="FF0000"/>
                </a:solidFill>
                <a:sym typeface="+mn-ea"/>
              </a:rPr>
              <a:t>IE8 及更早的版本</a:t>
            </a:r>
            <a:r>
              <a:rPr lang="zh-CN" altLang="en-US" sz="1200" smtClean="0">
                <a:solidFill>
                  <a:srgbClr val="FF0000"/>
                </a:solidFill>
                <a:sym typeface="+mn-ea"/>
              </a:rPr>
              <a:t>不支持</a:t>
            </a:r>
            <a:endParaRPr lang="zh-CN" altLang="en-US" sz="1800" smtClean="0">
              <a:solidFill>
                <a:srgbClr val="FF0000"/>
              </a:solidFill>
              <a:sym typeface="+mn-ea"/>
            </a:endParaRPr>
          </a:p>
          <a:p>
            <a:endParaRPr lang="zh-CN" altLang="en-US" sz="1800" smtClean="0">
              <a:solidFill>
                <a:srgbClr val="FF0000"/>
              </a:solidFill>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48481"/>
          <p:cNvSpPr>
            <a:spLocks noGrp="1"/>
          </p:cNvSpPr>
          <p:nvPr>
            <p:ph type="title"/>
          </p:nvPr>
        </p:nvSpPr>
        <p:spPr/>
        <p:txBody>
          <a:bodyPr anchor="ctr"/>
          <a:p>
            <a:r>
              <a:rPr lang="en-US" altLang="zh-CN" err="1"/>
              <a:t>css</a:t>
            </a:r>
            <a:r>
              <a:rPr lang="zh-CN" altLang="en-US" dirty="0"/>
              <a:t>继承特性</a:t>
            </a:r>
            <a:endParaRPr lang="zh-CN" altLang="en-US" dirty="0"/>
          </a:p>
        </p:txBody>
      </p:sp>
      <p:sp>
        <p:nvSpPr>
          <p:cNvPr id="23554" name="文本占位符 148482"/>
          <p:cNvSpPr>
            <a:spLocks noGrp="1"/>
          </p:cNvSpPr>
          <p:nvPr>
            <p:ph idx="1"/>
          </p:nvPr>
        </p:nvSpPr>
        <p:spPr>
          <a:xfrm>
            <a:off x="513715" y="950595"/>
            <a:ext cx="8229600" cy="3394472"/>
          </a:xfrm>
        </p:spPr>
        <p:txBody>
          <a:bodyPr anchor="t">
            <a:normAutofit fontScale="60000"/>
          </a:bodyPr>
          <a:p>
            <a:pPr>
              <a:buClr>
                <a:srgbClr val="00B0F0"/>
              </a:buClr>
              <a:buFont typeface="Wingdings" panose="05000000000000000000" charset="0"/>
              <a:buChar char="v"/>
            </a:pPr>
            <a:r>
              <a:rPr lang="en-US" altLang="zh-CN" dirty="0"/>
              <a:t>CSS</a:t>
            </a:r>
            <a:r>
              <a:rPr lang="zh-CN" altLang="en-US" dirty="0"/>
              <a:t>继承性</a:t>
            </a:r>
            <a:endParaRPr lang="zh-CN" altLang="en-US" dirty="0"/>
          </a:p>
          <a:p>
            <a:pPr lvl="1">
              <a:buClr>
                <a:srgbClr val="00B0F0"/>
              </a:buClr>
              <a:buFont typeface="Wingdings" panose="05000000000000000000" charset="0"/>
              <a:buChar char="ü"/>
            </a:pPr>
            <a:r>
              <a:rPr lang="en-US" altLang="zh-CN" dirty="0"/>
              <a:t>HTML</a:t>
            </a:r>
            <a:r>
              <a:rPr lang="zh-CN" altLang="en-US" dirty="0"/>
              <a:t>文档以树形结构进行组织，各元素之间是一种层次关系，这种层次关系同样反映在样式表的应用中。具有层次关系的元素之间，内层元素将继承外层元素的样式，多个外层元素中定义的样式将叠加到内层元素。</a:t>
            </a:r>
            <a:endParaRPr lang="zh-CN" altLang="en-US" dirty="0"/>
          </a:p>
          <a:p>
            <a:pPr lvl="1">
              <a:buClr>
                <a:srgbClr val="00B0F0"/>
              </a:buClr>
              <a:buFont typeface="Wingdings" panose="05000000000000000000" charset="0"/>
              <a:buChar char="ü"/>
            </a:pPr>
            <a:r>
              <a:rPr lang="en-US" altLang="zh-CN" dirty="0"/>
              <a:t>HTML</a:t>
            </a:r>
            <a:r>
              <a:rPr lang="zh-CN" altLang="en-US" dirty="0"/>
              <a:t>中，</a:t>
            </a:r>
            <a:r>
              <a:rPr lang="en-US" altLang="zh-CN" dirty="0"/>
              <a:t>&lt;body&gt;</a:t>
            </a:r>
            <a:r>
              <a:rPr lang="zh-CN" altLang="en-US" dirty="0"/>
              <a:t>是其他元素的容器，是其他元素的最外层元素，所以</a:t>
            </a:r>
            <a:r>
              <a:rPr lang="en-US" altLang="zh-CN" dirty="0"/>
              <a:t>&lt;body&gt;</a:t>
            </a:r>
            <a:r>
              <a:rPr lang="zh-CN" altLang="en-US" dirty="0"/>
              <a:t>元素中定义的样式将影响其他所有元素的显示格式。</a:t>
            </a:r>
            <a:endParaRPr lang="zh-CN" altLang="en-US" dirty="0"/>
          </a:p>
          <a:p>
            <a:pPr>
              <a:buClr>
                <a:srgbClr val="00B0F0"/>
              </a:buClr>
              <a:buFont typeface="Wingdings" panose="05000000000000000000" charset="0"/>
              <a:buChar char="v"/>
            </a:pPr>
            <a:r>
              <a:rPr lang="zh-CN" altLang="en-US" dirty="0"/>
              <a:t>具有继承的</a:t>
            </a:r>
            <a:r>
              <a:rPr lang="en-US" altLang="zh-CN" dirty="0"/>
              <a:t>CSS</a:t>
            </a:r>
            <a:r>
              <a:rPr lang="zh-CN" altLang="en-US" dirty="0"/>
              <a:t>属性</a:t>
            </a:r>
            <a:endParaRPr lang="zh-CN" altLang="en-US" dirty="0"/>
          </a:p>
          <a:p>
            <a:pPr lvl="1">
              <a:buClr>
                <a:srgbClr val="00B0F0"/>
              </a:buClr>
              <a:buFont typeface="Wingdings" panose="05000000000000000000" charset="0"/>
              <a:buChar char="ü"/>
            </a:pPr>
            <a:r>
              <a:rPr lang="zh-CN" altLang="en-US" dirty="0"/>
              <a:t>文本相关的属性是继承的</a:t>
            </a:r>
            <a:endParaRPr lang="zh-CN" altLang="en-US" dirty="0"/>
          </a:p>
          <a:p>
            <a:pPr marL="914400" lvl="2" indent="0">
              <a:buNone/>
            </a:pPr>
            <a:r>
              <a:rPr lang="en-US" altLang="zh-CN" dirty="0"/>
              <a:t>text-align</a:t>
            </a:r>
            <a:r>
              <a:rPr lang="zh-CN" altLang="en-US" dirty="0"/>
              <a:t>、</a:t>
            </a:r>
            <a:r>
              <a:rPr lang="en-US" altLang="zh-CN" dirty="0"/>
              <a:t>color</a:t>
            </a:r>
            <a:r>
              <a:rPr lang="zh-CN" altLang="en-US" dirty="0"/>
              <a:t>、</a:t>
            </a:r>
            <a:r>
              <a:rPr lang="en-US" altLang="zh-CN" dirty="0"/>
              <a:t>text-indent</a:t>
            </a:r>
            <a:r>
              <a:rPr lang="zh-CN" altLang="en-US" dirty="0"/>
              <a:t>、</a:t>
            </a:r>
            <a:r>
              <a:rPr lang="en-US" altLang="zh-CN" dirty="0"/>
              <a:t>font-family</a:t>
            </a:r>
            <a:r>
              <a:rPr lang="zh-CN" altLang="en-US" dirty="0"/>
              <a:t>、</a:t>
            </a:r>
            <a:r>
              <a:rPr lang="en-US" altLang="zh-CN"/>
              <a:t>font-size</a:t>
            </a:r>
            <a:endParaRPr lang="en-US" altLang="zh-CN"/>
          </a:p>
          <a:p>
            <a:pPr marL="914400" lvl="2" indent="0">
              <a:buNone/>
            </a:pPr>
            <a:r>
              <a:rPr lang="en-US" altLang="zh-CN" dirty="0"/>
              <a:t>font-style</a:t>
            </a:r>
            <a:r>
              <a:rPr lang="zh-CN" altLang="en-US" dirty="0"/>
              <a:t>、</a:t>
            </a:r>
            <a:r>
              <a:rPr lang="en-US" altLang="zh-CN" dirty="0"/>
              <a:t>font-weight</a:t>
            </a:r>
            <a:r>
              <a:rPr lang="zh-CN" altLang="en-US" dirty="0"/>
              <a:t>、 </a:t>
            </a:r>
            <a:r>
              <a:rPr lang="en-US" altLang="zh-CN" dirty="0"/>
              <a:t>letter-spacing</a:t>
            </a:r>
            <a:r>
              <a:rPr lang="zh-CN" altLang="en-US" dirty="0"/>
              <a:t>、</a:t>
            </a:r>
            <a:r>
              <a:rPr lang="en-US" altLang="zh-CN"/>
              <a:t>word-spacing</a:t>
            </a:r>
            <a:endParaRPr lang="en-US" altLang="zh-CN"/>
          </a:p>
          <a:p>
            <a:pPr marL="914400" lvl="2" indent="0">
              <a:buNone/>
            </a:pPr>
            <a:r>
              <a:rPr lang="en-US" altLang="zh-CN" dirty="0"/>
              <a:t>text-transform</a:t>
            </a:r>
            <a:r>
              <a:rPr lang="zh-CN" altLang="en-US" dirty="0"/>
              <a:t>、</a:t>
            </a:r>
            <a:r>
              <a:rPr lang="en-US" altLang="zh-CN" dirty="0"/>
              <a:t>line-height</a:t>
            </a:r>
            <a:r>
              <a:rPr lang="zh-CN" altLang="en-US" dirty="0"/>
              <a:t>等</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quarter" idx="13"/>
          </p:nvPr>
        </p:nvSpPr>
        <p:spPr>
          <a:xfrm>
            <a:off x="467360" y="987425"/>
            <a:ext cx="3020695" cy="3955415"/>
          </a:xfrm>
        </p:spPr>
        <p:txBody>
          <a:bodyPr>
            <a:normAutofit lnSpcReduction="10000"/>
          </a:bodyPr>
          <a:p>
            <a:pPr>
              <a:lnSpc>
                <a:spcPct val="110000"/>
              </a:lnSpc>
            </a:pPr>
            <a:r>
              <a:rPr lang="zh-CN" altLang="en-US" sz="2000"/>
              <a:t>继承     </a:t>
            </a:r>
            <a:endParaRPr lang="zh-CN" altLang="en-US" sz="2000"/>
          </a:p>
          <a:p>
            <a:pPr>
              <a:lnSpc>
                <a:spcPct val="110000"/>
              </a:lnSpc>
            </a:pPr>
            <a:r>
              <a:rPr lang="zh-CN" altLang="en-US" sz="2000"/>
              <a:t>通用   </a:t>
            </a:r>
            <a:r>
              <a:rPr lang="en-US" altLang="zh-CN" sz="2000"/>
              <a:t>0</a:t>
            </a:r>
            <a:endParaRPr lang="en-US" altLang="zh-CN" sz="2000"/>
          </a:p>
          <a:p>
            <a:pPr>
              <a:lnSpc>
                <a:spcPct val="110000"/>
              </a:lnSpc>
            </a:pPr>
            <a:r>
              <a:rPr lang="zh-CN" altLang="en-US" sz="2000"/>
              <a:t>标签   </a:t>
            </a:r>
            <a:r>
              <a:rPr lang="en-US" altLang="zh-CN" sz="2000"/>
              <a:t>1</a:t>
            </a:r>
            <a:endParaRPr lang="en-US" altLang="zh-CN" sz="2000"/>
          </a:p>
          <a:p>
            <a:pPr>
              <a:lnSpc>
                <a:spcPct val="110000"/>
              </a:lnSpc>
            </a:pPr>
            <a:r>
              <a:rPr lang="zh-CN" altLang="en-US" sz="2000"/>
              <a:t>类       </a:t>
            </a:r>
            <a:r>
              <a:rPr lang="en-US" altLang="zh-CN" sz="2000"/>
              <a:t>10</a:t>
            </a:r>
            <a:endParaRPr lang="en-US" altLang="zh-CN" sz="2000"/>
          </a:p>
          <a:p>
            <a:pPr>
              <a:lnSpc>
                <a:spcPct val="110000"/>
              </a:lnSpc>
            </a:pPr>
            <a:r>
              <a:rPr lang="zh-CN" altLang="en-US" sz="2000"/>
              <a:t>伪类    </a:t>
            </a:r>
            <a:r>
              <a:rPr lang="en-US" altLang="zh-CN" sz="2000"/>
              <a:t>10</a:t>
            </a:r>
            <a:endParaRPr lang="en-US" altLang="zh-CN" sz="2000"/>
          </a:p>
          <a:p>
            <a:pPr>
              <a:lnSpc>
                <a:spcPct val="110000"/>
              </a:lnSpc>
            </a:pPr>
            <a:r>
              <a:rPr lang="en-US" altLang="zh-CN" sz="2000"/>
              <a:t>ID       100</a:t>
            </a:r>
            <a:endParaRPr lang="en-US" altLang="zh-CN" sz="2000"/>
          </a:p>
          <a:p>
            <a:pPr>
              <a:lnSpc>
                <a:spcPct val="110000"/>
              </a:lnSpc>
            </a:pPr>
            <a:r>
              <a:rPr lang="zh-CN" altLang="en-US" sz="2000"/>
              <a:t>行内    </a:t>
            </a:r>
            <a:r>
              <a:rPr lang="en-US" altLang="zh-CN" sz="2000"/>
              <a:t>1000</a:t>
            </a:r>
            <a:endParaRPr lang="en-US" altLang="zh-CN" sz="2000"/>
          </a:p>
          <a:p>
            <a:pPr>
              <a:lnSpc>
                <a:spcPct val="110000"/>
              </a:lnSpc>
            </a:pPr>
            <a:r>
              <a:rPr lang="en-US" altLang="zh-CN" sz="2000"/>
              <a:t>!important</a:t>
            </a:r>
            <a:endParaRPr lang="en-US" altLang="zh-CN"/>
          </a:p>
          <a:p>
            <a:endParaRPr lang="zh-CN" altLang="en-US"/>
          </a:p>
          <a:p>
            <a:endParaRPr lang="zh-CN" altLang="en-US"/>
          </a:p>
        </p:txBody>
      </p:sp>
      <p:sp>
        <p:nvSpPr>
          <p:cNvPr id="3" name="标题 2"/>
          <p:cNvSpPr>
            <a:spLocks noGrp="1"/>
          </p:cNvSpPr>
          <p:nvPr>
            <p:ph type="title"/>
          </p:nvPr>
        </p:nvSpPr>
        <p:spPr/>
        <p:txBody>
          <a:bodyPr/>
          <a:p>
            <a:r>
              <a:rPr lang="zh-CN" altLang="en-US"/>
              <a:t>选择器优先级</a:t>
            </a:r>
            <a:endParaRPr lang="zh-CN" altLang="en-US"/>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
        <p:nvSpPr>
          <p:cNvPr id="5" name="下箭头 4"/>
          <p:cNvSpPr/>
          <p:nvPr/>
        </p:nvSpPr>
        <p:spPr>
          <a:xfrm>
            <a:off x="2799080" y="1216660"/>
            <a:ext cx="203835" cy="2531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552700" y="617220"/>
            <a:ext cx="86169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底</a:t>
            </a:r>
            <a:endParaRPr lang="zh-CN" altLang="en-US" sz="2800" b="1">
              <a:latin typeface="微软雅黑" panose="020B0503020204020204" pitchFamily="34" charset="-122"/>
              <a:ea typeface="微软雅黑" panose="020B0503020204020204" pitchFamily="34" charset="-122"/>
            </a:endParaRPr>
          </a:p>
        </p:txBody>
      </p:sp>
      <p:sp>
        <p:nvSpPr>
          <p:cNvPr id="7" name="文本框 6"/>
          <p:cNvSpPr txBox="1"/>
          <p:nvPr/>
        </p:nvSpPr>
        <p:spPr>
          <a:xfrm>
            <a:off x="2626360" y="3747770"/>
            <a:ext cx="861695" cy="521970"/>
          </a:xfrm>
          <a:prstGeom prst="rect">
            <a:avLst/>
          </a:prstGeom>
          <a:noFill/>
        </p:spPr>
        <p:txBody>
          <a:bodyPr wrap="square" rtlCol="0">
            <a:spAutoFit/>
          </a:bodyPr>
          <a:p>
            <a:r>
              <a:rPr lang="zh-CN" altLang="en-US" sz="2800" b="1">
                <a:latin typeface="微软雅黑" panose="020B0503020204020204" pitchFamily="34" charset="-122"/>
                <a:ea typeface="微软雅黑" panose="020B0503020204020204" pitchFamily="34" charset="-122"/>
              </a:rPr>
              <a:t>高</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50529"/>
          <p:cNvSpPr>
            <a:spLocks noGrp="1"/>
          </p:cNvSpPr>
          <p:nvPr>
            <p:ph type="title"/>
          </p:nvPr>
        </p:nvSpPr>
        <p:spPr/>
        <p:txBody>
          <a:bodyPr anchor="ctr"/>
          <a:p>
            <a:r>
              <a:rPr lang="en-US" altLang="zh-CN" dirty="0"/>
              <a:t>CSS</a:t>
            </a:r>
            <a:r>
              <a:rPr lang="zh-CN" altLang="en-US" dirty="0"/>
              <a:t>优先级</a:t>
            </a:r>
            <a:endParaRPr lang="zh-CN" altLang="en-US" dirty="0"/>
          </a:p>
        </p:txBody>
      </p:sp>
      <p:sp>
        <p:nvSpPr>
          <p:cNvPr id="25602" name="文本占位符 150530"/>
          <p:cNvSpPr>
            <a:spLocks noGrp="1"/>
          </p:cNvSpPr>
          <p:nvPr>
            <p:ph idx="1"/>
          </p:nvPr>
        </p:nvSpPr>
        <p:spPr>
          <a:xfrm>
            <a:off x="624840" y="869315"/>
            <a:ext cx="6172200" cy="2336165"/>
          </a:xfrm>
        </p:spPr>
        <p:txBody>
          <a:bodyPr anchor="t">
            <a:normAutofit/>
          </a:bodyPr>
          <a:p>
            <a:pPr>
              <a:buClr>
                <a:srgbClr val="00B0F0"/>
              </a:buClr>
              <a:buFont typeface="Wingdings" panose="05000000000000000000" charset="0"/>
              <a:buChar char="v"/>
            </a:pPr>
            <a:r>
              <a:rPr lang="zh-CN" altLang="en-US" sz="1500" dirty="0"/>
              <a:t>组合选择器的优先级是如何计算的？</a:t>
            </a:r>
            <a:endParaRPr lang="zh-CN" altLang="en-US" sz="1500" dirty="0"/>
          </a:p>
          <a:p>
            <a:pPr lvl="1"/>
            <a:r>
              <a:rPr lang="zh-CN" altLang="en-US" sz="1050" dirty="0">
                <a:sym typeface="+mn-ea"/>
              </a:rPr>
              <a:t>优先级</a:t>
            </a:r>
            <a:r>
              <a:rPr lang="zh-CN" altLang="en-US" sz="1050" dirty="0"/>
              <a:t>表示一个</a:t>
            </a:r>
            <a:r>
              <a:rPr lang="en-US" altLang="zh-CN" sz="1050" err="1"/>
              <a:t>css</a:t>
            </a:r>
            <a:r>
              <a:rPr lang="zh-CN" altLang="en-US" sz="1050" dirty="0"/>
              <a:t>选择器表达式的重要程度，可以通过一个公式来计算出一个数值，数越大，越重要。</a:t>
            </a:r>
            <a:endParaRPr lang="zh-CN" altLang="en-US" sz="1050" dirty="0"/>
          </a:p>
          <a:p>
            <a:pPr lvl="1"/>
            <a:r>
              <a:rPr lang="zh-CN" altLang="en-US" sz="1050" dirty="0"/>
              <a:t>一般而言，选择器指向的越准确，它的优先级就越高。通常我们用</a:t>
            </a:r>
            <a:r>
              <a:rPr lang="en-US" altLang="zh-CN" sz="1050" b="1" dirty="0">
                <a:solidFill>
                  <a:srgbClr val="FF0000"/>
                </a:solidFill>
              </a:rPr>
              <a:t>1</a:t>
            </a:r>
            <a:r>
              <a:rPr lang="zh-CN" altLang="en-US" sz="1050" dirty="0"/>
              <a:t>表示标签选择器的优先级，用</a:t>
            </a:r>
            <a:r>
              <a:rPr lang="en-US" altLang="zh-CN" sz="1050" b="1" dirty="0">
                <a:solidFill>
                  <a:srgbClr val="FF0000"/>
                </a:solidFill>
              </a:rPr>
              <a:t>10</a:t>
            </a:r>
            <a:r>
              <a:rPr lang="zh-CN" altLang="en-US" sz="1050" dirty="0"/>
              <a:t>表示</a:t>
            </a:r>
            <a:r>
              <a:rPr lang="en-US" altLang="zh-CN" sz="1050" dirty="0"/>
              <a:t>class</a:t>
            </a:r>
            <a:r>
              <a:rPr lang="zh-CN" altLang="en-US" sz="1050" dirty="0"/>
              <a:t>选择器的优先级，用</a:t>
            </a:r>
            <a:r>
              <a:rPr lang="en-US" altLang="zh-CN" sz="1050" b="1" dirty="0">
                <a:solidFill>
                  <a:srgbClr val="FF0000"/>
                </a:solidFill>
              </a:rPr>
              <a:t>100</a:t>
            </a:r>
            <a:r>
              <a:rPr lang="zh-CN" altLang="en-US" sz="1050" dirty="0"/>
              <a:t>标示</a:t>
            </a:r>
            <a:r>
              <a:rPr lang="en-US" altLang="zh-CN" sz="1050" dirty="0"/>
              <a:t>ID</a:t>
            </a:r>
            <a:r>
              <a:rPr lang="zh-CN" altLang="en-US" sz="1050" dirty="0"/>
              <a:t>选择器的优先级，用</a:t>
            </a:r>
            <a:r>
              <a:rPr lang="en-US" altLang="zh-CN" sz="1050" b="1" dirty="0">
                <a:solidFill>
                  <a:srgbClr val="FF0000"/>
                </a:solidFill>
              </a:rPr>
              <a:t>1000</a:t>
            </a:r>
            <a:r>
              <a:rPr lang="zh-CN" altLang="en-US" sz="1050" dirty="0"/>
              <a:t>表示行内样式。</a:t>
            </a:r>
            <a:endParaRPr lang="zh-CN" altLang="en-US" sz="1050" dirty="0"/>
          </a:p>
          <a:p>
            <a:pPr lvl="1"/>
            <a:r>
              <a:rPr lang="zh-CN" altLang="en-US" sz="1050" dirty="0"/>
              <a:t>叫做</a:t>
            </a:r>
            <a:r>
              <a:rPr lang="zh-CN" altLang="en-US" sz="1050" dirty="0">
                <a:solidFill>
                  <a:srgbClr val="FF0000"/>
                </a:solidFill>
              </a:rPr>
              <a:t>“</a:t>
            </a:r>
            <a:r>
              <a:rPr lang="en-US" altLang="zh-CN" sz="1050" dirty="0">
                <a:solidFill>
                  <a:srgbClr val="FF0000"/>
                </a:solidFill>
              </a:rPr>
              <a:t>I-C-E”</a:t>
            </a:r>
            <a:r>
              <a:rPr lang="zh-CN" altLang="en-US" sz="1050" dirty="0">
                <a:solidFill>
                  <a:srgbClr val="FF0000"/>
                </a:solidFill>
              </a:rPr>
              <a:t>计算公式</a:t>
            </a:r>
            <a:r>
              <a:rPr lang="zh-CN" altLang="en-US" sz="1050" dirty="0"/>
              <a:t>  </a:t>
            </a:r>
            <a:endParaRPr lang="zh-CN" altLang="en-US" sz="1050" dirty="0"/>
          </a:p>
          <a:p>
            <a:pPr lvl="2"/>
            <a:r>
              <a:rPr lang="zh-CN" altLang="en-US" sz="900" dirty="0"/>
              <a:t>I——Id；</a:t>
            </a:r>
            <a:endParaRPr lang="zh-CN" altLang="en-US" sz="900" dirty="0"/>
          </a:p>
          <a:p>
            <a:pPr lvl="2"/>
            <a:r>
              <a:rPr lang="zh-CN" altLang="en-US" sz="900" dirty="0"/>
              <a:t>C——Class；</a:t>
            </a:r>
            <a:endParaRPr lang="zh-CN" altLang="en-US" sz="900" dirty="0"/>
          </a:p>
          <a:p>
            <a:pPr lvl="2"/>
            <a:r>
              <a:rPr lang="zh-CN" altLang="en-US" sz="900" dirty="0"/>
              <a:t>E——Element；</a:t>
            </a:r>
            <a:endParaRPr lang="zh-CN" altLang="en-US" sz="900" dirty="0"/>
          </a:p>
          <a:p>
            <a:pPr lvl="1"/>
            <a:r>
              <a:rPr lang="zh-CN" altLang="en-US" sz="1050" dirty="0"/>
              <a:t>举例：</a:t>
            </a:r>
            <a:endParaRPr lang="zh-CN" altLang="en-US" sz="1050" dirty="0"/>
          </a:p>
          <a:p>
            <a:pPr lvl="2"/>
            <a:r>
              <a:rPr lang="en-US" altLang="zh-CN" sz="1050" err="1"/>
              <a:t>div.box</a:t>
            </a:r>
            <a:r>
              <a:rPr lang="en-US" altLang="zh-CN" sz="1050" dirty="0"/>
              <a:t> span{ }  </a:t>
            </a:r>
            <a:r>
              <a:rPr lang="zh-CN" altLang="en-US" sz="1050" dirty="0"/>
              <a:t>优先级为</a:t>
            </a:r>
            <a:r>
              <a:rPr lang="en-US" altLang="zh-CN" sz="1050"/>
              <a:t>12</a:t>
            </a:r>
            <a:endParaRPr lang="en-US" altLang="zh-CN" sz="1050"/>
          </a:p>
          <a:p>
            <a:pPr lvl="2"/>
            <a:r>
              <a:rPr lang="en-US" altLang="zh-CN" sz="1050" dirty="0"/>
              <a:t>.box span{ }       </a:t>
            </a:r>
            <a:r>
              <a:rPr lang="zh-CN" altLang="en-US" sz="1050" dirty="0"/>
              <a:t>优先级为</a:t>
            </a:r>
            <a:r>
              <a:rPr lang="en-US" altLang="zh-CN" sz="1050" dirty="0"/>
              <a:t>11</a:t>
            </a:r>
            <a:r>
              <a:rPr lang="zh-CN" altLang="en-US" sz="1050" dirty="0"/>
              <a:t>，优先级小于上边</a:t>
            </a:r>
            <a:endParaRPr lang="zh-CN" altLang="en-US" sz="1050" dirty="0"/>
          </a:p>
        </p:txBody>
      </p:sp>
      <p:pic>
        <p:nvPicPr>
          <p:cNvPr id="25603" name="图片 150531"/>
          <p:cNvPicPr>
            <a:picLocks noChangeAspect="1"/>
          </p:cNvPicPr>
          <p:nvPr/>
        </p:nvPicPr>
        <p:blipFill>
          <a:blip r:embed="rId1"/>
          <a:stretch>
            <a:fillRect/>
          </a:stretch>
        </p:blipFill>
        <p:spPr>
          <a:xfrm>
            <a:off x="5598319" y="2356247"/>
            <a:ext cx="2000250" cy="2443163"/>
          </a:xfrm>
          <a:prstGeom prst="rect">
            <a:avLst/>
          </a:prstGeom>
          <a:noFill/>
          <a:ln w="9525">
            <a:noFill/>
          </a:ln>
        </p:spPr>
      </p:pic>
      <p:sp>
        <p:nvSpPr>
          <p:cNvPr id="25604" name="文本框 150532"/>
          <p:cNvSpPr txBox="1"/>
          <p:nvPr/>
        </p:nvSpPr>
        <p:spPr>
          <a:xfrm>
            <a:off x="1066483" y="3878580"/>
            <a:ext cx="3383280" cy="506730"/>
          </a:xfrm>
          <a:prstGeom prst="rect">
            <a:avLst/>
          </a:prstGeom>
          <a:solidFill>
            <a:srgbClr val="FFFF00"/>
          </a:solidFill>
          <a:ln w="9525">
            <a:noFill/>
          </a:ln>
        </p:spPr>
        <p:txBody>
          <a:bodyPr wrap="none" anchor="t">
            <a:spAutoFit/>
          </a:bodyPr>
          <a:p>
            <a:r>
              <a:rPr lang="zh-CN" altLang="en-US" sz="1350" dirty="0">
                <a:latin typeface="Arial" panose="020B0604020202020204" pitchFamily="34" charset="0"/>
                <a:ea typeface="宋体" panose="02010600030101010101" pitchFamily="2" charset="-122"/>
              </a:rPr>
              <a:t>重点要注意：</a:t>
            </a:r>
            <a:r>
              <a:rPr lang="en-US" altLang="zh-CN" sz="1350" dirty="0">
                <a:latin typeface="Arial" panose="020B0604020202020204" pitchFamily="34" charset="0"/>
                <a:ea typeface="宋体" panose="02010600030101010101" pitchFamily="2" charset="-122"/>
              </a:rPr>
              <a:t>!important</a:t>
            </a:r>
            <a:r>
              <a:rPr lang="zh-CN" altLang="en-US" sz="1350" dirty="0">
                <a:latin typeface="Arial" panose="020B0604020202020204" pitchFamily="34" charset="0"/>
                <a:ea typeface="宋体" panose="02010600030101010101" pitchFamily="2" charset="-122"/>
              </a:rPr>
              <a:t>优先级最高，</a:t>
            </a:r>
            <a:endParaRPr lang="zh-CN" altLang="en-US" sz="1350" dirty="0">
              <a:latin typeface="Arial" panose="020B0604020202020204" pitchFamily="34" charset="0"/>
              <a:ea typeface="宋体" panose="02010600030101010101" pitchFamily="2" charset="-122"/>
            </a:endParaRPr>
          </a:p>
          <a:p>
            <a:r>
              <a:rPr lang="zh-CN" altLang="en-US" sz="1350" dirty="0">
                <a:latin typeface="Arial" panose="020B0604020202020204" pitchFamily="34" charset="0"/>
                <a:ea typeface="宋体" panose="02010600030101010101" pitchFamily="2" charset="-122"/>
              </a:rPr>
              <a:t>高于上面一切。</a:t>
            </a:r>
            <a:r>
              <a:rPr lang="en-US" altLang="zh-CN" sz="1350" dirty="0">
                <a:latin typeface="Arial" panose="020B0604020202020204" pitchFamily="34" charset="0"/>
                <a:ea typeface="宋体" panose="02010600030101010101" pitchFamily="2" charset="-122"/>
              </a:rPr>
              <a:t>* </a:t>
            </a:r>
            <a:r>
              <a:rPr lang="zh-CN" altLang="en-US" sz="1350" dirty="0">
                <a:latin typeface="Arial" panose="020B0604020202020204" pitchFamily="34" charset="0"/>
                <a:ea typeface="宋体" panose="02010600030101010101" pitchFamily="2" charset="-122"/>
              </a:rPr>
              <a:t>选择器最低，低于一切。</a:t>
            </a:r>
            <a:endParaRPr lang="zh-CN" altLang="en-US" sz="135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505460" y="684530"/>
            <a:ext cx="7777480" cy="2150110"/>
          </a:xfrm>
        </p:spPr>
        <p:txBody>
          <a:bodyPr>
            <a:normAutofit fontScale="90000"/>
          </a:bodyPr>
          <a:lstStyle/>
          <a:p>
            <a:pPr lvl="0">
              <a:lnSpc>
                <a:spcPts val="2900"/>
              </a:lnSpc>
            </a:pPr>
            <a:r>
              <a:rPr lang="en-US" altLang="x-none" sz="1800" dirty="0">
                <a:sym typeface="+mn-ea"/>
              </a:rPr>
              <a:t>CSS</a:t>
            </a:r>
            <a:r>
              <a:rPr lang="zh-CN" altLang="en-US" sz="1800" dirty="0">
                <a:sym typeface="+mn-ea"/>
              </a:rPr>
              <a:t>中的颜色值：</a:t>
            </a:r>
            <a:endParaRPr lang="en-US" altLang="x-none" sz="1800" dirty="0"/>
          </a:p>
          <a:p>
            <a:pPr lvl="1" indent="-285750">
              <a:lnSpc>
                <a:spcPts val="2900"/>
              </a:lnSpc>
            </a:pPr>
            <a:r>
              <a:rPr lang="en-US" altLang="x-none" sz="1800" dirty="0">
                <a:solidFill>
                  <a:srgbClr val="C00000"/>
                </a:solidFill>
                <a:sym typeface="+mn-ea"/>
              </a:rPr>
              <a:t>#rrggbb </a:t>
            </a:r>
            <a:r>
              <a:rPr lang="en-US" altLang="x-none" sz="1800" dirty="0">
                <a:sym typeface="+mn-ea"/>
              </a:rPr>
              <a:t>(</a:t>
            </a:r>
            <a:r>
              <a:rPr lang="zh-CN" altLang="en-US" sz="1800" dirty="0">
                <a:sym typeface="+mn-ea"/>
              </a:rPr>
              <a:t>如： </a:t>
            </a:r>
            <a:r>
              <a:rPr lang="en-US" altLang="x-none" sz="1800" dirty="0">
                <a:sym typeface="+mn-ea"/>
              </a:rPr>
              <a:t>#ffcc00)</a:t>
            </a:r>
            <a:endParaRPr lang="en-US" altLang="x-none" sz="1800" dirty="0"/>
          </a:p>
          <a:p>
            <a:pPr lvl="1" indent="-285750">
              <a:lnSpc>
                <a:spcPts val="2900"/>
              </a:lnSpc>
            </a:pPr>
            <a:r>
              <a:rPr lang="en-US" altLang="x-none" sz="1800" dirty="0">
                <a:solidFill>
                  <a:srgbClr val="C00000"/>
                </a:solidFill>
                <a:sym typeface="+mn-ea"/>
              </a:rPr>
              <a:t>#rgb</a:t>
            </a:r>
            <a:r>
              <a:rPr lang="zh-CN" altLang="en-US" sz="1800" dirty="0">
                <a:sym typeface="+mn-ea"/>
              </a:rPr>
              <a:t>（如：</a:t>
            </a:r>
            <a:r>
              <a:rPr lang="en-US" altLang="x-none" sz="1800" dirty="0">
                <a:sym typeface="+mn-ea"/>
              </a:rPr>
              <a:t>#fc0</a:t>
            </a:r>
            <a:r>
              <a:rPr lang="zh-CN" altLang="en-US" sz="1800" dirty="0">
                <a:sym typeface="+mn-ea"/>
              </a:rPr>
              <a:t>）</a:t>
            </a:r>
            <a:endParaRPr lang="en-US" altLang="x-none" sz="1800" dirty="0"/>
          </a:p>
          <a:p>
            <a:pPr lvl="1" indent="-285750">
              <a:lnSpc>
                <a:spcPts val="2900"/>
              </a:lnSpc>
            </a:pPr>
            <a:r>
              <a:rPr lang="en-US" altLang="x-none" sz="1800" dirty="0">
                <a:solidFill>
                  <a:srgbClr val="C00000"/>
                </a:solidFill>
                <a:sym typeface="+mn-ea"/>
              </a:rPr>
              <a:t>rgb(x,x,x) </a:t>
            </a:r>
            <a:r>
              <a:rPr lang="zh-CN" altLang="en-US" sz="1800" dirty="0">
                <a:sym typeface="+mn-ea"/>
              </a:rPr>
              <a:t>其中</a:t>
            </a:r>
            <a:r>
              <a:rPr lang="en-US" altLang="x-none" sz="1800" dirty="0">
                <a:sym typeface="+mn-ea"/>
              </a:rPr>
              <a:t>x</a:t>
            </a:r>
            <a:r>
              <a:rPr lang="zh-CN" altLang="en-US" sz="1800" dirty="0">
                <a:sym typeface="+mn-ea"/>
              </a:rPr>
              <a:t>是一个</a:t>
            </a:r>
            <a:r>
              <a:rPr lang="en-US" altLang="x-none" sz="1800" dirty="0">
                <a:sym typeface="+mn-ea"/>
              </a:rPr>
              <a:t>0-255</a:t>
            </a:r>
            <a:r>
              <a:rPr lang="zh-CN" altLang="en-US" sz="1800" dirty="0">
                <a:sym typeface="+mn-ea"/>
              </a:rPr>
              <a:t>的整数值</a:t>
            </a:r>
            <a:r>
              <a:rPr lang="en-US" altLang="x-none" sz="1800" dirty="0">
                <a:sym typeface="+mn-ea"/>
              </a:rPr>
              <a:t>,</a:t>
            </a:r>
            <a:r>
              <a:rPr lang="zh-CN" altLang="en-US" sz="1800" dirty="0">
                <a:sym typeface="+mn-ea"/>
              </a:rPr>
              <a:t>如</a:t>
            </a:r>
            <a:r>
              <a:rPr lang="en-US" altLang="x-none" sz="1800" dirty="0">
                <a:sym typeface="+mn-ea"/>
              </a:rPr>
              <a:t>rgb(255,204,0)</a:t>
            </a:r>
            <a:endParaRPr lang="en-US" altLang="x-none" sz="1800" dirty="0"/>
          </a:p>
          <a:p>
            <a:pPr lvl="1" indent="-285750">
              <a:lnSpc>
                <a:spcPts val="2900"/>
              </a:lnSpc>
            </a:pPr>
            <a:r>
              <a:rPr lang="en-US" altLang="x-none" sz="1800" dirty="0">
                <a:solidFill>
                  <a:srgbClr val="C00000"/>
                </a:solidFill>
                <a:sym typeface="+mn-ea"/>
              </a:rPr>
              <a:t>rgb(x%,x%,x%) </a:t>
            </a:r>
            <a:r>
              <a:rPr lang="zh-CN" altLang="en-US" sz="1800" dirty="0">
                <a:sym typeface="+mn-ea"/>
              </a:rPr>
              <a:t>其中</a:t>
            </a:r>
            <a:r>
              <a:rPr lang="en-US" altLang="x-none" sz="1800" dirty="0">
                <a:sym typeface="+mn-ea"/>
              </a:rPr>
              <a:t>x</a:t>
            </a:r>
            <a:r>
              <a:rPr lang="zh-CN" altLang="en-US" sz="1800" dirty="0">
                <a:sym typeface="+mn-ea"/>
              </a:rPr>
              <a:t>是一个</a:t>
            </a:r>
            <a:r>
              <a:rPr lang="en-US" altLang="x-none" sz="1800" dirty="0">
                <a:sym typeface="+mn-ea"/>
              </a:rPr>
              <a:t>0-100</a:t>
            </a:r>
            <a:r>
              <a:rPr lang="zh-CN" altLang="en-US" sz="1800" dirty="0">
                <a:sym typeface="+mn-ea"/>
              </a:rPr>
              <a:t>的整数值</a:t>
            </a:r>
            <a:r>
              <a:rPr lang="en-US" altLang="x-none" sz="1800" dirty="0">
                <a:sym typeface="+mn-ea"/>
              </a:rPr>
              <a:t>,</a:t>
            </a:r>
            <a:r>
              <a:rPr lang="zh-CN" altLang="en-US" sz="1800" dirty="0">
                <a:sym typeface="+mn-ea"/>
              </a:rPr>
              <a:t>如</a:t>
            </a:r>
            <a:r>
              <a:rPr lang="en-US" altLang="x-none" sz="1800" dirty="0">
                <a:sym typeface="+mn-ea"/>
              </a:rPr>
              <a:t>rgb(100%,80%,0%)</a:t>
            </a:r>
            <a:endParaRPr lang="en-US" altLang="zh-CN" smtClean="0"/>
          </a:p>
          <a:p>
            <a:endParaRPr lang="en-US" altLang="x-none" sz="1800" dirty="0"/>
          </a:p>
        </p:txBody>
      </p:sp>
      <p:sp>
        <p:nvSpPr>
          <p:cNvPr id="4" name="标题 3"/>
          <p:cNvSpPr>
            <a:spLocks noGrp="1"/>
          </p:cNvSpPr>
          <p:nvPr>
            <p:ph type="title"/>
          </p:nvPr>
        </p:nvSpPr>
        <p:spPr/>
        <p:txBody>
          <a:bodyPr/>
          <a:lstStyle/>
          <a:p>
            <a:r>
              <a:rPr lang="en-US" altLang="zh-CN" smtClean="0"/>
              <a:t> CSS</a:t>
            </a:r>
            <a:r>
              <a:rPr lang="zh-CN" altLang="en-US" smtClean="0"/>
              <a:t>中的颜色值和URL值</a:t>
            </a:r>
            <a:endParaRPr lang="zh-CN" altLang="en-US" smtClean="0"/>
          </a:p>
        </p:txBody>
      </p:sp>
      <p:sp>
        <p:nvSpPr>
          <p:cNvPr id="5" name="文本框 4"/>
          <p:cNvSpPr txBox="1"/>
          <p:nvPr/>
        </p:nvSpPr>
        <p:spPr>
          <a:xfrm>
            <a:off x="665480" y="2834640"/>
            <a:ext cx="7077710" cy="1950720"/>
          </a:xfrm>
          <a:prstGeom prst="rect">
            <a:avLst/>
          </a:prstGeom>
          <a:noFill/>
        </p:spPr>
        <p:txBody>
          <a:bodyPr wrap="square" rtlCol="0" anchor="t">
            <a:spAutoFit/>
          </a:bodyPr>
          <a:p>
            <a:pPr lvl="0">
              <a:lnSpc>
                <a:spcPts val="2900"/>
              </a:lnSpc>
            </a:pPr>
            <a:r>
              <a:rPr lang="en-US" altLang="x-none" dirty="0">
                <a:latin typeface="微软雅黑" panose="020B0503020204020204" pitchFamily="34" charset="-122"/>
                <a:ea typeface="微软雅黑" panose="020B0503020204020204" pitchFamily="34" charset="-122"/>
                <a:sym typeface="+mn-ea"/>
              </a:rPr>
              <a:t>CSS指定URL地址方式：</a:t>
            </a:r>
            <a:endParaRPr lang="en-US" altLang="x-none" dirty="0"/>
          </a:p>
          <a:p>
            <a:pPr lvl="1" indent="-285750">
              <a:lnSpc>
                <a:spcPts val="2900"/>
              </a:lnSpc>
              <a:buClr>
                <a:srgbClr val="00B0F0"/>
              </a:buClr>
              <a:buSzPct val="80000"/>
              <a:buFont typeface="Wingdings" panose="05000000000000000000" charset="0"/>
              <a:buChar char="ü"/>
            </a:pPr>
            <a:r>
              <a:rPr lang="en-US" altLang="x-none" dirty="0">
                <a:sym typeface="+mn-ea"/>
              </a:rPr>
              <a:t>body{background-image:</a:t>
            </a:r>
            <a:r>
              <a:rPr lang="en-US" altLang="x-none" dirty="0">
                <a:solidFill>
                  <a:srgbClr val="C00000"/>
                </a:solidFill>
                <a:sym typeface="+mn-ea"/>
              </a:rPr>
              <a:t>url(bg.jpg)</a:t>
            </a:r>
            <a:r>
              <a:rPr lang="en-US" altLang="x-none" dirty="0">
                <a:sym typeface="+mn-ea"/>
              </a:rPr>
              <a:t>}</a:t>
            </a:r>
            <a:endParaRPr lang="en-US" altLang="x-none" dirty="0"/>
          </a:p>
          <a:p>
            <a:pPr lvl="1" indent="-285750">
              <a:lnSpc>
                <a:spcPts val="2900"/>
              </a:lnSpc>
              <a:buClr>
                <a:srgbClr val="00B0F0"/>
              </a:buClr>
              <a:buSzPct val="80000"/>
              <a:buFont typeface="Wingdings" panose="05000000000000000000" charset="0"/>
              <a:buChar char="ü"/>
            </a:pPr>
            <a:r>
              <a:rPr lang="en-US" altLang="x-none" dirty="0">
                <a:sym typeface="+mn-ea"/>
              </a:rPr>
              <a:t>body{background-image:</a:t>
            </a:r>
            <a:r>
              <a:rPr lang="en-US" altLang="x-none" dirty="0">
                <a:solidFill>
                  <a:srgbClr val="C00000"/>
                </a:solidFill>
                <a:sym typeface="+mn-ea"/>
              </a:rPr>
              <a:t>url(http://www.lp.cn/im/bg.jpg)</a:t>
            </a:r>
            <a:r>
              <a:rPr lang="en-US" altLang="x-none" dirty="0">
                <a:sym typeface="+mn-ea"/>
              </a:rPr>
              <a:t>}</a:t>
            </a:r>
            <a:endParaRPr lang="en-US" altLang="x-none" dirty="0"/>
          </a:p>
          <a:p>
            <a:pPr lvl="1" indent="-285750">
              <a:lnSpc>
                <a:spcPts val="2900"/>
              </a:lnSpc>
              <a:buClr>
                <a:srgbClr val="00B0F0"/>
              </a:buClr>
              <a:buSzPct val="80000"/>
              <a:buFont typeface="Wingdings" panose="05000000000000000000" charset="0"/>
              <a:buChar char="ü"/>
            </a:pPr>
            <a:r>
              <a:rPr lang="en-US" altLang="x-none" dirty="0">
                <a:sym typeface="+mn-ea"/>
              </a:rPr>
              <a:t>body{background-image:</a:t>
            </a:r>
            <a:r>
              <a:rPr lang="en-US" altLang="x-none" dirty="0">
                <a:solidFill>
                  <a:srgbClr val="C00000"/>
                </a:solidFill>
                <a:sym typeface="+mn-ea"/>
              </a:rPr>
              <a:t>url('bg.jpg'</a:t>
            </a:r>
            <a:r>
              <a:rPr lang="en-US" altLang="x-none" dirty="0">
                <a:sym typeface="+mn-ea"/>
              </a:rPr>
              <a:t>)}</a:t>
            </a:r>
            <a:endParaRPr lang="en-US" altLang="x-none" dirty="0"/>
          </a:p>
          <a:p>
            <a:pPr lvl="1" indent="-285750">
              <a:lnSpc>
                <a:spcPts val="2900"/>
              </a:lnSpc>
              <a:buClr>
                <a:srgbClr val="00B0F0"/>
              </a:buClr>
              <a:buSzPct val="80000"/>
              <a:buFont typeface="Wingdings" panose="05000000000000000000" charset="0"/>
              <a:buChar char="ü"/>
            </a:pPr>
            <a:r>
              <a:rPr lang="en-US" altLang="x-none" dirty="0">
                <a:sym typeface="+mn-ea"/>
              </a:rPr>
              <a:t>body{background-image:</a:t>
            </a:r>
            <a:r>
              <a:rPr lang="en-US" altLang="x-none" dirty="0">
                <a:solidFill>
                  <a:srgbClr val="C00000"/>
                </a:solidFill>
                <a:sym typeface="+mn-ea"/>
              </a:rPr>
              <a:t>url("bg.jpg"</a:t>
            </a:r>
            <a:r>
              <a:rPr lang="en-US" altLang="x-none" dirty="0">
                <a:sym typeface="+mn-ea"/>
              </a:rPr>
              <a:t>)}</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标题 3"/>
          <p:cNvSpPr>
            <a:spLocks noGrp="1"/>
          </p:cNvSpPr>
          <p:nvPr>
            <p:ph type="title"/>
          </p:nvPr>
        </p:nvSpPr>
        <p:spPr/>
        <p:txBody>
          <a:bodyPr/>
          <a:lstStyle/>
          <a:p>
            <a:r>
              <a:rPr lang="en-US" altLang="zh-CN" smtClean="0"/>
              <a:t> CSS</a:t>
            </a:r>
            <a:r>
              <a:rPr lang="zh-CN" altLang="en-US" smtClean="0"/>
              <a:t>长度单位</a:t>
            </a:r>
            <a:endParaRPr lang="zh-CN" altLang="en-US"/>
          </a:p>
        </p:txBody>
      </p:sp>
      <p:pic>
        <p:nvPicPr>
          <p:cNvPr id="169987" name="图片 169986"/>
          <p:cNvPicPr>
            <a:picLocks noChangeAspect="1"/>
          </p:cNvPicPr>
          <p:nvPr/>
        </p:nvPicPr>
        <p:blipFill>
          <a:blip r:embed="rId1"/>
          <a:stretch>
            <a:fillRect/>
          </a:stretch>
        </p:blipFill>
        <p:spPr>
          <a:xfrm>
            <a:off x="520065" y="727075"/>
            <a:ext cx="7047865" cy="3855085"/>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标题 1"/>
          <p:cNvSpPr txBox="1"/>
          <p:nvPr/>
        </p:nvSpPr>
        <p:spPr bwMode="auto">
          <a:xfrm>
            <a:off x="366682" y="295258"/>
            <a:ext cx="8648700" cy="569913"/>
          </a:xfrm>
          <a:prstGeom prst="rect">
            <a:avLst/>
          </a:prstGeom>
          <a:noFill/>
          <a:ln>
            <a:noFill/>
          </a:ln>
        </p:spPr>
        <p:txBody>
          <a:bodyPr vert="horz" wrap="square" lIns="102870" tIns="51435" rIns="102870" bIns="51435"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本节内容</a:t>
            </a:r>
            <a:endPar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651059" y="987956"/>
            <a:ext cx="7920880" cy="1737360"/>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CSS</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概述</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html</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引入</a:t>
            </a:r>
            <a:r>
              <a:rPr kumimoji="1" lang="en-US" altLang="zh-CN" sz="2400" dirty="0">
                <a:latin typeface="微软雅黑" panose="020B0503020204020204" pitchFamily="34" charset="-122"/>
                <a:ea typeface="微软雅黑" panose="020B0503020204020204" pitchFamily="34" charset="-122"/>
                <a:cs typeface="微软雅黑" panose="020B0503020204020204" pitchFamily="34" charset="-122"/>
              </a:rPr>
              <a:t>CSS</a:t>
            </a:r>
            <a:r>
              <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的三种方法</a:t>
            </a:r>
            <a:endParaRPr kumimoji="1"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CSS</a:t>
            </a:r>
            <a:r>
              <a:rPr kumimoji="1"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选择器</a:t>
            </a:r>
            <a:endParaRPr kumimoji="1"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214282" y="142858"/>
            <a:ext cx="8648700" cy="569913"/>
          </a:xfrm>
          <a:prstGeom prst="rect">
            <a:avLst/>
          </a:prstGeom>
          <a:noFill/>
          <a:ln>
            <a:noFill/>
          </a:ln>
        </p:spPr>
        <p:txBody>
          <a:bodyPr vert="horz" wrap="square" lIns="102870" tIns="51435" rIns="102870" bIns="51435" numCol="1" rtlCol="0" anchor="ctr" anchorCtr="0" compatLnSpc="1">
            <a:normAutofit/>
          </a:bodyPr>
          <a:lstStyle/>
          <a:p>
            <a:pPr marL="0" marR="0" lvl="0" indent="0" algn="l" defTabSz="1028700" rtl="0" eaLnBrk="1" latinLnBrk="0" hangingPunct="1">
              <a:spcBef>
                <a:spcPct val="0"/>
              </a:spcBef>
              <a:spcAft>
                <a:spcPts val="0"/>
              </a:spcAft>
              <a:buClrTx/>
              <a:buSzTx/>
              <a:buFontTx/>
              <a:buNone/>
              <a:defRPr/>
            </a:pPr>
            <a:r>
              <a:rPr kumimoji="0" lang="en-US" altLang="zh-CN" sz="2800" b="1" i="0" u="none" strike="noStrike" kern="1200" cap="none" spc="0" normalizeH="0" baseline="0" noProof="0" smtClean="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a:t>
            </a:r>
            <a:r>
              <a:rPr lang="en-US" altLang="zh-CN" sz="2800" b="1"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.1  CSS</a:t>
            </a:r>
            <a:r>
              <a:rPr lang="zh-CN" altLang="en-US" sz="2800" b="1"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介绍</a:t>
            </a:r>
            <a:endPar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424364" y="767611"/>
            <a:ext cx="7920880" cy="3666490"/>
          </a:xfrm>
          <a:prstGeom prst="rect">
            <a:avLst/>
          </a:prstGeom>
          <a:noFill/>
        </p:spPr>
        <p:txBody>
          <a:bodyPr wrap="square" rtlCol="0">
            <a:spAutoFit/>
          </a:bodyPr>
          <a:lstStyle/>
          <a:p>
            <a:pPr>
              <a:lnSpc>
                <a:spcPct val="150000"/>
              </a:lnSpc>
              <a:buClr>
                <a:srgbClr val="00B0F0"/>
              </a:buClr>
              <a:buFont typeface="Wingdings" panose="05000000000000000000" pitchFamily="2" charset="2"/>
              <a:buChar char=""/>
            </a:pPr>
            <a:r>
              <a:rPr smtClean="0">
                <a:latin typeface="微软雅黑" panose="020B0503020204020204" pitchFamily="34" charset="-122"/>
                <a:ea typeface="微软雅黑" panose="020B0503020204020204" pitchFamily="34" charset="-122"/>
              </a:rPr>
              <a:t>CSS（Cascading Style Sheets的缩写），翻译为“层叠样式表”，简称样式表。它</a:t>
            </a:r>
            <a:r>
              <a:rPr lang="zh-CN" altLang="en-US" smtClean="0">
                <a:latin typeface="微软雅黑" panose="020B0503020204020204" pitchFamily="34" charset="-122"/>
                <a:ea typeface="微软雅黑" panose="020B0503020204020204" pitchFamily="34" charset="-122"/>
                <a:sym typeface="+mn-ea"/>
              </a:rPr>
              <a:t>是用于</a:t>
            </a:r>
            <a:r>
              <a:rPr lang="zh-CN" altLang="en-US" b="1" smtClean="0">
                <a:solidFill>
                  <a:srgbClr val="FF0000"/>
                </a:solidFill>
                <a:latin typeface="微软雅黑" panose="020B0503020204020204" pitchFamily="34" charset="-122"/>
                <a:ea typeface="微软雅黑" panose="020B0503020204020204" pitchFamily="34" charset="-122"/>
                <a:sym typeface="+mn-ea"/>
              </a:rPr>
              <a:t>布局</a:t>
            </a:r>
            <a:r>
              <a:rPr lang="zh-CN" altLang="en-US" smtClean="0">
                <a:latin typeface="微软雅黑" panose="020B0503020204020204" pitchFamily="34" charset="-122"/>
                <a:ea typeface="微软雅黑" panose="020B0503020204020204" pitchFamily="34" charset="-122"/>
                <a:sym typeface="+mn-ea"/>
              </a:rPr>
              <a:t>与</a:t>
            </a:r>
            <a:r>
              <a:rPr lang="zh-CN" altLang="en-US" b="1" smtClean="0">
                <a:solidFill>
                  <a:srgbClr val="FF0000"/>
                </a:solidFill>
                <a:latin typeface="微软雅黑" panose="020B0503020204020204" pitchFamily="34" charset="-122"/>
                <a:ea typeface="微软雅黑" panose="020B0503020204020204" pitchFamily="34" charset="-122"/>
                <a:sym typeface="+mn-ea"/>
              </a:rPr>
              <a:t>美化</a:t>
            </a:r>
            <a:r>
              <a:rPr lang="zh-CN" altLang="en-US" smtClean="0">
                <a:latin typeface="微软雅黑" panose="020B0503020204020204" pitchFamily="34" charset="-122"/>
                <a:ea typeface="微软雅黑" panose="020B0503020204020204" pitchFamily="34" charset="-122"/>
                <a:sym typeface="+mn-ea"/>
              </a:rPr>
              <a:t>网页的</a:t>
            </a:r>
            <a:r>
              <a:rPr lang="en-US" altLang="zh-CN" smtClean="0">
                <a:latin typeface="微软雅黑" panose="020B0503020204020204" pitchFamily="34" charset="-122"/>
                <a:ea typeface="微软雅黑" panose="020B0503020204020204" pitchFamily="34" charset="-122"/>
                <a:sym typeface="+mn-ea"/>
              </a:rPr>
              <a:t>,</a:t>
            </a:r>
            <a:r>
              <a:rPr smtClean="0">
                <a:latin typeface="微软雅黑" panose="020B0503020204020204" pitchFamily="34" charset="-122"/>
                <a:ea typeface="微软雅黑" panose="020B0503020204020204" pitchFamily="34" charset="-122"/>
              </a:rPr>
              <a:t>允许网页设计者定义网页元素的样式，包括字体、颜色及其他的高级样式。 </a:t>
            </a:r>
            <a:endParaRPr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
            </a:pPr>
            <a:r>
              <a:rPr lang="en-US" altLang="zh-CN" smtClean="0">
                <a:latin typeface="微软雅黑" panose="020B0503020204020204" pitchFamily="34" charset="-122"/>
                <a:ea typeface="微软雅黑" panose="020B0503020204020204" pitchFamily="34" charset="-122"/>
              </a:rPr>
              <a:t>CSS</a:t>
            </a:r>
            <a:r>
              <a:rPr lang="zh-CN" altLang="en-US" smtClean="0">
                <a:latin typeface="微软雅黑" panose="020B0503020204020204" pitchFamily="34" charset="-122"/>
                <a:ea typeface="微软雅黑" panose="020B0503020204020204" pitchFamily="34" charset="-122"/>
              </a:rPr>
              <a:t>语言不需要编译</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可以直接由浏览器执行</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属于</a:t>
            </a:r>
            <a:r>
              <a:rPr lang="zh-CN" altLang="en-US" b="1" smtClean="0">
                <a:solidFill>
                  <a:srgbClr val="FF0000"/>
                </a:solidFill>
                <a:latin typeface="微软雅黑" panose="020B0503020204020204" pitchFamily="34" charset="-122"/>
                <a:ea typeface="微软雅黑" panose="020B0503020204020204" pitchFamily="34" charset="-122"/>
              </a:rPr>
              <a:t>浏览器解释型语言</a:t>
            </a:r>
            <a:r>
              <a:rPr lang="en-US" altLang="zh-CN" smtClean="0">
                <a:latin typeface="微软雅黑" panose="020B0503020204020204" pitchFamily="34" charset="-122"/>
                <a:ea typeface="微软雅黑" panose="020B0503020204020204" pitchFamily="34" charset="-122"/>
              </a:rPr>
              <a:t>). </a:t>
            </a:r>
            <a:endParaRPr lang="en-US" altLang="zh-CN"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
            </a:pPr>
            <a:r>
              <a:rPr lang="en-US" altLang="zh-CN" smtClean="0">
                <a:latin typeface="微软雅黑" panose="020B0503020204020204" pitchFamily="34" charset="-122"/>
                <a:ea typeface="微软雅黑" panose="020B0503020204020204" pitchFamily="34" charset="-122"/>
              </a:rPr>
              <a:t>CSS</a:t>
            </a:r>
            <a:r>
              <a:rPr lang="zh-CN" altLang="en-US" smtClean="0">
                <a:latin typeface="微软雅黑" panose="020B0503020204020204" pitchFamily="34" charset="-122"/>
                <a:ea typeface="微软雅黑" panose="020B0503020204020204" pitchFamily="34" charset="-122"/>
              </a:rPr>
              <a:t>是由</a:t>
            </a:r>
            <a:r>
              <a:rPr lang="en-US" altLang="zh-CN" smtClean="0">
                <a:latin typeface="微软雅黑" panose="020B0503020204020204" pitchFamily="34" charset="-122"/>
                <a:ea typeface="微软雅黑" panose="020B0503020204020204" pitchFamily="34" charset="-122"/>
              </a:rPr>
              <a:t>W3C</a:t>
            </a:r>
            <a:r>
              <a:rPr lang="zh-CN" altLang="en-US" smtClean="0">
                <a:latin typeface="微软雅黑" panose="020B0503020204020204" pitchFamily="34" charset="-122"/>
                <a:ea typeface="微软雅黑" panose="020B0503020204020204" pitchFamily="34" charset="-122"/>
              </a:rPr>
              <a:t>的</a:t>
            </a:r>
            <a:r>
              <a:rPr lang="en-US" altLang="zh-CN" smtClean="0">
                <a:latin typeface="微软雅黑" panose="020B0503020204020204" pitchFamily="34" charset="-122"/>
                <a:ea typeface="微软雅黑" panose="020B0503020204020204" pitchFamily="34" charset="-122"/>
              </a:rPr>
              <a:t>CSS</a:t>
            </a:r>
            <a:r>
              <a:rPr lang="zh-CN" altLang="en-US" sz="1600" smtClean="0">
                <a:latin typeface="微软雅黑" panose="020B0503020204020204" pitchFamily="34" charset="-122"/>
                <a:ea typeface="微软雅黑" panose="020B0503020204020204" pitchFamily="34" charset="-122"/>
              </a:rPr>
              <a:t>工作组产生和维护的</a:t>
            </a:r>
            <a:endParaRPr lang="zh-CN" altLang="en-US" sz="1600" smtClean="0">
              <a:latin typeface="微软雅黑" panose="020B0503020204020204" pitchFamily="34" charset="-122"/>
              <a:ea typeface="微软雅黑" panose="020B0503020204020204" pitchFamily="34" charset="-122"/>
            </a:endParaRPr>
          </a:p>
          <a:p>
            <a:pPr lvl="1">
              <a:lnSpc>
                <a:spcPct val="110000"/>
              </a:lnSpc>
              <a:buClr>
                <a:srgbClr val="00B0F0"/>
              </a:buClr>
              <a:buFont typeface="Wingdings" panose="05000000000000000000" pitchFamily="2" charset="2"/>
              <a:buChar char="ü"/>
            </a:pPr>
            <a:r>
              <a:rPr lang="en-US" altLang="zh-CN" sz="1600" smtClean="0">
                <a:latin typeface="微软雅黑" panose="020B0503020204020204" pitchFamily="34" charset="-122"/>
                <a:ea typeface="微软雅黑" panose="020B0503020204020204" pitchFamily="34" charset="-122"/>
              </a:rPr>
              <a:t>1996</a:t>
            </a:r>
            <a:r>
              <a:rPr lang="zh-CN" altLang="en-US" sz="1600" smtClean="0">
                <a:latin typeface="微软雅黑" panose="020B0503020204020204" pitchFamily="34" charset="-122"/>
                <a:ea typeface="微软雅黑" panose="020B0503020204020204" pitchFamily="34" charset="-122"/>
              </a:rPr>
              <a:t>年</a:t>
            </a:r>
            <a:r>
              <a:rPr lang="en-US" altLang="zh-CN" sz="1600" smtClean="0">
                <a:latin typeface="微软雅黑" panose="020B0503020204020204" pitchFamily="34" charset="-122"/>
                <a:ea typeface="微软雅黑" panose="020B0503020204020204" pitchFamily="34" charset="-122"/>
              </a:rPr>
              <a:t>W3C</a:t>
            </a:r>
            <a:r>
              <a:rPr lang="zh-CN" altLang="en-US" sz="1600" smtClean="0">
                <a:latin typeface="微软雅黑" panose="020B0503020204020204" pitchFamily="34" charset="-122"/>
                <a:ea typeface="微软雅黑" panose="020B0503020204020204" pitchFamily="34" charset="-122"/>
              </a:rPr>
              <a:t>正式推出了</a:t>
            </a:r>
            <a:r>
              <a:rPr lang="en-US" altLang="zh-CN" sz="1600" smtClean="0">
                <a:latin typeface="微软雅黑" panose="020B0503020204020204" pitchFamily="34" charset="-122"/>
                <a:ea typeface="微软雅黑" panose="020B0503020204020204" pitchFamily="34" charset="-122"/>
              </a:rPr>
              <a:t>CSS1 </a:t>
            </a:r>
            <a:endParaRPr lang="en-US" altLang="zh-CN" sz="1600" smtClean="0">
              <a:latin typeface="微软雅黑" panose="020B0503020204020204" pitchFamily="34" charset="-122"/>
              <a:ea typeface="微软雅黑" panose="020B0503020204020204" pitchFamily="34" charset="-122"/>
            </a:endParaRPr>
          </a:p>
          <a:p>
            <a:pPr lvl="1">
              <a:lnSpc>
                <a:spcPct val="110000"/>
              </a:lnSpc>
              <a:buClr>
                <a:srgbClr val="00B0F0"/>
              </a:buClr>
              <a:buFont typeface="Wingdings" panose="05000000000000000000" pitchFamily="2" charset="2"/>
              <a:buChar char="ü"/>
            </a:pPr>
            <a:r>
              <a:rPr lang="en-US" altLang="zh-CN" sz="1600" smtClean="0">
                <a:latin typeface="微软雅黑" panose="020B0503020204020204" pitchFamily="34" charset="-122"/>
                <a:ea typeface="微软雅黑" panose="020B0503020204020204" pitchFamily="34" charset="-122"/>
              </a:rPr>
              <a:t>1998</a:t>
            </a:r>
            <a:r>
              <a:rPr lang="zh-CN" altLang="en-US" sz="1600" smtClean="0">
                <a:latin typeface="微软雅黑" panose="020B0503020204020204" pitchFamily="34" charset="-122"/>
                <a:ea typeface="微软雅黑" panose="020B0503020204020204" pitchFamily="34" charset="-122"/>
              </a:rPr>
              <a:t>年</a:t>
            </a:r>
            <a:r>
              <a:rPr lang="en-US" altLang="zh-CN" sz="1600" smtClean="0">
                <a:latin typeface="微软雅黑" panose="020B0503020204020204" pitchFamily="34" charset="-122"/>
                <a:ea typeface="微软雅黑" panose="020B0503020204020204" pitchFamily="34" charset="-122"/>
              </a:rPr>
              <a:t>W3C</a:t>
            </a:r>
            <a:r>
              <a:rPr lang="zh-CN" altLang="en-US" sz="1600" smtClean="0">
                <a:latin typeface="微软雅黑" panose="020B0503020204020204" pitchFamily="34" charset="-122"/>
                <a:ea typeface="微软雅黑" panose="020B0503020204020204" pitchFamily="34" charset="-122"/>
              </a:rPr>
              <a:t>正式推出了</a:t>
            </a:r>
            <a:r>
              <a:rPr lang="en-US" altLang="zh-CN" sz="1600" smtClean="0">
                <a:latin typeface="微软雅黑" panose="020B0503020204020204" pitchFamily="34" charset="-122"/>
                <a:ea typeface="微软雅黑" panose="020B0503020204020204" pitchFamily="34" charset="-122"/>
              </a:rPr>
              <a:t>CSS2 </a:t>
            </a:r>
            <a:endParaRPr lang="en-US" altLang="zh-CN" sz="1600" smtClean="0">
              <a:latin typeface="微软雅黑" panose="020B0503020204020204" pitchFamily="34" charset="-122"/>
              <a:ea typeface="微软雅黑" panose="020B0503020204020204" pitchFamily="34" charset="-122"/>
            </a:endParaRPr>
          </a:p>
          <a:p>
            <a:pPr lvl="1">
              <a:lnSpc>
                <a:spcPct val="110000"/>
              </a:lnSpc>
              <a:buClr>
                <a:srgbClr val="00B0F0"/>
              </a:buClr>
              <a:buFont typeface="Wingdings" panose="05000000000000000000" pitchFamily="2" charset="2"/>
              <a:buChar char="ü"/>
            </a:pPr>
            <a:r>
              <a:rPr lang="en-US" altLang="zh-CN" sz="1600" smtClean="0">
                <a:latin typeface="微软雅黑" panose="020B0503020204020204" pitchFamily="34" charset="-122"/>
                <a:ea typeface="微软雅黑" panose="020B0503020204020204" pitchFamily="34" charset="-122"/>
              </a:rPr>
              <a:t>2007</a:t>
            </a:r>
            <a:r>
              <a:rPr lang="zh-CN" altLang="en-US" sz="1600" smtClean="0">
                <a:latin typeface="微软雅黑" panose="020B0503020204020204" pitchFamily="34" charset="-122"/>
                <a:ea typeface="微软雅黑" panose="020B0503020204020204" pitchFamily="34" charset="-122"/>
              </a:rPr>
              <a:t>年</a:t>
            </a:r>
            <a:r>
              <a:rPr lang="en-US" altLang="zh-CN" sz="1600" smtClean="0">
                <a:latin typeface="微软雅黑" panose="020B0503020204020204" pitchFamily="34" charset="-122"/>
                <a:ea typeface="微软雅黑" panose="020B0503020204020204" pitchFamily="34" charset="-122"/>
              </a:rPr>
              <a:t>W3C</a:t>
            </a:r>
            <a:r>
              <a:rPr lang="zh-CN" altLang="en-US" sz="1600" smtClean="0">
                <a:latin typeface="微软雅黑" panose="020B0503020204020204" pitchFamily="34" charset="-122"/>
                <a:ea typeface="微软雅黑" panose="020B0503020204020204" pitchFamily="34" charset="-122"/>
              </a:rPr>
              <a:t>正式推出了</a:t>
            </a:r>
            <a:r>
              <a:rPr lang="en-US" altLang="zh-CN" sz="1600" b="1" smtClean="0">
                <a:solidFill>
                  <a:srgbClr val="FF0000"/>
                </a:solidFill>
                <a:latin typeface="微软雅黑" panose="020B0503020204020204" pitchFamily="34" charset="-122"/>
                <a:ea typeface="微软雅黑" panose="020B0503020204020204" pitchFamily="34" charset="-122"/>
              </a:rPr>
              <a:t>CSS2.1</a:t>
            </a:r>
            <a:endParaRPr lang="en-US" altLang="zh-CN" sz="1600" b="1" smtClean="0">
              <a:solidFill>
                <a:srgbClr val="FF0000"/>
              </a:solidFill>
              <a:latin typeface="微软雅黑" panose="020B0503020204020204" pitchFamily="34" charset="-122"/>
              <a:ea typeface="微软雅黑" panose="020B0503020204020204" pitchFamily="34" charset="-122"/>
            </a:endParaRPr>
          </a:p>
          <a:p>
            <a:pPr lvl="1">
              <a:lnSpc>
                <a:spcPct val="110000"/>
              </a:lnSpc>
              <a:buClr>
                <a:srgbClr val="00B0F0"/>
              </a:buClr>
              <a:buFont typeface="Wingdings" panose="05000000000000000000" pitchFamily="2" charset="2"/>
              <a:buChar char="ü"/>
            </a:pPr>
            <a:r>
              <a:rPr lang="en-US" altLang="zh-CN" sz="1600" smtClean="0">
                <a:latin typeface="微软雅黑" panose="020B0503020204020204" pitchFamily="34" charset="-122"/>
                <a:ea typeface="微软雅黑" panose="020B0503020204020204" pitchFamily="34" charset="-122"/>
              </a:rPr>
              <a:t>2001</a:t>
            </a:r>
            <a:r>
              <a:rPr lang="zh-CN" altLang="en-US" sz="1600" smtClean="0">
                <a:latin typeface="微软雅黑" panose="020B0503020204020204" pitchFamily="34" charset="-122"/>
                <a:ea typeface="微软雅黑" panose="020B0503020204020204" pitchFamily="34" charset="-122"/>
              </a:rPr>
              <a:t>年</a:t>
            </a:r>
            <a:r>
              <a:rPr lang="en-US" altLang="zh-CN" sz="1600" smtClean="0">
                <a:latin typeface="微软雅黑" panose="020B0503020204020204" pitchFamily="34" charset="-122"/>
                <a:ea typeface="微软雅黑" panose="020B0503020204020204" pitchFamily="34" charset="-122"/>
              </a:rPr>
              <a:t>W3C</a:t>
            </a:r>
            <a:r>
              <a:rPr lang="zh-CN" altLang="en-US" sz="1600" smtClean="0">
                <a:latin typeface="微软雅黑" panose="020B0503020204020204" pitchFamily="34" charset="-122"/>
                <a:ea typeface="微软雅黑" panose="020B0503020204020204" pitchFamily="34" charset="-122"/>
              </a:rPr>
              <a:t>正式推出了</a:t>
            </a:r>
            <a:r>
              <a:rPr lang="en-US" altLang="zh-CN" sz="1600" smtClean="0">
                <a:latin typeface="微软雅黑" panose="020B0503020204020204" pitchFamily="34" charset="-122"/>
                <a:ea typeface="微软雅黑" panose="020B0503020204020204" pitchFamily="34" charset="-122"/>
              </a:rPr>
              <a:t>CSS3,</a:t>
            </a:r>
            <a:r>
              <a:rPr lang="zh-CN" altLang="en-US" sz="1600" smtClean="0">
                <a:latin typeface="微软雅黑" panose="020B0503020204020204" pitchFamily="34" charset="-122"/>
                <a:ea typeface="微软雅黑" panose="020B0503020204020204" pitchFamily="34" charset="-122"/>
              </a:rPr>
              <a:t>目前仍在持续完善中</a:t>
            </a:r>
            <a:endParaRPr lang="zh-CN" altLang="en-US" sz="1600"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
            </a:pP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52577"/>
          <p:cNvSpPr>
            <a:spLocks noGrp="1"/>
          </p:cNvSpPr>
          <p:nvPr>
            <p:ph type="title"/>
          </p:nvPr>
        </p:nvSpPr>
        <p:spPr/>
        <p:txBody>
          <a:bodyPr anchor="ctr"/>
          <a:p>
            <a:r>
              <a:rPr lang="en-US" altLang="zh-CN" dirty="0"/>
              <a:t>div+css</a:t>
            </a:r>
            <a:r>
              <a:rPr lang="zh-CN" altLang="en-US" dirty="0"/>
              <a:t>的好处</a:t>
            </a:r>
            <a:endParaRPr lang="zh-CN" altLang="en-US" dirty="0"/>
          </a:p>
        </p:txBody>
      </p:sp>
      <p:sp>
        <p:nvSpPr>
          <p:cNvPr id="152579" name="文本占位符 152578"/>
          <p:cNvSpPr>
            <a:spLocks noGrp="1"/>
          </p:cNvSpPr>
          <p:nvPr>
            <p:ph type="body" idx="1"/>
          </p:nvPr>
        </p:nvSpPr>
        <p:spPr>
          <a:xfrm>
            <a:off x="513080" y="1085850"/>
            <a:ext cx="7604125" cy="2771140"/>
          </a:xfrm>
        </p:spPr>
        <p:txBody>
          <a:bodyPr>
            <a:normAutofit/>
          </a:bodyPr>
          <a:p>
            <a:pPr>
              <a:buClr>
                <a:srgbClr val="0070C0"/>
              </a:buClr>
              <a:buSzPct val="95000"/>
              <a:buFont typeface="Wingdings" panose="05000000000000000000" charset="0"/>
              <a:buChar char="v"/>
            </a:pPr>
            <a:r>
              <a:rPr lang="zh-CN" altLang="en-US" sz="1600" dirty="0">
                <a:latin typeface="微软雅黑" panose="020B0503020204020204" pitchFamily="34" charset="-122"/>
                <a:ea typeface="微软雅黑" panose="020B0503020204020204" pitchFamily="34" charset="-122"/>
              </a:rPr>
              <a:t>提高页面的浏览速度，使用</a:t>
            </a:r>
            <a:r>
              <a:rPr lang="en-US" altLang="zh-CN" sz="1600" dirty="0">
                <a:latin typeface="微软雅黑" panose="020B0503020204020204" pitchFamily="34" charset="-122"/>
                <a:ea typeface="微软雅黑" panose="020B0503020204020204" pitchFamily="34" charset="-122"/>
              </a:rPr>
              <a:t>CSS</a:t>
            </a:r>
            <a:r>
              <a:rPr lang="zh-CN" altLang="en-US" sz="1600" dirty="0">
                <a:latin typeface="微软雅黑" panose="020B0503020204020204" pitchFamily="34" charset="-122"/>
                <a:ea typeface="微软雅黑" panose="020B0503020204020204" pitchFamily="34" charset="-122"/>
              </a:rPr>
              <a:t>方法，比传统的</a:t>
            </a:r>
            <a:r>
              <a:rPr lang="en-US" altLang="zh-CN" sz="1600" dirty="0">
                <a:latin typeface="微软雅黑" panose="020B0503020204020204" pitchFamily="34" charset="-122"/>
                <a:ea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rPr>
              <a:t>设计方法，可以节省</a:t>
            </a:r>
            <a:r>
              <a:rPr lang="en-US" altLang="zh-CN" sz="1600" dirty="0">
                <a:latin typeface="微软雅黑" panose="020B0503020204020204" pitchFamily="34" charset="-122"/>
                <a:ea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rPr>
              <a:t>以上的文件尺寸（有权威统计）</a:t>
            </a:r>
            <a:endParaRPr lang="zh-CN" altLang="en-US" sz="1600" dirty="0">
              <a:latin typeface="微软雅黑" panose="020B0503020204020204" pitchFamily="34" charset="-122"/>
              <a:ea typeface="微软雅黑" panose="020B0503020204020204" pitchFamily="34" charset="-122"/>
            </a:endParaRPr>
          </a:p>
          <a:p>
            <a:pPr>
              <a:buClr>
                <a:srgbClr val="0070C0"/>
              </a:buClr>
              <a:buSzPct val="95000"/>
              <a:buFont typeface="Wingdings" panose="05000000000000000000" charset="0"/>
              <a:buChar char="v"/>
            </a:pPr>
            <a:r>
              <a:rPr lang="zh-CN" altLang="en-US" sz="1600" dirty="0">
                <a:latin typeface="微软雅黑" panose="020B0503020204020204" pitchFamily="34" charset="-122"/>
                <a:ea typeface="微软雅黑" panose="020B0503020204020204" pitchFamily="34" charset="-122"/>
              </a:rPr>
              <a:t>缩短改版时间，将表现（</a:t>
            </a:r>
            <a:r>
              <a:rPr lang="zh-CN" altLang="en-US" sz="1600" dirty="0">
                <a:solidFill>
                  <a:srgbClr val="FF0000"/>
                </a:solidFill>
                <a:latin typeface="微软雅黑" panose="020B0503020204020204" pitchFamily="34" charset="-122"/>
                <a:ea typeface="微软雅黑" panose="020B0503020204020204" pitchFamily="34" charset="-122"/>
              </a:rPr>
              <a:t>样式与内容分离</a:t>
            </a:r>
            <a:r>
              <a:rPr lang="zh-CN" altLang="en-US" sz="1600" dirty="0">
                <a:latin typeface="微软雅黑" panose="020B0503020204020204" pitchFamily="34" charset="-122"/>
                <a:ea typeface="微软雅黑" panose="020B0503020204020204" pitchFamily="34" charset="-122"/>
              </a:rPr>
              <a:t>），几个样式文件修改，版面将会发生变化</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也方便团队开发</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buClr>
                <a:srgbClr val="0070C0"/>
              </a:buClr>
              <a:buSzPct val="95000"/>
              <a:buFont typeface="Wingdings" panose="05000000000000000000" charset="0"/>
              <a:buChar char="v"/>
            </a:pPr>
            <a:r>
              <a:rPr lang="zh-CN" altLang="en-US" sz="1600" dirty="0">
                <a:latin typeface="微软雅黑" panose="020B0503020204020204" pitchFamily="34" charset="-122"/>
                <a:ea typeface="微软雅黑" panose="020B0503020204020204" pitchFamily="34" charset="-122"/>
              </a:rPr>
              <a:t>更容易被搜索引擎搜索到</a:t>
            </a:r>
            <a:endParaRPr lang="zh-CN" altLang="en-US" sz="1600" dirty="0">
              <a:latin typeface="微软雅黑" panose="020B0503020204020204" pitchFamily="34" charset="-122"/>
              <a:ea typeface="微软雅黑" panose="020B0503020204020204" pitchFamily="34" charset="-122"/>
            </a:endParaRPr>
          </a:p>
          <a:p>
            <a:pPr>
              <a:buClr>
                <a:srgbClr val="0070C0"/>
              </a:buClr>
              <a:buSzPct val="95000"/>
              <a:buFont typeface="Wingdings" panose="05000000000000000000" charset="0"/>
              <a:buChar char="v"/>
            </a:pPr>
            <a:r>
              <a:rPr lang="zh-CN" altLang="en-US" sz="1600" dirty="0">
                <a:latin typeface="微软雅黑" panose="020B0503020204020204" pitchFamily="34" charset="-122"/>
                <a:ea typeface="微软雅黑" panose="020B0503020204020204" pitchFamily="34" charset="-122"/>
              </a:rPr>
              <a:t>内容能被更广泛的设置所访问，屏幕阅读，手机，平板等</a:t>
            </a:r>
            <a:r>
              <a:rPr lang="zh-CN" altLang="en-US" dirty="0"/>
              <a:t>。</a:t>
            </a:r>
            <a:endParaRPr lang="zh-CN" altLang="en-US" dirty="0"/>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7360" y="699770"/>
            <a:ext cx="7990205" cy="2992755"/>
          </a:xfrm>
        </p:spPr>
        <p:txBody>
          <a:bodyPr/>
          <a:lstStyle/>
          <a:p>
            <a:pPr>
              <a:lnSpc>
                <a:spcPct val="150000"/>
              </a:lnSpc>
              <a:spcBef>
                <a:spcPct val="0"/>
              </a:spcBef>
              <a:buSzPct val="95000"/>
              <a:buFont typeface="Wingdings" panose="05000000000000000000" charset="0"/>
              <a:buChar char="v"/>
            </a:pPr>
            <a:r>
              <a:rPr lang="en-US" altLang="zh-CN" sz="1400" smtClean="0"/>
              <a:t> 样式表由一组决定显示格式的</a:t>
            </a:r>
            <a:r>
              <a:rPr lang="en-US" altLang="zh-CN" sz="1400" smtClean="0">
                <a:solidFill>
                  <a:srgbClr val="FF0000"/>
                </a:solidFill>
              </a:rPr>
              <a:t>规则</a:t>
            </a:r>
            <a:r>
              <a:rPr lang="en-US" altLang="zh-CN" sz="1400" smtClean="0"/>
              <a:t>组成，这些规则用于定义网页中任何HTML元素内容的显示格式。</a:t>
            </a:r>
            <a:endParaRPr lang="en-US" altLang="zh-CN" sz="1400" smtClean="0"/>
          </a:p>
          <a:p>
            <a:pPr lvl="1"/>
            <a:r>
              <a:rPr lang="en-US" altLang="zh-CN" sz="1400" dirty="0">
                <a:sym typeface="+mn-ea"/>
              </a:rPr>
              <a:t>CSS</a:t>
            </a:r>
            <a:r>
              <a:rPr lang="zh-CN" altLang="en-US" sz="1400" dirty="0">
                <a:sym typeface="+mn-ea"/>
              </a:rPr>
              <a:t>样式规则由</a:t>
            </a:r>
            <a:r>
              <a:rPr lang="zh-CN" altLang="en-US" sz="1400" dirty="0">
                <a:solidFill>
                  <a:srgbClr val="FF0000"/>
                </a:solidFill>
                <a:sym typeface="+mn-ea"/>
              </a:rPr>
              <a:t>选择器和格式声明语句</a:t>
            </a:r>
            <a:r>
              <a:rPr lang="zh-CN" altLang="en-US" sz="1400" dirty="0">
                <a:sym typeface="+mn-ea"/>
              </a:rPr>
              <a:t>组成；</a:t>
            </a:r>
            <a:endParaRPr lang="zh-CN" altLang="en-US" sz="1400" dirty="0">
              <a:sym typeface="+mn-ea"/>
            </a:endParaRPr>
          </a:p>
          <a:p>
            <a:pPr lvl="1"/>
            <a:r>
              <a:rPr lang="zh-CN" altLang="en-US" sz="1400" dirty="0">
                <a:sym typeface="+mn-ea"/>
              </a:rPr>
              <a:t>选择器通常是您需要改变样式的 </a:t>
            </a:r>
            <a:r>
              <a:rPr lang="en-US" altLang="zh-CN" sz="1400" dirty="0">
                <a:sym typeface="+mn-ea"/>
              </a:rPr>
              <a:t>HTML </a:t>
            </a:r>
            <a:r>
              <a:rPr lang="zh-CN" altLang="en-US" sz="1400" dirty="0">
                <a:sym typeface="+mn-ea"/>
              </a:rPr>
              <a:t>元素；</a:t>
            </a:r>
            <a:endParaRPr lang="zh-CN" altLang="en-US" sz="1400" dirty="0">
              <a:sym typeface="+mn-ea"/>
            </a:endParaRPr>
          </a:p>
          <a:p>
            <a:pPr lvl="1"/>
            <a:r>
              <a:rPr lang="zh-CN" altLang="en-US" sz="1400" dirty="0">
                <a:sym typeface="+mn-ea"/>
              </a:rPr>
              <a:t>格式声明语句放在</a:t>
            </a:r>
            <a:r>
              <a:rPr lang="en-US" altLang="zh-CN" sz="1400" dirty="0">
                <a:sym typeface="+mn-ea"/>
              </a:rPr>
              <a:t>{ }</a:t>
            </a:r>
            <a:r>
              <a:rPr lang="zh-CN" altLang="en-US" sz="1400" dirty="0">
                <a:sym typeface="+mn-ea"/>
              </a:rPr>
              <a:t>内；</a:t>
            </a:r>
            <a:endParaRPr lang="zh-CN" altLang="en-US" sz="1400" dirty="0">
              <a:sym typeface="+mn-ea"/>
            </a:endParaRPr>
          </a:p>
          <a:p>
            <a:pPr lvl="1"/>
            <a:r>
              <a:rPr lang="zh-CN" altLang="en-US" sz="1400" dirty="0">
                <a:sym typeface="+mn-ea"/>
              </a:rPr>
              <a:t>每一条格式声明语句由“属性名</a:t>
            </a:r>
            <a:r>
              <a:rPr lang="en-US" altLang="zh-CN" sz="1400" dirty="0">
                <a:sym typeface="+mn-ea"/>
              </a:rPr>
              <a:t>:</a:t>
            </a:r>
            <a:r>
              <a:rPr lang="zh-CN" altLang="en-US" sz="1400" dirty="0">
                <a:sym typeface="+mn-ea"/>
              </a:rPr>
              <a:t>属性值”对组成，属性名和属性值间以</a:t>
            </a:r>
            <a:r>
              <a:rPr lang="en-US" altLang="zh-CN" sz="1400" dirty="0">
                <a:sym typeface="+mn-ea"/>
              </a:rPr>
              <a:t>(:)</a:t>
            </a:r>
            <a:r>
              <a:rPr lang="zh-CN" altLang="en-US" sz="1400" dirty="0">
                <a:sym typeface="+mn-ea"/>
              </a:rPr>
              <a:t>冒号隔开，每条声明语句以分号“</a:t>
            </a:r>
            <a:r>
              <a:rPr lang="en-US" altLang="zh-CN" sz="1400" dirty="0">
                <a:sym typeface="+mn-ea"/>
              </a:rPr>
              <a:t>;”</a:t>
            </a:r>
            <a:r>
              <a:rPr lang="zh-CN" altLang="en-US" sz="1400" dirty="0">
                <a:sym typeface="+mn-ea"/>
              </a:rPr>
              <a:t>结束。</a:t>
            </a:r>
            <a:endParaRPr lang="zh-CN" altLang="en-US" sz="1400" dirty="0">
              <a:sym typeface="+mn-ea"/>
            </a:endParaRPr>
          </a:p>
          <a:p>
            <a:pPr lvl="1"/>
            <a:r>
              <a:rPr sz="1400" dirty="0">
                <a:sym typeface="+mn-ea"/>
              </a:rPr>
              <a:t>CSS是大小写不敏感的,在CSS语法中</a:t>
            </a:r>
            <a:r>
              <a:rPr lang="zh-CN" sz="1400" dirty="0">
                <a:sym typeface="+mn-ea"/>
              </a:rPr>
              <a:t>强烈</a:t>
            </a:r>
            <a:r>
              <a:rPr sz="1400" dirty="0">
                <a:sym typeface="+mn-ea"/>
              </a:rPr>
              <a:t>推荐使用小写</a:t>
            </a:r>
            <a:endParaRPr sz="1400" dirty="0">
              <a:sym typeface="+mn-ea"/>
            </a:endParaRPr>
          </a:p>
          <a:p>
            <a:pPr>
              <a:lnSpc>
                <a:spcPct val="150000"/>
              </a:lnSpc>
              <a:spcBef>
                <a:spcPct val="0"/>
              </a:spcBef>
              <a:buNone/>
            </a:pPr>
            <a:endParaRPr lang="zh-CN" altLang="en-US" sz="1400" dirty="0" smtClean="0">
              <a:sym typeface="+mn-ea"/>
            </a:endParaRPr>
          </a:p>
        </p:txBody>
      </p:sp>
      <p:sp>
        <p:nvSpPr>
          <p:cNvPr id="4" name="标题 3"/>
          <p:cNvSpPr>
            <a:spLocks noGrp="1"/>
          </p:cNvSpPr>
          <p:nvPr>
            <p:ph type="title"/>
          </p:nvPr>
        </p:nvSpPr>
        <p:spPr/>
        <p:txBody>
          <a:bodyPr/>
          <a:lstStyle/>
          <a:p>
            <a:r>
              <a:rPr lang="en-US" altLang="zh-CN" smtClean="0"/>
              <a:t>1.2 CSS</a:t>
            </a:r>
            <a:r>
              <a:rPr lang="zh-CN" altLang="en-US" smtClean="0"/>
              <a:t>语法</a:t>
            </a:r>
            <a:endParaRPr lang="zh-CN" altLang="en-US"/>
          </a:p>
        </p:txBody>
      </p:sp>
      <p:pic>
        <p:nvPicPr>
          <p:cNvPr id="15364" name="Picture 4" descr="ct_css_selector"/>
          <p:cNvPicPr>
            <a:picLocks noChangeAspect="1"/>
          </p:cNvPicPr>
          <p:nvPr/>
        </p:nvPicPr>
        <p:blipFill>
          <a:blip r:embed="rId1"/>
          <a:stretch>
            <a:fillRect/>
          </a:stretch>
        </p:blipFill>
        <p:spPr>
          <a:xfrm>
            <a:off x="2427605" y="3282950"/>
            <a:ext cx="2934970" cy="1001395"/>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7360" y="699770"/>
            <a:ext cx="7990205" cy="2992755"/>
          </a:xfrm>
        </p:spPr>
        <p:txBody>
          <a:bodyPr/>
          <a:lstStyle/>
          <a:p>
            <a:pPr>
              <a:lnSpc>
                <a:spcPct val="150000"/>
              </a:lnSpc>
              <a:spcBef>
                <a:spcPct val="0"/>
              </a:spcBef>
              <a:buSzPct val="95000"/>
              <a:buFont typeface="Wingdings" panose="05000000000000000000" charset="0"/>
              <a:buChar char="v"/>
            </a:pPr>
            <a:r>
              <a:rPr lang="en-US" altLang="zh-CN" sz="1400" smtClean="0"/>
              <a:t>属性</a:t>
            </a:r>
            <a:endParaRPr lang="en-US" altLang="zh-CN" sz="1400" smtClean="0"/>
          </a:p>
          <a:p>
            <a:pPr lvl="1"/>
            <a:r>
              <a:rPr sz="1400" dirty="0">
                <a:sym typeface="+mn-ea"/>
              </a:rPr>
              <a:t>在格式声明语句中，属性名称与属性值之间以冒号“：”隔开，</a:t>
            </a:r>
            <a:endParaRPr sz="1400" dirty="0">
              <a:sym typeface="+mn-ea"/>
            </a:endParaRPr>
          </a:p>
          <a:p>
            <a:pPr lvl="1"/>
            <a:r>
              <a:rPr sz="1400" dirty="0">
                <a:sym typeface="+mn-ea"/>
              </a:rPr>
              <a:t>当定义多个值时，浏览器按照从前向后顺序选择属性值。如果第1个值有效，则尝试使用，如果第1个无效，则使用第2个，依次类推。</a:t>
            </a:r>
            <a:endParaRPr sz="1400" dirty="0">
              <a:sym typeface="+mn-ea"/>
            </a:endParaRPr>
          </a:p>
          <a:p>
            <a:pPr>
              <a:lnSpc>
                <a:spcPct val="150000"/>
              </a:lnSpc>
              <a:spcBef>
                <a:spcPct val="0"/>
              </a:spcBef>
              <a:buNone/>
            </a:pPr>
            <a:endParaRPr lang="zh-CN" altLang="en-US" sz="1400" dirty="0" smtClean="0">
              <a:sym typeface="+mn-ea"/>
            </a:endParaRPr>
          </a:p>
        </p:txBody>
      </p:sp>
      <p:sp>
        <p:nvSpPr>
          <p:cNvPr id="4" name="标题 3"/>
          <p:cNvSpPr>
            <a:spLocks noGrp="1"/>
          </p:cNvSpPr>
          <p:nvPr>
            <p:ph type="title"/>
          </p:nvPr>
        </p:nvSpPr>
        <p:spPr/>
        <p:txBody>
          <a:bodyPr/>
          <a:lstStyle/>
          <a:p>
            <a:r>
              <a:rPr lang="en-US" altLang="zh-CN" smtClean="0"/>
              <a:t>1.2 CSS</a:t>
            </a:r>
            <a:r>
              <a:rPr lang="zh-CN" altLang="en-US" smtClean="0"/>
              <a:t>语法</a:t>
            </a:r>
            <a:endParaRPr lang="zh-CN" altLang="en-US"/>
          </a:p>
        </p:txBody>
      </p:sp>
      <p:pic>
        <p:nvPicPr>
          <p:cNvPr id="6" name="图片 5"/>
          <p:cNvPicPr>
            <a:picLocks noChangeAspect="1"/>
          </p:cNvPicPr>
          <p:nvPr/>
        </p:nvPicPr>
        <p:blipFill>
          <a:blip r:embed="rId1"/>
          <a:stretch>
            <a:fillRect/>
          </a:stretch>
        </p:blipFill>
        <p:spPr>
          <a:xfrm>
            <a:off x="1136015" y="2089150"/>
            <a:ext cx="5440045" cy="267843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467544" y="987574"/>
            <a:ext cx="6840760" cy="3888432"/>
          </a:xfrm>
        </p:spPr>
        <p:txBody>
          <a:bodyPr>
            <a:normAutofit/>
          </a:bodyPr>
          <a:lstStyle/>
          <a:p>
            <a:pPr>
              <a:lnSpc>
                <a:spcPts val="3600"/>
              </a:lnSpc>
            </a:pPr>
            <a:r>
              <a:rPr lang="en-US" altLang="zh-CN" smtClean="0"/>
              <a:t>CSS</a:t>
            </a:r>
            <a:r>
              <a:rPr lang="zh-CN" altLang="en-US" smtClean="0"/>
              <a:t>里面的注释使用</a:t>
            </a:r>
            <a:r>
              <a:rPr lang="en-US" altLang="zh-CN" smtClean="0"/>
              <a:t>C</a:t>
            </a:r>
            <a:r>
              <a:rPr lang="zh-CN" altLang="en-US" smtClean="0"/>
              <a:t>语言编程中一样的约定方法去指定，注释的内容会被浏览器忽略，可用于为样式表加注释及调试使用。</a:t>
            </a:r>
            <a:endParaRPr lang="en-US" altLang="zh-CN" smtClean="0"/>
          </a:p>
          <a:p>
            <a:pPr>
              <a:lnSpc>
                <a:spcPts val="3600"/>
              </a:lnSpc>
            </a:pPr>
            <a:r>
              <a:rPr lang="en-US" altLang="zh-CN" smtClean="0"/>
              <a:t>CSS</a:t>
            </a:r>
            <a:r>
              <a:rPr lang="zh-CN" altLang="en-US" smtClean="0"/>
              <a:t>注释格式如下：</a:t>
            </a:r>
            <a:endParaRPr lang="en-US" altLang="zh-CN" smtClean="0"/>
          </a:p>
          <a:p>
            <a:pPr lvl="1">
              <a:lnSpc>
                <a:spcPts val="3600"/>
              </a:lnSpc>
              <a:buFont typeface="Arial" panose="020B0604020202020204" pitchFamily="34" charset="0"/>
              <a:buNone/>
            </a:pPr>
            <a:r>
              <a:rPr lang="en-US" altLang="zh-CN" sz="2400" smtClean="0">
                <a:solidFill>
                  <a:srgbClr val="C00000"/>
                </a:solidFill>
              </a:rPr>
              <a:t>/*  </a:t>
            </a:r>
            <a:r>
              <a:rPr lang="en-US" altLang="zh-CN" sz="2400" smtClean="0">
                <a:solidFill>
                  <a:srgbClr val="7F7F7F"/>
                </a:solidFill>
              </a:rPr>
              <a:t>css</a:t>
            </a:r>
            <a:r>
              <a:rPr lang="zh-CN" altLang="en-US" sz="2400" smtClean="0">
                <a:solidFill>
                  <a:srgbClr val="7F7F7F"/>
                </a:solidFill>
              </a:rPr>
              <a:t>注释</a:t>
            </a:r>
            <a:r>
              <a:rPr lang="en-US" altLang="zh-CN" sz="2400" smtClean="0">
                <a:solidFill>
                  <a:srgbClr val="7F7F7F"/>
                </a:solidFill>
              </a:rPr>
              <a:t>  </a:t>
            </a:r>
            <a:r>
              <a:rPr lang="en-US" altLang="zh-CN" sz="2400" smtClean="0">
                <a:solidFill>
                  <a:srgbClr val="C00000"/>
                </a:solidFill>
              </a:rPr>
              <a:t>*/</a:t>
            </a:r>
            <a:endParaRPr lang="zh-CN" altLang="en-US" sz="2400" smtClean="0">
              <a:solidFill>
                <a:srgbClr val="C00000"/>
              </a:solidFill>
            </a:endParaRPr>
          </a:p>
          <a:p>
            <a:endParaRPr lang="zh-CN" altLang="en-US"/>
          </a:p>
        </p:txBody>
      </p:sp>
      <p:sp>
        <p:nvSpPr>
          <p:cNvPr id="4" name="标题 3"/>
          <p:cNvSpPr>
            <a:spLocks noGrp="1"/>
          </p:cNvSpPr>
          <p:nvPr>
            <p:ph type="title"/>
          </p:nvPr>
        </p:nvSpPr>
        <p:spPr/>
        <p:txBody>
          <a:bodyPr/>
          <a:lstStyle/>
          <a:p>
            <a:r>
              <a:rPr lang="en-US" altLang="zh-CN" smtClean="0"/>
              <a:t>1.3 CSS</a:t>
            </a:r>
            <a:r>
              <a:rPr lang="zh-CN" altLang="en-US" smtClean="0"/>
              <a:t>注释</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内容占位符 2"/>
          <p:cNvSpPr>
            <a:spLocks noGrp="1"/>
          </p:cNvSpPr>
          <p:nvPr>
            <p:ph sz="quarter" idx="13"/>
          </p:nvPr>
        </p:nvSpPr>
        <p:spPr>
          <a:xfrm>
            <a:off x="539552" y="987574"/>
            <a:ext cx="6840760" cy="3096344"/>
          </a:xfrm>
        </p:spPr>
        <p:txBody>
          <a:bodyPr>
            <a:normAutofit/>
          </a:bodyPr>
          <a:lstStyle/>
          <a:p>
            <a:pPr>
              <a:lnSpc>
                <a:spcPct val="150000"/>
              </a:lnSpc>
            </a:pPr>
            <a:r>
              <a:rPr lang="zh-CN" altLang="en-US" smtClean="0"/>
              <a:t>行内样式（内联样式）</a:t>
            </a:r>
            <a:endParaRPr lang="en-US" altLang="zh-CN" smtClean="0"/>
          </a:p>
          <a:p>
            <a:pPr>
              <a:lnSpc>
                <a:spcPct val="150000"/>
              </a:lnSpc>
            </a:pPr>
            <a:r>
              <a:rPr lang="zh-CN" altLang="en-US" smtClean="0"/>
              <a:t>内部样式（内嵌样式）</a:t>
            </a:r>
            <a:endParaRPr lang="en-US" altLang="zh-CN" smtClean="0"/>
          </a:p>
          <a:p>
            <a:pPr>
              <a:lnSpc>
                <a:spcPct val="150000"/>
              </a:lnSpc>
            </a:pPr>
            <a:r>
              <a:rPr lang="zh-CN" altLang="en-US" smtClean="0"/>
              <a:t>外部样式</a:t>
            </a:r>
            <a:endParaRPr lang="zh-CN" altLang="en-US" smtClean="0"/>
          </a:p>
          <a:p>
            <a:endParaRPr lang="zh-CN" altLang="en-US"/>
          </a:p>
        </p:txBody>
      </p:sp>
      <p:sp>
        <p:nvSpPr>
          <p:cNvPr id="4" name="标题 3"/>
          <p:cNvSpPr>
            <a:spLocks noGrp="1"/>
          </p:cNvSpPr>
          <p:nvPr>
            <p:ph type="title"/>
          </p:nvPr>
        </p:nvSpPr>
        <p:spPr/>
        <p:txBody>
          <a:bodyPr>
            <a:normAutofit/>
          </a:bodyPr>
          <a:lstStyle/>
          <a:p>
            <a:r>
              <a:rPr kumimoji="1" lang="en-US" altLang="zh-CN" smtClean="0">
                <a:latin typeface="微软雅黑" panose="020B0503020204020204" pitchFamily="34" charset="-122"/>
                <a:ea typeface="微软雅黑" panose="020B0503020204020204" pitchFamily="34" charset="-122"/>
                <a:cs typeface="微软雅黑" panose="020B0503020204020204" pitchFamily="34" charset="-122"/>
              </a:rPr>
              <a:t>2  html</a:t>
            </a:r>
            <a:r>
              <a:rPr kumimoji="1" lang="zh-CN" altLang="en-US" smtClean="0">
                <a:latin typeface="微软雅黑" panose="020B0503020204020204" pitchFamily="34" charset="-122"/>
                <a:ea typeface="微软雅黑" panose="020B0503020204020204" pitchFamily="34" charset="-122"/>
                <a:cs typeface="微软雅黑" panose="020B0503020204020204" pitchFamily="34" charset="-122"/>
              </a:rPr>
              <a:t>引入</a:t>
            </a:r>
            <a:r>
              <a:rPr kumimoji="1" lang="en-US" altLang="zh-CN" smtClean="0">
                <a:latin typeface="微软雅黑" panose="020B0503020204020204" pitchFamily="34" charset="-122"/>
                <a:ea typeface="微软雅黑" panose="020B0503020204020204" pitchFamily="34" charset="-122"/>
                <a:cs typeface="微软雅黑" panose="020B0503020204020204" pitchFamily="34" charset="-122"/>
              </a:rPr>
              <a:t>CSS</a:t>
            </a:r>
            <a:r>
              <a:rPr kumimoji="1" lang="zh-CN" altLang="en-US" smtClean="0">
                <a:latin typeface="微软雅黑" panose="020B0503020204020204" pitchFamily="34" charset="-122"/>
                <a:ea typeface="微软雅黑" panose="020B0503020204020204" pitchFamily="34" charset="-122"/>
                <a:cs typeface="微软雅黑" panose="020B0503020204020204" pitchFamily="34" charset="-122"/>
              </a:rPr>
              <a:t>的三种方法</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4220</Words>
  <Application>WPS 演示</Application>
  <PresentationFormat>全屏显示(16:9)</PresentationFormat>
  <Paragraphs>367</Paragraphs>
  <Slides>27</Slides>
  <Notes>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vt:lpstr>
      <vt:lpstr>Calibri</vt:lpstr>
      <vt:lpstr>Impact</vt:lpstr>
      <vt:lpstr>Wingdings</vt:lpstr>
      <vt:lpstr>Arial Unicode MS</vt:lpstr>
      <vt:lpstr>黑体</vt:lpstr>
      <vt:lpstr>Office 主题</vt:lpstr>
      <vt:lpstr>1_Office 主题</vt:lpstr>
      <vt:lpstr>PowerPoint 演示文稿</vt:lpstr>
      <vt:lpstr>PowerPoint 演示文稿</vt:lpstr>
      <vt:lpstr>PowerPoint 演示文稿</vt:lpstr>
      <vt:lpstr>PowerPoint 演示文稿</vt:lpstr>
      <vt:lpstr>div+css的好处</vt:lpstr>
      <vt:lpstr>1.2 CSS语法</vt:lpstr>
      <vt:lpstr>1.2 CSS语法</vt:lpstr>
      <vt:lpstr>1.3 CSS注释</vt:lpstr>
      <vt:lpstr>2  html引入CSS的三种方法</vt:lpstr>
      <vt:lpstr>2.1  行内样式（内联样式）</vt:lpstr>
      <vt:lpstr>2.2 内部样式（内嵌样式） </vt:lpstr>
      <vt:lpstr>2.3 外部样式  </vt:lpstr>
      <vt:lpstr>2.3 外部样式  </vt:lpstr>
      <vt:lpstr>2.4 样式表优先级</vt:lpstr>
      <vt:lpstr>3 CSS选择器</vt:lpstr>
      <vt:lpstr>3.1  标签选择器</vt:lpstr>
      <vt:lpstr>3.2 类选择器</vt:lpstr>
      <vt:lpstr>3.3 ID选择器</vt:lpstr>
      <vt:lpstr>3.3 通配符选择器</vt:lpstr>
      <vt:lpstr>组合选择器</vt:lpstr>
      <vt:lpstr>3.4  伪类选择器</vt:lpstr>
      <vt:lpstr>PowerPoint 演示文稿</vt:lpstr>
      <vt:lpstr>css继承特性</vt:lpstr>
      <vt:lpstr>选择器优先级</vt:lpstr>
      <vt:lpstr>CSS优先级</vt:lpstr>
      <vt:lpstr> CSS中的颜色值和URL值</vt:lpstr>
      <vt:lpstr> CSS长度单位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746</cp:revision>
  <dcterms:created xsi:type="dcterms:W3CDTF">2015-08-22T06:07:00Z</dcterms:created>
  <dcterms:modified xsi:type="dcterms:W3CDTF">2019-07-11T07:27:36Z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