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1"/>
  </p:handoutMasterIdLst>
  <p:sldIdLst>
    <p:sldId id="300" r:id="rId4"/>
    <p:sldId id="269" r:id="rId6"/>
    <p:sldId id="270" r:id="rId7"/>
    <p:sldId id="287" r:id="rId8"/>
    <p:sldId id="288" r:id="rId9"/>
    <p:sldId id="289" r:id="rId10"/>
    <p:sldId id="290" r:id="rId11"/>
    <p:sldId id="315" r:id="rId12"/>
    <p:sldId id="291" r:id="rId13"/>
    <p:sldId id="267" r:id="rId14"/>
    <p:sldId id="271" r:id="rId15"/>
    <p:sldId id="272" r:id="rId16"/>
    <p:sldId id="286" r:id="rId17"/>
    <p:sldId id="274" r:id="rId18"/>
    <p:sldId id="280" r:id="rId19"/>
    <p:sldId id="275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763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2" autoAdjust="0"/>
    <p:restoredTop sz="74225" autoAdjust="0"/>
  </p:normalViewPr>
  <p:slideViewPr>
    <p:cSldViewPr>
      <p:cViewPr>
        <p:scale>
          <a:sx n="80" d="100"/>
          <a:sy n="80" d="100"/>
        </p:scale>
        <p:origin x="-1212" y="354"/>
      </p:cViewPr>
      <p:guideLst>
        <p:guide orient="horz" pos="1634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905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cursor:url(./images/3.gif),pointer;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mtClean="0"/>
              <a:t>外边框</a:t>
            </a:r>
            <a:r>
              <a:rPr lang="en-US" altLang="zh-CN" smtClean="0"/>
              <a:t>(</a:t>
            </a:r>
            <a:r>
              <a:rPr lang="zh-CN" altLang="en-US" smtClean="0"/>
              <a:t>轮廓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baseline="0" smtClean="0"/>
              <a:t> </a:t>
            </a:r>
            <a:r>
              <a:rPr lang="en-US" altLang="zh-CN" baseline="0" smtClean="0"/>
              <a:t>outline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CSS 字体属性定义文本的字体系列、大小、加粗、风格（如斜体）和变形（如小型大写字母）。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word-break:break-all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word-wrap:break-word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都是能使其容器如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的内容自动换行。</a:t>
            </a:r>
            <a:b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它们的区别就在于：</a:t>
            </a:r>
            <a:b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word-break:break-all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宽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200px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，它的内容就会到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200px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自动换行，如果该行末端有个英文单词很长（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congratulation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等），它会把单词截断，变成该行末端为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conra(congratulation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的前端部分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，下一行为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tulation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conguatulation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）的后端部分了。</a:t>
            </a:r>
            <a:b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word-wrap:break-word 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例子与上面一样，但区别就是它会把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congratulation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整个单词看成一个整体，如果该行末端宽度不够显示整个单词，它会自动把整个单词放到下一行，而不会把单词截断掉的。</a:t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1.当背景图片过大时，多余部分则会隐藏掉。2.当背景图片过小时，则会平铺。3.当背景图片加载失败时，则会显示背景颜色。4.我们可以通过background-repeat设置背景是否平铺或平铺方式。</a:t>
            </a:r>
            <a:endParaRPr lang="zh-CN" altLang="en-US"/>
          </a:p>
          <a:p>
            <a:r>
              <a:rPr lang="zh-CN" altLang="en-US"/>
              <a:t>5.可以使用background-position:水平 垂直定位 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66585" y="4577399"/>
            <a:ext cx="2133600" cy="273844"/>
          </a:xfrm>
        </p:spPr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8860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84" y="451072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84" y="4510720"/>
            <a:ext cx="1553669" cy="56704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44971" y="4851270"/>
            <a:ext cx="67473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60320" y="4851270"/>
            <a:ext cx="540000" cy="54000"/>
          </a:xfrm>
          <a:prstGeom prst="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350">
              <a:solidFill>
                <a:srgbClr val="4472C4">
                  <a:lumMod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3671" y="2166819"/>
            <a:ext cx="542290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CSS属性（上）</a:t>
            </a:r>
            <a:endParaRPr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939790" y="588645"/>
            <a:ext cx="2915920" cy="1456690"/>
            <a:chOff x="5908792" y="644194"/>
            <a:chExt cx="2306655" cy="1456690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6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38155" y="857238"/>
              <a:ext cx="582692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14282" y="1428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en-US" altLang="zh-CN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  </a:t>
            </a:r>
            <a:r>
              <a:rPr lang="zh-CN" altLang="en-US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字体属性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3363838"/>
            <a:ext cx="8352928" cy="1476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Ins="90000" rtlCol="0">
            <a:spAutoFit/>
          </a:bodyPr>
          <a:lstStyle/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kumimoji="1" lang="en-US" altLang="zh-CN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div{</a:t>
            </a:r>
            <a:endParaRPr kumimoji="1" lang="en-US" altLang="zh-CN" sz="20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kumimoji="1" lang="en-US" altLang="zh-CN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font:italic  </a:t>
            </a:r>
            <a:r>
              <a:rPr kumimoji="1" lang="en-US" altLang="zh-CN" sz="20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bold</a:t>
            </a:r>
            <a:r>
              <a:rPr kumimoji="1" lang="en-US" altLang="zh-CN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20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12px</a:t>
            </a:r>
            <a:r>
              <a:rPr kumimoji="1" lang="en-US" altLang="zh-CN" sz="2000" b="1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/1.5em</a:t>
            </a:r>
            <a:r>
              <a:rPr kumimoji="1" lang="en-US" altLang="zh-CN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kumimoji="1" lang="en-US" altLang="zh-CN" sz="2000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times,</a:t>
            </a:r>
            <a:r>
              <a:rPr kumimoji="1" lang="en-US" altLang="zh-CN" sz="20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kumimoji="1" lang="zh-CN" altLang="en-US" sz="20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宋体</a:t>
            </a:r>
            <a:r>
              <a:rPr lang="en-US" altLang="zh-CN" sz="2000" b="1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kumimoji="1" lang="en-US" altLang="zh-CN" sz="2000" b="1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</a:pPr>
            <a:r>
              <a:rPr kumimoji="1" lang="en-US" altLang="zh-CN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539552" y="987574"/>
          <a:ext cx="8137525" cy="2202180"/>
        </p:xfrm>
        <a:graphic>
          <a:graphicData uri="http://schemas.openxmlformats.org/drawingml/2006/table">
            <a:tbl>
              <a:tblPr/>
              <a:tblGrid>
                <a:gridCol w="1584325"/>
                <a:gridCol w="65532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font-family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设置字体。比如：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times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、宋体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font-size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设置字体的尺寸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px/em/%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font-style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设置字体风格。</a:t>
                      </a:r>
                      <a:r>
                        <a:rPr kumimoji="0" lang="en-US" sz="16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normal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标准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italic(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斜体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oblique(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倾斜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)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font-weight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设置字体的粗细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normal/bold/bolder/lighter/100~900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简写属性。作用是把所有针对字体的属性设置在一个声明中。 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  </a:t>
            </a:r>
            <a:r>
              <a:rPr lang="zh-CN" altLang="en-US" smtClean="0"/>
              <a:t>文本属性</a:t>
            </a:r>
            <a:endParaRPr lang="zh-CN" altLang="en-US"/>
          </a:p>
        </p:txBody>
      </p:sp>
      <p:graphicFrame>
        <p:nvGraphicFramePr>
          <p:cNvPr id="5" name="Group 4"/>
          <p:cNvGraphicFramePr/>
          <p:nvPr/>
        </p:nvGraphicFramePr>
        <p:xfrm>
          <a:off x="539552" y="760111"/>
          <a:ext cx="7775575" cy="3611245"/>
        </p:xfrm>
        <a:graphic>
          <a:graphicData uri="http://schemas.openxmlformats.org/drawingml/2006/table">
            <a:tbl>
              <a:tblPr/>
              <a:tblGrid>
                <a:gridCol w="1943100"/>
                <a:gridCol w="583247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letter-spacing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设置字符间距。必须符合长度格式，允许使用负值。 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word-spacing </a:t>
                      </a:r>
                      <a:endParaRPr kumimoji="0" lang="en-US" sz="1800" b="1" i="0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设置字间距。必须符合长度格式，允许使用负值。 </a:t>
                      </a:r>
                      <a:endParaRPr kumimoji="0" lang="zh-CN" sz="1800" b="0" i="0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4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text-decoration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向文本添加修饰。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underline(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下划线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),overline(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上划线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),line-through(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删除线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默认使用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none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可以取消超链接下划线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text-align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对齐元素中的文本。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left,right,center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text-indent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缩进元素中文本的首行。可以为一个长度或百分比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line-height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设置行高。 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color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设置文本颜色 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3910" y="4659605"/>
            <a:ext cx="8568952" cy="3987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smtClean="0"/>
              <a:t>background:#ff0  url('a.jpg')  no-repeat  left  center  fixed;</a:t>
            </a:r>
            <a:endParaRPr lang="zh-CN" altLang="en-US" sz="2000" b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-85700"/>
            <a:ext cx="8229600" cy="857250"/>
          </a:xfrm>
        </p:spPr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背景属性</a:t>
            </a:r>
            <a:endParaRPr lang="zh-CN" altLang="en-US"/>
          </a:p>
        </p:txBody>
      </p:sp>
      <p:graphicFrame>
        <p:nvGraphicFramePr>
          <p:cNvPr id="5" name="Group 4"/>
          <p:cNvGraphicFramePr/>
          <p:nvPr/>
        </p:nvGraphicFramePr>
        <p:xfrm>
          <a:off x="323528" y="699542"/>
          <a:ext cx="8568952" cy="3575264"/>
        </p:xfrm>
        <a:graphic>
          <a:graphicData uri="http://schemas.openxmlformats.org/drawingml/2006/table">
            <a:tbl>
              <a:tblPr/>
              <a:tblGrid>
                <a:gridCol w="2880320"/>
                <a:gridCol w="5688632"/>
              </a:tblGrid>
              <a:tr h="408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45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background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简写属性，作用是将背景属性设置在一个声明中。 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background-color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设置元素的背景颜色。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transparent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（透明色）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rgba(255,255,255,0.5)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background-image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把图像设置为背景。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none(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url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background-repeat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设置背景图像是否及如何重复。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repeat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repeat-x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repeat-y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no-repeat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85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background-position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背景图像的起始位置。横向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(left,center,right),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纵向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(top,center,bottom),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百分比和长度。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background-attachment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背景图像是否固定或者随着页面的其余部分滚动。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scroll(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滚动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fixed(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固定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)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2.4 </a:t>
            </a:r>
            <a:r>
              <a:rPr lang="zh-CN" altLang="en-US" smtClean="0"/>
              <a:t>表格属性</a:t>
            </a:r>
            <a:endParaRPr lang="zh-CN" altLang="en-US"/>
          </a:p>
        </p:txBody>
      </p:sp>
      <p:graphicFrame>
        <p:nvGraphicFramePr>
          <p:cNvPr id="5" name="Group 4"/>
          <p:cNvGraphicFramePr/>
          <p:nvPr/>
        </p:nvGraphicFramePr>
        <p:xfrm>
          <a:off x="539552" y="1347614"/>
          <a:ext cx="7775575" cy="2494280"/>
        </p:xfrm>
        <a:graphic>
          <a:graphicData uri="http://schemas.openxmlformats.org/drawingml/2006/table">
            <a:tbl>
              <a:tblPr/>
              <a:tblGrid>
                <a:gridCol w="1943100"/>
                <a:gridCol w="583247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border-collapse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separate/collapse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是否合并边框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caption-side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top/bottom      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表格标题位置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7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empty-cells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show/hide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是否显示空单元格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table-layout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automatic 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列宽由单元格内容决定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fixed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            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列宽由单元格宽度来决定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7416824" cy="38884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600" smtClean="0"/>
              <a:t>cursor</a:t>
            </a:r>
            <a:r>
              <a:rPr lang="zh-CN" altLang="en-US" sz="2600" smtClean="0"/>
              <a:t>属性：</a:t>
            </a:r>
            <a:endParaRPr lang="zh-CN" altLang="en-US" sz="2600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crosshair：</a:t>
            </a:r>
            <a:r>
              <a:rPr lang="zh-CN" altLang="en-US" smtClean="0"/>
              <a:t>精确定位“十”字形；</a:t>
            </a:r>
            <a:endParaRPr lang="zh-CN" altLang="en-US" smtClean="0"/>
          </a:p>
          <a:p>
            <a:pPr lvl="1">
              <a:lnSpc>
                <a:spcPct val="150000"/>
              </a:lnSpc>
            </a:pPr>
            <a:r>
              <a:rPr lang="en-US" altLang="zh-CN" b="1" smtClean="0">
                <a:solidFill>
                  <a:srgbClr val="FF0000"/>
                </a:solidFill>
              </a:rPr>
              <a:t>pointer</a:t>
            </a:r>
            <a:r>
              <a:rPr lang="zh-CN" altLang="en-US" b="1" smtClean="0">
                <a:solidFill>
                  <a:srgbClr val="FF0000"/>
                </a:solidFill>
              </a:rPr>
              <a:t>：“小手”形状</a:t>
            </a:r>
            <a:endParaRPr lang="zh-CN" altLang="en-US" b="1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mtClean="0"/>
              <a:t>text：</a:t>
            </a:r>
            <a:r>
              <a:rPr lang="zh-CN" altLang="en-US" smtClean="0"/>
              <a:t>文本“</a:t>
            </a:r>
            <a:r>
              <a:rPr lang="en-US" altLang="zh-CN" smtClean="0"/>
              <a:t>I”</a:t>
            </a:r>
            <a:r>
              <a:rPr lang="zh-CN" altLang="en-US" smtClean="0"/>
              <a:t>形；</a:t>
            </a:r>
            <a:endParaRPr lang="zh-CN" altLang="en-US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wait：</a:t>
            </a:r>
            <a:r>
              <a:rPr lang="zh-CN" altLang="en-US" smtClean="0"/>
              <a:t>等待，“沙漏”形</a:t>
            </a:r>
            <a:r>
              <a:rPr lang="en-US" altLang="zh-CN" smtClean="0"/>
              <a:t>(</a:t>
            </a:r>
            <a:r>
              <a:rPr lang="zh-CN" altLang="en-US" smtClean="0"/>
              <a:t>不同浏览器有差异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  <a:endParaRPr lang="zh-CN" altLang="en-US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default：</a:t>
            </a:r>
            <a:r>
              <a:rPr lang="zh-CN" altLang="en-US" smtClean="0"/>
              <a:t>默认指针； </a:t>
            </a:r>
            <a:endParaRPr lang="zh-CN" altLang="en-US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help：</a:t>
            </a:r>
            <a:r>
              <a:rPr lang="zh-CN" altLang="en-US" smtClean="0"/>
              <a:t>帮助，带尾箭头；</a:t>
            </a:r>
            <a:endParaRPr lang="zh-CN" altLang="en-US" smtClean="0"/>
          </a:p>
          <a:p>
            <a:pPr lvl="1">
              <a:lnSpc>
                <a:spcPct val="150000"/>
              </a:lnSpc>
            </a:pPr>
            <a:r>
              <a:rPr lang="en-US" altLang="zh-CN" smtClean="0"/>
              <a:t>auto：</a:t>
            </a:r>
            <a:r>
              <a:rPr lang="zh-CN" altLang="en-US" smtClean="0"/>
              <a:t>鼠标按照默认的状态根据页面上的元素自行改变样式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光标属性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7776864" cy="1800200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IE9</a:t>
            </a:r>
            <a:r>
              <a:rPr lang="zh-CN" altLang="en-US" sz="2000" smtClean="0"/>
              <a:t>，</a:t>
            </a:r>
            <a:r>
              <a:rPr lang="en-US" altLang="zh-CN" sz="2000" smtClean="0"/>
              <a:t>Firefox</a:t>
            </a:r>
            <a:r>
              <a:rPr lang="zh-CN" altLang="en-US" sz="2000" smtClean="0"/>
              <a:t>，</a:t>
            </a:r>
            <a:r>
              <a:rPr lang="en-US" altLang="zh-CN" sz="2000" smtClean="0"/>
              <a:t>Chrome</a:t>
            </a:r>
            <a:r>
              <a:rPr lang="zh-CN" altLang="en-US" sz="2000" smtClean="0"/>
              <a:t>，</a:t>
            </a:r>
            <a:r>
              <a:rPr lang="en-US" altLang="zh-CN" sz="2000" smtClean="0"/>
              <a:t>Opera</a:t>
            </a:r>
            <a:r>
              <a:rPr lang="zh-CN" altLang="en-US" sz="2000" smtClean="0"/>
              <a:t>，和</a:t>
            </a:r>
            <a:r>
              <a:rPr lang="en-US" altLang="zh-CN" sz="2000" smtClean="0"/>
              <a:t>Safari</a:t>
            </a:r>
            <a:r>
              <a:rPr lang="zh-CN" altLang="en-US" sz="2000" smtClean="0"/>
              <a:t>浏览器使用透明度属性可以将图像变的不透明。 </a:t>
            </a:r>
            <a:r>
              <a:rPr lang="en-US" altLang="zh-CN" sz="2000" smtClean="0"/>
              <a:t>Opacity</a:t>
            </a:r>
            <a:r>
              <a:rPr lang="zh-CN" altLang="en-US" sz="2000" smtClean="0"/>
              <a:t>属性值从</a:t>
            </a:r>
            <a:r>
              <a:rPr lang="en-US" altLang="zh-CN" sz="2000" smtClean="0"/>
              <a:t>0.0 - 1.0</a:t>
            </a:r>
            <a:r>
              <a:rPr lang="zh-CN" altLang="en-US" sz="2000" smtClean="0"/>
              <a:t>。值越小，使得元素更加透明。</a:t>
            </a:r>
            <a:endParaRPr lang="zh-CN" altLang="en-US" sz="2000" smtClean="0"/>
          </a:p>
          <a:p>
            <a:r>
              <a:rPr lang="en-US" altLang="zh-CN" sz="2000" smtClean="0"/>
              <a:t>IE8</a:t>
            </a:r>
            <a:r>
              <a:rPr lang="zh-CN" altLang="en-US" sz="2000" smtClean="0"/>
              <a:t>和早期版本使用滤镜：</a:t>
            </a:r>
            <a:r>
              <a:rPr lang="en-US" altLang="zh-CN" sz="2000" smtClean="0"/>
              <a:t>alpha</a:t>
            </a:r>
            <a:r>
              <a:rPr lang="zh-CN" altLang="en-US" sz="2000" smtClean="0"/>
              <a:t>（</a:t>
            </a:r>
            <a:r>
              <a:rPr lang="en-US" altLang="zh-CN" sz="2000" smtClean="0"/>
              <a:t>opacity= x</a:t>
            </a:r>
            <a:r>
              <a:rPr lang="zh-CN" altLang="en-US" sz="2000" smtClean="0"/>
              <a:t>）。 </a:t>
            </a:r>
            <a:r>
              <a:rPr lang="en-US" altLang="zh-CN" sz="2000" smtClean="0"/>
              <a:t>x</a:t>
            </a:r>
            <a:r>
              <a:rPr lang="zh-CN" altLang="en-US" sz="2000" smtClean="0"/>
              <a:t>可以采取的值是从</a:t>
            </a:r>
            <a:r>
              <a:rPr lang="en-US" altLang="zh-CN" sz="2000" smtClean="0"/>
              <a:t>0 - 100</a:t>
            </a:r>
            <a:r>
              <a:rPr lang="zh-CN" altLang="en-US" sz="2000" smtClean="0"/>
              <a:t>。较低的值，使得元素更加透明。</a:t>
            </a:r>
            <a:endParaRPr lang="zh-CN" altLang="en-US" sz="2000" smtClean="0"/>
          </a:p>
          <a:p>
            <a:pPr>
              <a:buNone/>
            </a:pPr>
            <a:endParaRPr lang="en-US" altLang="zh-CN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 </a:t>
            </a:r>
            <a:r>
              <a:rPr lang="zh-CN" altLang="en-US" smtClean="0"/>
              <a:t>透明属性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8675" y="2715895"/>
            <a:ext cx="7187565" cy="192341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smtClean="0"/>
              <a:t>img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{</a:t>
            </a:r>
            <a:br>
              <a:rPr lang="en-US" altLang="zh-CN" sz="2400" smtClean="0"/>
            </a:br>
            <a:r>
              <a:rPr lang="en-US" altLang="zh-CN" sz="2400" smtClean="0"/>
              <a:t>     opacity:0.4;</a:t>
            </a:r>
            <a:br>
              <a:rPr lang="en-US" altLang="zh-CN" sz="2400" smtClean="0"/>
            </a:br>
            <a:r>
              <a:rPr lang="en-US" altLang="zh-CN" sz="2400" smtClean="0"/>
              <a:t>     filter:alpha(opacity=40); /* For IE8 and earlier */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 }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2.7 </a:t>
            </a:r>
            <a:r>
              <a:rPr lang="zh-CN" altLang="en-US" smtClean="0"/>
              <a:t>列表属性</a:t>
            </a:r>
            <a:endParaRPr lang="zh-CN" altLang="en-US"/>
          </a:p>
        </p:txBody>
      </p:sp>
      <p:graphicFrame>
        <p:nvGraphicFramePr>
          <p:cNvPr id="5" name="Group 3"/>
          <p:cNvGraphicFramePr/>
          <p:nvPr/>
        </p:nvGraphicFramePr>
        <p:xfrm>
          <a:off x="395536" y="843558"/>
          <a:ext cx="7416824" cy="2592288"/>
        </p:xfrm>
        <a:graphic>
          <a:graphicData uri="http://schemas.openxmlformats.org/drawingml/2006/table">
            <a:tbl>
              <a:tblPr/>
              <a:tblGrid>
                <a:gridCol w="2344942"/>
                <a:gridCol w="5071882"/>
              </a:tblGrid>
              <a:tr h="400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属性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7452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list-style-type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设定引导列表项的符号类型值为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none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disc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circle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square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、decimal、lower-roman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3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list-style-image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使用图像作为定制列表符号</a:t>
                      </a:r>
                      <a:endParaRPr kumimoji="0" 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2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list-style-position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决定列表项目缩进的程度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outside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inside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4"/>
          <p:cNvSpPr txBox="1"/>
          <p:nvPr/>
        </p:nvSpPr>
        <p:spPr>
          <a:xfrm>
            <a:off x="324485" y="3581400"/>
            <a:ext cx="7482840" cy="119189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smtClean="0"/>
              <a:t> </a:t>
            </a:r>
            <a:r>
              <a:rPr lang="en-US" altLang="zh-CN" sz="2400" smtClean="0">
                <a:sym typeface="+mn-ea"/>
              </a:rPr>
              <a:t>ul</a:t>
            </a:r>
            <a:r>
              <a:rPr lang="en-US" altLang="zh-CN" sz="2400" smtClean="0"/>
              <a:t>{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	list-style:square inside url('arrow.gif');</a:t>
            </a:r>
            <a:endParaRPr lang="en-US" altLang="zh-CN" sz="2400" smtClean="0"/>
          </a:p>
          <a:p>
            <a:pPr>
              <a:buNone/>
            </a:pPr>
            <a:r>
              <a:rPr lang="en-US" altLang="zh-CN" sz="2400" smtClean="0"/>
              <a:t>  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395" y="295275"/>
            <a:ext cx="7154545" cy="570230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上节回顾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19944" y="1067966"/>
            <a:ext cx="7920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相关概念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</a:t>
            </a:r>
            <a:r>
              <a:rPr kumimoji="1"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的三种方式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选择器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251520" y="267494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本节内容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39552" y="1059582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盒子属性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border</a:t>
            </a: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margin</a:t>
            </a: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padding</a:t>
            </a: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3337" y="837332"/>
            <a:ext cx="2952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内容属性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字体属性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背景属性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表格属性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光标属性</a:t>
            </a:r>
            <a:endParaRPr kumimoji="1"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 </a:t>
            </a:r>
            <a:r>
              <a:rPr lang="zh-CN" altLang="en-US" smtClean="0"/>
              <a:t>盒子模型</a:t>
            </a: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07718" y="1203598"/>
            <a:ext cx="4656770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元素都可以看作装了东西的盒子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盒子具有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宽度（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高度（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盒子里面的内容到盒子的边框之间的距离即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填充（</a:t>
            </a:r>
            <a:r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盒子本身有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边框（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"/>
              <a:defRPr/>
            </a:pP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而盒子边框外和其他盒子之间，还有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边界（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r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8977" y="1059582"/>
            <a:ext cx="39909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1.1 </a:t>
            </a:r>
            <a:r>
              <a:rPr lang="zh-CN" altLang="en-US" smtClean="0"/>
              <a:t>内填充属性</a:t>
            </a:r>
            <a:r>
              <a:rPr lang="en-US" altLang="zh-CN" smtClean="0"/>
              <a:t>  </a:t>
            </a:r>
            <a:endParaRPr lang="zh-CN" altLang="en-US"/>
          </a:p>
        </p:txBody>
      </p:sp>
      <p:graphicFrame>
        <p:nvGraphicFramePr>
          <p:cNvPr id="5" name="Group 4"/>
          <p:cNvGraphicFramePr/>
          <p:nvPr/>
        </p:nvGraphicFramePr>
        <p:xfrm>
          <a:off x="467544" y="1131590"/>
          <a:ext cx="7848872" cy="2999576"/>
        </p:xfrm>
        <a:graphic>
          <a:graphicData uri="http://schemas.openxmlformats.org/drawingml/2006/table">
            <a:tbl>
              <a:tblPr/>
              <a:tblGrid>
                <a:gridCol w="1611490"/>
                <a:gridCol w="6237382"/>
              </a:tblGrid>
              <a:tr h="354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03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padding-top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上填充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sz="14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padding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bottom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下填充 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sz="14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padding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-left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左填充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sz="1400" b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padding</a:t>
                      </a: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-right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右填充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693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padding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padding:25px;                       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上下左右填充均为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25px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693">
                <a:tc vMerge="1"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smtClean="0">
                          <a:sym typeface="+mn-ea"/>
                        </a:rPr>
                        <a:t>padding</a:t>
                      </a:r>
                      <a:r>
                        <a:rPr lang="en-US" altLang="zh-CN" sz="16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:25px  50px;             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上下填充为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25px,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左右填充为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50px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570">
                <a:tc vMerge="1"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b="1" smtClean="0">
                          <a:sym typeface="+mn-ea"/>
                        </a:rPr>
                        <a:t>padding</a:t>
                      </a:r>
                      <a:r>
                        <a:rPr lang="en-US" altLang="zh-CN" sz="16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:25px 30px 50px;    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上填充为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25px,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左右填充为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30px,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下填充为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50px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693">
                <a:tc vMerge="1"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b="1" smtClean="0">
                          <a:sym typeface="+mn-ea"/>
                        </a:rPr>
                        <a:t>padding</a:t>
                      </a:r>
                      <a:r>
                        <a:rPr lang="en-US" altLang="zh-CN" sz="16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:25px 30px 40px 50px;    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填充顺序为上右下左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95536" y="3939903"/>
            <a:ext cx="7560840" cy="576064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/>
          <a:lstStyle/>
          <a:p>
            <a:pPr>
              <a:buNone/>
            </a:pPr>
            <a:r>
              <a:rPr lang="en-US" altLang="zh-CN" smtClean="0"/>
              <a:t>div{border:solid 1px #f00}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smtClean="0"/>
              <a:t>边框属性</a:t>
            </a:r>
            <a:r>
              <a:rPr lang="en-US" altLang="zh-CN" smtClean="0"/>
              <a:t>  </a:t>
            </a:r>
            <a:endParaRPr lang="zh-CN" altLang="en-US"/>
          </a:p>
        </p:txBody>
      </p:sp>
      <p:graphicFrame>
        <p:nvGraphicFramePr>
          <p:cNvPr id="5" name="Group 4"/>
          <p:cNvGraphicFramePr/>
          <p:nvPr/>
        </p:nvGraphicFramePr>
        <p:xfrm>
          <a:off x="395536" y="843558"/>
          <a:ext cx="7560945" cy="2936240"/>
        </p:xfrm>
        <a:graphic>
          <a:graphicData uri="http://schemas.openxmlformats.org/drawingml/2006/table">
            <a:tbl>
              <a:tblPr/>
              <a:tblGrid>
                <a:gridCol w="1552353"/>
                <a:gridCol w="6008487"/>
              </a:tblGrid>
              <a:tr h="356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004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border-style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边框线条样式 dotted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solid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 double dashed </a:t>
                      </a:r>
                      <a:r>
                        <a:rPr lang="en-US" altLang="x-none" sz="1400" dirty="0">
                          <a:solidFill>
                            <a:srgbClr val="9A400E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none:</a:t>
                      </a:r>
                      <a:r>
                        <a:rPr lang="en-US" altLang="x-none" sz="14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无样式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border-width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边框宽度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border-color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边框颜色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border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用于把针对四个边的属性设置在一个声明。 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border-bottom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用于把下边框的所有属性设置到一个声明中。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3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border-left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用于把左边框的所有属性设置到一个声明中。 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4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border-right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用于把右边框的所有属性设置到一个声明中。 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border-top 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用于把上边框的所有属性设置到一个声明中。 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smtClean="0"/>
              <a:t>外边距属性</a:t>
            </a:r>
            <a:r>
              <a:rPr lang="en-US" altLang="zh-CN" smtClean="0"/>
              <a:t>  </a:t>
            </a:r>
            <a:endParaRPr lang="zh-CN" altLang="en-US"/>
          </a:p>
        </p:txBody>
      </p:sp>
      <p:graphicFrame>
        <p:nvGraphicFramePr>
          <p:cNvPr id="6" name="Group 4"/>
          <p:cNvGraphicFramePr/>
          <p:nvPr/>
        </p:nvGraphicFramePr>
        <p:xfrm>
          <a:off x="323528" y="1059583"/>
          <a:ext cx="7920880" cy="3456383"/>
        </p:xfrm>
        <a:graphic>
          <a:graphicData uri="http://schemas.openxmlformats.org/drawingml/2006/table">
            <a:tbl>
              <a:tblPr/>
              <a:tblGrid>
                <a:gridCol w="1626275"/>
                <a:gridCol w="6294605"/>
              </a:tblGrid>
              <a:tr h="408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属性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描述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51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margin-top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上边距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2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margin-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bottom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下</a:t>
                      </a:r>
                      <a:r>
                        <a:rPr lang="zh-CN" altLang="en-US" sz="140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+mn-ea"/>
                        </a:rPr>
                        <a:t>边距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margin-left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左</a:t>
                      </a:r>
                      <a:r>
                        <a:rPr lang="zh-CN" altLang="en-US" sz="140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+mn-ea"/>
                        </a:rPr>
                        <a:t>边距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margin-right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</a:rPr>
                        <a:t>右</a:t>
                      </a:r>
                      <a:r>
                        <a:rPr lang="zh-CN" altLang="en-US" sz="140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宋体" panose="02010600030101010101" pitchFamily="2" charset="-122"/>
                          <a:ea typeface="微软雅黑" panose="020B0503020204020204" pitchFamily="34" charset="-122"/>
                          <a:sym typeface="+mn-ea"/>
                        </a:rPr>
                        <a:t>边距</a:t>
                      </a:r>
                      <a:endParaRPr kumimoji="0" 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340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margin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margin:25px;                       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上下左右边距均为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25px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340">
                <a:tc vMerge="1"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margin:25px  50px;             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上下</a:t>
                      </a:r>
                      <a:r>
                        <a:rPr lang="zh-CN" altLang="en-US" sz="1400" b="1" smtClean="0">
                          <a:sym typeface="+mn-ea"/>
                        </a:rPr>
                        <a:t>边距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25px,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左右</a:t>
                      </a:r>
                      <a:r>
                        <a:rPr lang="zh-CN" altLang="en-US" sz="1400" b="1" smtClean="0">
                          <a:sym typeface="+mn-ea"/>
                        </a:rPr>
                        <a:t>边距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50px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907">
                <a:tc vMerge="1"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margin:25px 30px 50px;    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上</a:t>
                      </a:r>
                      <a:r>
                        <a:rPr lang="zh-CN" altLang="en-US" sz="1400" b="1" smtClean="0">
                          <a:sym typeface="+mn-ea"/>
                        </a:rPr>
                        <a:t>边距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25px,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左右</a:t>
                      </a:r>
                      <a:r>
                        <a:rPr lang="zh-CN" altLang="en-US" sz="1400" b="1" smtClean="0">
                          <a:sym typeface="+mn-ea"/>
                        </a:rPr>
                        <a:t>边距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30px,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下</a:t>
                      </a:r>
                      <a:r>
                        <a:rPr lang="zh-CN" altLang="en-US" sz="1400" b="1" smtClean="0">
                          <a:sym typeface="+mn-ea"/>
                        </a:rPr>
                        <a:t>边距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50px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340">
                <a:tc vMerge="1"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6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margin:25px 30px 40px 50px;   </a:t>
                      </a:r>
                      <a:r>
                        <a:rPr lang="zh-CN" altLang="en-US" sz="1600" b="1" smtClean="0">
                          <a:sym typeface="+mn-ea"/>
                        </a:rPr>
                        <a:t>边距</a:t>
                      </a:r>
                      <a:r>
                        <a:rPr lang="zh-CN" altLang="en-US" sz="1400" b="1" i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顺序为上右下左</a:t>
                      </a:r>
                      <a:endParaRPr kumimoji="0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869315"/>
            <a:ext cx="6840855" cy="3898265"/>
          </a:xfrm>
        </p:spPr>
        <p:txBody>
          <a:bodyPr>
            <a:normAutofit fontScale="70000"/>
          </a:bodyPr>
          <a:p>
            <a:pPr>
              <a:lnSpc>
                <a:spcPct val="120000"/>
              </a:lnSpc>
            </a:pPr>
            <a:r>
              <a:rPr lang="en-US" altLang="zh-CN"/>
              <a:t>border-radius:10px  20px  30px 40px;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四个值: 第一个值为左上角，第二个值为右上角，第三个值为右下角，第四个值为左下角</a:t>
            </a:r>
            <a:endParaRPr lang="en-US" altLang="zh-CN"/>
          </a:p>
          <a:p>
            <a:pPr lvl="0">
              <a:lnSpc>
                <a:spcPct val="120000"/>
              </a:lnSpc>
            </a:pPr>
            <a:r>
              <a:rPr lang="en-US" altLang="zh-CN"/>
              <a:t>border-radius:10px 20px 30px;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三个值: 第一个值为左上角, 第二个值为右上角和左下角，第三个值为右下角</a:t>
            </a:r>
            <a:endParaRPr lang="en-US" altLang="zh-CN"/>
          </a:p>
          <a:p>
            <a:pPr lvl="0">
              <a:lnSpc>
                <a:spcPct val="120000"/>
              </a:lnSpc>
            </a:pPr>
            <a:r>
              <a:rPr lang="en-US" altLang="zh-CN" sz="2400">
                <a:sym typeface="+mn-ea"/>
              </a:rPr>
              <a:t>border-radius:10px 20px;</a:t>
            </a:r>
            <a:endParaRPr lang="en-US" altLang="zh-CN" sz="2400"/>
          </a:p>
          <a:p>
            <a:pPr lvl="1">
              <a:lnSpc>
                <a:spcPct val="120000"/>
              </a:lnSpc>
            </a:pPr>
            <a:r>
              <a:rPr lang="en-US" altLang="zh-CN" sz="2400">
                <a:sym typeface="+mn-ea"/>
              </a:rPr>
              <a:t>两个值: 第一个值为左上角与右下角，第二个值为右上角与左下角</a:t>
            </a:r>
            <a:endParaRPr lang="en-US" altLang="zh-CN" sz="2400">
              <a:sym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zh-CN" sz="2400">
                <a:sym typeface="+mn-ea"/>
              </a:rPr>
              <a:t>border-radius:10px;</a:t>
            </a:r>
            <a:endParaRPr lang="en-US" altLang="zh-CN" sz="2400"/>
          </a:p>
          <a:p>
            <a:pPr lvl="1">
              <a:lnSpc>
                <a:spcPct val="120000"/>
              </a:lnSpc>
            </a:pPr>
            <a:r>
              <a:rPr lang="en-US" altLang="zh-CN" sz="2400">
                <a:sym typeface="+mn-ea"/>
              </a:rPr>
              <a:t>一个值： 四个圆角值相同</a:t>
            </a:r>
            <a:endParaRPr lang="en-US" altLang="zh-CN" sz="2400">
              <a:sym typeface="+mn-ea"/>
            </a:endParaRPr>
          </a:p>
          <a:p>
            <a:pPr lvl="0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</a:t>
            </a:r>
            <a:r>
              <a:rPr lang="zh-CN" altLang="en-US"/>
              <a:t>边框圆角属性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3525" y="3395980"/>
            <a:ext cx="1190625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70" y="3429635"/>
            <a:ext cx="1352550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3384376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字体属性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文本属性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背景属性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列表属性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表格属性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光标属性</a:t>
            </a:r>
            <a:endParaRPr kumimoji="1" lang="en-US" altLang="zh-CN" sz="240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2 </a:t>
            </a:r>
            <a:r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内容属性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3128</Words>
  <Application>WPS 演示</Application>
  <PresentationFormat>全屏显示(16:9)</PresentationFormat>
  <Paragraphs>369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Impact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1 盒子模型</vt:lpstr>
      <vt:lpstr>1.1 内填充属性  </vt:lpstr>
      <vt:lpstr>1.2 边框属性  </vt:lpstr>
      <vt:lpstr>1.3 外边距属性  </vt:lpstr>
      <vt:lpstr>1.4 边框圆角属性</vt:lpstr>
      <vt:lpstr>2 内容属性</vt:lpstr>
      <vt:lpstr>PowerPoint 演示文稿</vt:lpstr>
      <vt:lpstr>2.2  文本属性</vt:lpstr>
      <vt:lpstr>2.3 背景属性</vt:lpstr>
      <vt:lpstr>2.4 表格属性</vt:lpstr>
      <vt:lpstr>2.5 光标属性</vt:lpstr>
      <vt:lpstr>2.6 透明属性</vt:lpstr>
      <vt:lpstr>2.7 列表属性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571</cp:revision>
  <dcterms:created xsi:type="dcterms:W3CDTF">2015-08-22T06:07:00Z</dcterms:created>
  <dcterms:modified xsi:type="dcterms:W3CDTF">2019-10-15T10:18:31Z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