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handoutMasterIdLst>
    <p:handoutMasterId r:id="rId25"/>
  </p:handoutMasterIdLst>
  <p:sldIdLst>
    <p:sldId id="306" r:id="rId5"/>
    <p:sldId id="269" r:id="rId7"/>
    <p:sldId id="293" r:id="rId8"/>
    <p:sldId id="270" r:id="rId9"/>
    <p:sldId id="296" r:id="rId10"/>
    <p:sldId id="284" r:id="rId11"/>
    <p:sldId id="283" r:id="rId12"/>
    <p:sldId id="282" r:id="rId13"/>
    <p:sldId id="335" r:id="rId14"/>
    <p:sldId id="285" r:id="rId15"/>
    <p:sldId id="286" r:id="rId16"/>
    <p:sldId id="287" r:id="rId17"/>
    <p:sldId id="327" r:id="rId18"/>
    <p:sldId id="328" r:id="rId19"/>
    <p:sldId id="330" r:id="rId20"/>
    <p:sldId id="329" r:id="rId21"/>
    <p:sldId id="288" r:id="rId22"/>
    <p:sldId id="289" r:id="rId23"/>
    <p:sldId id="325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763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2" autoAdjust="0"/>
    <p:restoredTop sz="85465" autoAdjust="0"/>
  </p:normalViewPr>
  <p:slideViewPr>
    <p:cSldViewPr>
      <p:cViewPr>
        <p:scale>
          <a:sx n="80" d="100"/>
          <a:sy n="80" d="100"/>
        </p:scale>
        <p:origin x="-1212" y="-78"/>
      </p:cViewPr>
      <p:guideLst>
        <p:guide orient="horz" pos="1608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858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vertical-align	默认baseline、top、middle、bottom</a:t>
            </a:r>
            <a:endParaRPr lang="zh-CN" altLang="en-US"/>
          </a:p>
          <a:p>
            <a:r>
              <a:rPr lang="en-US" altLang="zh-CN" smtClean="0">
                <a:sym typeface="+mn-ea"/>
              </a:rPr>
              <a:t>所谓inline-block水平的元素，就是既可以“吸”又可以“咬”的元素，既可以与inline水平元素混排，又能设置高宽属性的元素。哪些元素呢，例如图片，按钮，单复选框，单行/多行文本框等HTML控件，只有这些元素默认情况下会对vertical-align属性起作用。</a:t>
            </a:r>
            <a:endParaRPr lang="en-US" altLang="zh-CN" smtClean="0">
              <a:sym typeface="+mn-ea"/>
            </a:endParaRPr>
          </a:p>
          <a:p>
            <a:r>
              <a:rPr lang="zh-CN" altLang="en-US"/>
              <a:t>display也有很多属性值，其中以inline/inline-block/block三个最常见，这代表了页面上三种不同水平的元素。我常常会以液态/固液混合态/固态加以形象化思考，对应于现实中的事物就是：牛奶/果冻/坚果。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vertical-align	默认baseline、top、middle、bottom</a:t>
            </a:r>
            <a:endParaRPr lang="zh-CN" altLang="en-US"/>
          </a:p>
          <a:p>
            <a:r>
              <a:rPr lang="en-US" altLang="zh-CN" smtClean="0">
                <a:sym typeface="+mn-ea"/>
              </a:rPr>
              <a:t>所谓inline-block水平的元素，就是既可以“吸”又可以“咬”的元素，既可以与inline水平元素混排，又能设置高宽属性的元素。哪些元素呢，例如图片，按钮，单复选框，单行/多行文本框等HTML控件，只有这些元素默认情况下会对vertical-align属性起作用。</a:t>
            </a:r>
            <a:endParaRPr lang="en-US" altLang="zh-CN" smtClean="0">
              <a:sym typeface="+mn-ea"/>
            </a:endParaRPr>
          </a:p>
          <a:p>
            <a:r>
              <a:rPr lang="zh-CN" altLang="en-US"/>
              <a:t>display也有很多属性值，其中以inline/inline-block/block三个最常见，这代表了页面上三种不同水平的元素。我常常会以液态/固液混合态/固态加以形象化思考，对应于现实中的事物就是：牛奶/果冻/坚果。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设置网页：方便找到内容，首页高度最好不要超过3个屏幕。通常首页包含页眉，logo,banner ,主导航，主内容，次内容栏目区块，友情链接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先结构再样式   先外层到内   层先全局再局部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50031"/>
            <a:ext cx="7696200" cy="107989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491854"/>
            <a:ext cx="7696200" cy="307419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77BC8-67D4-4017-BA92-78AAB6302E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F66C-1030-4DC6-A42C-C9FF0C067F8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66585" y="4632644"/>
            <a:ext cx="2133600" cy="273844"/>
          </a:xfrm>
        </p:spPr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66585" y="4577399"/>
            <a:ext cx="2133600" cy="273844"/>
          </a:xfrm>
        </p:spPr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8860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84" y="451072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405380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2565174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8994"/>
            <a:ext cx="7886700" cy="99417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069750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687684"/>
            <a:ext cx="3868340" cy="2763441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69750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687684"/>
            <a:ext cx="3887391" cy="2763441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0236"/>
            <a:ext cx="7886700" cy="99417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594416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391" y="56068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172661"/>
            <a:ext cx="1971675" cy="435887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172661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 userDrawn="1"/>
        </p:nvSpPr>
        <p:spPr>
          <a:xfrm>
            <a:off x="2037786" y="1745628"/>
            <a:ext cx="246888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6509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09939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3671" y="2166819"/>
            <a:ext cx="542290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CSS属性（下）</a:t>
            </a:r>
            <a:endParaRPr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15330" y="588645"/>
            <a:ext cx="3040380" cy="1456690"/>
            <a:chOff x="4859374" y="644194"/>
            <a:chExt cx="3356072" cy="1456690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4859374" y="644194"/>
              <a:ext cx="3356072" cy="14566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07764" y="857238"/>
              <a:ext cx="813083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912768" cy="3456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overflow |overflow-x |overflow-y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visible(</a:t>
            </a:r>
            <a:r>
              <a:rPr lang="zh-CN" altLang="zh-CN" smtClean="0"/>
              <a:t>默认允许溢出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hidden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scroll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auto</a:t>
            </a:r>
            <a:endParaRPr lang="en-US" altLang="zh-CN" smtClean="0"/>
          </a:p>
          <a:p>
            <a:pPr marL="457200" lvl="1" indent="0">
              <a:lnSpc>
                <a:spcPct val="150000"/>
              </a:lnSpc>
              <a:buNone/>
            </a:pP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 </a:t>
            </a:r>
            <a:r>
              <a:rPr lang="zh-CN" altLang="en-US" smtClean="0"/>
              <a:t>溢出属性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11359" y="761514"/>
            <a:ext cx="7992888" cy="3816424"/>
          </a:xfrm>
        </p:spPr>
        <p:txBody>
          <a:bodyPr>
            <a:normAutofit fontScale="80000"/>
          </a:bodyPr>
          <a:lstStyle/>
          <a:p>
            <a:r>
              <a:rPr lang="en-US" altLang="zh-CN" smtClean="0"/>
              <a:t>position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b="1" smtClean="0"/>
              <a:t>relative</a:t>
            </a:r>
            <a:r>
              <a:rPr lang="en-US" altLang="zh-CN" smtClean="0"/>
              <a:t>(</a:t>
            </a:r>
            <a:r>
              <a:rPr lang="zh-CN" altLang="en-US" smtClean="0"/>
              <a:t>相对定位</a:t>
            </a:r>
            <a:r>
              <a:rPr lang="en-US" altLang="zh-CN" smtClean="0"/>
              <a:t>)</a:t>
            </a:r>
            <a:r>
              <a:rPr lang="zh-CN" altLang="en-US" smtClean="0"/>
              <a:t>：相</a:t>
            </a:r>
            <a:r>
              <a:rPr lang="zh-CN" altLang="en-US" b="1" smtClean="0">
                <a:solidFill>
                  <a:srgbClr val="FF0000"/>
                </a:solidFill>
              </a:rPr>
              <a:t>对于原位置</a:t>
            </a:r>
            <a:r>
              <a:rPr lang="zh-CN" altLang="en-US" smtClean="0"/>
              <a:t>的左上角</a:t>
            </a:r>
            <a:r>
              <a:rPr lang="zh-CN" altLang="en-US" smtClean="0">
                <a:sym typeface="+mn-ea"/>
              </a:rPr>
              <a:t>通过</a:t>
            </a:r>
            <a:r>
              <a:rPr lang="en-US" altLang="zh-CN" smtClean="0">
                <a:sym typeface="+mn-ea"/>
              </a:rPr>
              <a:t>left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top</a:t>
            </a:r>
            <a:r>
              <a:rPr lang="zh-CN" altLang="en-US" smtClean="0">
                <a:sym typeface="+mn-ea"/>
              </a:rPr>
              <a:t>属性来重新定位</a:t>
            </a:r>
            <a:r>
              <a:rPr lang="en-US" altLang="zh-CN" smtClean="0"/>
              <a:t>,</a:t>
            </a:r>
            <a:r>
              <a:rPr lang="zh-CN" altLang="en-US" smtClean="0"/>
              <a:t>但</a:t>
            </a:r>
            <a:r>
              <a:rPr lang="zh-CN" altLang="en-US" b="1" smtClean="0">
                <a:solidFill>
                  <a:srgbClr val="FF0000"/>
                </a:solidFill>
              </a:rPr>
              <a:t>不会让出原空间位置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b="1" smtClean="0"/>
              <a:t>fixed</a:t>
            </a:r>
            <a:r>
              <a:rPr lang="en-US" altLang="zh-CN" smtClean="0"/>
              <a:t>(</a:t>
            </a:r>
            <a:r>
              <a:rPr lang="zh-CN" altLang="en-US" smtClean="0"/>
              <a:t>固定定位</a:t>
            </a:r>
            <a:r>
              <a:rPr lang="en-US" altLang="zh-CN" smtClean="0"/>
              <a:t>)</a:t>
            </a:r>
            <a:r>
              <a:rPr lang="zh-CN" altLang="en-US" smtClean="0"/>
              <a:t>：总是</a:t>
            </a:r>
            <a:r>
              <a:rPr lang="zh-CN" altLang="en-US" b="1" smtClean="0">
                <a:solidFill>
                  <a:srgbClr val="FF0000"/>
                </a:solidFill>
              </a:rPr>
              <a:t>以视窗左上角</a:t>
            </a:r>
            <a:r>
              <a:rPr lang="zh-CN" altLang="en-US" smtClean="0"/>
              <a:t>通过</a:t>
            </a:r>
            <a:r>
              <a:rPr lang="en-US" altLang="zh-CN" smtClean="0"/>
              <a:t>top</a:t>
            </a:r>
            <a:r>
              <a:rPr lang="zh-CN" altLang="en-US" smtClean="0"/>
              <a:t>、</a:t>
            </a:r>
            <a:r>
              <a:rPr lang="en-US" altLang="zh-CN" smtClean="0"/>
              <a:t>left</a:t>
            </a:r>
            <a:r>
              <a:rPr lang="zh-CN" altLang="en-US" smtClean="0"/>
              <a:t>定位</a:t>
            </a:r>
            <a:r>
              <a:rPr lang="en-US" altLang="zh-CN" smtClean="0"/>
              <a:t>(</a:t>
            </a:r>
            <a:r>
              <a:rPr lang="zh-CN" altLang="en-US" smtClean="0"/>
              <a:t>或</a:t>
            </a:r>
            <a:r>
              <a:rPr lang="zh-CN" altLang="en-US" smtClean="0">
                <a:sym typeface="+mn-ea"/>
              </a:rPr>
              <a:t>以视窗右下角通过</a:t>
            </a:r>
            <a:r>
              <a:rPr lang="en-US" altLang="zh-CN" smtClean="0">
                <a:sym typeface="+mn-ea"/>
              </a:rPr>
              <a:t>right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bottom</a:t>
            </a:r>
            <a:r>
              <a:rPr lang="zh-CN" altLang="en-US" smtClean="0">
                <a:sym typeface="+mn-ea"/>
              </a:rPr>
              <a:t>定位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b="1" smtClean="0">
                <a:sym typeface="+mn-ea"/>
              </a:rPr>
              <a:t>absolute</a:t>
            </a:r>
            <a:r>
              <a:rPr lang="en-US" altLang="zh-CN" smtClean="0">
                <a:sym typeface="+mn-ea"/>
              </a:rPr>
              <a:t>(</a:t>
            </a:r>
            <a:r>
              <a:rPr lang="zh-CN" altLang="en-US" smtClean="0">
                <a:sym typeface="+mn-ea"/>
              </a:rPr>
              <a:t>绝对定位</a:t>
            </a:r>
            <a:r>
              <a:rPr lang="en-US" altLang="zh-CN" smtClean="0">
                <a:sym typeface="+mn-ea"/>
              </a:rPr>
              <a:t>)</a:t>
            </a:r>
            <a:r>
              <a:rPr lang="zh-CN" altLang="en-US" smtClean="0">
                <a:sym typeface="+mn-ea"/>
              </a:rPr>
              <a:t>：相对于最近的那个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脱离了标准流的父元素</a:t>
            </a:r>
            <a:r>
              <a:rPr lang="zh-CN" altLang="en-US" smtClean="0">
                <a:sym typeface="+mn-ea"/>
              </a:rPr>
              <a:t>定位，如果没有则相对于当前视窗左上角定位，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让出原空间</a:t>
            </a:r>
            <a:r>
              <a:rPr lang="zh-CN" altLang="en-US" smtClean="0">
                <a:sym typeface="+mn-ea"/>
              </a:rPr>
              <a:t>位置。通过</a:t>
            </a:r>
            <a:r>
              <a:rPr lang="en-US" altLang="zh-CN" smtClean="0">
                <a:sym typeface="+mn-ea"/>
              </a:rPr>
              <a:t>left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top</a:t>
            </a:r>
            <a:r>
              <a:rPr lang="zh-CN" altLang="en-US" smtClean="0">
                <a:sym typeface="+mn-ea"/>
              </a:rPr>
              <a:t>属性来定位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b="1" smtClean="0"/>
              <a:t>static</a:t>
            </a:r>
            <a:r>
              <a:rPr lang="en-US" altLang="zh-CN" smtClean="0"/>
              <a:t>(</a:t>
            </a:r>
            <a:r>
              <a:rPr lang="zh-CN" altLang="en-US" smtClean="0"/>
              <a:t>默认</a:t>
            </a:r>
            <a:r>
              <a:rPr lang="en-US" altLang="zh-CN" smtClean="0"/>
              <a:t>):</a:t>
            </a:r>
            <a:r>
              <a:rPr lang="zh-CN" altLang="en-US" smtClean="0"/>
              <a:t>默认文档流，靠</a:t>
            </a:r>
            <a:r>
              <a:rPr lang="en-US" altLang="zh-CN" smtClean="0"/>
              <a:t>margin</a:t>
            </a:r>
            <a:r>
              <a:rPr lang="zh-CN" altLang="en-US" smtClean="0"/>
              <a:t>来定位</a:t>
            </a:r>
            <a:r>
              <a:rPr lang="en-US" altLang="zh-CN" smtClean="0"/>
              <a:t>,忽略 top, bottom, left, right 或者 z-index 声明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  </a:t>
            </a:r>
            <a:r>
              <a:rPr lang="zh-CN" altLang="en-US" smtClean="0"/>
              <a:t>定位属性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49459" y="798344"/>
            <a:ext cx="6840760" cy="3672408"/>
          </a:xfrm>
        </p:spPr>
        <p:txBody>
          <a:bodyPr>
            <a:normAutofit fontScale="80000"/>
          </a:bodyPr>
          <a:lstStyle/>
          <a:p>
            <a:pPr>
              <a:lnSpc>
                <a:spcPct val="140000"/>
              </a:lnSpc>
            </a:pPr>
            <a:r>
              <a:rPr lang="en-US" altLang="zh-CN" smtClean="0"/>
              <a:t>float</a:t>
            </a:r>
            <a:endParaRPr lang="en-US" altLang="zh-CN" smtClean="0"/>
          </a:p>
          <a:p>
            <a:pPr lvl="1">
              <a:lnSpc>
                <a:spcPct val="140000"/>
              </a:lnSpc>
            </a:pPr>
            <a:r>
              <a:rPr lang="en-US" altLang="zh-CN" smtClean="0"/>
              <a:t>none</a:t>
            </a:r>
            <a:endParaRPr lang="en-US" altLang="zh-CN" smtClean="0"/>
          </a:p>
          <a:p>
            <a:pPr lvl="1">
              <a:lnSpc>
                <a:spcPct val="140000"/>
              </a:lnSpc>
            </a:pPr>
            <a:r>
              <a:rPr lang="en-US" altLang="zh-CN" smtClean="0"/>
              <a:t>left</a:t>
            </a:r>
            <a:endParaRPr lang="en-US" altLang="zh-CN" smtClean="0"/>
          </a:p>
          <a:p>
            <a:pPr lvl="1">
              <a:lnSpc>
                <a:spcPct val="140000"/>
              </a:lnSpc>
            </a:pPr>
            <a:r>
              <a:rPr lang="en-US" altLang="zh-CN" smtClean="0"/>
              <a:t>right</a:t>
            </a:r>
            <a:endParaRPr lang="en-US" altLang="zh-CN" smtClean="0"/>
          </a:p>
          <a:p>
            <a:pPr>
              <a:lnSpc>
                <a:spcPct val="140000"/>
              </a:lnSpc>
            </a:pPr>
            <a:r>
              <a:rPr lang="en-US" altLang="zh-CN" sz="2000" smtClean="0">
                <a:sym typeface="+mn-ea"/>
              </a:rPr>
              <a:t>float</a:t>
            </a:r>
            <a:r>
              <a:rPr lang="zh-CN" altLang="en-US" sz="2000" smtClean="0"/>
              <a:t>属性定义元素在哪个方向浮动</a:t>
            </a:r>
            <a:endParaRPr lang="zh-CN" altLang="en-US" sz="2000" smtClean="0"/>
          </a:p>
          <a:p>
            <a:pPr>
              <a:lnSpc>
                <a:spcPct val="140000"/>
              </a:lnSpc>
            </a:pPr>
            <a:r>
              <a:rPr lang="zh-CN" altLang="en-US" sz="2000" b="1" smtClean="0">
                <a:solidFill>
                  <a:srgbClr val="FF0000"/>
                </a:solidFill>
              </a:rPr>
              <a:t>浮动的框可以向左或向右移动，直到它的外边缘碰到包含框或另一个浮动框的边框为止</a:t>
            </a:r>
            <a:endParaRPr lang="zh-CN" altLang="en-US" sz="2000" b="1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000" smtClean="0"/>
              <a:t>不论是行内元素还是块元素只要设置了</a:t>
            </a:r>
            <a:r>
              <a:rPr lang="en-US" altLang="zh-CN" sz="2000" smtClean="0"/>
              <a:t>float</a:t>
            </a:r>
            <a:r>
              <a:rPr lang="zh-CN" altLang="en-US" sz="2000" smtClean="0"/>
              <a:t>属性，就可以用</a:t>
            </a:r>
            <a:r>
              <a:rPr lang="en-US" altLang="zh-CN" sz="2000" smtClean="0"/>
              <a:t>width</a:t>
            </a:r>
            <a:r>
              <a:rPr lang="zh-CN" altLang="en-US" sz="2000" smtClean="0"/>
              <a:t>、</a:t>
            </a:r>
            <a:r>
              <a:rPr lang="en-US" altLang="zh-CN" sz="2000" smtClean="0"/>
              <a:t>height</a:t>
            </a:r>
            <a:r>
              <a:rPr lang="zh-CN" altLang="en-US" sz="2000" smtClean="0"/>
              <a:t>设置宽高</a:t>
            </a:r>
            <a:endParaRPr lang="en-US" altLang="zh-CN" sz="200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  浮动属性  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CSS浮动</a:t>
            </a:r>
            <a:endParaRPr lang="zh-CN" altLang="en-US"/>
          </a:p>
        </p:txBody>
      </p:sp>
      <p:sp>
        <p:nvSpPr>
          <p:cNvPr id="5" name="内容占位符 4"/>
          <p:cNvSpPr/>
          <p:nvPr>
            <p:ph sz="quarter" idx="13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请看下图，当把框 1 向右浮动时，它脱离文档流并且向右移动，直到它的右边缘碰到包含框的右边缘：</a:t>
            </a:r>
            <a:endParaRPr lang="zh-CN" altLang="en-US"/>
          </a:p>
        </p:txBody>
      </p:sp>
      <p:pic>
        <p:nvPicPr>
          <p:cNvPr id="78851" name="Picture 4" descr="float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74090" y="1750695"/>
            <a:ext cx="3317875" cy="146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CSS浮动</a:t>
            </a:r>
            <a:endParaRPr lang="zh-CN" altLang="en-US"/>
          </a:p>
        </p:txBody>
      </p:sp>
      <p:sp>
        <p:nvSpPr>
          <p:cNvPr id="5" name="内容占位符 4"/>
          <p:cNvSpPr/>
          <p:nvPr>
            <p:ph sz="quarter" idx="13"/>
          </p:nvPr>
        </p:nvSpPr>
        <p:spPr>
          <a:xfrm>
            <a:off x="442595" y="808355"/>
            <a:ext cx="7174230" cy="1362710"/>
          </a:xfrm>
        </p:spPr>
        <p:txBody>
          <a:bodyPr>
            <a:normAutofit fontScale="60000"/>
          </a:bodyPr>
          <a:p>
            <a:r>
              <a:rPr lang="zh-CN" altLang="en-US"/>
              <a:t>再请看下图，当框 1 向左浮动时，它脱离文档流并且向左移动，直到它的左边缘碰到包含框的左边缘。因为它不再处于文档流中，所以它不占据空间，实际上覆盖住了框 2，使框 2 从视图中消失。</a:t>
            </a:r>
            <a:endParaRPr lang="zh-CN" altLang="en-US"/>
          </a:p>
          <a:p>
            <a:r>
              <a:rPr lang="zh-CN" altLang="en-US"/>
              <a:t>如果把所有三个框都向左移动，那么框 1 向左浮动直到碰到包含框，另外两个框向左浮动直到碰到前一个浮动框。</a:t>
            </a:r>
            <a:endParaRPr lang="zh-CN" altLang="en-US"/>
          </a:p>
        </p:txBody>
      </p:sp>
      <p:pic>
        <p:nvPicPr>
          <p:cNvPr id="81923" name="Picture 4" descr="float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1543" y="2171065"/>
            <a:ext cx="50101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CSS浮动</a:t>
            </a:r>
            <a:endParaRPr lang="zh-CN" altLang="en-US"/>
          </a:p>
        </p:txBody>
      </p:sp>
      <p:sp>
        <p:nvSpPr>
          <p:cNvPr id="5" name="内容占位符 4"/>
          <p:cNvSpPr/>
          <p:nvPr>
            <p:ph sz="quarter" idx="13"/>
          </p:nvPr>
        </p:nvSpPr>
        <p:spPr>
          <a:xfrm>
            <a:off x="442595" y="808355"/>
            <a:ext cx="7198360" cy="929005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1400"/>
              <a:t>如下图所示，如果包含框太窄，无法容纳水平排列的三个浮动元素，那么其它浮动块向下移动，直到有足够的空间。如果浮动元素的高度不同，那么当它们向下移动时可能被其它浮动元素“卡住”：</a:t>
            </a:r>
            <a:endParaRPr lang="zh-CN" altLang="en-US" sz="1400"/>
          </a:p>
        </p:txBody>
      </p:sp>
      <p:pic>
        <p:nvPicPr>
          <p:cNvPr id="82947" name="Picture 4" descr="float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5150" y="1931194"/>
            <a:ext cx="3757613" cy="166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394335" y="181610"/>
            <a:ext cx="7696200" cy="51244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smtClean="0">
                <a:solidFill>
                  <a:srgbClr val="0070C0"/>
                </a:solidFill>
              </a:rPr>
              <a:t>CSS</a:t>
            </a:r>
            <a:r>
              <a:rPr lang="zh-CN" altLang="en-US" sz="3200" smtClean="0">
                <a:solidFill>
                  <a:srgbClr val="0070C0"/>
                </a:solidFill>
              </a:rPr>
              <a:t>浮动</a:t>
            </a:r>
            <a:endParaRPr lang="zh-CN" altLang="en-US" sz="3200" smtClean="0">
              <a:solidFill>
                <a:srgbClr val="0070C0"/>
              </a:solidFill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0865" y="886699"/>
            <a:ext cx="7696200" cy="3074194"/>
          </a:xfrm>
        </p:spPr>
        <p:txBody>
          <a:bodyPr/>
          <a:lstStyle/>
          <a:p>
            <a:r>
              <a:rPr lang="zh-CN" altLang="en-US" sz="1800" smtClean="0"/>
              <a:t>如下图所示，如果包含框太窄，无法容纳水平排列的三个浮动元素，那么其它浮动块向下移动，直到有足够的空间。如果浮动元素的高度不同，那么当它们向下移动时可能被其它浮动元素“卡住”： </a:t>
            </a:r>
            <a:endParaRPr lang="zh-CN" altLang="en-US" sz="1800" smtClean="0"/>
          </a:p>
        </p:txBody>
      </p:sp>
      <p:pic>
        <p:nvPicPr>
          <p:cNvPr id="82947" name="Picture 4" descr="float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74600" y="2228374"/>
            <a:ext cx="3757613" cy="166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4155926"/>
          </a:xfrm>
        </p:spPr>
        <p:txBody>
          <a:bodyPr/>
          <a:lstStyle/>
          <a:p>
            <a:r>
              <a:rPr lang="en-US" altLang="zh-CN" smtClean="0"/>
              <a:t>clear:</a:t>
            </a:r>
            <a:r>
              <a:rPr lang="en-US" altLang="zh-CN" sz="1800" smtClean="0"/>
              <a:t>规定元素的哪一侧不允许其他浮动元素</a:t>
            </a:r>
            <a:endParaRPr lang="en-US" altLang="zh-CN" sz="1800" smtClean="0"/>
          </a:p>
          <a:p>
            <a:pPr lvl="1"/>
            <a:r>
              <a:rPr lang="en-US" altLang="zh-CN" smtClean="0"/>
              <a:t>none:</a:t>
            </a:r>
            <a:r>
              <a:rPr lang="en-US" altLang="zh-CN" sz="1600" smtClean="0"/>
              <a:t>默认值。允许浮动元素出现在两侧</a:t>
            </a:r>
            <a:endParaRPr lang="en-US" altLang="zh-CN" sz="1600" smtClean="0"/>
          </a:p>
          <a:p>
            <a:pPr lvl="1"/>
            <a:r>
              <a:rPr lang="en-US" altLang="zh-CN" smtClean="0"/>
              <a:t>left:</a:t>
            </a:r>
            <a:r>
              <a:rPr lang="en-US" altLang="zh-CN" sz="1600" smtClean="0"/>
              <a:t>在左侧不允许浮动元素</a:t>
            </a:r>
            <a:endParaRPr lang="en-US" altLang="zh-CN" sz="1600" smtClean="0"/>
          </a:p>
          <a:p>
            <a:pPr lvl="1"/>
            <a:r>
              <a:rPr lang="en-US" altLang="zh-CN" smtClean="0"/>
              <a:t>right:</a:t>
            </a:r>
            <a:r>
              <a:rPr lang="en-US" altLang="zh-CN" sz="1600" smtClean="0"/>
              <a:t>在右侧不允许浮动元素</a:t>
            </a:r>
            <a:endParaRPr lang="en-US" altLang="zh-CN" sz="1600" smtClean="0"/>
          </a:p>
          <a:p>
            <a:pPr lvl="1"/>
            <a:r>
              <a:rPr lang="en-US" altLang="zh-CN" smtClean="0"/>
              <a:t>both:</a:t>
            </a:r>
            <a:r>
              <a:rPr lang="en-US" altLang="zh-CN" sz="1600" smtClean="0"/>
              <a:t>在左右两侧均不允许浮动元</a:t>
            </a:r>
            <a:r>
              <a:rPr lang="zh-CN" altLang="en-US" sz="1600" smtClean="0"/>
              <a:t>素</a:t>
            </a:r>
            <a:endParaRPr lang="zh-CN" altLang="en-US" sz="160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  </a:t>
            </a:r>
            <a:r>
              <a:rPr lang="zh-CN" altLang="en-US" smtClean="0"/>
              <a:t>清除属性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3568" y="1059582"/>
            <a:ext cx="7200800" cy="2448272"/>
          </a:xfrm>
        </p:spPr>
        <p:txBody>
          <a:bodyPr>
            <a:normAutofit/>
          </a:bodyPr>
          <a:lstStyle/>
          <a:p>
            <a:r>
              <a:rPr lang="en-US" altLang="zh-CN" smtClean="0"/>
              <a:t>z-index</a:t>
            </a:r>
            <a:endParaRPr lang="en-US" altLang="zh-CN" smtClean="0"/>
          </a:p>
          <a:p>
            <a:pPr lvl="1"/>
            <a:r>
              <a:rPr lang="zh-CN" altLang="en-US" smtClean="0"/>
              <a:t>数字越大，离浏览者越近</a:t>
            </a:r>
            <a:endParaRPr lang="zh-CN" altLang="en-US" smtClean="0"/>
          </a:p>
          <a:p>
            <a:pPr lvl="1"/>
            <a:r>
              <a:rPr lang="zh-CN" altLang="en-US"/>
              <a:t>只针对脱离文档流的元素生效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 </a:t>
            </a:r>
            <a:r>
              <a:rPr lang="zh-CN" altLang="en-US" smtClean="0"/>
              <a:t>堆叠属性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>
          <a:xfrm>
            <a:off x="219808" y="91825"/>
            <a:ext cx="6172200" cy="685800"/>
          </a:xfrm>
        </p:spPr>
        <p:txBody>
          <a:bodyPr/>
          <a:lstStyle/>
          <a:p>
            <a:r>
              <a:rPr lang="en-US" altLang="zh-CN" sz="2700" smtClean="0"/>
              <a:t>DIV+CSS</a:t>
            </a:r>
            <a:r>
              <a:rPr lang="zh-CN" altLang="en-US" sz="2700" dirty="0"/>
              <a:t>网站首页布局实例</a:t>
            </a:r>
            <a:endParaRPr lang="zh-CN" altLang="en-US" sz="2700" dirty="0"/>
          </a:p>
        </p:txBody>
      </p:sp>
      <p:pic>
        <p:nvPicPr>
          <p:cNvPr id="28676" name="Picture 3" descr="C:\Users\zt\Desktop\a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" y="666750"/>
            <a:ext cx="6754495" cy="411607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上节回顾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755576" y="1059582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盒子属性</a:t>
            </a:r>
            <a:endParaRPr kumimoji="1"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border</a:t>
            </a: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margin</a:t>
            </a: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padding</a:t>
            </a: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endParaRPr kumimoji="1"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987574"/>
            <a:ext cx="2952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内容属性</a:t>
            </a:r>
            <a:endParaRPr kumimoji="1"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字体属性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文本属性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背景属性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表格属性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光标属性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251520" y="267494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本节内容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1331595" y="915670"/>
            <a:ext cx="4182110" cy="438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布局属性</a:t>
            </a:r>
            <a:endParaRPr kumimoji="1"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显示属性</a:t>
            </a:r>
            <a:endParaRPr kumimoji="1"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可见性属性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溢出属性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定位属性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浮动属性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清除属性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堆叠属性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kumimoji="1"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1"/>
          <p:cNvSpPr txBox="1"/>
          <p:nvPr/>
        </p:nvSpPr>
        <p:spPr>
          <a:xfrm>
            <a:off x="611505" y="699770"/>
            <a:ext cx="68148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采用DIV+CSS模式的网站具有以下优势：</a:t>
            </a:r>
            <a:endParaRPr kumimoji="1"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表现和内容相分离</a:t>
            </a:r>
            <a:endParaRPr kumimoji="1"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代码简洁，提高页面浏览速度</a:t>
            </a:r>
            <a:endParaRPr kumimoji="1"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易于维护和改版</a:t>
            </a:r>
            <a:endParaRPr kumimoji="1"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提高搜索引擎对网页的索引效率</a:t>
            </a:r>
            <a:endParaRPr kumimoji="1"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95789" y="843558"/>
            <a:ext cx="7344816" cy="3960440"/>
          </a:xfrm>
        </p:spPr>
        <p:txBody>
          <a:bodyPr>
            <a:normAutofit fontScale="70000"/>
          </a:bodyPr>
          <a:lstStyle/>
          <a:p>
            <a:pPr lvl="1">
              <a:lnSpc>
                <a:spcPct val="150000"/>
              </a:lnSpc>
              <a:spcBef>
                <a:spcPts val="475"/>
              </a:spcBef>
              <a:buFont typeface="Wingdings" panose="05000000000000000000" pitchFamily="2" charset="2"/>
              <a:buChar char=""/>
            </a:pPr>
            <a:r>
              <a:rPr lang="zh-CN" altLang="en-US" smtClean="0"/>
              <a:t>HTML只是赋予内容的手段，大部分HTML标签都有其意义，然而div和span标签似乎没有任何内容上的意义，但与CSS结合起来后，它们被用得十分广泛。</a:t>
            </a:r>
            <a:endParaRPr lang="zh-CN" altLang="en-US" smtClean="0"/>
          </a:p>
          <a:p>
            <a:pPr marL="457200" lvl="1" indent="0">
              <a:lnSpc>
                <a:spcPct val="150000"/>
              </a:lnSpc>
              <a:spcBef>
                <a:spcPts val="475"/>
              </a:spcBef>
              <a:buFont typeface="Wingdings" panose="05000000000000000000" pitchFamily="2" charset="2"/>
              <a:buNone/>
            </a:pPr>
            <a:endParaRPr lang="zh-CN" altLang="en-US" smtClean="0"/>
          </a:p>
          <a:p>
            <a:pPr lvl="1">
              <a:lnSpc>
                <a:spcPct val="150000"/>
              </a:lnSpc>
              <a:spcBef>
                <a:spcPts val="475"/>
              </a:spcBef>
              <a:buFont typeface="Wingdings" panose="05000000000000000000" pitchFamily="2" charset="2"/>
              <a:buChar char=""/>
            </a:pPr>
            <a:r>
              <a:rPr lang="zh-CN" altLang="en-US" smtClean="0"/>
              <a:t> span和div的不同之处在于span是内联的，用在一小块的内联HTML中。而div（division）元素是块级的（简单地说，它等同于其前后有断行），用于组合一大块的代码，为HTML 文档内大块的内容提供结构和背景的元素，可以包含段落、标题、表格甚至其他部分，这使div便于建立不同集成的类。</a:t>
            </a:r>
            <a:endParaRPr lang="zh-CN" altLang="en-US" smtClean="0"/>
          </a:p>
          <a:p>
            <a:pPr lvl="1">
              <a:lnSpc>
                <a:spcPct val="150000"/>
              </a:lnSpc>
              <a:spcBef>
                <a:spcPts val="475"/>
              </a:spcBef>
              <a:buFont typeface="Wingdings" panose="05000000000000000000" pitchFamily="2" charset="2"/>
              <a:buChar char=""/>
            </a:pPr>
            <a:endParaRPr lang="zh-CN" altLang="en-US" smtClean="0"/>
          </a:p>
          <a:p>
            <a:pPr lvl="1">
              <a:lnSpc>
                <a:spcPct val="150000"/>
              </a:lnSpc>
              <a:spcBef>
                <a:spcPts val="475"/>
              </a:spcBef>
              <a:buFont typeface="Wingdings" panose="05000000000000000000" pitchFamily="2" charset="2"/>
              <a:buChar char=""/>
            </a:pPr>
            <a:r>
              <a:rPr lang="zh-CN" altLang="en-US" smtClean="0"/>
              <a:t>div的起始标签和结束标签之间的所有内容都是用来构成这个块的，其中所包含元素的特性由div标签的属性来控制，或者是通过使用样式表格式化这个块来进行控制。</a:t>
            </a:r>
            <a:endParaRPr lang="zh-CN" altLang="en-US" smtClean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endParaRPr lang="zh-CN" altLang="en-US" smtClean="0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“</a:t>
            </a:r>
            <a:r>
              <a:rPr lang="zh-CN" altLang="en-US" smtClean="0"/>
              <a:t>无意义”的HTML元素div和span</a:t>
            </a:r>
            <a:endParaRPr lang="zh-CN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8179" y="700048"/>
            <a:ext cx="7344816" cy="3960440"/>
          </a:xfrm>
        </p:spPr>
        <p:txBody>
          <a:bodyPr>
            <a:normAutofit fontScale="62500"/>
          </a:bodyPr>
          <a:lstStyle/>
          <a:p>
            <a:pPr lvl="1">
              <a:lnSpc>
                <a:spcPct val="150000"/>
              </a:lnSpc>
              <a:spcBef>
                <a:spcPts val="475"/>
              </a:spcBef>
              <a:buFont typeface="Wingdings" panose="05000000000000000000" pitchFamily="2" charset="2"/>
              <a:buChar char=""/>
            </a:pPr>
            <a:r>
              <a:rPr lang="zh-CN" altLang="en-US" b="1" smtClean="0"/>
              <a:t>块级</a:t>
            </a:r>
            <a:r>
              <a:rPr lang="en-US" altLang="zh-CN" b="1" smtClean="0"/>
              <a:t>(block)</a:t>
            </a:r>
            <a:r>
              <a:rPr lang="zh-CN" altLang="en-US" b="1" smtClean="0"/>
              <a:t>标签：显示为“块”状，独占一行</a:t>
            </a:r>
            <a:endParaRPr lang="en-US" altLang="zh-CN" b="1" smtClean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不管内容多少都会占据一整行</a:t>
            </a:r>
            <a:endParaRPr lang="zh-CN" altLang="en-US" smtClean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具有宽度和高度，可以通过</a:t>
            </a:r>
            <a:r>
              <a:rPr lang="en-US" altLang="zh-CN" smtClean="0"/>
              <a:t>width</a:t>
            </a:r>
            <a:r>
              <a:rPr lang="zh-CN" altLang="en-US" smtClean="0"/>
              <a:t>、</a:t>
            </a:r>
            <a:r>
              <a:rPr lang="en-US" altLang="zh-CN" smtClean="0"/>
              <a:t>height</a:t>
            </a:r>
            <a:r>
              <a:rPr lang="zh-CN" altLang="en-US" smtClean="0"/>
              <a:t>属性设置宽高</a:t>
            </a:r>
            <a:endParaRPr lang="zh-CN" altLang="en-US" smtClean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例如：div,  p,  h1-h6,  ul,  li,  dl,  dt,  dd，</a:t>
            </a:r>
            <a:r>
              <a:rPr lang="en-US" altLang="zh-CN" smtClean="0"/>
              <a:t>table</a:t>
            </a:r>
            <a:r>
              <a:rPr lang="zh-CN" altLang="en-US" smtClean="0"/>
              <a:t>、</a:t>
            </a:r>
            <a:r>
              <a:rPr lang="en-US" altLang="zh-CN" smtClean="0"/>
              <a:t>hr</a:t>
            </a:r>
            <a:r>
              <a:rPr lang="zh-CN" altLang="en-US" smtClean="0"/>
              <a:t>等</a:t>
            </a:r>
            <a:endParaRPr lang="zh-CN" altLang="en-US" smtClean="0"/>
          </a:p>
          <a:p>
            <a:pPr lvl="1">
              <a:lnSpc>
                <a:spcPct val="150000"/>
              </a:lnSpc>
              <a:spcBef>
                <a:spcPts val="475"/>
              </a:spcBef>
              <a:buFont typeface="Wingdings" panose="05000000000000000000" pitchFamily="2" charset="2"/>
              <a:buChar char=""/>
            </a:pPr>
            <a:r>
              <a:rPr lang="zh-CN" altLang="en-US" b="1" smtClean="0"/>
              <a:t>行级</a:t>
            </a:r>
            <a:r>
              <a:rPr lang="en-US" altLang="zh-CN" b="1" smtClean="0"/>
              <a:t>(inline)</a:t>
            </a:r>
            <a:r>
              <a:rPr lang="zh-CN" altLang="en-US" b="1" smtClean="0"/>
              <a:t>标签：在一行内按照先后顺序显示</a:t>
            </a:r>
            <a:endParaRPr lang="en-US" altLang="zh-CN" b="1" smtClean="0"/>
          </a:p>
          <a:p>
            <a:pPr marL="1257300" lvl="2" indent="-342900">
              <a:lnSpc>
                <a:spcPct val="150000"/>
              </a:lnSpc>
              <a:spcBef>
                <a:spcPts val="475"/>
              </a:spcBef>
            </a:pPr>
            <a:r>
              <a:rPr lang="zh-CN" altLang="en-US" smtClean="0"/>
              <a:t>只占据显示自己内容的宽度，不会占据整行</a:t>
            </a:r>
            <a:endParaRPr lang="en-US" altLang="zh-CN" smtClean="0"/>
          </a:p>
          <a:p>
            <a:pPr marL="1257300" lvl="2" indent="-342900">
              <a:lnSpc>
                <a:spcPct val="150000"/>
              </a:lnSpc>
              <a:spcBef>
                <a:spcPts val="475"/>
              </a:spcBef>
            </a:pPr>
            <a:r>
              <a:rPr lang="zh-CN" altLang="en-US" smtClean="0"/>
              <a:t>不能通过</a:t>
            </a:r>
            <a:r>
              <a:rPr lang="en-US" altLang="zh-CN" smtClean="0"/>
              <a:t>width</a:t>
            </a:r>
            <a:r>
              <a:rPr lang="zh-CN" altLang="en-US" smtClean="0"/>
              <a:t>、</a:t>
            </a:r>
            <a:r>
              <a:rPr lang="en-US" altLang="zh-CN" smtClean="0"/>
              <a:t>height</a:t>
            </a:r>
            <a:r>
              <a:rPr lang="zh-CN" altLang="en-US" smtClean="0"/>
              <a:t>属性设置宽高</a:t>
            </a:r>
            <a:endParaRPr lang="en-US" altLang="zh-CN" smtClean="0"/>
          </a:p>
          <a:p>
            <a:pPr marL="1257300" lvl="2" indent="-342900">
              <a:lnSpc>
                <a:spcPct val="150000"/>
              </a:lnSpc>
              <a:spcBef>
                <a:spcPts val="475"/>
              </a:spcBef>
            </a:pPr>
            <a:r>
              <a:rPr lang="zh-CN" altLang="en-US" smtClean="0"/>
              <a:t>如果设置了</a:t>
            </a:r>
            <a:r>
              <a:rPr lang="en-US" altLang="zh-CN" smtClean="0"/>
              <a:t>float</a:t>
            </a:r>
            <a:r>
              <a:rPr lang="zh-CN" altLang="en-US" smtClean="0"/>
              <a:t>属性，就可以设置宽高</a:t>
            </a:r>
            <a:endParaRPr lang="zh-CN" altLang="en-US" smtClean="0"/>
          </a:p>
          <a:p>
            <a:pPr marL="1257300" lvl="2" indent="-342900">
              <a:lnSpc>
                <a:spcPct val="150000"/>
              </a:lnSpc>
              <a:spcBef>
                <a:spcPts val="475"/>
              </a:spcBef>
            </a:pPr>
            <a:r>
              <a:rPr lang="zh-CN" altLang="en-US" smtClean="0"/>
              <a:t>例如</a:t>
            </a:r>
            <a:r>
              <a:rPr lang="en-US" altLang="zh-CN" smtClean="0"/>
              <a:t>:span</a:t>
            </a:r>
            <a:r>
              <a:rPr lang="zh-CN" altLang="en-US" smtClean="0"/>
              <a:t>、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i</a:t>
            </a:r>
            <a:r>
              <a:rPr lang="zh-CN" altLang="en-US" smtClean="0"/>
              <a:t>、</a:t>
            </a:r>
            <a:r>
              <a:rPr lang="en-US" altLang="zh-CN" smtClean="0"/>
              <a:t>u</a:t>
            </a:r>
            <a:r>
              <a:rPr lang="zh-CN" altLang="en-US" smtClean="0"/>
              <a:t>、</a:t>
            </a:r>
            <a:r>
              <a:rPr lang="en-US" altLang="zh-CN" smtClean="0"/>
              <a:t>del</a:t>
            </a:r>
            <a:r>
              <a:rPr lang="zh-CN" altLang="en-US" smtClean="0"/>
              <a:t>、&lt;br&gt;、&lt;label&gt;等</a:t>
            </a:r>
            <a:endParaRPr lang="en-US" altLang="zh-CN" smtClean="0"/>
          </a:p>
          <a:p>
            <a:pPr lvl="1">
              <a:lnSpc>
                <a:spcPct val="150000"/>
              </a:lnSpc>
              <a:spcBef>
                <a:spcPts val="475"/>
              </a:spcBef>
              <a:buFont typeface="Wingdings" panose="05000000000000000000" pitchFamily="2" charset="2"/>
              <a:buChar char=""/>
            </a:pPr>
            <a:r>
              <a:rPr lang="zh-CN" altLang="en-US" b="1" smtClean="0"/>
              <a:t>行级块标签</a:t>
            </a:r>
            <a:r>
              <a:rPr lang="en-US" altLang="zh-CN" b="1" smtClean="0"/>
              <a:t>(inline-block):</a:t>
            </a:r>
            <a:r>
              <a:rPr lang="zh-CN" altLang="en-US" b="1" smtClean="0"/>
              <a:t>不会占据整行，但可以通过</a:t>
            </a:r>
            <a:r>
              <a:rPr lang="en-US" altLang="zh-CN" b="1" smtClean="0"/>
              <a:t>width</a:t>
            </a:r>
            <a:r>
              <a:rPr lang="zh-CN" altLang="en-US" b="1" smtClean="0"/>
              <a:t>、</a:t>
            </a:r>
            <a:r>
              <a:rPr lang="en-US" altLang="zh-CN" b="1" smtClean="0"/>
              <a:t>height</a:t>
            </a:r>
            <a:r>
              <a:rPr lang="zh-CN" altLang="en-US" b="1" smtClean="0"/>
              <a:t>设置宽高</a:t>
            </a:r>
            <a:endParaRPr lang="zh-CN" altLang="en-US" b="1" smtClean="0"/>
          </a:p>
          <a:p>
            <a:pPr marL="1200150" lvl="2" indent="-285750">
              <a:lnSpc>
                <a:spcPct val="150000"/>
              </a:lnSpc>
              <a:spcBef>
                <a:spcPts val="475"/>
              </a:spcBef>
              <a:buFont typeface="Wingdings" panose="05000000000000000000" charset="0"/>
              <a:buChar char="ü"/>
            </a:pPr>
            <a:r>
              <a:rPr lang="zh-CN" altLang="en-US" sz="1800" smtClean="0"/>
              <a:t>例如：</a:t>
            </a:r>
            <a:r>
              <a:rPr lang="en-US" altLang="zh-CN" smtClean="0">
                <a:sym typeface="+mn-ea"/>
              </a:rPr>
              <a:t>img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input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textarea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button</a:t>
            </a:r>
            <a:r>
              <a:rPr lang="zh-CN" altLang="en-US" smtClean="0">
                <a:sym typeface="+mn-ea"/>
              </a:rPr>
              <a:t>等</a:t>
            </a:r>
            <a:endParaRPr lang="zh-CN" altLang="en-US" sz="1800" b="1" smtClean="0"/>
          </a:p>
          <a:p>
            <a:pPr lvl="1">
              <a:lnSpc>
                <a:spcPct val="150000"/>
              </a:lnSpc>
              <a:spcBef>
                <a:spcPts val="475"/>
              </a:spcBef>
              <a:buFont typeface="Wingdings" panose="05000000000000000000" pitchFamily="2" charset="2"/>
              <a:buChar char=""/>
            </a:pPr>
            <a:r>
              <a:rPr lang="zh-CN" altLang="en-US" b="1" smtClean="0"/>
              <a:t>可以通</a:t>
            </a:r>
            <a:r>
              <a:rPr lang="en-US" altLang="zh-CN" b="1" smtClean="0"/>
              <a:t>display</a:t>
            </a:r>
            <a:r>
              <a:rPr lang="zh-CN" altLang="en-US" b="1" smtClean="0"/>
              <a:t>属性相互转换：</a:t>
            </a:r>
            <a:r>
              <a:rPr lang="en-US" altLang="zh-CN" b="1" smtClean="0"/>
              <a:t>	</a:t>
            </a:r>
            <a:r>
              <a:rPr lang="en-US" altLang="zh-CN" b="1" smtClean="0">
                <a:solidFill>
                  <a:srgbClr val="FF0000"/>
                </a:solidFill>
              </a:rPr>
              <a:t>display</a:t>
            </a:r>
            <a:r>
              <a:rPr lang="en-US" altLang="zh-CN" smtClean="0"/>
              <a:t>:block/inline/inline-block</a:t>
            </a:r>
            <a:endParaRPr lang="en-US" altLang="zh-CN" smtClean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endParaRPr lang="zh-CN" altLang="en-US" smtClean="0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块级元素与行级元素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3456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display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display:none</a:t>
            </a:r>
            <a:r>
              <a:rPr lang="zh-CN" altLang="en-US" smtClean="0"/>
              <a:t>可以隐藏某个元素，且隐藏的元素不会占用任何空间</a:t>
            </a:r>
            <a:endParaRPr lang="zh-CN" altLang="en-US" smtClean="0"/>
          </a:p>
          <a:p>
            <a:pPr lvl="1">
              <a:lnSpc>
                <a:spcPct val="150000"/>
              </a:lnSpc>
            </a:pPr>
            <a:r>
              <a:rPr lang="en-US" altLang="zh-CN" smtClean="0">
                <a:sym typeface="+mn-ea"/>
              </a:rPr>
              <a:t>display:</a:t>
            </a:r>
            <a:r>
              <a:rPr lang="en-US" altLang="zh-CN" smtClean="0"/>
              <a:t>visible</a:t>
            </a:r>
            <a:r>
              <a:rPr lang="zh-CN" altLang="zh-CN" smtClean="0"/>
              <a:t>可以显示某个元素，默认就是</a:t>
            </a:r>
            <a:r>
              <a:rPr lang="en-US" altLang="zh-CN" smtClean="0"/>
              <a:t>visible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  </a:t>
            </a:r>
            <a:r>
              <a:rPr lang="zh-CN" altLang="en-US" smtClean="0"/>
              <a:t>显示属性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7488832" cy="3528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visibility:hidden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visibility</a:t>
            </a:r>
            <a:r>
              <a:rPr lang="zh-CN" altLang="en-US" smtClean="0"/>
              <a:t>属性指定一个元素应可见还是隐藏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visibility:hidden</a:t>
            </a:r>
            <a:r>
              <a:rPr lang="zh-CN" altLang="en-US" smtClean="0"/>
              <a:t>可以隐藏某个元素，但隐藏的元素仍需占用与未隐藏之前一样的空间</a:t>
            </a:r>
            <a:endParaRPr lang="zh-CN" altLang="en-US" smtClean="0"/>
          </a:p>
          <a:p>
            <a:pPr lvl="1">
              <a:lnSpc>
                <a:spcPct val="150000"/>
              </a:lnSpc>
            </a:pPr>
            <a:r>
              <a:rPr lang="en-US" altLang="zh-CN" smtClean="0">
                <a:sym typeface="+mn-ea"/>
              </a:rPr>
              <a:t>visibility:</a:t>
            </a:r>
            <a:r>
              <a:rPr lang="zh-CN" altLang="en-US"/>
              <a:t>visible  默认值，元素是可见的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 </a:t>
            </a:r>
            <a:r>
              <a:rPr lang="zh-CN" altLang="en-US" smtClean="0"/>
              <a:t>可见性属性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8216265" cy="3863340"/>
          </a:xfrm>
        </p:spPr>
        <p:txBody>
          <a:bodyPr>
            <a:normAutofit fontScale="90000" lnSpcReduction="10000"/>
          </a:bodyPr>
          <a:p>
            <a:pPr>
              <a:lnSpc>
                <a:spcPct val="130000"/>
              </a:lnSpc>
            </a:pPr>
            <a:r>
              <a:rPr lang="zh-CN" altLang="en-US" sz="2000"/>
              <a:t>一般情况下，类似于中、韩、日等国家的文字会自动换行，如果不想换行可以通过以下属性实现</a:t>
            </a:r>
            <a:endParaRPr lang="zh-CN" altLang="en-US" sz="2000"/>
          </a:p>
          <a:p>
            <a:pPr lvl="1">
              <a:lnSpc>
                <a:spcPct val="130000"/>
              </a:lnSpc>
            </a:pPr>
            <a:r>
              <a:rPr lang="en-US" altLang="zh-CN" sz="2000"/>
              <a:t>white-space:nowrap</a:t>
            </a:r>
            <a:endParaRPr lang="zh-CN" altLang="en-US" sz="1665"/>
          </a:p>
          <a:p>
            <a:pPr marL="914400" lvl="2" indent="0">
              <a:lnSpc>
                <a:spcPct val="130000"/>
              </a:lnSpc>
              <a:buNone/>
            </a:pPr>
            <a:endParaRPr lang="zh-CN" altLang="en-US" sz="1495"/>
          </a:p>
          <a:p>
            <a:pPr>
              <a:lnSpc>
                <a:spcPct val="130000"/>
              </a:lnSpc>
            </a:pPr>
            <a:r>
              <a:rPr lang="zh-CN" altLang="en-US" sz="2000"/>
              <a:t>而类似于英文的字符在没有空格断词的情况不会自动换行，此时的解法方法有两种</a:t>
            </a:r>
            <a:r>
              <a:rPr lang="en-US" altLang="zh-CN" sz="2000"/>
              <a:t>:</a:t>
            </a:r>
            <a:endParaRPr lang="en-US" altLang="zh-CN"/>
          </a:p>
          <a:p>
            <a:pPr lvl="1">
              <a:lnSpc>
                <a:spcPct val="130000"/>
              </a:lnSpc>
            </a:pPr>
            <a:r>
              <a:rPr lang="en-US" altLang="zh-CN"/>
              <a:t>word-wrap:break-word</a:t>
            </a:r>
            <a:endParaRPr lang="en-US" altLang="zh-CN"/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使用word-wrap时，它会首先尝试将长单词挪到下一行，再看看下一行的宽度够不够，不够的话就进行单词内的断句。</a:t>
            </a:r>
            <a:endParaRPr lang="en-US" altLang="zh-CN"/>
          </a:p>
          <a:p>
            <a:pPr lvl="1">
              <a:lnSpc>
                <a:spcPct val="130000"/>
              </a:lnSpc>
            </a:pPr>
            <a:r>
              <a:rPr lang="en-US" altLang="zh-CN"/>
              <a:t>word-break:break-all</a:t>
            </a:r>
            <a:endParaRPr lang="en-US" altLang="zh-CN"/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而word-break不会尝试把长单词挪到下一行，而是直接进行单词内的断句</a:t>
            </a:r>
            <a:endParaRPr lang="en-US" altLang="zh-CN" sz="16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</a:t>
            </a:r>
            <a:r>
              <a:rPr lang="zh-CN" altLang="en-US"/>
              <a:t>文字自动换行属性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2344</Words>
  <Application>WPS 演示</Application>
  <PresentationFormat>全屏显示(16:9)</PresentationFormat>
  <Paragraphs>185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Heiti SC Light</vt:lpstr>
      <vt:lpstr>Arial</vt:lpstr>
      <vt:lpstr>Calibri</vt:lpstr>
      <vt:lpstr>Impact</vt:lpstr>
      <vt:lpstr>Wingdings</vt:lpstr>
      <vt:lpstr>Arial Unicode MS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 “无意义”的HTML元素div和span</vt:lpstr>
      <vt:lpstr> 块级元素与行级元素</vt:lpstr>
      <vt:lpstr>1  显示属性</vt:lpstr>
      <vt:lpstr>2  可见性属性</vt:lpstr>
      <vt:lpstr>3 文字自动换行属性</vt:lpstr>
      <vt:lpstr>4 溢出属性</vt:lpstr>
      <vt:lpstr>5  定位属性</vt:lpstr>
      <vt:lpstr>6  浮动属性  </vt:lpstr>
      <vt:lpstr>CSS浮动</vt:lpstr>
      <vt:lpstr>CSS浮动</vt:lpstr>
      <vt:lpstr>CSS浮动</vt:lpstr>
      <vt:lpstr>CSS浮动</vt:lpstr>
      <vt:lpstr>7  清除属性</vt:lpstr>
      <vt:lpstr>8 堆叠属性</vt:lpstr>
      <vt:lpstr>DIV+CSS网站首页布局实例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602</cp:revision>
  <dcterms:created xsi:type="dcterms:W3CDTF">2015-08-22T06:07:00Z</dcterms:created>
  <dcterms:modified xsi:type="dcterms:W3CDTF">2019-07-11T07:27:54Z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