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6"/>
  </p:handoutMasterIdLst>
  <p:sldIdLst>
    <p:sldId id="290" r:id="rId3"/>
    <p:sldId id="270" r:id="rId5"/>
    <p:sldId id="267" r:id="rId6"/>
    <p:sldId id="273" r:id="rId7"/>
    <p:sldId id="274" r:id="rId8"/>
    <p:sldId id="275" r:id="rId9"/>
    <p:sldId id="281" r:id="rId10"/>
    <p:sldId id="317" r:id="rId11"/>
    <p:sldId id="276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318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7" r:id="rId3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5"/>
    <a:srgbClr val="00B0F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2" autoAdjust="0"/>
    <p:restoredTop sz="97778" autoAdjust="0"/>
  </p:normalViewPr>
  <p:slideViewPr>
    <p:cSldViewPr>
      <p:cViewPr>
        <p:scale>
          <a:sx n="150" d="100"/>
          <a:sy n="150" d="100"/>
        </p:scale>
        <p:origin x="-654" y="-132"/>
      </p:cViewPr>
      <p:guideLst>
        <p:guide orient="horz" pos="1556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94" y="-96"/>
      </p:cViewPr>
      <p:guideLst>
        <p:guide orient="horz" pos="2767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76644-501D-4902-A541-CA2499216D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7F623-7662-4658-BF35-2533AFF055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10099-EE9B-495C-A4CF-41B950C173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NaN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NAN</a:t>
            </a:r>
            <a:r>
              <a:rPr lang="zh-CN" altLang="en-US">
                <a:sym typeface="+mn-ea"/>
              </a:rPr>
              <a:t>是非数字，当程序由于某种原因计算错误时，将产生一个无意义的数字，此时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返回的值为</a:t>
            </a:r>
            <a:r>
              <a:rPr lang="en-US" altLang="zh-CN">
                <a:sym typeface="+mn-ea"/>
              </a:rPr>
              <a:t>NaN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676F-A7F1-492B-92CB-DFB1FD7AEC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924E-519B-483C-8700-29C44E7FB5A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388-15B0-4527-981F-976B939196E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>
            <a:lvl1pPr>
              <a:defRPr sz="1400" b="1" u="none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fld id="{9A0DB2DC-4C9A-4742-B13C-FB6460FD3503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467544" y="987574"/>
            <a:ext cx="6840760" cy="720725"/>
          </a:xfrm>
        </p:spPr>
        <p:txBody>
          <a:bodyPr/>
          <a:lstStyle>
            <a:lvl1pPr>
              <a:buClr>
                <a:srgbClr val="00B0F0"/>
              </a:buClr>
              <a:buFont typeface="Wingdings" panose="05000000000000000000" pitchFamily="2" charset="2"/>
              <a:buChar char="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pitchFamily="2" charset="2"/>
              <a:buChar char="ü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buFont typeface="Wingdings" panose="05000000000000000000" pitchFamily="2" charset="2"/>
              <a:buChar char="ü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buFont typeface="Wingdings" panose="05000000000000000000" pitchFamily="2" charset="2"/>
              <a:buChar char="ü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55762" y="11875"/>
            <a:ext cx="8229600" cy="85725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7915" y="107950"/>
            <a:ext cx="1554480" cy="571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8BF9-F002-4BA6-B546-A8C287E73D1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995" y="120396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06DB-48F7-408A-ACBA-3675DF5EBF9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21C0-41CA-4DA7-97DA-583048EACCC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0A8-875F-45CC-B1C1-99A37B154F8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C8F4-590E-488A-B3AB-573D3B6E392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C6B-40E2-4DBA-9E10-05CA80A28A0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D20-AAE8-4BBE-B96E-FADED0ED7D6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F66C-1030-4DC6-A42C-C9FF0C067F8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6520" y="2644140"/>
            <a:ext cx="7317740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语法基础</a:t>
            </a:r>
            <a:endParaRPr lang="zh-CN" altLang="en-US" sz="6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84015" y="850265"/>
            <a:ext cx="4500245" cy="1456690"/>
            <a:chOff x="5558365" y="644194"/>
            <a:chExt cx="2657082" cy="1456690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558365" y="644194"/>
              <a:ext cx="2657082" cy="145669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02870" tIns="51435" rIns="102870" bIns="51435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 P</a:t>
              </a:r>
              <a:r>
                <a:rPr lang="en-US" sz="8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ython</a:t>
              </a:r>
              <a:endParaRPr lang="en-US" sz="8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85937" y="857238"/>
              <a:ext cx="434911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113317" y="20127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8</a:t>
            </a: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变量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689" y="873656"/>
            <a:ext cx="792088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变量是用于储存信息的容器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变量是一段命名的内存空间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变量是在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程序运行过程中值允许改变的量</a:t>
            </a:r>
            <a:endParaRPr kumimoji="1"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变量由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变量名、变量值和变量类型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组成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变量会在页面</a:t>
            </a:r>
            <a:r>
              <a:rPr kumimoji="1" lang="zh-CN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执行完毕后自动销毁</a:t>
            </a:r>
            <a:endParaRPr kumimoji="1" lang="zh-CN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kumimoji="1"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3850" y="699770"/>
            <a:ext cx="8558530" cy="425831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1800" b="1">
                <a:solidFill>
                  <a:srgbClr val="FF0000"/>
                </a:solidFill>
              </a:rPr>
              <a:t>第一个字符必须是字母、</a:t>
            </a:r>
            <a:r>
              <a:rPr lang="en-US" altLang="zh-CN" sz="1800" b="1">
                <a:solidFill>
                  <a:srgbClr val="FF0000"/>
                </a:solidFill>
              </a:rPr>
              <a:t>_ </a:t>
            </a:r>
            <a:r>
              <a:rPr lang="zh-CN" altLang="en-US" sz="1800" b="1">
                <a:solidFill>
                  <a:srgbClr val="FF0000"/>
                </a:solidFill>
              </a:rPr>
              <a:t>或</a:t>
            </a:r>
            <a:r>
              <a:rPr lang="en-US" altLang="zh-CN" sz="1800" b="1">
                <a:solidFill>
                  <a:srgbClr val="FF0000"/>
                </a:solidFill>
              </a:rPr>
              <a:t>$</a:t>
            </a:r>
            <a:r>
              <a:rPr lang="en-GB" altLang="en-US" sz="1800"/>
              <a:t>,</a:t>
            </a:r>
            <a:r>
              <a:rPr lang="zh-CN" altLang="en-US" sz="1800"/>
              <a:t>其后的字符还可以是数字</a:t>
            </a:r>
            <a:endParaRPr lang="zh-CN" altLang="en-US" sz="1800"/>
          </a:p>
          <a:p>
            <a:pPr>
              <a:lnSpc>
                <a:spcPct val="150000"/>
              </a:lnSpc>
            </a:pPr>
            <a:r>
              <a:rPr lang="zh-CN" altLang="zh-CN" sz="1800" b="1">
                <a:solidFill>
                  <a:srgbClr val="FF0000"/>
                </a:solidFill>
              </a:rPr>
              <a:t>严格区分大小写</a:t>
            </a:r>
            <a:r>
              <a:rPr lang="en-US" altLang="zh-CN" sz="1800"/>
              <a:t>,</a:t>
            </a:r>
            <a:r>
              <a:rPr lang="zh-CN" altLang="zh-CN" sz="1800"/>
              <a:t>要有一定含义</a:t>
            </a:r>
            <a:endParaRPr lang="zh-CN" altLang="zh-CN" sz="1800"/>
          </a:p>
          <a:p>
            <a:pPr>
              <a:lnSpc>
                <a:spcPct val="150000"/>
              </a:lnSpc>
            </a:pPr>
            <a:r>
              <a:rPr lang="zh-CN" altLang="zh-CN" sz="1800"/>
              <a:t>建议用</a:t>
            </a:r>
            <a:r>
              <a:rPr lang="zh-CN" altLang="zh-CN" sz="1800" b="1">
                <a:solidFill>
                  <a:srgbClr val="FF0000"/>
                </a:solidFill>
              </a:rPr>
              <a:t>小驼峰</a:t>
            </a:r>
            <a:r>
              <a:rPr lang="zh-CN" altLang="zh-CN" sz="1800"/>
              <a:t>规则来命名变量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en-US" altLang="zh-CN" sz="1800">
                <a:sym typeface="+mn-ea"/>
              </a:rPr>
              <a:t>JavaScript</a:t>
            </a:r>
            <a:r>
              <a:rPr lang="zh-CN" altLang="en-US" sz="1800">
                <a:sym typeface="+mn-ea"/>
              </a:rPr>
              <a:t>中的</a:t>
            </a:r>
            <a:r>
              <a:rPr lang="zh-CN" altLang="en-US" sz="1800" b="1">
                <a:solidFill>
                  <a:srgbClr val="FF0000"/>
                </a:solidFill>
                <a:sym typeface="+mn-ea"/>
              </a:rPr>
              <a:t>关键字</a:t>
            </a:r>
            <a:r>
              <a:rPr lang="zh-CN" altLang="en-US" sz="1800">
                <a:sym typeface="+mn-ea"/>
              </a:rPr>
              <a:t>不能作为变量名</a:t>
            </a:r>
            <a:endParaRPr lang="zh-CN" altLang="en-US" sz="1800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zh-CN" sz="1500"/>
              <a:t>break, case, catch, continue, default, delete, do, else, finally, for, function, if, in, instanceof, new, return, switch, this, throw, try, typeof, var, void, while, with</a:t>
            </a:r>
            <a:endParaRPr lang="zh-CN" altLang="zh-CN" sz="1500"/>
          </a:p>
          <a:p>
            <a:pPr>
              <a:lnSpc>
                <a:spcPct val="150000"/>
              </a:lnSpc>
            </a:pPr>
            <a:r>
              <a:rPr lang="en-US" altLang="zh-CN" sz="1800"/>
              <a:t>JavaScript</a:t>
            </a:r>
            <a:r>
              <a:rPr lang="zh-CN" altLang="en-US" sz="1800"/>
              <a:t>中的</a:t>
            </a:r>
            <a:r>
              <a:rPr lang="zh-CN" altLang="en-US" sz="1800" b="1">
                <a:solidFill>
                  <a:srgbClr val="FF0000"/>
                </a:solidFill>
              </a:rPr>
              <a:t>保留字</a:t>
            </a:r>
            <a:r>
              <a:rPr lang="zh-CN" altLang="en-US" sz="1800"/>
              <a:t>不能作为变量名</a:t>
            </a:r>
            <a:endParaRPr lang="zh-CN" altLang="en-US" sz="1600"/>
          </a:p>
          <a:p>
            <a:pPr lvl="1">
              <a:lnSpc>
                <a:spcPct val="150000"/>
              </a:lnSpc>
            </a:pPr>
            <a:r>
              <a:rPr lang="zh-CN" altLang="en-US" sz="1600"/>
              <a:t>ECMA-262 第三版中保留字的完整列表如下</a:t>
            </a:r>
            <a:endParaRPr lang="zh-CN" altLang="en-US" sz="1600"/>
          </a:p>
          <a:p>
            <a:pPr marL="914400" lvl="2" indent="0">
              <a:lnSpc>
                <a:spcPct val="110000"/>
              </a:lnSpc>
              <a:buNone/>
            </a:pPr>
            <a:r>
              <a:rPr lang="zh-CN" altLang="zh-CN" sz="1400"/>
              <a:t>abstract， boolean， byte， char， class， const， debugger， double， enum， export， extends， final， float， goto， implements， import， int， interface， long， native， package， private， protected， public， short， static， super， synchronized， throws， transient， volatile </a:t>
            </a:r>
            <a:endParaRPr lang="zh-CN" altLang="zh-CN" sz="1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7502" y="-20510"/>
            <a:ext cx="8229600" cy="857250"/>
          </a:xfrm>
        </p:spPr>
        <p:txBody>
          <a:bodyPr/>
          <a:lstStyle/>
          <a:p>
            <a:r>
              <a:rPr lang="en-US" altLang="zh-CN" dirty="0" smtClean="0"/>
              <a:t>8.1 </a:t>
            </a:r>
            <a:r>
              <a:rPr lang="zh-CN" altLang="en-US" dirty="0" smtClean="0"/>
              <a:t>变</a:t>
            </a:r>
            <a:r>
              <a:rPr lang="zh-CN" altLang="en-US" dirty="0"/>
              <a:t>量命名规则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9900" y="773430"/>
            <a:ext cx="8566596" cy="410257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500" dirty="0"/>
              <a:t>方法一：</a:t>
            </a:r>
            <a:endParaRPr lang="zh-CN" altLang="en-US" sz="2500" dirty="0"/>
          </a:p>
          <a:p>
            <a:pPr marL="0" indent="0">
              <a:buNone/>
            </a:pPr>
            <a:r>
              <a:rPr lang="en-US" altLang="zh-CN" sz="2500" dirty="0"/>
              <a:t>	</a:t>
            </a:r>
            <a:r>
              <a:rPr lang="en-US" altLang="zh-CN" sz="2500" dirty="0" err="1"/>
              <a:t>var</a:t>
            </a:r>
            <a:r>
              <a:rPr lang="en-US" altLang="zh-CN" sz="2500" dirty="0"/>
              <a:t> </a:t>
            </a:r>
            <a:r>
              <a:rPr lang="zh-CN" altLang="en-US" sz="2500" dirty="0"/>
              <a:t>变量名                  </a:t>
            </a:r>
            <a:r>
              <a:rPr lang="en-US" altLang="zh-CN" sz="2500" dirty="0">
                <a:solidFill>
                  <a:srgbClr val="FF0000"/>
                </a:solidFill>
              </a:rPr>
              <a:t>//</a:t>
            </a:r>
            <a:r>
              <a:rPr lang="zh-CN" altLang="en-US" sz="2500" dirty="0">
                <a:solidFill>
                  <a:srgbClr val="FF0000"/>
                </a:solidFill>
              </a:rPr>
              <a:t>使用</a:t>
            </a:r>
            <a:r>
              <a:rPr lang="en-US" altLang="zh-CN" sz="2500" dirty="0" err="1">
                <a:solidFill>
                  <a:srgbClr val="FF0000"/>
                </a:solidFill>
              </a:rPr>
              <a:t>var</a:t>
            </a:r>
            <a:r>
              <a:rPr lang="zh-CN" altLang="en-US" sz="2500" dirty="0">
                <a:solidFill>
                  <a:srgbClr val="FF0000"/>
                </a:solidFill>
              </a:rPr>
              <a:t>声明一个变量</a:t>
            </a:r>
            <a:endParaRPr lang="zh-CN" altLang="en-US" sz="25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500" dirty="0"/>
              <a:t>	</a:t>
            </a:r>
            <a:r>
              <a:rPr lang="zh-CN" altLang="en-US" sz="2500" dirty="0"/>
              <a:t>变量名</a:t>
            </a:r>
            <a:r>
              <a:rPr lang="en-US" altLang="zh-CN" sz="2500" dirty="0"/>
              <a:t>=</a:t>
            </a:r>
            <a:r>
              <a:rPr lang="zh-CN" altLang="en-US" sz="2500" dirty="0"/>
              <a:t>值                  </a:t>
            </a:r>
            <a:r>
              <a:rPr lang="en-US" altLang="zh-CN" sz="2500" dirty="0">
                <a:solidFill>
                  <a:srgbClr val="FF0000"/>
                </a:solidFill>
              </a:rPr>
              <a:t>//</a:t>
            </a:r>
            <a:r>
              <a:rPr lang="zh-CN" altLang="en-US" sz="2500" dirty="0">
                <a:solidFill>
                  <a:srgbClr val="FF0000"/>
                </a:solidFill>
              </a:rPr>
              <a:t>对已声明的变量赋值</a:t>
            </a:r>
            <a:endParaRPr lang="zh-CN" altLang="en-US" sz="2500" dirty="0">
              <a:solidFill>
                <a:srgbClr val="FF0000"/>
              </a:solidFill>
            </a:endParaRPr>
          </a:p>
          <a:p>
            <a:r>
              <a:rPr lang="zh-CN" altLang="en-US" sz="2500" dirty="0"/>
              <a:t>方法二：</a:t>
            </a:r>
            <a:endParaRPr lang="zh-CN" altLang="en-US" sz="2500" dirty="0"/>
          </a:p>
          <a:p>
            <a:pPr marL="457200" lvl="1" indent="0">
              <a:buNone/>
            </a:pPr>
            <a:r>
              <a:rPr lang="en-US" altLang="zh-CN" sz="2500" dirty="0">
                <a:sym typeface="+mn-ea"/>
              </a:rPr>
              <a:t>	</a:t>
            </a:r>
            <a:r>
              <a:rPr lang="en-US" altLang="zh-CN" sz="2500" b="1" dirty="0" err="1">
                <a:solidFill>
                  <a:srgbClr val="FF0000"/>
                </a:solidFill>
                <a:sym typeface="+mn-ea"/>
              </a:rPr>
              <a:t>var</a:t>
            </a:r>
            <a:r>
              <a:rPr lang="en-US" altLang="zh-CN" sz="250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500" b="1" dirty="0">
                <a:solidFill>
                  <a:srgbClr val="FF0000"/>
                </a:solidFill>
                <a:sym typeface="+mn-ea"/>
              </a:rPr>
              <a:t>变量名</a:t>
            </a:r>
            <a:r>
              <a:rPr lang="en-US" altLang="zh-CN" sz="2500" b="1" dirty="0">
                <a:solidFill>
                  <a:srgbClr val="FF0000"/>
                </a:solidFill>
                <a:sym typeface="+mn-ea"/>
              </a:rPr>
              <a:t>=</a:t>
            </a:r>
            <a:r>
              <a:rPr lang="zh-CN" altLang="en-US" sz="2500" b="1" dirty="0">
                <a:solidFill>
                  <a:srgbClr val="FF0000"/>
                </a:solidFill>
                <a:sym typeface="+mn-ea"/>
              </a:rPr>
              <a:t>值</a:t>
            </a:r>
            <a:r>
              <a:rPr lang="zh-CN" altLang="en-US" sz="2500" b="1" dirty="0">
                <a:sym typeface="+mn-ea"/>
              </a:rPr>
              <a:t> </a:t>
            </a:r>
            <a:r>
              <a:rPr lang="zh-CN" altLang="en-US" sz="2500" dirty="0">
                <a:sym typeface="+mn-ea"/>
              </a:rPr>
              <a:t>           </a:t>
            </a:r>
            <a:r>
              <a:rPr lang="en-US" altLang="zh-CN" sz="2500" dirty="0">
                <a:solidFill>
                  <a:srgbClr val="FF0000"/>
                </a:solidFill>
                <a:sym typeface="+mn-ea"/>
              </a:rPr>
              <a:t>//</a:t>
            </a:r>
            <a:r>
              <a:rPr lang="zh-CN" altLang="en-US" sz="2500" dirty="0">
                <a:solidFill>
                  <a:srgbClr val="FF0000"/>
                </a:solidFill>
                <a:sym typeface="+mn-ea"/>
              </a:rPr>
              <a:t>声明变量的同时可以赋值</a:t>
            </a:r>
            <a:endParaRPr lang="zh-CN" altLang="en-US" sz="2500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sz="2500" dirty="0">
                <a:sym typeface="+mn-ea"/>
              </a:rPr>
              <a:t>方法三：</a:t>
            </a:r>
            <a:endParaRPr lang="zh-CN" altLang="en-US" sz="2500" dirty="0">
              <a:sym typeface="+mn-ea"/>
            </a:endParaRPr>
          </a:p>
          <a:p>
            <a:pPr marL="914400" lvl="2" indent="0">
              <a:buNone/>
            </a:pPr>
            <a:r>
              <a:rPr lang="en-US" altLang="zh-CN" sz="2500" dirty="0"/>
              <a:t> </a:t>
            </a:r>
            <a:r>
              <a:rPr lang="zh-CN" altLang="en-US" sz="2500" dirty="0"/>
              <a:t>变量名</a:t>
            </a:r>
            <a:r>
              <a:rPr lang="en-US" altLang="zh-CN" sz="2500" dirty="0"/>
              <a:t>=</a:t>
            </a:r>
            <a:r>
              <a:rPr lang="zh-CN" altLang="en-US" sz="2500" dirty="0"/>
              <a:t>值                  </a:t>
            </a:r>
            <a:r>
              <a:rPr lang="en-US" altLang="zh-CN" sz="2500" dirty="0">
                <a:solidFill>
                  <a:srgbClr val="FF0000"/>
                </a:solidFill>
              </a:rPr>
              <a:t>//</a:t>
            </a:r>
            <a:r>
              <a:rPr lang="zh-CN" altLang="en-US" sz="2500" dirty="0">
                <a:solidFill>
                  <a:srgbClr val="FF0000"/>
                </a:solidFill>
              </a:rPr>
              <a:t>变量可以不声明而直接赋值</a:t>
            </a:r>
            <a:r>
              <a:rPr lang="en-US" altLang="zh-CN" sz="2500" dirty="0"/>
              <a:t>	</a:t>
            </a:r>
            <a:endParaRPr lang="en-US" altLang="zh-CN" sz="2500" dirty="0"/>
          </a:p>
          <a:p>
            <a:r>
              <a:rPr lang="zh-CN" altLang="en-US" sz="2500" dirty="0"/>
              <a:t>方法四：</a:t>
            </a:r>
            <a:endParaRPr lang="zh-CN" altLang="en-US" sz="2500" dirty="0"/>
          </a:p>
          <a:p>
            <a:pPr marL="914400" lvl="2" indent="0">
              <a:buNone/>
            </a:pPr>
            <a:r>
              <a:rPr lang="zh-CN" altLang="en-US" sz="2500" dirty="0"/>
              <a:t> </a:t>
            </a:r>
            <a:r>
              <a:rPr lang="en-US" altLang="zh-CN" sz="2500" dirty="0" err="1">
                <a:sym typeface="+mn-ea"/>
              </a:rPr>
              <a:t>var</a:t>
            </a:r>
            <a:r>
              <a:rPr lang="en-US" altLang="zh-CN" sz="2500" dirty="0">
                <a:sym typeface="+mn-ea"/>
              </a:rPr>
              <a:t> </a:t>
            </a:r>
            <a:r>
              <a:rPr lang="zh-CN" altLang="en-US" sz="2500" dirty="0">
                <a:sym typeface="+mn-ea"/>
              </a:rPr>
              <a:t>变量名</a:t>
            </a:r>
            <a:r>
              <a:rPr lang="en-US" altLang="zh-CN" sz="2500" dirty="0">
                <a:sym typeface="+mn-ea"/>
              </a:rPr>
              <a:t>1=</a:t>
            </a:r>
            <a:r>
              <a:rPr lang="zh-CN" altLang="en-US" sz="2500" dirty="0">
                <a:sym typeface="+mn-ea"/>
              </a:rPr>
              <a:t>值，变量名</a:t>
            </a:r>
            <a:r>
              <a:rPr lang="en-US" altLang="zh-CN" sz="2500" dirty="0">
                <a:sym typeface="+mn-ea"/>
              </a:rPr>
              <a:t>2=</a:t>
            </a:r>
            <a:r>
              <a:rPr lang="zh-CN" altLang="en-US" sz="2500" dirty="0">
                <a:sym typeface="+mn-ea"/>
              </a:rPr>
              <a:t>值，变量名</a:t>
            </a:r>
            <a:r>
              <a:rPr lang="en-US" altLang="zh-CN" sz="2500" dirty="0">
                <a:sym typeface="+mn-ea"/>
              </a:rPr>
              <a:t>3=</a:t>
            </a:r>
            <a:r>
              <a:rPr lang="zh-CN" altLang="en-US" sz="2500" dirty="0">
                <a:sym typeface="+mn-ea"/>
              </a:rPr>
              <a:t>值    </a:t>
            </a:r>
            <a:r>
              <a:rPr lang="zh-CN" altLang="en-US" sz="2500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500" dirty="0">
                <a:solidFill>
                  <a:srgbClr val="FF0000"/>
                </a:solidFill>
                <a:sym typeface="+mn-ea"/>
              </a:rPr>
              <a:t>//</a:t>
            </a:r>
            <a:r>
              <a:rPr lang="zh-CN" altLang="en-US" sz="2500" dirty="0">
                <a:solidFill>
                  <a:srgbClr val="FF0000"/>
                </a:solidFill>
                <a:sym typeface="+mn-ea"/>
              </a:rPr>
              <a:t>可以同时定义多个变量</a:t>
            </a:r>
            <a:endParaRPr lang="zh-CN" altLang="en-US" sz="2500" dirty="0">
              <a:solidFill>
                <a:srgbClr val="FF0000"/>
              </a:solidFill>
              <a:sym typeface="+mn-ea"/>
            </a:endParaRPr>
          </a:p>
          <a:p>
            <a:pPr marL="914400" lvl="2" indent="0">
              <a:buNone/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200" b="1" dirty="0">
                <a:solidFill>
                  <a:srgbClr val="FF0000"/>
                </a:solidFill>
              </a:rPr>
              <a:t>注</a:t>
            </a:r>
            <a:r>
              <a:rPr lang="zh-CN" altLang="en-US" sz="2200" b="1" dirty="0"/>
              <a:t>：</a:t>
            </a:r>
            <a:r>
              <a:rPr lang="zh-CN" altLang="en-US" sz="2200" dirty="0"/>
              <a:t>重新声明的变量，不会丢失原始值，除非重新赋值</a:t>
            </a:r>
            <a:endParaRPr lang="zh-CN" altLang="en-US" sz="2200" dirty="0"/>
          </a:p>
          <a:p>
            <a:pPr marL="0" indent="0">
              <a:buNone/>
            </a:pPr>
            <a:r>
              <a:rPr lang="zh-CN" altLang="en-US" sz="2900" dirty="0"/>
              <a:t>     </a:t>
            </a:r>
            <a:r>
              <a:rPr lang="zh-CN" altLang="en-US" sz="2200" dirty="0"/>
              <a:t> </a:t>
            </a:r>
            <a:r>
              <a:rPr lang="en-US" altLang="zh-CN" sz="2200" dirty="0" err="1"/>
              <a:t>var</a:t>
            </a:r>
            <a:r>
              <a:rPr lang="en-US" altLang="zh-CN" sz="2200" dirty="0"/>
              <a:t>  test=100 ;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        </a:t>
            </a:r>
            <a:r>
              <a:rPr lang="en-US" altLang="zh-CN" sz="2200" dirty="0" err="1"/>
              <a:t>var</a:t>
            </a:r>
            <a:r>
              <a:rPr lang="en-US" altLang="zh-CN" sz="2200" dirty="0"/>
              <a:t>  test ;           //</a:t>
            </a:r>
            <a:r>
              <a:rPr lang="zh-CN" altLang="en-US" sz="2200" dirty="0"/>
              <a:t>则</a:t>
            </a:r>
            <a:r>
              <a:rPr lang="en-US" altLang="zh-CN" sz="2200" dirty="0"/>
              <a:t>test</a:t>
            </a:r>
            <a:r>
              <a:rPr lang="zh-CN" altLang="en-US" sz="2200" dirty="0"/>
              <a:t>值仍为</a:t>
            </a:r>
            <a:r>
              <a:rPr lang="en-US" altLang="zh-CN" sz="2200" dirty="0"/>
              <a:t>100</a:t>
            </a:r>
            <a:endParaRPr lang="en-US" altLang="zh-CN" sz="2200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 </a:t>
            </a:r>
            <a:r>
              <a:rPr lang="zh-CN" altLang="en-US" dirty="0"/>
              <a:t>变量声明与赋值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732155"/>
            <a:ext cx="8361680" cy="405320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1800"/>
              <a:t>5</a:t>
            </a:r>
            <a:r>
              <a:rPr lang="zh-CN" altLang="en-US" sz="1800"/>
              <a:t>种原始类</a:t>
            </a:r>
            <a:r>
              <a:rPr lang="zh-CN" altLang="en-US" sz="1800" smtClean="0"/>
              <a:t>型  </a:t>
            </a:r>
            <a:endParaRPr lang="zh-CN" altLang="en-US" sz="1800"/>
          </a:p>
          <a:p>
            <a:pPr lvl="1"/>
            <a:r>
              <a:rPr lang="en-US" altLang="zh-CN" sz="1800"/>
              <a:t>string       </a:t>
            </a:r>
            <a:r>
              <a:rPr lang="zh-CN" altLang="en-US" sz="1800"/>
              <a:t>字符串</a:t>
            </a:r>
            <a:endParaRPr lang="zh-CN" altLang="en-US" sz="1800"/>
          </a:p>
          <a:p>
            <a:pPr lvl="1"/>
            <a:r>
              <a:rPr lang="en-US" altLang="zh-CN" sz="1800"/>
              <a:t>number    </a:t>
            </a:r>
            <a:r>
              <a:rPr lang="zh-CN" altLang="en-US" sz="1800"/>
              <a:t>数字</a:t>
            </a:r>
            <a:endParaRPr lang="zh-CN" altLang="en-US" sz="1800"/>
          </a:p>
          <a:p>
            <a:pPr lvl="1"/>
            <a:r>
              <a:rPr lang="en-US" altLang="zh-CN" sz="1800"/>
              <a:t>boolean    </a:t>
            </a:r>
            <a:r>
              <a:rPr lang="zh-CN" altLang="en-US" sz="1800"/>
              <a:t>布尔   </a:t>
            </a:r>
            <a:r>
              <a:rPr lang="en-US" altLang="zh-CN" sz="1800"/>
              <a:t>true  false</a:t>
            </a:r>
            <a:endParaRPr lang="en-US" altLang="zh-CN" sz="1800"/>
          </a:p>
          <a:p>
            <a:pPr lvl="1"/>
            <a:r>
              <a:rPr lang="en-US" altLang="zh-CN" sz="1800"/>
              <a:t>undefined  </a:t>
            </a:r>
            <a:r>
              <a:rPr lang="zh-CN" altLang="en-US" sz="1800"/>
              <a:t>未定义</a:t>
            </a:r>
            <a:endParaRPr lang="zh-CN" altLang="en-US" sz="1800"/>
          </a:p>
          <a:p>
            <a:pPr lvl="1"/>
            <a:r>
              <a:rPr lang="en-US" altLang="zh-CN" sz="1800"/>
              <a:t>null             </a:t>
            </a:r>
            <a:r>
              <a:rPr lang="zh-CN" altLang="en-US" sz="1800"/>
              <a:t>空</a:t>
            </a:r>
            <a:endParaRPr lang="zh-CN" altLang="en-US" sz="1800"/>
          </a:p>
          <a:p>
            <a:r>
              <a:rPr lang="en-US" altLang="zh-CN" sz="2000"/>
              <a:t>复合数据类型：数组(Array)、对象(Object)、函数(Function)</a:t>
            </a:r>
            <a:endParaRPr lang="en-US" altLang="zh-CN" sz="2000"/>
          </a:p>
          <a:p>
            <a:r>
              <a:rPr lang="en-US" altLang="zh-CN" sz="2000"/>
              <a:t>基本数据类型的值只有一个，而复合数据类型的值可以多个</a:t>
            </a:r>
            <a:endParaRPr lang="en-US" altLang="zh-CN" sz="2000"/>
          </a:p>
          <a:p>
            <a:pPr lvl="0"/>
            <a:r>
              <a:rPr lang="zh-CN" altLang="en-US" sz="2160"/>
              <a:t>可以通过</a:t>
            </a:r>
            <a:r>
              <a:rPr lang="en-US" altLang="zh-CN" sz="2160" b="1">
                <a:solidFill>
                  <a:srgbClr val="FF0000"/>
                </a:solidFill>
                <a:effectLst/>
              </a:rPr>
              <a:t>typeof</a:t>
            </a:r>
            <a:r>
              <a:rPr lang="zh-CN" altLang="en-US" sz="2160"/>
              <a:t>运算符来判断数据类型</a:t>
            </a:r>
            <a:endParaRPr lang="zh-CN" altLang="en-US" sz="216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 </a:t>
            </a:r>
            <a:r>
              <a:rPr lang="zh-CN" altLang="en-US" dirty="0"/>
              <a:t>数据类型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7425"/>
            <a:ext cx="7687945" cy="3692525"/>
          </a:xfrm>
        </p:spPr>
        <p:txBody>
          <a:bodyPr>
            <a:normAutofit/>
          </a:bodyPr>
          <a:lstStyle/>
          <a:p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字符串型是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JavaScript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中用来表示文本的数据类型</a:t>
            </a:r>
            <a:endParaRPr lang="en-US" altLang="x-none" dirty="0">
              <a:solidFill>
                <a:schemeClr val="tx1">
                  <a:lumMod val="95000"/>
                  <a:lumOff val="5000"/>
                </a:schemeClr>
              </a:solidFill>
              <a:sym typeface="微软雅黑" panose="020B0503020204020204" pitchFamily="34" charset="-122"/>
            </a:endParaRPr>
          </a:p>
          <a:p>
            <a:pPr lvl="1"/>
            <a:r>
              <a:rPr lang="en-US" altLang="x-none" b="1" dirty="0">
                <a:solidFill>
                  <a:srgbClr val="FF0000"/>
                </a:solidFill>
                <a:sym typeface="微软雅黑" panose="020B0503020204020204" pitchFamily="34" charset="-122"/>
              </a:rPr>
              <a:t>字符串由单引号或是双引号括起来</a:t>
            </a:r>
            <a:endParaRPr lang="en-US" altLang="x-none" b="1" dirty="0">
              <a:solidFill>
                <a:srgbClr val="FF0000"/>
              </a:solidFill>
              <a:sym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单引号和双引号</a:t>
            </a:r>
            <a:r>
              <a:rPr lang="zh-CN" altLang="en-US" dirty="0">
                <a:solidFill>
                  <a:srgbClr val="FF0000"/>
                </a:solidFill>
                <a:sym typeface="微软雅黑" panose="020B0503020204020204" pitchFamily="34" charset="-122"/>
              </a:rPr>
              <a:t>均不能解析变量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 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sym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变量与字符串、变量与变量之间可以使用运算符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来连接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sym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单引号和双引号可以</a:t>
            </a:r>
            <a:r>
              <a:rPr lang="zh-CN" altLang="en-US" dirty="0">
                <a:solidFill>
                  <a:srgbClr val="FF0000"/>
                </a:solidFill>
                <a:sym typeface="微软雅黑" panose="020B0503020204020204" pitchFamily="34" charset="-122"/>
              </a:rPr>
              <a:t>互相嵌套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，如果单引号中要嵌套单引号，需要将单引号</a:t>
            </a:r>
            <a:r>
              <a:rPr lang="zh-CN" altLang="en-US" dirty="0">
                <a:solidFill>
                  <a:srgbClr val="FF0000"/>
                </a:solidFill>
                <a:sym typeface="微软雅黑" panose="020B0503020204020204" pitchFamily="34" charset="-122"/>
              </a:rPr>
              <a:t>转义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，同理，双引号中嵌套双引号也需要转义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9.1 </a:t>
            </a:r>
            <a:r>
              <a:rPr lang="en-US" altLang="zh-CN" dirty="0"/>
              <a:t>string</a:t>
            </a:r>
            <a:r>
              <a:rPr lang="zh-CN" altLang="en-US" dirty="0"/>
              <a:t>（字符串型）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</a:t>
            </a:r>
            <a:r>
              <a:rPr lang="zh-CN" altLang="en-US" dirty="0"/>
              <a:t>义字符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539750" y="843915"/>
            <a:ext cx="6861810" cy="32550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9750" y="4300855"/>
            <a:ext cx="628459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'Myname is "Curry"</a:t>
            </a:r>
            <a:r>
              <a:rPr lang="en-US"/>
              <a:t>\n , I\</a:t>
            </a:r>
            <a:r>
              <a:rPr lang="en-US" altLang="zh-CN">
                <a:sym typeface="+mn-ea"/>
              </a:rPr>
              <a:t>'m studying JavaScript'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995" y="627380"/>
            <a:ext cx="8126095" cy="4396740"/>
          </a:xfrm>
        </p:spPr>
        <p:txBody>
          <a:bodyPr>
            <a:normAutofit fontScale="95000"/>
          </a:bodyPr>
          <a:lstStyle/>
          <a:p>
            <a:r>
              <a:rPr lang="zh-CN" altLang="en-US"/>
              <a:t>整型</a:t>
            </a:r>
            <a:endParaRPr lang="zh-CN" altLang="en-US"/>
          </a:p>
          <a:p>
            <a:pPr lvl="1"/>
            <a:r>
              <a:rPr lang="en-US" altLang="zh-CN" sz="2000"/>
              <a:t>0</a:t>
            </a:r>
            <a:endParaRPr lang="en-US" altLang="zh-CN" sz="2000"/>
          </a:p>
          <a:p>
            <a:pPr lvl="1"/>
            <a:r>
              <a:rPr lang="en-US" altLang="zh-CN"/>
              <a:t>6</a:t>
            </a:r>
            <a:endParaRPr lang="en-US" altLang="zh-CN"/>
          </a:p>
          <a:p>
            <a:pPr lvl="1"/>
            <a:r>
              <a:rPr lang="en-US" altLang="zh-CN"/>
              <a:t>-100</a:t>
            </a:r>
            <a:endParaRPr lang="en-US" altLang="zh-CN"/>
          </a:p>
          <a:p>
            <a:pPr lvl="1"/>
            <a:r>
              <a:rPr lang="en-US" altLang="zh-CN" b="1">
                <a:solidFill>
                  <a:srgbClr val="FF0000"/>
                </a:solidFill>
              </a:rPr>
              <a:t>0x</a:t>
            </a:r>
            <a:r>
              <a:rPr lang="en-US" altLang="zh-CN"/>
              <a:t>f00       //</a:t>
            </a:r>
            <a:r>
              <a:rPr lang="zh-CN" altLang="en-US"/>
              <a:t>十六</a:t>
            </a:r>
            <a:r>
              <a:rPr lang="zh-CN" altLang="zh-CN"/>
              <a:t>进制数</a:t>
            </a:r>
            <a:r>
              <a:rPr lang="en-US" altLang="zh-CN"/>
              <a:t>,</a:t>
            </a:r>
            <a:r>
              <a:rPr lang="zh-CN" altLang="en-US"/>
              <a:t>会被转成十进制显示</a:t>
            </a:r>
            <a:endParaRPr lang="en-US" altLang="zh-CN"/>
          </a:p>
          <a:p>
            <a:pPr lvl="1"/>
            <a:r>
              <a:rPr lang="en-US" altLang="zh-CN" b="1" smtClean="0">
                <a:solidFill>
                  <a:srgbClr val="FF0000"/>
                </a:solidFill>
              </a:rPr>
              <a:t>0</a:t>
            </a:r>
            <a:r>
              <a:rPr lang="en-US" altLang="zh-CN" smtClean="0"/>
              <a:t>177         </a:t>
            </a:r>
            <a:r>
              <a:rPr lang="en-US" altLang="zh-CN"/>
              <a:t>//</a:t>
            </a:r>
            <a:r>
              <a:rPr lang="zh-CN" altLang="en-US"/>
              <a:t>八进制数，会被转成十进制显示</a:t>
            </a:r>
            <a:endParaRPr lang="zh-CN" altLang="en-US"/>
          </a:p>
          <a:p>
            <a:r>
              <a:rPr lang="zh-CN" altLang="en-US"/>
              <a:t>浮点型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1.2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.123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3.14e11     //3.14x10</a:t>
            </a:r>
            <a:r>
              <a:rPr lang="en-US" altLang="zh-CN" baseline="30000">
                <a:sym typeface="+mn-ea"/>
              </a:rPr>
              <a:t>11</a:t>
            </a:r>
            <a:r>
              <a:rPr lang="en-US" altLang="zh-CN">
                <a:sym typeface="+mn-ea"/>
              </a:rPr>
              <a:t>  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sym typeface="微软雅黑" panose="020B0503020204020204" pitchFamily="34" charset="-122"/>
              </a:rPr>
              <a:t>浮点数值的最高精度是</a:t>
            </a:r>
            <a:r>
              <a:rPr lang="en-US" altLang="zh-CN" dirty="0">
                <a:solidFill>
                  <a:srgbClr val="FF0000"/>
                </a:solidFill>
                <a:sym typeface="微软雅黑" panose="020B0503020204020204" pitchFamily="34" charset="-122"/>
              </a:rPr>
              <a:t>17</a:t>
            </a:r>
            <a:r>
              <a:rPr lang="zh-CN" altLang="en-US" dirty="0">
                <a:solidFill>
                  <a:srgbClr val="FF0000"/>
                </a:solidFill>
                <a:sym typeface="微软雅黑" panose="020B0503020204020204" pitchFamily="34" charset="-122"/>
              </a:rPr>
              <a:t>位小数，但在进行算术计算时其精度远远不如整数</a:t>
            </a:r>
            <a:r>
              <a:rPr lang="en-US" altLang="zh-CN">
                <a:sym typeface="+mn-ea"/>
              </a:rPr>
              <a:t>     </a:t>
            </a:r>
            <a:endParaRPr lang="zh-CN" altLang="en-US"/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endParaRPr lang="en-US" altLang="zh-CN" baseline="30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5575" y="12700"/>
            <a:ext cx="8229600" cy="749935"/>
          </a:xfrm>
        </p:spPr>
        <p:txBody>
          <a:bodyPr/>
          <a:lstStyle/>
          <a:p>
            <a:r>
              <a:rPr lang="en-US" altLang="zh-CN" dirty="0" smtClean="0"/>
              <a:t>9.2 </a:t>
            </a:r>
            <a:r>
              <a:rPr lang="en-US" altLang="zh-CN" dirty="0"/>
              <a:t>number</a:t>
            </a:r>
            <a:r>
              <a:rPr lang="zh-CN" altLang="en-US" dirty="0"/>
              <a:t>（数字型）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84570" y="1635760"/>
            <a:ext cx="2419985" cy="6426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0.1+0.2=?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(0.1+0.2).toFixed(1)=</a:t>
            </a:r>
            <a:r>
              <a:rPr lang="en-US" altLang="zh-CN"/>
              <a:t>?</a:t>
            </a:r>
            <a:endParaRPr lang="en-US" altLang="zh-CN"/>
          </a:p>
        </p:txBody>
      </p:sp>
      <p:pic>
        <p:nvPicPr>
          <p:cNvPr id="6" name="图片 5" descr="office6\wpsassist\cache\A000220150320F10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7050" y="1496060"/>
            <a:ext cx="477520" cy="15646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89585" y="403225"/>
            <a:ext cx="6840855" cy="3541395"/>
          </a:xfrm>
        </p:spPr>
        <p:txBody>
          <a:bodyPr>
            <a:normAutofit fontScale="85000"/>
          </a:bodyPr>
          <a:p>
            <a:pPr algn="l">
              <a:lnSpc>
                <a:spcPct val="150000"/>
              </a:lnSpc>
            </a:pPr>
            <a:r>
              <a:rPr lang="en-US" altLang="zh-CN" sz="2400">
                <a:sym typeface="+mn-ea"/>
              </a:rPr>
              <a:t>NaN</a:t>
            </a:r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not a number)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NaN</a:t>
            </a:r>
            <a:r>
              <a:rPr lang="zh-CN" altLang="en-US" sz="2400">
                <a:sym typeface="+mn-ea"/>
              </a:rPr>
              <a:t>是</a:t>
            </a:r>
            <a:r>
              <a:rPr lang="zh-CN" sz="2400">
                <a:sym typeface="+mn-ea"/>
              </a:rPr>
              <a:t>一个</a:t>
            </a:r>
            <a:r>
              <a:rPr lang="zh-CN" sz="2400">
                <a:solidFill>
                  <a:srgbClr val="FF0000"/>
                </a:solidFill>
                <a:sym typeface="+mn-ea"/>
              </a:rPr>
              <a:t>特殊的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number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值</a:t>
            </a:r>
            <a:r>
              <a:rPr lang="zh-CN" altLang="en-US" sz="2400">
                <a:sym typeface="+mn-ea"/>
              </a:rPr>
              <a:t>，not a number表示非数字</a:t>
            </a:r>
            <a:r>
              <a:rPr lang="en-US" altLang="zh-CN" sz="2400">
                <a:sym typeface="+mn-ea"/>
              </a:rPr>
              <a:t>,</a:t>
            </a:r>
            <a:r>
              <a:rPr lang="zh-CN" altLang="en-US" sz="2400">
                <a:sym typeface="+mn-ea"/>
              </a:rPr>
              <a:t>当程序由于某种原因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计算错误时</a:t>
            </a:r>
            <a:r>
              <a:rPr lang="zh-CN" altLang="en-US" sz="2400">
                <a:sym typeface="+mn-ea"/>
              </a:rPr>
              <a:t>，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将产生一个无意义的数字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NaN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NaN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与任何值都</a:t>
            </a:r>
            <a:r>
              <a:rPr lang="zh-CN" altLang="en-US" sz="2400" dirty="0">
                <a:solidFill>
                  <a:srgbClr val="FF0000"/>
                </a:solidFill>
                <a:sym typeface="微软雅黑" panose="020B0503020204020204" pitchFamily="34" charset="-122"/>
              </a:rPr>
              <a:t>不相等，包括</a:t>
            </a:r>
            <a:r>
              <a:rPr lang="en-US" altLang="zh-CN" sz="2400" dirty="0">
                <a:solidFill>
                  <a:srgbClr val="FF0000"/>
                </a:solidFill>
                <a:sym typeface="微软雅黑" panose="020B0503020204020204" pitchFamily="34" charset="-122"/>
              </a:rPr>
              <a:t>NaN</a:t>
            </a:r>
            <a:r>
              <a:rPr lang="zh-CN" altLang="en-US" sz="2400" dirty="0">
                <a:solidFill>
                  <a:srgbClr val="FF0000"/>
                </a:solidFill>
                <a:sym typeface="微软雅黑" panose="020B0503020204020204" pitchFamily="34" charset="-122"/>
              </a:rPr>
              <a:t>本身  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r>
              <a:rPr lang="en-US" altLang="x-none" sz="2400" dirty="0">
                <a:solidFill>
                  <a:srgbClr val="FF0000"/>
                </a:solidFill>
                <a:sym typeface="微软雅黑" panose="020B0503020204020204" pitchFamily="34" charset="-122"/>
              </a:rPr>
              <a:t>任何涉及</a:t>
            </a:r>
            <a:r>
              <a:rPr lang="en-US" altLang="zh-CN" sz="2400" dirty="0">
                <a:solidFill>
                  <a:srgbClr val="FF0000"/>
                </a:solidFill>
                <a:sym typeface="微软雅黑" panose="020B0503020204020204" pitchFamily="34" charset="-122"/>
              </a:rPr>
              <a:t>NaN</a:t>
            </a:r>
            <a:r>
              <a:rPr lang="en-US" altLang="x-none" sz="2400" dirty="0">
                <a:solidFill>
                  <a:srgbClr val="FF0000"/>
                </a:solidFill>
                <a:sym typeface="微软雅黑" panose="020B0503020204020204" pitchFamily="34" charset="-122"/>
              </a:rPr>
              <a:t>的操作，结果都为</a:t>
            </a:r>
            <a:r>
              <a:rPr lang="en-US" altLang="zh-CN" sz="2400" dirty="0">
                <a:solidFill>
                  <a:srgbClr val="FF0000"/>
                </a:solidFill>
                <a:sym typeface="微软雅黑" panose="020B0503020204020204" pitchFamily="34" charset="-122"/>
              </a:rPr>
              <a:t>NaN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sym typeface="微软雅黑" panose="020B0503020204020204" pitchFamily="34" charset="-122"/>
            </a:endParaRPr>
          </a:p>
          <a:p>
            <a:pPr lvl="1" algn="l">
              <a:lnSpc>
                <a:spcPct val="150000"/>
              </a:lnSpc>
            </a:pPr>
            <a:r>
              <a:rPr lang="en-US" altLang="x-none" b="1" dirty="0" err="1">
                <a:solidFill>
                  <a:srgbClr val="FF0000"/>
                </a:solidFill>
                <a:sym typeface="微软雅黑" panose="020B0503020204020204" pitchFamily="34" charset="-122"/>
              </a:rPr>
              <a:t>isNaN</a:t>
            </a:r>
            <a:r>
              <a:rPr lang="en-US" altLang="x-none" b="1" dirty="0">
                <a:solidFill>
                  <a:srgbClr val="FF0000"/>
                </a:solidFill>
                <a:sym typeface="微软雅黑" panose="020B0503020204020204" pitchFamily="34" charset="-122"/>
              </a:rPr>
              <a:t>()</a:t>
            </a:r>
            <a:endParaRPr lang="en-US" altLang="x-none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2" algn="l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在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JS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中，我们可以使用</a:t>
            </a:r>
            <a:r>
              <a:rPr lang="en-US" altLang="x-none" dirty="0" err="1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isNaN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（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）函数来判断变量是否不为数字型变量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是否为非数字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8060"/>
            <a:ext cx="7270750" cy="951230"/>
          </a:xfrm>
        </p:spPr>
        <p:txBody>
          <a:bodyPr>
            <a:normAutofit/>
          </a:bodyPr>
          <a:lstStyle/>
          <a:p>
            <a:r>
              <a:rPr lang="zh-CN" altLang="en-US"/>
              <a:t>值只有</a:t>
            </a:r>
            <a:r>
              <a:rPr lang="en-US" altLang="zh-CN">
                <a:solidFill>
                  <a:srgbClr val="FF0000"/>
                </a:solidFill>
              </a:rPr>
              <a:t>true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false</a:t>
            </a:r>
            <a:r>
              <a:rPr lang="zh-CN" altLang="en-US"/>
              <a:t>两个，分别代表逻辑真与假</a:t>
            </a:r>
            <a:endParaRPr lang="zh-CN" altLang="en-US"/>
          </a:p>
          <a:p>
            <a:r>
              <a:rPr lang="zh-CN" altLang="en-US"/>
              <a:t>布尔值通常用来表示比较所得的结果</a:t>
            </a:r>
            <a:endParaRPr lang="zh-CN" altLang="en-US"/>
          </a:p>
          <a:p>
            <a:pPr marL="457200" lvl="1" indent="0"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9.3 </a:t>
            </a:r>
            <a:r>
              <a:rPr lang="en-US" altLang="zh-CN" dirty="0" err="1"/>
              <a:t>boolean</a:t>
            </a:r>
            <a:r>
              <a:rPr lang="zh-CN" altLang="en-US" dirty="0"/>
              <a:t>（布尔）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54405" y="2100580"/>
            <a:ext cx="5791200" cy="20300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altLang="zh-CN">
                <a:sym typeface="+mn-ea"/>
              </a:rPr>
              <a:t>var n=10;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if(n&gt;8){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	alert('true')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}else{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	alert('false')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54405" y="4399280"/>
            <a:ext cx="3749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rgbClr val="FF0000"/>
                </a:solidFill>
                <a:sym typeface="+mn-ea"/>
              </a:rPr>
              <a:t>注</a:t>
            </a:r>
            <a:r>
              <a:rPr lang="zh-CN" altLang="en-US" b="1">
                <a:sym typeface="+mn-ea"/>
              </a:rPr>
              <a:t>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true和false是严格区分大小写的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1347470"/>
            <a:ext cx="7647940" cy="1946910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undefined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（未定义），</a:t>
            </a:r>
            <a:r>
              <a:rPr lang="zh-CN" altLang="en-US" dirty="0">
                <a:solidFill>
                  <a:srgbClr val="FF0000"/>
                </a:solidFill>
                <a:sym typeface="微软雅黑" panose="020B0503020204020204" pitchFamily="34" charset="-122"/>
              </a:rPr>
              <a:t>是一个特殊的数据类型</a:t>
            </a:r>
            <a:endParaRPr lang="zh-CN" altLang="en-US" dirty="0">
              <a:solidFill>
                <a:srgbClr val="FF0000"/>
              </a:solidFill>
              <a:sym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微软雅黑" panose="020B0503020204020204" pitchFamily="34" charset="-122"/>
              </a:rPr>
              <a:t>只有定义了一个变量但没有为该变量赋值，使用了一个并未定义的变量、或者是使用了一个不存在的对象的属性时，</a:t>
            </a:r>
            <a:r>
              <a:rPr lang="en-US" altLang="zh-CN" dirty="0">
                <a:solidFill>
                  <a:schemeClr val="tx1"/>
                </a:solidFill>
                <a:sym typeface="微软雅黑" panose="020B0503020204020204" pitchFamily="34" charset="-122"/>
              </a:rPr>
              <a:t>JavaScript</a:t>
            </a:r>
            <a:r>
              <a:rPr lang="zh-CN" altLang="en-US" dirty="0">
                <a:solidFill>
                  <a:schemeClr val="tx1"/>
                </a:solidFill>
                <a:sym typeface="微软雅黑" panose="020B0503020204020204" pitchFamily="34" charset="-122"/>
              </a:rPr>
              <a:t>会返回</a:t>
            </a:r>
            <a:r>
              <a:rPr lang="en-US" altLang="zh-CN" dirty="0">
                <a:solidFill>
                  <a:schemeClr val="tx1"/>
                </a:solidFill>
                <a:sym typeface="微软雅黑" panose="020B0503020204020204" pitchFamily="34" charset="-122"/>
              </a:rPr>
              <a:t>undefined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9.4 </a:t>
            </a:r>
            <a:r>
              <a:rPr lang="en-US" altLang="zh-CN" dirty="0"/>
              <a:t>undefined</a:t>
            </a:r>
            <a:r>
              <a:rPr lang="zh-CN" altLang="en-US" dirty="0"/>
              <a:t>（未定义型）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99795" y="3291840"/>
            <a:ext cx="6080760" cy="6426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altLang="zh-CN">
                <a:sym typeface="+mn-ea"/>
              </a:rPr>
              <a:t>var n;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en-US">
                <a:sym typeface="+mn-ea"/>
              </a:rPr>
              <a:t>alert(n);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247937" y="304766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19944" y="987574"/>
            <a:ext cx="79208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概念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中如何使用</a:t>
            </a: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语句与注释</a:t>
            </a: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JavaScript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变量的声明与赋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</a:t>
            </a: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JavaScript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数据类型及转换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运算符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8060"/>
            <a:ext cx="7672070" cy="223139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null</a:t>
            </a:r>
            <a:r>
              <a:rPr lang="zh-CN" altLang="en-US"/>
              <a:t>表示一个空值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null</a:t>
            </a:r>
            <a:r>
              <a:rPr lang="zh-CN" altLang="en-US"/>
              <a:t>不等于空字符串</a:t>
            </a:r>
            <a:r>
              <a:rPr lang="en-US" altLang="zh-CN">
                <a:solidFill>
                  <a:srgbClr val="FF0000"/>
                </a:solidFill>
              </a:rPr>
              <a:t>""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''</a:t>
            </a:r>
            <a:r>
              <a:rPr lang="zh-CN" altLang="en-US">
                <a:solidFill>
                  <a:srgbClr val="FF0000"/>
                </a:solidFill>
              </a:rPr>
              <a:t>或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/>
              <a:t>null</a:t>
            </a:r>
            <a:r>
              <a:rPr lang="zh-CN" altLang="en-US"/>
              <a:t>和</a:t>
            </a:r>
            <a:r>
              <a:rPr lang="en-US" altLang="zh-CN"/>
              <a:t>undefined</a:t>
            </a:r>
            <a:r>
              <a:rPr lang="zh-CN" altLang="en-US"/>
              <a:t>的区别是，</a:t>
            </a:r>
            <a:r>
              <a:rPr lang="en-US" altLang="zh-CN"/>
              <a:t>null</a:t>
            </a:r>
            <a:r>
              <a:rPr lang="zh-CN" altLang="en-US"/>
              <a:t>表示一个</a:t>
            </a:r>
            <a:r>
              <a:rPr lang="zh-CN" altLang="en-US">
                <a:solidFill>
                  <a:srgbClr val="FF0000"/>
                </a:solidFill>
              </a:rPr>
              <a:t>变量被赋予了一个空值</a:t>
            </a:r>
            <a:r>
              <a:rPr lang="zh-CN" altLang="en-US"/>
              <a:t>，而</a:t>
            </a:r>
            <a:r>
              <a:rPr lang="en-US" altLang="zh-CN"/>
              <a:t>undefined</a:t>
            </a:r>
            <a:r>
              <a:rPr lang="zh-CN" altLang="en-US"/>
              <a:t>则表示该变量</a:t>
            </a:r>
            <a:r>
              <a:rPr lang="zh-CN" altLang="en-US">
                <a:solidFill>
                  <a:srgbClr val="FF0000"/>
                </a:solidFill>
              </a:rPr>
              <a:t>尚未被赋值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9.5 </a:t>
            </a:r>
            <a:r>
              <a:rPr lang="en-US" altLang="zh-CN" dirty="0"/>
              <a:t>null(</a:t>
            </a:r>
            <a:r>
              <a:rPr lang="zh-CN" altLang="en-US" dirty="0"/>
              <a:t>空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91640" y="3867785"/>
            <a:ext cx="6566535" cy="7372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typeof 运算符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对于 null 值会返回 "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"。这实际上是 JavaScript 最初实现中的一个错误，然后被 ECMAScript 沿用了。现在null 被认为是对象的占位符，从而解释了这一矛盾，但从技术上来说，它仍然是原始值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office6\wpsassist\cache\A000220150320E86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3363595"/>
            <a:ext cx="1422400" cy="14363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96240" y="699770"/>
            <a:ext cx="8422005" cy="4387215"/>
          </a:xfrm>
        </p:spPr>
        <p:txBody>
          <a:bodyPr>
            <a:normAutofit/>
          </a:bodyPr>
          <a:lstStyle/>
          <a:p>
            <a:r>
              <a:rPr lang="zh-CN" altLang="en-US"/>
              <a:t>自动转换：</a:t>
            </a:r>
            <a:endParaRPr lang="zh-CN" altLang="en-US"/>
          </a:p>
          <a:p>
            <a:pPr lvl="1"/>
            <a:r>
              <a:rPr lang="en-US" altLang="zh-CN"/>
              <a:t>JavaScript</a:t>
            </a:r>
            <a:r>
              <a:rPr lang="zh-CN" altLang="zh-CN"/>
              <a:t>是一种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动态</a:t>
            </a:r>
            <a:r>
              <a:rPr lang="zh-CN" altLang="zh-CN"/>
              <a:t>类型语言，在声明变量时无须指定数据类型，这样更灵活也更简单 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JavaScript</a:t>
            </a:r>
            <a:r>
              <a:rPr lang="zh-CN" altLang="zh-CN">
                <a:sym typeface="+mn-ea"/>
              </a:rPr>
              <a:t>是一种</a:t>
            </a:r>
            <a:r>
              <a:rPr lang="zh-CN" altLang="zh-CN" b="1">
                <a:solidFill>
                  <a:srgbClr val="FF0000"/>
                </a:solidFill>
                <a:sym typeface="+mn-ea"/>
              </a:rPr>
              <a:t>弱</a:t>
            </a:r>
            <a:r>
              <a:rPr lang="zh-CN" altLang="zh-CN">
                <a:sym typeface="+mn-ea"/>
              </a:rPr>
              <a:t>类型语言，</a:t>
            </a:r>
            <a:r>
              <a:rPr lang="zh-CN" altLang="zh-CN"/>
              <a:t>在代码执行过程中，</a:t>
            </a:r>
            <a:r>
              <a:rPr lang="en-US" altLang="zh-CN"/>
              <a:t>JavaScript</a:t>
            </a:r>
            <a:r>
              <a:rPr lang="zh-CN" altLang="en-US"/>
              <a:t>会根据需要自动进行类型转换，但是转换时会</a:t>
            </a:r>
            <a:r>
              <a:rPr lang="zh-CN" altLang="en-US">
                <a:solidFill>
                  <a:srgbClr val="FF0000"/>
                </a:solidFill>
              </a:rPr>
              <a:t>遵循一定的规则</a:t>
            </a:r>
            <a:endParaRPr lang="zh-CN" altLang="en-US">
              <a:solidFill>
                <a:srgbClr val="FF0000"/>
              </a:solidFill>
            </a:endParaRPr>
          </a:p>
          <a:p>
            <a:pPr lvl="0"/>
            <a:r>
              <a:rPr lang="zh-CN" altLang="en-US"/>
              <a:t>强制转换</a:t>
            </a:r>
            <a:endParaRPr lang="zh-CN" altLang="en-US"/>
          </a:p>
          <a:p>
            <a:pPr lvl="1"/>
            <a:r>
              <a:rPr lang="zh-CN" altLang="en-US" sz="2000"/>
              <a:t>可以通过内置对象的方法强制转换 </a:t>
            </a:r>
            <a:endParaRPr lang="zh-CN" altLang="en-US" sz="2000"/>
          </a:p>
          <a:p>
            <a:pPr marL="0" lv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  </a:t>
            </a:r>
            <a:r>
              <a:rPr lang="zh-CN" altLang="zh-CN" dirty="0"/>
              <a:t>数据类型转换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544" y="915184"/>
            <a:ext cx="6840760" cy="720725"/>
          </a:xfrm>
        </p:spPr>
        <p:txBody>
          <a:bodyPr/>
          <a:lstStyle/>
          <a:p>
            <a:r>
              <a:rPr lang="zh-CN" altLang="en-US"/>
              <a:t>自动转换规则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10.1 </a:t>
            </a:r>
            <a:r>
              <a:rPr lang="zh-CN" altLang="en-US" dirty="0"/>
              <a:t>转为字符串型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539750" y="1419225"/>
          <a:ext cx="4946650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90"/>
                <a:gridCol w="3718560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类型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转换字符串型后的结果</a:t>
                      </a:r>
                      <a:endParaRPr 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number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NaN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0</a:t>
                      </a:r>
                      <a:r>
                        <a:rPr lang="zh-CN" altLang="en-US"/>
                        <a:t>、或数值对应的字符串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null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"null"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boolean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"true"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"false"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undefined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"undefined"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object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若对象存在为其</a:t>
                      </a:r>
                      <a:r>
                        <a:rPr lang="en-US" altLang="zh-CN"/>
                        <a:t>toString()</a:t>
                      </a:r>
                      <a:r>
                        <a:rPr lang="zh-CN" altLang="en-US"/>
                        <a:t>方法的值，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若对象不存在为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"undefined"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内容占位符 1"/>
          <p:cNvSpPr>
            <a:spLocks noGrp="1"/>
          </p:cNvSpPr>
          <p:nvPr/>
        </p:nvSpPr>
        <p:spPr>
          <a:xfrm>
            <a:off x="539750" y="4083685"/>
            <a:ext cx="6840855" cy="985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7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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强制转换</a:t>
            </a:r>
            <a:endParaRPr lang="zh-CN" altLang="en-US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String()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object.toString()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2135" y="1419225"/>
            <a:ext cx="3454400" cy="25533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/>
              <a:t>00123=?</a:t>
            </a:r>
            <a:endParaRPr lang="en-US" altLang="zh-CN"/>
          </a:p>
          <a:p>
            <a:r>
              <a:rPr lang="en-US" altLang="zh-CN"/>
              <a:t>0+'123'=?</a:t>
            </a:r>
            <a:endParaRPr lang="en-US" altLang="zh-CN"/>
          </a:p>
          <a:p>
            <a:r>
              <a:rPr lang="en-US" altLang="zh-CN"/>
              <a:t>123+'100'=?</a:t>
            </a:r>
            <a:endParaRPr lang="en-US" altLang="zh-CN"/>
          </a:p>
          <a:p>
            <a:r>
              <a:rPr lang="en-US" altLang="zh-CN"/>
              <a:t>1+'2abc'=?</a:t>
            </a:r>
            <a:endParaRPr lang="en-US" altLang="zh-CN"/>
          </a:p>
          <a:p>
            <a:r>
              <a:rPr lang="en-US" altLang="zh-CN"/>
              <a:t>null+'12abc'=?</a:t>
            </a:r>
            <a:endParaRPr lang="en-US" altLang="zh-CN"/>
          </a:p>
          <a:p>
            <a:r>
              <a:rPr lang="en-US" altLang="zh-CN"/>
              <a:t>String(undefined)=?</a:t>
            </a:r>
            <a:endParaRPr lang="en-US" altLang="zh-CN"/>
          </a:p>
          <a:p>
            <a:r>
              <a:rPr lang="en-US" altLang="zh-CN"/>
              <a:t>date=new Date()</a:t>
            </a:r>
            <a:endParaRPr lang="en-US" altLang="zh-CN"/>
          </a:p>
          <a:p>
            <a:r>
              <a:rPr lang="en-US" altLang="zh-CN"/>
              <a:t>date.toString()=?</a:t>
            </a:r>
            <a:endParaRPr lang="en-US" altLang="zh-CN"/>
          </a:p>
        </p:txBody>
      </p:sp>
      <p:pic>
        <p:nvPicPr>
          <p:cNvPr id="8" name="图片 7" descr="office6\wpsassist\cache\A000220150319C60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2450" y="3075305"/>
            <a:ext cx="1021715" cy="17494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8630" y="772160"/>
            <a:ext cx="6840855" cy="353695"/>
          </a:xfrm>
        </p:spPr>
        <p:txBody>
          <a:bodyPr>
            <a:noAutofit/>
          </a:bodyPr>
          <a:lstStyle/>
          <a:p>
            <a:r>
              <a:rPr lang="zh-CN" altLang="en-US" sz="1800"/>
              <a:t>自动转换规则</a:t>
            </a:r>
            <a:endParaRPr lang="zh-CN" altLang="en-US" sz="1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10.2 </a:t>
            </a:r>
            <a:r>
              <a:rPr lang="zh-CN" altLang="en-US" dirty="0"/>
              <a:t>转为数字型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541655" y="1204595"/>
          <a:ext cx="4764405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05"/>
                <a:gridCol w="358140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类型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转换为数字型后的结果</a:t>
                      </a:r>
                      <a:endParaRPr 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若内容全部为数字则为相应数字，否则为</a:t>
                      </a:r>
                      <a:r>
                        <a:rPr lang="en-US" altLang="zh-CN"/>
                        <a:t>NaN</a:t>
                      </a:r>
                      <a:endParaRPr lang="en-US" altLang="zh-CN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null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boolean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true</a:t>
                      </a:r>
                      <a:r>
                        <a:rPr lang="zh-CN" altLang="en-US"/>
                        <a:t>转为</a:t>
                      </a:r>
                      <a:r>
                        <a:rPr lang="en-US" altLang="zh-CN"/>
                        <a:t>1,false</a:t>
                      </a:r>
                      <a:r>
                        <a:rPr lang="zh-CN" altLang="en-US"/>
                        <a:t>转为</a:t>
                      </a: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undefined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NaN</a:t>
                      </a:r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object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NaN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内容占位符 1"/>
          <p:cNvSpPr>
            <a:spLocks noGrp="1"/>
          </p:cNvSpPr>
          <p:nvPr/>
        </p:nvSpPr>
        <p:spPr>
          <a:xfrm>
            <a:off x="539750" y="3724910"/>
            <a:ext cx="7537450" cy="13963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7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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强制转换</a:t>
            </a:r>
            <a:endParaRPr lang="zh-CN" altLang="en-US"/>
          </a:p>
          <a:p>
            <a:pPr lvl="1"/>
            <a:r>
              <a:rPr lang="en-US" altLang="zh-CN" b="1"/>
              <a:t>Number()         //</a:t>
            </a:r>
            <a:r>
              <a:rPr lang="zh-CN" altLang="zh-CN" b="1"/>
              <a:t>按照自动转换规则转换</a:t>
            </a:r>
            <a:endParaRPr lang="zh-CN" altLang="zh-CN" b="1"/>
          </a:p>
          <a:p>
            <a:pPr lvl="1"/>
            <a:r>
              <a:rPr lang="en-US" altLang="zh-CN" i="1">
                <a:sym typeface="+mn-ea"/>
              </a:rPr>
              <a:t>parseInt() </a:t>
            </a:r>
            <a:r>
              <a:rPr lang="zh-CN" altLang="en-US" i="1">
                <a:sym typeface="+mn-ea"/>
              </a:rPr>
              <a:t>、</a:t>
            </a:r>
            <a:r>
              <a:rPr lang="en-US" altLang="zh-CN" i="1">
                <a:sym typeface="+mn-ea"/>
              </a:rPr>
              <a:t>parseFloat()</a:t>
            </a:r>
            <a:endParaRPr lang="en-US" altLang="zh-CN" i="1">
              <a:sym typeface="+mn-ea"/>
            </a:endParaRPr>
          </a:p>
          <a:p>
            <a:pPr marL="0" lvl="1" indent="0">
              <a:buNone/>
            </a:pPr>
            <a:r>
              <a:rPr lang="en-US" altLang="zh-CN" i="1"/>
              <a:t>            //</a:t>
            </a:r>
            <a:r>
              <a:rPr lang="zh-CN" altLang="en-US" i="1"/>
              <a:t>只能针对</a:t>
            </a:r>
            <a:r>
              <a:rPr lang="zh-CN" altLang="en-US" i="1">
                <a:solidFill>
                  <a:srgbClr val="FF0000"/>
                </a:solidFill>
              </a:rPr>
              <a:t>字符串</a:t>
            </a:r>
            <a:r>
              <a:rPr lang="zh-CN" altLang="en-US" i="1"/>
              <a:t>转换，其它类型均转过后均为</a:t>
            </a:r>
            <a:r>
              <a:rPr lang="en-US" altLang="zh-CN" i="1"/>
              <a:t>NaN</a:t>
            </a:r>
            <a:endParaRPr lang="en-US" altLang="zh-CN" i="1"/>
          </a:p>
          <a:p>
            <a:pPr marL="457200" lvl="1" indent="0">
              <a:buNone/>
            </a:pPr>
            <a:endParaRPr lang="en-US" altLang="zh-CN" i="1"/>
          </a:p>
        </p:txBody>
      </p:sp>
      <p:sp>
        <p:nvSpPr>
          <p:cNvPr id="7" name="文本框 6"/>
          <p:cNvSpPr txBox="1"/>
          <p:nvPr/>
        </p:nvSpPr>
        <p:spPr>
          <a:xfrm>
            <a:off x="5580380" y="1347470"/>
            <a:ext cx="3454400" cy="276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0x2f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=?  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061=?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Number(null)=?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/>
              <a:t>Number(undefined)=?</a:t>
            </a:r>
            <a:endParaRPr lang="en-US"/>
          </a:p>
          <a:p>
            <a:r>
              <a:rPr lang="en-US"/>
              <a:t>Number(</a:t>
            </a:r>
            <a:r>
              <a:rPr lang="en-US" smtClean="0"/>
              <a:t>'123.12</a:t>
            </a:r>
            <a:r>
              <a:rPr lang="en-US" altLang="zh-CN"/>
              <a:t>'</a:t>
            </a:r>
            <a:r>
              <a:rPr lang="en-US" smtClean="0"/>
              <a:t>)=?</a:t>
            </a:r>
            <a:endParaRPr lang="en-US"/>
          </a:p>
          <a:p>
            <a:r>
              <a:rPr lang="en-US">
                <a:sym typeface="+mn-ea"/>
              </a:rPr>
              <a:t>true+123=?</a:t>
            </a:r>
            <a:endParaRPr lang="en-US"/>
          </a:p>
          <a:p>
            <a:r>
              <a:rPr lang="en-US"/>
              <a:t>Number('123abc')=?</a:t>
            </a:r>
            <a:endParaRPr lang="en-US"/>
          </a:p>
          <a:p>
            <a:r>
              <a:rPr lang="en-US"/>
              <a:t>parseInt('012.6a23b')=?</a:t>
            </a:r>
            <a:endParaRPr lang="en-US"/>
          </a:p>
          <a:p>
            <a:r>
              <a:rPr lang="en-US"/>
              <a:t>parseFloat(</a:t>
            </a:r>
            <a:r>
              <a:rPr lang="en-US">
                <a:sym typeface="+mn-ea"/>
              </a:rPr>
              <a:t>'a12.6a23b'</a:t>
            </a:r>
            <a:r>
              <a:rPr lang="en-US"/>
              <a:t>)=?</a:t>
            </a:r>
            <a:endParaRPr lang="en-US"/>
          </a:p>
          <a:p>
            <a:r>
              <a:rPr lang="en-US"/>
              <a:t>parseInt(true)=?</a:t>
            </a:r>
            <a:endParaRPr lang="en-US"/>
          </a:p>
        </p:txBody>
      </p:sp>
      <p:pic>
        <p:nvPicPr>
          <p:cNvPr id="8" name="图片 7" descr="office6\wpsassist\cache\A000220150319C60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2450" y="3075305"/>
            <a:ext cx="1021715" cy="17494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544" y="915184"/>
            <a:ext cx="6840760" cy="720725"/>
          </a:xfrm>
        </p:spPr>
        <p:txBody>
          <a:bodyPr/>
          <a:lstStyle/>
          <a:p>
            <a:r>
              <a:rPr lang="zh-CN" altLang="en-US"/>
              <a:t>自动转换规则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10.3 </a:t>
            </a:r>
            <a:r>
              <a:rPr lang="zh-CN" altLang="en-US" dirty="0"/>
              <a:t>转为布尔型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541020" y="1419225"/>
          <a:ext cx="404431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205"/>
                <a:gridCol w="2531110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类型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转换布尔型后的结果</a:t>
                      </a:r>
                      <a:endParaRPr 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""</a:t>
                      </a:r>
                      <a:r>
                        <a:rPr lang="zh-CN" altLang="en-US"/>
                        <a:t>或</a:t>
                      </a:r>
                      <a:r>
                        <a:rPr lang="en-US" altLang="zh-CN"/>
                        <a:t>''</a:t>
                      </a:r>
                      <a:endParaRPr lang="en-US" altLang="zh-CN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  <a:p>
                      <a:pPr algn="l">
                        <a:buNone/>
                      </a:pPr>
                      <a:endParaRPr lang="en-US"/>
                    </a:p>
                    <a:p>
                      <a:pPr algn="l">
                        <a:buNone/>
                      </a:pPr>
                      <a:endParaRPr lang="en-US"/>
                    </a:p>
                    <a:p>
                      <a:pPr algn="l">
                        <a:buNone/>
                      </a:pPr>
                      <a:r>
                        <a:rPr lang="en-US"/>
                        <a:t>false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smtClean="0">
                          <a:sym typeface="+mn-ea"/>
                        </a:rPr>
                        <a:t>0</a:t>
                      </a:r>
                      <a:r>
                        <a:rPr lang="zh-CN" altLang="en-US" sz="1800" smtClean="0">
                          <a:sym typeface="+mn-ea"/>
                        </a:rPr>
                        <a:t>，</a:t>
                      </a:r>
                      <a:r>
                        <a:rPr lang="en-US" altLang="zh-CN" sz="1800" smtClean="0">
                          <a:sym typeface="+mn-ea"/>
                        </a:rPr>
                        <a:t>0.0</a:t>
                      </a:r>
                      <a:endParaRPr 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NaN</a:t>
                      </a:r>
                      <a:endParaRPr 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undefined</a:t>
                      </a:r>
                      <a:endParaRPr 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null</a:t>
                      </a:r>
                      <a:endParaRPr 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其它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true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内容占位符 1"/>
          <p:cNvSpPr>
            <a:spLocks noGrp="1"/>
          </p:cNvSpPr>
          <p:nvPr/>
        </p:nvSpPr>
        <p:spPr>
          <a:xfrm>
            <a:off x="539115" y="4084320"/>
            <a:ext cx="6840855" cy="985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7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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强制转换</a:t>
            </a:r>
            <a:endParaRPr lang="zh-CN" altLang="en-US"/>
          </a:p>
          <a:p>
            <a:pPr lvl="1"/>
            <a:r>
              <a:rPr lang="en-US" altLang="zh-CN"/>
              <a:t>Boolean()</a:t>
            </a:r>
            <a:endParaRPr lang="en-US" altLang="zh-CN"/>
          </a:p>
          <a:p>
            <a:pPr lvl="1"/>
            <a:r>
              <a:rPr lang="en-US" altLang="zh-CN"/>
              <a:t>!!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796790" y="1347470"/>
            <a:ext cx="4215765" cy="25628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if(0 || "" || '' || NaN || undefined || null)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    alert('false')</a:t>
            </a:r>
            <a:endParaRPr lang="en-US"/>
          </a:p>
          <a:p>
            <a:r>
              <a:rPr lang="en-US"/>
              <a:t>}esle{</a:t>
            </a:r>
            <a:endParaRPr lang="en-US"/>
          </a:p>
          <a:p>
            <a:r>
              <a:rPr lang="en-US"/>
              <a:t>    alert('true')</a:t>
            </a:r>
            <a:endParaRPr lang="en-US"/>
          </a:p>
          <a:p>
            <a:r>
              <a:rPr lang="en-US"/>
              <a:t>}</a:t>
            </a:r>
            <a:endParaRPr lang="en-US"/>
          </a:p>
          <a:p>
            <a:endParaRPr lang="en-US"/>
          </a:p>
          <a:p>
            <a:r>
              <a:rPr lang="en-US"/>
              <a:t>!!123.11=?</a:t>
            </a:r>
            <a:endParaRPr lang="en-US"/>
          </a:p>
          <a:p>
            <a:r>
              <a:rPr lang="en-US"/>
              <a:t>Boolean('abc')=?</a:t>
            </a:r>
            <a:endParaRPr lang="en-US"/>
          </a:p>
        </p:txBody>
      </p:sp>
      <p:pic>
        <p:nvPicPr>
          <p:cNvPr id="10" name="图片 9" descr="office6\wpsassist\cache\A000220150319C60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8260" y="2571750"/>
            <a:ext cx="1021715" cy="17494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97205" y="758190"/>
            <a:ext cx="7414895" cy="4124960"/>
          </a:xfrm>
        </p:spPr>
        <p:txBody>
          <a:bodyPr>
            <a:normAutofit fontScale="92500"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表达式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常量表达式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1.2  “str”	false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变量表达式</a:t>
            </a:r>
            <a:r>
              <a:rPr lang="en-US" altLang="x-none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x-none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 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复合表达式	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+ 1 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ct val="20000"/>
              </a:spcBef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操作数</a:t>
            </a:r>
            <a:endParaRPr lang="zh-CN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spcBef>
                <a:spcPct val="20000"/>
              </a:spcBef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r>
              <a:rPr lang="zh-CN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表达式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x+1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为操作数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ct val="20000"/>
              </a:spcBef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</a:t>
            </a:r>
            <a:endParaRPr lang="zh-CN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zh-CN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</a:t>
            </a:r>
            <a:r>
              <a:rPr lang="zh-CN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达式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x+1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为运算符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11 </a:t>
            </a:r>
            <a:r>
              <a:rPr lang="zh-CN" altLang="en-US"/>
              <a:t>表达式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67544" y="987574"/>
            <a:ext cx="7704856" cy="3816424"/>
          </a:xfrm>
        </p:spPr>
        <p:txBody>
          <a:bodyPr>
            <a:normAutofit lnSpcReduction="20000"/>
          </a:bodyPr>
          <a:lstStyle/>
          <a:p>
            <a:r>
              <a:rPr lang="zh-CN" altLang="en-US" smtClean="0"/>
              <a:t>按操作数的数量</a:t>
            </a:r>
            <a:endParaRPr lang="en-US" altLang="zh-CN" smtClean="0"/>
          </a:p>
          <a:p>
            <a:pPr lvl="1"/>
            <a:r>
              <a:rPr lang="zh-CN" altLang="en-US" smtClean="0"/>
              <a:t>一元运算符   </a:t>
            </a:r>
            <a:r>
              <a:rPr lang="en-US" altLang="zh-CN" smtClean="0"/>
              <a:t>	++    --     </a:t>
            </a:r>
            <a:r>
              <a:rPr lang="zh-CN" altLang="en-US" smtClean="0"/>
              <a:t>！          </a:t>
            </a:r>
            <a:r>
              <a:rPr lang="en-US" altLang="zh-CN" smtClean="0"/>
              <a:t>!false</a:t>
            </a:r>
            <a:endParaRPr lang="en-US" altLang="zh-CN" smtClean="0"/>
          </a:p>
          <a:p>
            <a:pPr lvl="1"/>
            <a:r>
              <a:rPr lang="zh-CN" altLang="en-US" smtClean="0"/>
              <a:t>二元运算符  </a:t>
            </a:r>
            <a:r>
              <a:rPr lang="en-US" altLang="zh-CN" smtClean="0"/>
              <a:t>	</a:t>
            </a:r>
            <a:r>
              <a:rPr lang="zh-CN" altLang="en-US" smtClean="0"/>
              <a:t> +    </a:t>
            </a:r>
            <a:r>
              <a:rPr lang="en-US" altLang="zh-CN" smtClean="0"/>
              <a:t>-    *   /   %     1+10</a:t>
            </a:r>
            <a:endParaRPr lang="en-US" altLang="zh-CN" smtClean="0"/>
          </a:p>
          <a:p>
            <a:pPr lvl="1"/>
            <a:r>
              <a:rPr lang="zh-CN" altLang="en-US" smtClean="0"/>
              <a:t>三元运算符   </a:t>
            </a:r>
            <a:r>
              <a:rPr lang="en-US" altLang="zh-CN" smtClean="0"/>
              <a:t>	</a:t>
            </a:r>
            <a:r>
              <a:rPr lang="zh-CN" altLang="en-US" b="1" smtClean="0">
                <a:solidFill>
                  <a:srgbClr val="FF0000"/>
                </a:solidFill>
              </a:rPr>
              <a:t> </a:t>
            </a:r>
            <a:r>
              <a:rPr lang="en-US" altLang="zh-CN" b="1" smtClean="0">
                <a:solidFill>
                  <a:srgbClr val="FF0000"/>
                </a:solidFill>
              </a:rPr>
              <a:t>?: </a:t>
            </a:r>
            <a:r>
              <a:rPr lang="en-US" altLang="zh-CN" smtClean="0"/>
              <a:t>                          1+10?true:false</a:t>
            </a:r>
            <a:endParaRPr lang="en-US" altLang="zh-CN" smtClean="0"/>
          </a:p>
          <a:p>
            <a:r>
              <a:rPr lang="zh-CN" altLang="en-US" smtClean="0"/>
              <a:t>按功能</a:t>
            </a:r>
            <a:endParaRPr lang="en-US" altLang="zh-CN" smtClean="0"/>
          </a:p>
          <a:p>
            <a:pPr lvl="1"/>
            <a:r>
              <a:rPr lang="zh-CN" altLang="en-US" smtClean="0"/>
              <a:t>算术运算符</a:t>
            </a:r>
            <a:r>
              <a:rPr lang="en-US" altLang="zh-CN" smtClean="0"/>
              <a:t>	</a:t>
            </a:r>
            <a:r>
              <a:rPr lang="zh-CN" altLang="en-US" smtClean="0"/>
              <a:t> +    </a:t>
            </a:r>
            <a:r>
              <a:rPr lang="en-US" altLang="zh-CN" smtClean="0"/>
              <a:t>-    *   /   %</a:t>
            </a:r>
            <a:endParaRPr lang="en-US" altLang="zh-CN" smtClean="0"/>
          </a:p>
          <a:p>
            <a:pPr lvl="1"/>
            <a:r>
              <a:rPr lang="zh-CN" altLang="en-US" smtClean="0"/>
              <a:t>比较运算符</a:t>
            </a:r>
            <a:r>
              <a:rPr lang="en-US" altLang="zh-CN" smtClean="0"/>
              <a:t>	 &gt;  &lt;  ==  !=   </a:t>
            </a:r>
            <a:r>
              <a:rPr lang="en-US" altLang="zh-CN" smtClean="0">
                <a:solidFill>
                  <a:srgbClr val="FF0000"/>
                </a:solidFill>
              </a:rPr>
              <a:t>===  !==  </a:t>
            </a:r>
            <a:endParaRPr lang="en-US" altLang="zh-CN" smtClean="0"/>
          </a:p>
          <a:p>
            <a:pPr lvl="1"/>
            <a:r>
              <a:rPr lang="zh-CN" altLang="en-US" smtClean="0"/>
              <a:t>逻辑运算符</a:t>
            </a:r>
            <a:r>
              <a:rPr lang="en-US" altLang="zh-CN" smtClean="0"/>
              <a:t>	</a:t>
            </a:r>
            <a:r>
              <a:rPr lang="en-US" altLang="zh-CN" smtClean="0">
                <a:solidFill>
                  <a:srgbClr val="FF0000"/>
                </a:solidFill>
              </a:rPr>
              <a:t>||   &amp;&amp;   !</a:t>
            </a:r>
            <a:endParaRPr lang="en-US" altLang="zh-CN" smtClean="0"/>
          </a:p>
          <a:p>
            <a:pPr lvl="1"/>
            <a:r>
              <a:rPr lang="zh-CN" altLang="en-US" smtClean="0"/>
              <a:t>赋值运算符</a:t>
            </a:r>
            <a:r>
              <a:rPr lang="en-US" altLang="zh-CN" smtClean="0"/>
              <a:t>	=    +=   -+  *=   /=   %=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marL="457200" lvl="1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12 </a:t>
            </a:r>
            <a:r>
              <a:rPr lang="zh-CN" altLang="en-US" smtClean="0"/>
              <a:t>运算符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sz="quarter" idx="13"/>
          </p:nvPr>
        </p:nvGraphicFramePr>
        <p:xfrm>
          <a:off x="480695" y="705485"/>
          <a:ext cx="397319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305"/>
                <a:gridCol w="292989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运算符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描述</a:t>
                      </a:r>
                      <a:endParaRPr 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+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加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两边都是数字类型为加，如有字符串则为连接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减 </a:t>
                      </a:r>
                      <a:r>
                        <a:rPr lang="zh-CN">
                          <a:solidFill>
                            <a:srgbClr val="FF0000"/>
                          </a:solidFill>
                        </a:rPr>
                        <a:t>没有连接功能</a:t>
                      </a:r>
                      <a:endParaRPr 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*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乘</a:t>
                      </a:r>
                      <a:endParaRPr 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除</a:t>
                      </a:r>
                      <a:endParaRPr 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%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求模（</a:t>
                      </a:r>
                      <a:r>
                        <a:rPr lang="zh-CN">
                          <a:solidFill>
                            <a:srgbClr val="FF0000"/>
                          </a:solidFill>
                        </a:rPr>
                        <a:t>取余数</a:t>
                      </a:r>
                      <a:r>
                        <a:rPr lang="zh-CN"/>
                        <a:t>）</a:t>
                      </a:r>
                      <a:endParaRPr 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++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自增 </a:t>
                      </a:r>
                      <a:r>
                        <a:rPr lang="en-US" altLang="zh-CN"/>
                        <a:t>m=i++   //m=i;i=i+1;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          m=++i  //i=i+1;m=i;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--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自减</a:t>
                      </a:r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12.1 </a:t>
            </a:r>
            <a:r>
              <a:rPr lang="zh-CN" altLang="en-US"/>
              <a:t>算术运算符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82895" y="705485"/>
            <a:ext cx="2109470" cy="36925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7%4</a:t>
            </a:r>
            <a:r>
              <a:rPr lang="en-US" altLang="zh-CN" smtClean="0"/>
              <a:t>=?  </a:t>
            </a:r>
            <a:endParaRPr lang="en-US" altLang="zh-CN"/>
          </a:p>
          <a:p>
            <a:r>
              <a:rPr lang="en-US" altLang="zh-CN"/>
              <a:t>i=5</a:t>
            </a:r>
            <a:endParaRPr lang="en-US" altLang="zh-CN"/>
          </a:p>
          <a:p>
            <a:r>
              <a:rPr lang="en-US" altLang="zh-CN"/>
              <a:t>j=i++</a:t>
            </a:r>
            <a:endParaRPr lang="en-US" altLang="zh-CN"/>
          </a:p>
          <a:p>
            <a:r>
              <a:rPr lang="en-US" altLang="zh-CN"/>
              <a:t>j=? //5 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k=++i </a:t>
            </a:r>
            <a:endParaRPr lang="en-US" altLang="zh-CN"/>
          </a:p>
          <a:p>
            <a:r>
              <a:rPr lang="en-US" altLang="zh-CN"/>
              <a:t>k=?  //7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m=i-- </a:t>
            </a:r>
            <a:endParaRPr lang="en-US" altLang="zh-CN"/>
          </a:p>
          <a:p>
            <a:r>
              <a:rPr lang="en-US" altLang="zh-CN"/>
              <a:t>m=? </a:t>
            </a:r>
            <a:r>
              <a:rPr lang="en-US" altLang="zh-CN">
                <a:sym typeface="+mn-ea"/>
              </a:rPr>
              <a:t>//7</a:t>
            </a:r>
            <a:endParaRPr lang="en-US" altLang="zh-CN"/>
          </a:p>
          <a:p>
            <a:r>
              <a:rPr lang="en-US" altLang="zh-CN"/>
              <a:t>n=--i </a:t>
            </a:r>
            <a:endParaRPr lang="en-US" altLang="zh-CN"/>
          </a:p>
          <a:p>
            <a:r>
              <a:rPr lang="en-US" altLang="zh-CN"/>
              <a:t>n</a:t>
            </a:r>
            <a:r>
              <a:rPr lang="en-US" altLang="zh-CN" smtClean="0"/>
              <a:t>=?  //5  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8" name="图片 7" descr="office6\wpsassist\cache\A000220150318T74PPIC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689725" y="2903855"/>
            <a:ext cx="2729865" cy="1863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0695" y="4293235"/>
            <a:ext cx="5010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FF0000"/>
                </a:solidFill>
              </a:rPr>
              <a:t>前</a:t>
            </a:r>
            <a:r>
              <a:rPr lang="en-US" altLang="zh-CN" sz="1400" b="1">
                <a:solidFill>
                  <a:srgbClr val="FF0000"/>
                </a:solidFill>
              </a:rPr>
              <a:t>++   </a:t>
            </a:r>
            <a:r>
              <a:rPr lang="zh-CN" altLang="en-US" sz="1400" b="1">
                <a:solidFill>
                  <a:srgbClr val="FF0000"/>
                </a:solidFill>
              </a:rPr>
              <a:t>先运算</a:t>
            </a:r>
            <a:r>
              <a:rPr lang="en-US" altLang="zh-CN" sz="1400" b="1">
                <a:solidFill>
                  <a:srgbClr val="FF0000"/>
                </a:solidFill>
              </a:rPr>
              <a:t>,</a:t>
            </a:r>
            <a:r>
              <a:rPr lang="zh-CN" altLang="en-US" sz="1400" b="1">
                <a:solidFill>
                  <a:srgbClr val="FF0000"/>
                </a:solidFill>
              </a:rPr>
              <a:t>后赋值</a:t>
            </a:r>
            <a:endParaRPr lang="zh-CN" altLang="en-US" sz="1400" b="1">
              <a:solidFill>
                <a:srgbClr val="FF0000"/>
              </a:solidFill>
            </a:endParaRPr>
          </a:p>
          <a:p>
            <a:r>
              <a:rPr lang="zh-CN" altLang="en-US" sz="1400" b="1">
                <a:solidFill>
                  <a:srgbClr val="FF0000"/>
                </a:solidFill>
              </a:rPr>
              <a:t>后</a:t>
            </a:r>
            <a:r>
              <a:rPr lang="en-US" altLang="zh-CN" sz="1400" b="1">
                <a:solidFill>
                  <a:srgbClr val="FF0000"/>
                </a:solidFill>
              </a:rPr>
              <a:t>++   </a:t>
            </a:r>
            <a:r>
              <a:rPr lang="zh-CN" altLang="en-US" sz="1400" b="1">
                <a:solidFill>
                  <a:srgbClr val="FF0000"/>
                </a:solidFill>
              </a:rPr>
              <a:t>选赋值</a:t>
            </a:r>
            <a:r>
              <a:rPr lang="en-US" altLang="zh-CN" sz="1400" b="1">
                <a:solidFill>
                  <a:srgbClr val="FF0000"/>
                </a:solidFill>
              </a:rPr>
              <a:t>,</a:t>
            </a:r>
            <a:r>
              <a:rPr lang="zh-CN" altLang="en-US" sz="1400" b="1">
                <a:solidFill>
                  <a:srgbClr val="FF0000"/>
                </a:solidFill>
              </a:rPr>
              <a:t>后运算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sz="quarter" idx="13"/>
          </p:nvPr>
        </p:nvGraphicFramePr>
        <p:xfrm>
          <a:off x="467995" y="1131570"/>
          <a:ext cx="4744085" cy="392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870"/>
                <a:gridCol w="3498215"/>
              </a:tblGrid>
              <a:tr h="4362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运算符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描述</a:t>
                      </a:r>
                      <a:endParaRPr lang="zh-CN"/>
                    </a:p>
                  </a:txBody>
                  <a:tcPr/>
                </a:tc>
              </a:tr>
              <a:tr h="4349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大于</a:t>
                      </a:r>
                      <a:endParaRPr lang="zh-CN" altLang="en-US"/>
                    </a:p>
                  </a:txBody>
                  <a:tcPr/>
                </a:tc>
              </a:tr>
              <a:tr h="4362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&lt;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小于</a:t>
                      </a:r>
                      <a:endParaRPr lang="zh-CN"/>
                    </a:p>
                  </a:txBody>
                  <a:tcPr/>
                </a:tc>
              </a:tr>
              <a:tr h="4362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&gt;=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大于等于</a:t>
                      </a:r>
                      <a:endParaRPr lang="zh-CN"/>
                    </a:p>
                  </a:txBody>
                  <a:tcPr/>
                </a:tc>
              </a:tr>
              <a:tr h="4356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&lt;=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小于等于</a:t>
                      </a:r>
                      <a:endParaRPr lang="zh-CN"/>
                    </a:p>
                  </a:txBody>
                  <a:tcPr/>
                </a:tc>
              </a:tr>
              <a:tr h="4356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==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等于</a:t>
                      </a:r>
                      <a:endParaRPr 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356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===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全等于（</a:t>
                      </a:r>
                      <a:r>
                        <a:rPr lang="zh-CN">
                          <a:solidFill>
                            <a:srgbClr val="FF0000"/>
                          </a:solidFill>
                        </a:rPr>
                        <a:t>值与数据类型均判断</a:t>
                      </a:r>
                      <a:r>
                        <a:rPr lang="zh-CN"/>
                        <a:t>）</a:t>
                      </a:r>
                      <a:endParaRPr lang="zh-CN"/>
                    </a:p>
                  </a:txBody>
                  <a:tcPr/>
                </a:tc>
              </a:tr>
              <a:tr h="4356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!=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不等于</a:t>
                      </a:r>
                      <a:endParaRPr lang="zh-CN"/>
                    </a:p>
                  </a:txBody>
                  <a:tcPr/>
                </a:tc>
              </a:tr>
              <a:tr h="4356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!==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不全等于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12.2 </a:t>
            </a:r>
            <a:r>
              <a:rPr lang="zh-CN" altLang="en-US"/>
              <a:t>比较运算符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52135" y="1275715"/>
            <a:ext cx="2109470" cy="11912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"17"==17      ?</a:t>
            </a:r>
            <a:endParaRPr lang="en-US" altLang="zh-CN"/>
          </a:p>
          <a:p>
            <a:r>
              <a:rPr lang="en-US" altLang="zh-CN">
                <a:sym typeface="+mn-ea"/>
              </a:rPr>
              <a:t>"17"===17    ?</a:t>
            </a:r>
            <a:endParaRPr lang="en-US" altLang="zh-CN"/>
          </a:p>
          <a:p>
            <a:r>
              <a:rPr lang="en-US" altLang="zh-CN">
                <a:sym typeface="+mn-ea"/>
              </a:rPr>
              <a:t>"17"!=17       ?</a:t>
            </a:r>
            <a:endParaRPr lang="en-US" altLang="zh-CN"/>
          </a:p>
          <a:p>
            <a:r>
              <a:rPr lang="en-US" altLang="zh-CN">
                <a:sym typeface="+mn-ea"/>
              </a:rPr>
              <a:t>"17"!==17     ? </a:t>
            </a:r>
            <a:endParaRPr lang="en-US" altLang="zh-CN"/>
          </a:p>
        </p:txBody>
      </p:sp>
      <p:pic>
        <p:nvPicPr>
          <p:cNvPr id="8" name="图片 7" descr="office6\wpsassist\cache\A000220150318T74PPIC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652135" y="2643505"/>
            <a:ext cx="2729865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sz="quarter" idx="13"/>
          </p:nvPr>
        </p:nvGraphicFramePr>
        <p:xfrm>
          <a:off x="468630" y="1131570"/>
          <a:ext cx="7465695" cy="300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880"/>
                <a:gridCol w="5504815"/>
              </a:tblGrid>
              <a:tr h="752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运算符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描述</a:t>
                      </a:r>
                      <a:endParaRPr lang="zh-CN"/>
                    </a:p>
                  </a:txBody>
                  <a:tcPr/>
                </a:tc>
              </a:tr>
              <a:tr h="7505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not 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逻辑</a:t>
                      </a:r>
                      <a:r>
                        <a:rPr 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非</a:t>
                      </a:r>
                      <a:endParaRPr lang="zh-CN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itchFamily="34" charset="0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53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&amp;&amp;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and 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逻辑与  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只要有一个条件为假则 为假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Franklin Gothic Book" pitchFamily="34" charset="0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52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||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or 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逻辑</a:t>
                      </a:r>
                      <a:r>
                        <a:rPr 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或    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Franklin Gothic Book" pitchFamily="34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只要有一个条件为真则 为真</a:t>
                      </a:r>
                      <a:endParaRPr lang="zh-CN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itchFamily="34" charset="0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12.3 </a:t>
            </a:r>
            <a:r>
              <a:rPr lang="zh-CN" altLang="en-US"/>
              <a:t>逻辑运算符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14282" y="1428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 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</a:t>
            </a: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JavaScript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070" y="2787650"/>
            <a:ext cx="82016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特点</a:t>
            </a:r>
            <a:endParaRPr kumimoji="1"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基于面向对象</a:t>
            </a:r>
            <a:r>
              <a:rPr kumimoji="1"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动态</a:t>
            </a:r>
            <a:r>
              <a:rPr kumimoji="1"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弱类型</a:t>
            </a:r>
            <a:r>
              <a:rPr kumimoji="1"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解释性</a:t>
            </a:r>
            <a:r>
              <a:rPr kumimoji="1"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脚本语言</a:t>
            </a:r>
            <a:endParaRPr kumimoji="1"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语法上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严格区分大小写</a:t>
            </a:r>
            <a:r>
              <a:rPr kumimoji="1"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，风格与</a:t>
            </a:r>
            <a:r>
              <a:rPr kumimoji="1" lang="en-US" altLang="zh-CN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</a:t>
            </a:r>
            <a:r>
              <a:rPr kumimoji="1"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kumimoji="1" lang="en-US" altLang="zh-CN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C++</a:t>
            </a:r>
            <a:r>
              <a:rPr kumimoji="1"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类似</a:t>
            </a:r>
            <a:endParaRPr kumimoji="1"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3995" y="791845"/>
            <a:ext cx="83578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概念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en-US" altLang="zh-CN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JavaScript</a:t>
            </a:r>
            <a:r>
              <a:rPr kumimoji="1"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是用于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实现用户交互</a:t>
            </a:r>
            <a:r>
              <a:rPr kumimoji="1"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动态控制文档的外观和内容</a:t>
            </a:r>
            <a:r>
              <a:rPr kumimoji="1"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动态控制浏览器操作</a:t>
            </a:r>
            <a:r>
              <a:rPr kumimoji="1"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等网页行为的跨平台、跨浏览器的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由浏览器解释执行的客户端脚本语言</a:t>
            </a:r>
            <a:endParaRPr kumimoji="1"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sz="quarter" idx="13"/>
          </p:nvPr>
        </p:nvGraphicFramePr>
        <p:xfrm>
          <a:off x="468630" y="1131570"/>
          <a:ext cx="7915275" cy="3077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990"/>
                <a:gridCol w="5836285"/>
              </a:tblGrid>
              <a:tr h="4400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运算符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描述</a:t>
                      </a:r>
                      <a:endParaRPr lang="zh-CN"/>
                    </a:p>
                  </a:txBody>
                  <a:tcPr/>
                </a:tc>
              </a:tr>
              <a:tr h="4387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a=100</a:t>
                      </a:r>
                      <a:endParaRPr lang="en-US" altLang="zh-CN"/>
                    </a:p>
                  </a:txBody>
                  <a:tcPr/>
                </a:tc>
              </a:tr>
              <a:tr h="4400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+=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a+=100</a:t>
                      </a:r>
                      <a:r>
                        <a:rPr lang="en-US" altLang="zh-CN"/>
                        <a:t> </a:t>
                      </a:r>
                      <a:r>
                        <a:rPr lang="zh-CN" altLang="zh-CN"/>
                        <a:t>相当于</a:t>
                      </a:r>
                      <a:r>
                        <a:rPr lang="en-US" altLang="zh-CN"/>
                        <a:t>a=a+100</a:t>
                      </a:r>
                      <a:endParaRPr lang="en-US" altLang="zh-CN"/>
                    </a:p>
                  </a:txBody>
                  <a:tcPr/>
                </a:tc>
              </a:tr>
              <a:tr h="4400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a-=100 </a:t>
                      </a:r>
                      <a:r>
                        <a:rPr lang="zh-CN" altLang="zh-CN" sz="1800">
                          <a:sym typeface="+mn-ea"/>
                        </a:rPr>
                        <a:t>相当于</a:t>
                      </a:r>
                      <a:r>
                        <a:rPr lang="en-US" altLang="zh-CN" sz="1800">
                          <a:sym typeface="+mn-ea"/>
                        </a:rPr>
                        <a:t>a=a-100</a:t>
                      </a:r>
                      <a:endParaRPr lang="zh-CN"/>
                    </a:p>
                  </a:txBody>
                  <a:tcPr/>
                </a:tc>
              </a:tr>
              <a:tr h="4394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*=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a*=100 </a:t>
                      </a:r>
                      <a:r>
                        <a:rPr lang="zh-CN" altLang="zh-CN" sz="1800">
                          <a:sym typeface="+mn-ea"/>
                        </a:rPr>
                        <a:t>相当于</a:t>
                      </a:r>
                      <a:r>
                        <a:rPr lang="en-US" altLang="zh-CN" sz="1800">
                          <a:sym typeface="+mn-ea"/>
                        </a:rPr>
                        <a:t>a=a*100</a:t>
                      </a:r>
                      <a:endParaRPr lang="zh-CN"/>
                    </a:p>
                  </a:txBody>
                  <a:tcPr/>
                </a:tc>
              </a:tr>
              <a:tr h="4394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/=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a/=100 </a:t>
                      </a:r>
                      <a:r>
                        <a:rPr lang="zh-CN" altLang="zh-CN" sz="1800">
                          <a:sym typeface="+mn-ea"/>
                        </a:rPr>
                        <a:t>相当于</a:t>
                      </a:r>
                      <a:r>
                        <a:rPr lang="en-US" altLang="zh-CN" sz="1800">
                          <a:sym typeface="+mn-ea"/>
                        </a:rPr>
                        <a:t>a=a/100</a:t>
                      </a:r>
                      <a:endParaRPr lang="zh-CN"/>
                    </a:p>
                  </a:txBody>
                  <a:tcPr/>
                </a:tc>
              </a:tr>
              <a:tr h="4394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%=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a%=100 </a:t>
                      </a:r>
                      <a:r>
                        <a:rPr lang="zh-CN" altLang="zh-CN" sz="1800">
                          <a:sym typeface="+mn-ea"/>
                        </a:rPr>
                        <a:t>相当于</a:t>
                      </a:r>
                      <a:r>
                        <a:rPr lang="en-US" altLang="zh-CN" sz="1800">
                          <a:sym typeface="+mn-ea"/>
                        </a:rPr>
                        <a:t>a=a%100</a:t>
                      </a:r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12.4 </a:t>
            </a:r>
            <a:r>
              <a:rPr lang="zh-CN" altLang="en-US"/>
              <a:t>赋值运算符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12.5 </a:t>
            </a:r>
            <a:r>
              <a:rPr lang="zh-CN" altLang="en-US"/>
              <a:t>条件运算符</a:t>
            </a:r>
            <a:r>
              <a:rPr lang="en-US" altLang="zh-CN"/>
              <a:t>(</a:t>
            </a:r>
            <a:r>
              <a:rPr lang="zh-CN" altLang="en-US"/>
              <a:t>三元运算符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4050" y="3030855"/>
            <a:ext cx="2816225" cy="9169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var m=100&gt;99?66:33</a:t>
            </a:r>
            <a:endParaRPr lang="en-US" altLang="zh-CN"/>
          </a:p>
          <a:p>
            <a:r>
              <a:rPr lang="en-US" altLang="zh-CN"/>
              <a:t>alert(m)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9265" y="987425"/>
            <a:ext cx="4220845" cy="22323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条件表达式</a:t>
            </a:r>
            <a:r>
              <a:rPr lang="en-US" altLang="zh-CN">
                <a:solidFill>
                  <a:srgbClr val="FF0000"/>
                </a:solidFill>
              </a:rPr>
              <a:t>?</a:t>
            </a:r>
            <a:r>
              <a:rPr lang="zh-CN" altLang="en-US">
                <a:solidFill>
                  <a:srgbClr val="FF0000"/>
                </a:solidFill>
              </a:rPr>
              <a:t>结果</a:t>
            </a:r>
            <a:r>
              <a:rPr lang="en-US" altLang="zh-CN">
                <a:solidFill>
                  <a:srgbClr val="FF0000"/>
                </a:solidFill>
              </a:rPr>
              <a:t>1:</a:t>
            </a:r>
            <a:r>
              <a:rPr lang="zh-CN" altLang="en-US">
                <a:solidFill>
                  <a:srgbClr val="FF0000"/>
                </a:solidFill>
              </a:rPr>
              <a:t>结果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如果条件表达式结果为</a:t>
            </a:r>
            <a:r>
              <a:rPr lang="en-US" altLang="zh-CN">
                <a:solidFill>
                  <a:srgbClr val="FF0000"/>
                </a:solidFill>
              </a:rPr>
              <a:t>true</a:t>
            </a:r>
            <a:r>
              <a:rPr lang="zh-CN" altLang="en-US">
                <a:solidFill>
                  <a:srgbClr val="FF0000"/>
                </a:solidFill>
              </a:rPr>
              <a:t>则返回结果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如果条件表达式结果为</a:t>
            </a:r>
            <a:r>
              <a:rPr lang="en-US" altLang="zh-CN">
                <a:solidFill>
                  <a:srgbClr val="FF0000"/>
                </a:solidFill>
              </a:rPr>
              <a:t>false</a:t>
            </a:r>
            <a:r>
              <a:rPr lang="zh-CN" altLang="en-US">
                <a:solidFill>
                  <a:srgbClr val="FF0000"/>
                </a:solidFill>
              </a:rPr>
              <a:t>则返回结果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</p:txBody>
      </p:sp>
      <p:pic>
        <p:nvPicPr>
          <p:cNvPr id="5" name="图片 4" descr="office6\wpsassist\cache\A000220150318T81PPIC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flipH="1">
            <a:off x="4211320" y="3460115"/>
            <a:ext cx="897890" cy="8921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12.6 </a:t>
            </a:r>
            <a:r>
              <a:rPr lang="zh-CN" altLang="en-US" smtClean="0"/>
              <a:t>运</a:t>
            </a:r>
            <a:r>
              <a:rPr lang="zh-CN" altLang="en-US"/>
              <a:t>算</a:t>
            </a:r>
            <a:r>
              <a:rPr lang="zh-CN" altLang="en-US" smtClean="0"/>
              <a:t>符优先级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55650" y="2715895"/>
            <a:ext cx="2854960" cy="11988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var a=5,b=3;</a:t>
            </a:r>
            <a:endParaRPr lang="en-US" altLang="zh-CN" smtClean="0"/>
          </a:p>
          <a:p>
            <a:r>
              <a:rPr lang="en-US" altLang="zh-CN" smtClean="0"/>
              <a:t>var c=a+b&gt;3 &amp;&amp; a&lt;a-b*2;</a:t>
            </a:r>
            <a:endParaRPr lang="en-US" altLang="zh-CN" smtClean="0"/>
          </a:p>
          <a:p>
            <a:endParaRPr lang="zh-CN" altLang="en-US" smtClean="0"/>
          </a:p>
          <a:p>
            <a:r>
              <a:rPr lang="en-US" altLang="zh-CN" smtClean="0"/>
              <a:t>alert(c);   </a:t>
            </a:r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467544" y="987574"/>
            <a:ext cx="7776864" cy="151216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算术</a:t>
            </a:r>
            <a:r>
              <a:rPr lang="en-US" altLang="zh-CN" smtClean="0">
                <a:solidFill>
                  <a:srgbClr val="FF0000"/>
                </a:solidFill>
              </a:rPr>
              <a:t>&gt;</a:t>
            </a:r>
            <a:r>
              <a:rPr lang="zh-CN" altLang="en-US" smtClean="0">
                <a:solidFill>
                  <a:srgbClr val="FF0000"/>
                </a:solidFill>
              </a:rPr>
              <a:t>比较</a:t>
            </a:r>
            <a:r>
              <a:rPr lang="en-US" altLang="zh-CN" smtClean="0">
                <a:solidFill>
                  <a:srgbClr val="FF0000"/>
                </a:solidFill>
              </a:rPr>
              <a:t>&gt;</a:t>
            </a:r>
            <a:r>
              <a:rPr lang="zh-CN" altLang="en-US" smtClean="0">
                <a:solidFill>
                  <a:srgbClr val="FF0000"/>
                </a:solidFill>
              </a:rPr>
              <a:t>逻辑</a:t>
            </a:r>
            <a:r>
              <a:rPr lang="en-US" altLang="zh-CN" smtClean="0">
                <a:solidFill>
                  <a:srgbClr val="FF0000"/>
                </a:solidFill>
              </a:rPr>
              <a:t>&gt;</a:t>
            </a:r>
            <a:r>
              <a:rPr lang="zh-CN" altLang="en-US" smtClean="0">
                <a:solidFill>
                  <a:srgbClr val="FF0000"/>
                </a:solidFill>
              </a:rPr>
              <a:t>赋值</a:t>
            </a:r>
            <a:endParaRPr lang="zh-CN" altLang="en-US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mtClean="0"/>
          </a:p>
          <a:p>
            <a:r>
              <a:rPr lang="en-US" altLang="zh-CN" smtClean="0"/>
              <a:t> </a:t>
            </a:r>
            <a:r>
              <a:rPr lang="zh-CN" altLang="en-US" smtClean="0">
                <a:solidFill>
                  <a:srgbClr val="FF0000"/>
                </a:solidFill>
              </a:rPr>
              <a:t>一元</a:t>
            </a:r>
            <a:r>
              <a:rPr lang="en-US" altLang="zh-CN" smtClean="0">
                <a:solidFill>
                  <a:srgbClr val="FF0000"/>
                </a:solidFill>
              </a:rPr>
              <a:t>&gt;</a:t>
            </a:r>
            <a:r>
              <a:rPr lang="zh-CN" altLang="en-US" smtClean="0">
                <a:solidFill>
                  <a:srgbClr val="FF0000"/>
                </a:solidFill>
              </a:rPr>
              <a:t>二元</a:t>
            </a:r>
            <a:r>
              <a:rPr lang="en-US" altLang="zh-CN" smtClean="0">
                <a:solidFill>
                  <a:srgbClr val="FF0000"/>
                </a:solidFill>
              </a:rPr>
              <a:t>&gt;</a:t>
            </a:r>
            <a:r>
              <a:rPr lang="zh-CN" altLang="en-US" smtClean="0">
                <a:solidFill>
                  <a:srgbClr val="FF0000"/>
                </a:solidFill>
              </a:rPr>
              <a:t>三元</a:t>
            </a:r>
            <a:endParaRPr lang="zh-CN" altLang="en-US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mtClean="0"/>
              <a:t>	   </a:t>
            </a:r>
            <a:endParaRPr lang="zh-CN" altLang="en-US"/>
          </a:p>
        </p:txBody>
      </p:sp>
      <p:pic>
        <p:nvPicPr>
          <p:cNvPr id="5" name="图片 4" descr="office6\wpsassist\cache\A000220150318T81PPIC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flipH="1">
            <a:off x="3610610" y="2921635"/>
            <a:ext cx="897890" cy="892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4900" y="1838325"/>
            <a:ext cx="1548130" cy="180213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995" y="1275715"/>
            <a:ext cx="6926580" cy="2534920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>
                <a:sym typeface="微软雅黑" panose="020B0503020204020204" pitchFamily="34" charset="-122"/>
              </a:rPr>
              <a:t>二者完全没有关系，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公司1995年推出的更强大也更复杂的高级程序设计语言，而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是由浏览器解释执行的客户端脚本语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言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000">
                <a:sym typeface="微软雅黑" panose="020B0503020204020204" pitchFamily="34" charset="-122"/>
              </a:rPr>
              <a:t>在1995年时，由Netscape公司的布兰登·艾奇</a:t>
            </a:r>
            <a:r>
              <a:rPr lang="en-GB" sz="2000">
                <a:sym typeface="微软雅黑" panose="020B0503020204020204" pitchFamily="34" charset="-122"/>
              </a:rPr>
              <a:t>(</a:t>
            </a:r>
            <a:r>
              <a:rPr sz="2000">
                <a:sym typeface="微软雅黑" panose="020B0503020204020204" pitchFamily="34" charset="-122"/>
              </a:rPr>
              <a:t>Brendan Eich</a:t>
            </a:r>
            <a:r>
              <a:rPr lang="en-GB" sz="2000">
                <a:sym typeface="微软雅黑" panose="020B0503020204020204" pitchFamily="34" charset="-122"/>
              </a:rPr>
              <a:t>)</a:t>
            </a:r>
            <a:r>
              <a:rPr sz="2000">
                <a:sym typeface="微软雅黑" panose="020B0503020204020204" pitchFamily="34" charset="-122"/>
              </a:rPr>
              <a:t>，在网景导航者浏览器上首次设计实现而成。</a:t>
            </a:r>
            <a:r>
              <a:rPr lang="zh-CN" sz="2000">
                <a:sym typeface="微软雅黑" panose="020B0503020204020204" pitchFamily="34" charset="-122"/>
              </a:rPr>
              <a:t>一开始叫LiveScript，</a:t>
            </a:r>
            <a:r>
              <a:rPr sz="2000">
                <a:sym typeface="微软雅黑" panose="020B0503020204020204" pitchFamily="34" charset="-122"/>
              </a:rPr>
              <a:t>因为Netscape与Sun合作，Netscape管理层希望它外观看起来像Java，</a:t>
            </a:r>
            <a:r>
              <a:rPr sz="2000" smtClean="0">
                <a:sym typeface="微软雅黑" panose="020B0503020204020204" pitchFamily="34" charset="-122"/>
              </a:rPr>
              <a:t>因此取名为JavaScript</a:t>
            </a:r>
            <a:r>
              <a:rPr sz="2000">
                <a:sym typeface="微软雅黑" panose="020B0503020204020204" pitchFamily="34" charset="-122"/>
              </a:rPr>
              <a:t>。</a:t>
            </a:r>
            <a:endParaRPr sz="2000">
              <a:sym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Java 和 JavaScript 是相同的吗？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97180" y="1080135"/>
            <a:ext cx="8640445" cy="4022725"/>
          </a:xfrm>
        </p:spPr>
        <p:txBody>
          <a:bodyPr>
            <a:normAutofit/>
          </a:bodyPr>
          <a:lstStyle/>
          <a:p>
            <a:r>
              <a:rPr lang="en-US" altLang="zh-CN" sz="1800" b="1">
                <a:solidFill>
                  <a:srgbClr val="FF0000"/>
                </a:solidFill>
              </a:rPr>
              <a:t>ECMAScript</a:t>
            </a:r>
            <a:endParaRPr lang="en-US" altLang="zh-CN" sz="1500"/>
          </a:p>
          <a:p>
            <a:pPr lvl="1"/>
            <a:r>
              <a:rPr lang="zh-CN" altLang="en-US" sz="1600"/>
              <a:t>是</a:t>
            </a:r>
            <a:r>
              <a:rPr lang="en-US" altLang="zh-CN" sz="1600"/>
              <a:t>Javascript</a:t>
            </a:r>
            <a:r>
              <a:rPr lang="zh-CN" altLang="en-US" sz="1600"/>
              <a:t>的核心基础，</a:t>
            </a:r>
            <a:r>
              <a:rPr sz="1600"/>
              <a:t>这个标准由 ECMA（前身为欧洲计算机制造商协会,英文名称是European Computer Manufacturers Association）发展和维护</a:t>
            </a:r>
            <a:endParaRPr sz="1600"/>
          </a:p>
          <a:p>
            <a:pPr lvl="1"/>
            <a:r>
              <a:rPr lang="en-US" sz="1600"/>
              <a:t>ECMA-262 是正式的 JavaScript 标准,</a:t>
            </a:r>
            <a:r>
              <a:rPr lang="zh-CN" altLang="en-US" sz="1600"/>
              <a:t>提供语法、数据类型、语句、关键保留字、流程控制、内置对象、运算符等规范，定义了脚本语言的所有属性、方法和对象</a:t>
            </a:r>
            <a:endParaRPr lang="zh-CN" altLang="en-US" sz="1600"/>
          </a:p>
          <a:p>
            <a:pPr lvl="1"/>
            <a:endParaRPr lang="zh-CN" altLang="en-US" sz="1600"/>
          </a:p>
          <a:p>
            <a:r>
              <a:rPr lang="en-US" altLang="zh-CN" sz="1800" b="1">
                <a:solidFill>
                  <a:srgbClr val="FF0000"/>
                </a:solidFill>
              </a:rPr>
              <a:t>DOM</a:t>
            </a:r>
            <a:r>
              <a:rPr lang="en-US" altLang="zh-CN" sz="1800"/>
              <a:t>(Document Object Model)</a:t>
            </a:r>
            <a:endParaRPr lang="en-US" altLang="zh-CN" sz="1800"/>
          </a:p>
          <a:p>
            <a:pPr lvl="1"/>
            <a:r>
              <a:rPr sz="1600"/>
              <a:t>文档对象模型，是W3C制定的标准规范，</a:t>
            </a:r>
            <a:r>
              <a:rPr lang="zh-CN" sz="1600"/>
              <a:t>用于动态操作</a:t>
            </a:r>
            <a:r>
              <a:rPr sz="1600"/>
              <a:t>HTML</a:t>
            </a:r>
            <a:r>
              <a:rPr lang="zh-CN" sz="1600"/>
              <a:t>文档元素</a:t>
            </a:r>
            <a:endParaRPr lang="zh-CN" sz="1600"/>
          </a:p>
          <a:p>
            <a:pPr marL="457200" lvl="1" indent="0">
              <a:buNone/>
            </a:pPr>
            <a:endParaRPr lang="zh-CN" sz="1600"/>
          </a:p>
          <a:p>
            <a:pPr lvl="0"/>
            <a:r>
              <a:rPr lang="en-US" altLang="zh-CN" sz="2000" b="1">
                <a:solidFill>
                  <a:srgbClr val="FF0000"/>
                </a:solidFill>
              </a:rPr>
              <a:t>BOM</a:t>
            </a:r>
            <a:r>
              <a:rPr lang="en-US" altLang="zh-CN" sz="2000"/>
              <a:t>(Browser Object </a:t>
            </a:r>
            <a:r>
              <a:rPr lang="en-US" altLang="zh-CN" sz="2000">
                <a:sym typeface="+mn-ea"/>
              </a:rPr>
              <a:t>Model</a:t>
            </a:r>
            <a:r>
              <a:rPr lang="en-US" altLang="zh-CN" sz="2000"/>
              <a:t>)</a:t>
            </a:r>
            <a:endParaRPr lang="en-US" altLang="zh-CN" sz="2160"/>
          </a:p>
          <a:p>
            <a:pPr lvl="1"/>
            <a:r>
              <a:rPr lang="zh-CN" altLang="en-US" sz="1600"/>
              <a:t>浏览器对象模型</a:t>
            </a:r>
            <a:r>
              <a:rPr sz="1600">
                <a:sym typeface="+mn-ea"/>
              </a:rPr>
              <a:t>，是W3C制定的标准规范，</a:t>
            </a:r>
            <a:r>
              <a:rPr lang="zh-CN" altLang="en-US" sz="1600"/>
              <a:t>用于动态操作浏览器对象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5282" y="58230"/>
            <a:ext cx="8229600" cy="857250"/>
          </a:xfrm>
        </p:spPr>
        <p:txBody>
          <a:bodyPr/>
          <a:lstStyle/>
          <a:p>
            <a:r>
              <a:rPr lang="en-US" altLang="zh-CN"/>
              <a:t>3 JavaScript</a:t>
            </a:r>
            <a:r>
              <a:rPr lang="zh-CN" altLang="en-US"/>
              <a:t>组成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7425"/>
            <a:ext cx="7981950" cy="3583940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/>
              <a:t>引入</a:t>
            </a:r>
            <a:r>
              <a:rPr lang="en-US" altLang="zh-CN"/>
              <a:t>js</a:t>
            </a:r>
            <a:r>
              <a:rPr lang="zh-CN" altLang="en-US"/>
              <a:t>文件</a:t>
            </a:r>
            <a:endParaRPr lang="zh-CN" altLang="en-US"/>
          </a:p>
          <a:p>
            <a:pPr algn="l">
              <a:lnSpc>
                <a:spcPts val="32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dirty="0">
                <a:latin typeface="+mn-lt"/>
                <a:ea typeface="+mn-ea"/>
                <a:sym typeface="微软雅黑" panose="020B0503020204020204" pitchFamily="34" charset="-122"/>
              </a:rPr>
              <a:t>	</a:t>
            </a:r>
            <a:r>
              <a:rPr lang="en-US" altLang="zh-CN" dirty="0">
                <a:latin typeface="+mn-lt"/>
                <a:ea typeface="+mn-ea"/>
                <a:sym typeface="微软雅黑" panose="020B0503020204020204" pitchFamily="34" charset="-122"/>
              </a:rPr>
              <a:t>&lt;script src='</a:t>
            </a:r>
            <a:r>
              <a:rPr lang="en-US" altLang="zh-CN">
                <a:latin typeface="+mn-lt"/>
                <a:ea typeface="+mn-ea"/>
                <a:sym typeface="微软雅黑" panose="020B0503020204020204" pitchFamily="34" charset="-122"/>
              </a:rPr>
              <a:t>test.js</a:t>
            </a:r>
            <a:r>
              <a:rPr lang="en-US" altLang="zh-CN" smtClean="0">
                <a:latin typeface="+mn-lt"/>
                <a:ea typeface="+mn-ea"/>
                <a:sym typeface="微软雅黑" panose="020B0503020204020204" pitchFamily="34" charset="-122"/>
              </a:rPr>
              <a:t>'&gt;&lt;/</a:t>
            </a:r>
            <a:r>
              <a:rPr lang="en-US" altLang="zh-CN" dirty="0">
                <a:latin typeface="+mn-lt"/>
                <a:ea typeface="+mn-ea"/>
                <a:sym typeface="微软雅黑" panose="020B0503020204020204" pitchFamily="34" charset="-122"/>
              </a:rPr>
              <a:t>script&gt;</a:t>
            </a:r>
            <a:endParaRPr lang="en-US" altLang="zh-CN" dirty="0">
              <a:latin typeface="+mn-lt"/>
              <a:ea typeface="+mn-ea"/>
              <a:sym typeface="微软雅黑" panose="020B0503020204020204" pitchFamily="34" charset="-122"/>
            </a:endParaRPr>
          </a:p>
          <a:p>
            <a:pPr algn="l">
              <a:lnSpc>
                <a:spcPts val="32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写在</a:t>
            </a:r>
            <a:r>
              <a:rPr lang="en-US" altLang="zh-CN"/>
              <a:t>script</a:t>
            </a:r>
            <a:r>
              <a:rPr lang="zh-CN" altLang="en-US"/>
              <a:t>标签内部（可以使用多个，每一个之间都是有联系的）</a:t>
            </a:r>
            <a:endParaRPr lang="zh-CN" altLang="en-US"/>
          </a:p>
          <a:p>
            <a:pPr algn="l">
              <a:lnSpc>
                <a:spcPct val="11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dirty="0">
                <a:latin typeface="+mn-lt"/>
                <a:ea typeface="+mn-ea"/>
                <a:sym typeface="微软雅黑" panose="020B0503020204020204" pitchFamily="34" charset="-122"/>
              </a:rPr>
              <a:t>    </a:t>
            </a:r>
            <a:r>
              <a:rPr lang="en-US" altLang="zh-CN" dirty="0">
                <a:latin typeface="+mn-lt"/>
                <a:ea typeface="+mn-ea"/>
                <a:sym typeface="微软雅黑" panose="020B0503020204020204" pitchFamily="34" charset="-122"/>
              </a:rPr>
              <a:t>&lt;script type='text/javascript'&gt;</a:t>
            </a:r>
            <a:endParaRPr lang="zh-CN" altLang="en-US" kern="1200" dirty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  <a:p>
            <a:pPr algn="l">
              <a:lnSpc>
                <a:spcPct val="11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+mn-ea"/>
                <a:sym typeface="微软雅黑" panose="020B0503020204020204" pitchFamily="34" charset="-122"/>
              </a:rPr>
              <a:t>		js</a:t>
            </a:r>
            <a:r>
              <a:rPr lang="zh-CN" altLang="en-US" dirty="0">
                <a:latin typeface="+mn-lt"/>
                <a:ea typeface="+mn-ea"/>
                <a:sym typeface="微软雅黑" panose="020B0503020204020204" pitchFamily="34" charset="-122"/>
              </a:rPr>
              <a:t>语句</a:t>
            </a:r>
            <a:endParaRPr lang="zh-CN" altLang="en-US" dirty="0">
              <a:latin typeface="+mn-lt"/>
              <a:ea typeface="+mn-ea"/>
              <a:sym typeface="微软雅黑" panose="020B0503020204020204" pitchFamily="34" charset="-122"/>
            </a:endParaRPr>
          </a:p>
          <a:p>
            <a:pPr algn="l">
              <a:lnSpc>
                <a:spcPct val="11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+mn-ea"/>
                <a:sym typeface="微软雅黑" panose="020B0503020204020204" pitchFamily="34" charset="-122"/>
              </a:rPr>
              <a:t>		……</a:t>
            </a:r>
            <a:endParaRPr lang="en-US" altLang="zh-CN" dirty="0">
              <a:latin typeface="+mn-lt"/>
              <a:ea typeface="+mn-ea"/>
              <a:sym typeface="微软雅黑" panose="020B0503020204020204" pitchFamily="34" charset="-122"/>
            </a:endParaRPr>
          </a:p>
          <a:p>
            <a:pPr algn="l">
              <a:lnSpc>
                <a:spcPct val="11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+mn-ea"/>
                <a:sym typeface="微软雅黑" panose="020B0503020204020204" pitchFamily="34" charset="-122"/>
              </a:rPr>
              <a:t>     &lt;/script&gt;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 </a:t>
            </a:r>
            <a:r>
              <a:rPr lang="zh-CN" altLang="en-US"/>
              <a:t>如何</a:t>
            </a:r>
            <a:r>
              <a:rPr lang="zh-CN" altLang="en-US" dirty="0">
                <a:sym typeface="微软雅黑" panose="020B0503020204020204" pitchFamily="34" charset="-122"/>
              </a:rPr>
              <a:t>在</a:t>
            </a:r>
            <a:r>
              <a:rPr lang="en-US" altLang="zh-CN" dirty="0">
                <a:sym typeface="微软雅黑" panose="020B0503020204020204" pitchFamily="34" charset="-122"/>
              </a:rPr>
              <a:t>HTML</a:t>
            </a:r>
            <a:r>
              <a:rPr lang="zh-CN" altLang="en-US" dirty="0">
                <a:sym typeface="微软雅黑" panose="020B0503020204020204" pitchFamily="34" charset="-122"/>
              </a:rPr>
              <a:t>中使用</a:t>
            </a:r>
            <a:r>
              <a:rPr lang="en-US" altLang="zh-CN" dirty="0">
                <a:sym typeface="微软雅黑" panose="020B0503020204020204" pitchFamily="34" charset="-122"/>
              </a:rPr>
              <a:t>JavaScript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7425"/>
            <a:ext cx="8461375" cy="3883660"/>
          </a:xfrm>
        </p:spPr>
        <p:txBody>
          <a:bodyPr>
            <a:normAutofit fontScale="97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使用 window.</a:t>
            </a:r>
            <a:r>
              <a:rPr lang="en-US" altLang="zh-CN" b="1">
                <a:solidFill>
                  <a:srgbClr val="FF0000"/>
                </a:solidFill>
              </a:rPr>
              <a:t>alert() </a:t>
            </a:r>
            <a:r>
              <a:rPr lang="en-US" altLang="zh-CN"/>
              <a:t>弹出警告框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en-US" altLang="zh-CN"/>
              <a:t>alert</a:t>
            </a:r>
            <a:r>
              <a:rPr lang="zh-CN" altLang="en-US"/>
              <a:t>（</a:t>
            </a:r>
            <a:r>
              <a:rPr lang="en-US" altLang="zh-CN" dirty="0">
                <a:latin typeface="+mn-lt"/>
                <a:ea typeface="+mn-ea"/>
                <a:sym typeface="Arial" panose="020B0604020202020204" pitchFamily="34" charset="0"/>
              </a:rPr>
              <a:t>"</a:t>
            </a:r>
            <a:r>
              <a:rPr lang="zh-CN" altLang="en-US"/>
              <a:t>这是我输出的内容</a:t>
            </a:r>
            <a:r>
              <a:rPr lang="en-US" altLang="zh-CN" dirty="0">
                <a:latin typeface="+mn-lt"/>
                <a:ea typeface="+mn-ea"/>
                <a:sym typeface="Arial" panose="020B0604020202020204" pitchFamily="34" charset="0"/>
              </a:rPr>
              <a:t>"</a:t>
            </a:r>
            <a:r>
              <a:rPr lang="zh-CN" altLang="en-US"/>
              <a:t>）；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使用 </a:t>
            </a:r>
            <a:r>
              <a:rPr lang="en-US" altLang="zh-CN" b="1">
                <a:solidFill>
                  <a:srgbClr val="FF0000"/>
                </a:solidFill>
              </a:rPr>
              <a:t>document.write()</a:t>
            </a:r>
            <a:r>
              <a:rPr lang="en-US" altLang="zh-CN"/>
              <a:t> 方法将内容写到 HTML 文档中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en-US" altLang="zh-CN"/>
              <a:t>document.write</a:t>
            </a:r>
            <a:r>
              <a:rPr lang="zh-CN" altLang="en-US"/>
              <a:t>（</a:t>
            </a:r>
            <a:r>
              <a:rPr lang="en-US" altLang="zh-CN" dirty="0">
                <a:latin typeface="+mn-lt"/>
                <a:ea typeface="+mn-ea"/>
                <a:sym typeface="Arial" panose="020B0604020202020204" pitchFamily="34" charset="0"/>
              </a:rPr>
              <a:t>"</a:t>
            </a:r>
            <a:r>
              <a:rPr lang="zh-CN" altLang="en-US"/>
              <a:t>这是我输出的内容</a:t>
            </a:r>
            <a:r>
              <a:rPr lang="en-US" altLang="zh-CN" dirty="0">
                <a:latin typeface="+mn-lt"/>
                <a:ea typeface="+mn-ea"/>
                <a:sym typeface="Arial" panose="020B0604020202020204" pitchFamily="34" charset="0"/>
              </a:rPr>
              <a:t>"</a:t>
            </a:r>
            <a:r>
              <a:rPr lang="zh-CN" altLang="en-US"/>
              <a:t>）；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使用 </a:t>
            </a:r>
            <a:r>
              <a:rPr lang="zh-CN" altLang="en-US" b="1">
                <a:solidFill>
                  <a:srgbClr val="FF0000"/>
                </a:solidFill>
              </a:rPr>
              <a:t>innerHTML</a:t>
            </a:r>
            <a:r>
              <a:rPr lang="zh-CN" altLang="en-US"/>
              <a:t> 写入到 HTML 元素</a:t>
            </a:r>
            <a:r>
              <a:rPr lang="en-US" altLang="zh-CN"/>
              <a:t>	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en-US" altLang="zh-CN"/>
              <a:t>document.getElementById(</a:t>
            </a:r>
            <a:r>
              <a:rPr lang="en-US" altLang="zh-CN" dirty="0">
                <a:latin typeface="+mn-lt"/>
                <a:ea typeface="+mn-ea"/>
                <a:sym typeface="Arial" panose="020B0604020202020204" pitchFamily="34" charset="0"/>
              </a:rPr>
              <a:t>"</a:t>
            </a:r>
            <a:r>
              <a:rPr lang="en-US" altLang="zh-CN"/>
              <a:t>test</a:t>
            </a:r>
            <a:r>
              <a:rPr lang="en-US" altLang="zh-CN" dirty="0">
                <a:latin typeface="+mn-lt"/>
                <a:ea typeface="+mn-ea"/>
                <a:sym typeface="Arial" panose="020B0604020202020204" pitchFamily="34" charset="0"/>
              </a:rPr>
              <a:t>"</a:t>
            </a:r>
            <a:r>
              <a:rPr lang="en-US" altLang="zh-CN"/>
              <a:t>).innerHTML =</a:t>
            </a:r>
            <a:r>
              <a:rPr lang="en-US" altLang="zh-CN" dirty="0">
                <a:latin typeface="+mn-lt"/>
                <a:ea typeface="+mn-ea"/>
                <a:sym typeface="Arial" panose="020B0604020202020204" pitchFamily="34" charset="0"/>
              </a:rPr>
              <a:t>"</a:t>
            </a:r>
            <a:r>
              <a:rPr lang="en-US" altLang="zh-CN"/>
              <a:t>段落已修改</a:t>
            </a:r>
            <a:r>
              <a:rPr lang="en-US" altLang="zh-CN" dirty="0">
                <a:latin typeface="+mn-lt"/>
                <a:ea typeface="+mn-ea"/>
                <a:sym typeface="Arial" panose="020B0604020202020204" pitchFamily="34" charset="0"/>
              </a:rPr>
              <a:t>"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/>
              <a:t>使用</a:t>
            </a:r>
            <a:r>
              <a:rPr lang="zh-CN" altLang="en-US" b="1">
                <a:solidFill>
                  <a:srgbClr val="FF0000"/>
                </a:solidFill>
              </a:rPr>
              <a:t> console.log()</a:t>
            </a:r>
            <a:r>
              <a:rPr lang="zh-CN" altLang="en-US"/>
              <a:t> 写入到浏览器的控制台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console.log(</a:t>
            </a:r>
            <a:r>
              <a:rPr lang="en-US" altLang="zh-CN" dirty="0">
                <a:latin typeface="+mn-lt"/>
                <a:ea typeface="+mn-ea"/>
                <a:sym typeface="Arial" panose="020B0604020202020204" pitchFamily="34" charset="0"/>
              </a:rPr>
              <a:t>"</a:t>
            </a:r>
            <a:r>
              <a:rPr lang="zh-CN" altLang="en-US">
                <a:sym typeface="+mn-ea"/>
              </a:rPr>
              <a:t>这是我输出的内容</a:t>
            </a:r>
            <a:r>
              <a:rPr lang="en-US" altLang="zh-CN" dirty="0">
                <a:latin typeface="+mn-lt"/>
                <a:ea typeface="+mn-ea"/>
                <a:sym typeface="Arial" panose="020B0604020202020204" pitchFamily="34" charset="0"/>
              </a:rPr>
              <a:t>"</a:t>
            </a:r>
            <a:r>
              <a:rPr lang="zh-CN" altLang="en-US"/>
              <a:t>)</a:t>
            </a:r>
            <a:endParaRPr lang="zh-CN" altLang="en-US"/>
          </a:p>
          <a:p>
            <a:pPr algn="l">
              <a:lnSpc>
                <a:spcPct val="11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dirty="0">
                <a:latin typeface="+mn-lt"/>
                <a:ea typeface="+mn-ea"/>
                <a:sym typeface="微软雅黑" panose="020B0503020204020204" pitchFamily="34" charset="-122"/>
              </a:rPr>
              <a:t>    </a:t>
            </a:r>
            <a:endParaRPr lang="zh-CN" altLang="en-US" kern="1200" dirty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 </a:t>
            </a:r>
            <a:r>
              <a:rPr lang="en-US" altLang="zh-CN" dirty="0">
                <a:sym typeface="微软雅黑" panose="020B0503020204020204" pitchFamily="34" charset="-122"/>
              </a:rPr>
              <a:t>JavaScript</a:t>
            </a:r>
            <a:r>
              <a:rPr lang="zh-CN" altLang="en-US" dirty="0"/>
              <a:t>如何</a:t>
            </a:r>
            <a:r>
              <a:rPr lang="zh-CN" altLang="en-US" dirty="0">
                <a:sym typeface="微软雅黑" panose="020B0503020204020204" pitchFamily="34" charset="-122"/>
              </a:rPr>
              <a:t>在页面中输出内容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7425"/>
            <a:ext cx="7846695" cy="36880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JavaScript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中的语句以一个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分号结尾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，如果省略分号，则由解析器确定语句的结尾，一般情况下，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换行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会被当做一个语句的结尾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alert('hello world') 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document.write('hello world');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en-US" altLang="zh-CN" dirty="0"/>
              <a:t>JS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7425"/>
            <a:ext cx="7846695" cy="36880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注释 </a:t>
            </a:r>
            <a:endPara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x-none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altLang="en-US" sz="1800" dirty="0">
                <a:sym typeface="微软雅黑" panose="020B0503020204020204" pitchFamily="34" charset="-122"/>
              </a:rPr>
              <a:t>单行注释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             </a:t>
            </a:r>
            <a:endPara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 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/*</a:t>
            </a:r>
            <a:r>
              <a:rPr lang="zh-CN" altLang="en-US" sz="1800" dirty="0">
                <a:sym typeface="微软雅黑" panose="020B0503020204020204" pitchFamily="34" charset="-122"/>
              </a:rPr>
              <a:t>多行注释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*/	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endPara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 </a:t>
            </a:r>
            <a:r>
              <a:rPr lang="en-US" altLang="zh-CN" dirty="0"/>
              <a:t>JS</a:t>
            </a:r>
            <a:r>
              <a:rPr lang="zh-CN" altLang="en-US" dirty="0"/>
              <a:t>注释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5650</Words>
  <Application>WPS 演示</Application>
  <PresentationFormat>全屏显示(16:9)</PresentationFormat>
  <Paragraphs>612</Paragraphs>
  <Slides>32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Calibri</vt:lpstr>
      <vt:lpstr>Impact</vt:lpstr>
      <vt:lpstr>Wingdings</vt:lpstr>
      <vt:lpstr>Arial Unicode MS</vt:lpstr>
      <vt:lpstr>Franklin Gothic Book</vt:lpstr>
      <vt:lpstr>Office 主题</vt:lpstr>
      <vt:lpstr>PowerPoint 演示文稿</vt:lpstr>
      <vt:lpstr>PowerPoint 演示文稿</vt:lpstr>
      <vt:lpstr>PowerPoint 演示文稿</vt:lpstr>
      <vt:lpstr>2 Java 和 JavaScript 是相同的吗？</vt:lpstr>
      <vt:lpstr>3 JavaScript组成</vt:lpstr>
      <vt:lpstr>4 如何在HTML中使用JavaScript</vt:lpstr>
      <vt:lpstr>5 JavaScript如何在页面中输出内容</vt:lpstr>
      <vt:lpstr>6 JS语句</vt:lpstr>
      <vt:lpstr>7 JS注释</vt:lpstr>
      <vt:lpstr>PowerPoint 演示文稿</vt:lpstr>
      <vt:lpstr>8.1 变量命名规则</vt:lpstr>
      <vt:lpstr>8.2 变量声明与赋值</vt:lpstr>
      <vt:lpstr>9 数据类型</vt:lpstr>
      <vt:lpstr>9.1 string（字符串型）</vt:lpstr>
      <vt:lpstr>转义字符</vt:lpstr>
      <vt:lpstr>9.2 number（数字型） </vt:lpstr>
      <vt:lpstr>PowerPoint 演示文稿</vt:lpstr>
      <vt:lpstr>9.3 boolean（布尔）</vt:lpstr>
      <vt:lpstr>9.4 undefined（未定义型）</vt:lpstr>
      <vt:lpstr>9.5 null(空)</vt:lpstr>
      <vt:lpstr>10  数据类型转换</vt:lpstr>
      <vt:lpstr>10.1 转为字符串型</vt:lpstr>
      <vt:lpstr>10.2 转为数字型</vt:lpstr>
      <vt:lpstr>10.3 转为布尔型</vt:lpstr>
      <vt:lpstr>11 表达式</vt:lpstr>
      <vt:lpstr>12 运算符</vt:lpstr>
      <vt:lpstr>12.1 算术运算符</vt:lpstr>
      <vt:lpstr>12.2 比较运算符</vt:lpstr>
      <vt:lpstr>12.3 逻辑运算符</vt:lpstr>
      <vt:lpstr>12.4 赋值运算符</vt:lpstr>
      <vt:lpstr>12.5 条件运算符(三元运算符)</vt:lpstr>
      <vt:lpstr>12.6 运算符优先级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610</cp:revision>
  <dcterms:created xsi:type="dcterms:W3CDTF">2015-08-22T06:07:00Z</dcterms:created>
  <dcterms:modified xsi:type="dcterms:W3CDTF">2019-07-17T07:45:38Z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