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99" r:id="rId3"/>
    <p:sldId id="269" r:id="rId5"/>
    <p:sldId id="270" r:id="rId6"/>
    <p:sldId id="301" r:id="rId7"/>
    <p:sldId id="302" r:id="rId8"/>
    <p:sldId id="329" r:id="rId9"/>
    <p:sldId id="331" r:id="rId10"/>
    <p:sldId id="305" r:id="rId11"/>
    <p:sldId id="306" r:id="rId12"/>
    <p:sldId id="307" r:id="rId13"/>
    <p:sldId id="308" r:id="rId14"/>
    <p:sldId id="310" r:id="rId15"/>
    <p:sldId id="311" r:id="rId16"/>
    <p:sldId id="312" r:id="rId17"/>
    <p:sldId id="313" r:id="rId18"/>
    <p:sldId id="330" r:id="rId19"/>
    <p:sldId id="341" r:id="rId20"/>
    <p:sldId id="343" r:id="rId21"/>
    <p:sldId id="345" r:id="rId22"/>
    <p:sldId id="346" r:id="rId23"/>
    <p:sldId id="347" r:id="rId24"/>
    <p:sldId id="348" r:id="rId25"/>
    <p:sldId id="351" r:id="rId26"/>
    <p:sldId id="352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2" autoAdjust="0"/>
    <p:restoredTop sz="91161" autoAdjust="0"/>
  </p:normalViewPr>
  <p:slideViewPr>
    <p:cSldViewPr>
      <p:cViewPr>
        <p:scale>
          <a:sx n="150" d="100"/>
          <a:sy n="150" d="100"/>
        </p:scale>
        <p:origin x="-654" y="-132"/>
      </p:cViewPr>
      <p:guideLst>
        <p:guide orient="horz" pos="1636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908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typeof arguments  参数的类型</a:t>
            </a:r>
            <a:endParaRPr lang="en-US" altLang="x-none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arguments.length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判断实参里面的个数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arguments[1]   获得对应下标实参的值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arguments.callee获得当前整个函数的内容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  	var sum=0;</a:t>
            </a:r>
            <a:endParaRPr lang="zh-CN" altLang="en-US"/>
          </a:p>
          <a:p>
            <a:r>
              <a:rPr lang="zh-CN" altLang="en-US"/>
              <a:t>    	for(var i=1;i&lt;=100;i++){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	    </a:t>
            </a:r>
            <a:r>
              <a:rPr lang="zh-CN" altLang="en-US"/>
              <a:t>sum+=i;</a:t>
            </a:r>
            <a:endParaRPr lang="zh-CN" altLang="en-US"/>
          </a:p>
          <a:p>
            <a:r>
              <a:rPr lang="zh-CN" altLang="en-US"/>
              <a:t>    	}</a:t>
            </a:r>
            <a:endParaRPr lang="zh-CN" altLang="en-US"/>
          </a:p>
          <a:p>
            <a:r>
              <a:rPr lang="zh-CN" altLang="en-US"/>
              <a:t>    	alert(sum);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for(var i=1;i&lt;=9;i++){</a:t>
            </a:r>
            <a:endParaRPr lang="zh-CN" altLang="en-US"/>
          </a:p>
          <a:p>
            <a:r>
              <a:rPr lang="zh-CN" altLang="en-US"/>
              <a:t>    	     for(var j=1;j&lt;=i;j++){</a:t>
            </a:r>
            <a:endParaRPr lang="zh-CN" altLang="en-US"/>
          </a:p>
          <a:p>
            <a:r>
              <a:rPr lang="zh-CN" altLang="en-US"/>
              <a:t>                                   document.write(j+'x'+i+'='+i*j+'&amp;nbsp;');</a:t>
            </a:r>
            <a:endParaRPr lang="zh-CN" altLang="en-US"/>
          </a:p>
          <a:p>
            <a:r>
              <a:rPr lang="zh-CN" altLang="en-US"/>
              <a:t>    	     }</a:t>
            </a:r>
            <a:endParaRPr lang="zh-CN" altLang="en-US"/>
          </a:p>
          <a:p>
            <a:r>
              <a:rPr lang="zh-CN" altLang="en-US"/>
              <a:t>    	    document.write('&lt;br/&gt;');</a:t>
            </a:r>
            <a:endParaRPr lang="zh-CN" altLang="en-US"/>
          </a:p>
          <a:p>
            <a:r>
              <a:rPr lang="zh-CN" altLang="en-US"/>
              <a:t>    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for循环中的"参数初始化表达式"、"条件表达式"和"更新循环变量表达式"都是选择项, 即可以缺省, 但";"不能缺省。省略了初始化, 表示不对循环控制变量赋初值。 省略了条件表达式, 则不做其它处理时便成为死循环。省略了增量, 则不对循环控制变量进行操作, 这时可在语句体中加入修改循环控制变量的语句。 for循环的三个表达式都是逗号表达式，也就是说每个表达式可以由几个表达式构成，中间用",”隔开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event.keyCode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/>
          </p:cNvSpPr>
          <p:nvPr>
            <p:ph type="sldImg" idx="2"/>
          </p:nvPr>
        </p:nvSpPr>
        <p:spPr>
          <a:xfrm>
            <a:off x="-287338" y="2751138"/>
            <a:ext cx="3773488" cy="2124075"/>
          </a:xfrm>
        </p:spPr>
      </p:sp>
      <p:sp>
        <p:nvSpPr>
          <p:cNvPr id="11267" name="文本占位符 2"/>
          <p:cNvSpPr>
            <a:spLocks noGrp="1" noRot="1" noChangeAspect="1" noChangeArrowheads="1"/>
          </p:cNvSpPr>
          <p:nvPr>
            <p:ph type="body" idx="3"/>
          </p:nvPr>
        </p:nvSpPr>
        <p:spPr bwMode="auto">
          <a:xfrm>
            <a:off x="466725" y="987425"/>
            <a:ext cx="6840538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2510" y="181610"/>
            <a:ext cx="1611630" cy="592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960" y="2407920"/>
            <a:ext cx="589343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流程控制、函数 </a:t>
            </a:r>
            <a:endParaRPr lang="zh-CN" altLang="en-US" sz="5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02455" y="850265"/>
            <a:ext cx="4281805" cy="1456690"/>
            <a:chOff x="5634336" y="644194"/>
            <a:chExt cx="2581111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634336" y="644194"/>
              <a:ext cx="2581111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 Python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76819" y="857238"/>
              <a:ext cx="444029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44500" y="1621790"/>
            <a:ext cx="6791960" cy="14611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do</a:t>
            </a: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代码段</a:t>
            </a:r>
            <a:endParaRPr lang="zh-CN" altLang="en-US"/>
          </a:p>
          <a:p>
            <a:pPr marL="0" indent="0">
              <a:buNone/>
            </a:pPr>
            <a:r>
              <a:rPr lang="zh-CN" altLang="en-US" smtClean="0"/>
              <a:t>} </a:t>
            </a:r>
            <a:r>
              <a:rPr lang="zh-CN" altLang="en-US" b="1" smtClean="0">
                <a:solidFill>
                  <a:srgbClr val="FF0000"/>
                </a:solidFill>
              </a:rPr>
              <a:t>while</a:t>
            </a:r>
            <a:r>
              <a:rPr lang="zh-CN" altLang="en-US" smtClean="0"/>
              <a:t> (条件表达式)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1.2.2 do......while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6390" y="3302000"/>
            <a:ext cx="3827780" cy="14655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zh-CN" altLang="en-US">
                <a:sym typeface="+mn-ea"/>
              </a:rPr>
              <a:t>var i = 0;</a:t>
            </a:r>
            <a:endParaRPr lang="zh-CN" altLang="en-US"/>
          </a:p>
          <a:p>
            <a:pPr marL="0" lvl="0" indent="0">
              <a:buNone/>
            </a:pPr>
            <a:r>
              <a:rPr lang="zh-CN" altLang="en-US">
                <a:sym typeface="+mn-ea"/>
              </a:rPr>
              <a:t>do {</a:t>
            </a:r>
            <a:endParaRPr lang="zh-CN" altLang="en-US"/>
          </a:p>
          <a:p>
            <a:pPr marL="0" lvl="0" indent="0">
              <a:buNone/>
            </a:pPr>
            <a:r>
              <a:rPr lang="zh-CN" altLang="en-US">
                <a:sym typeface="+mn-ea"/>
              </a:rPr>
              <a:t>        i += 2</a:t>
            </a:r>
            <a:r>
              <a:rPr lang="zh-CN" altLang="en-US" smtClean="0">
                <a:sym typeface="+mn-ea"/>
              </a:rPr>
              <a:t>;    </a:t>
            </a:r>
            <a:endParaRPr lang="zh-CN" altLang="en-US"/>
          </a:p>
          <a:p>
            <a:pPr marL="0" lvl="0" indent="0">
              <a:buNone/>
            </a:pPr>
            <a:r>
              <a:rPr lang="zh-CN" altLang="en-US">
                <a:sym typeface="+mn-ea"/>
              </a:rPr>
              <a:t>} while (i &lt; 10);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7" name="Group 3"/>
          <p:cNvGrpSpPr/>
          <p:nvPr/>
        </p:nvGrpSpPr>
        <p:grpSpPr>
          <a:xfrm>
            <a:off x="4679315" y="2115185"/>
            <a:ext cx="3300413" cy="2417763"/>
            <a:chOff x="0" y="0"/>
            <a:chExt cx="2292" cy="1680"/>
          </a:xfrm>
        </p:grpSpPr>
        <p:sp>
          <p:nvSpPr>
            <p:cNvPr id="65539" name="AutoShape 4"/>
            <p:cNvSpPr/>
            <p:nvPr/>
          </p:nvSpPr>
          <p:spPr>
            <a:xfrm>
              <a:off x="378" y="828"/>
              <a:ext cx="1536" cy="432"/>
            </a:xfrm>
            <a:prstGeom prst="diamond">
              <a:avLst/>
            </a:prstGeom>
            <a:solidFill>
              <a:schemeClr val="bg2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0" hangingPunct="0">
                <a:buClr>
                  <a:srgbClr val="000000"/>
                </a:buClr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0" name="Text Box 5"/>
            <p:cNvSpPr txBox="1"/>
            <p:nvPr/>
          </p:nvSpPr>
          <p:spPr>
            <a:xfrm>
              <a:off x="702" y="876"/>
              <a:ext cx="894" cy="2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82936" tIns="41469" rIns="82936" bIns="41469" anchor="t">
              <a:spAutoFit/>
            </a:bodyPr>
            <a:lstStyle/>
            <a:p>
              <a:pPr lvl="0" algn="ctr" defTabSz="828675" eaLnBrk="0" hangingPunc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200" b="1" dirty="0">
                  <a:solidFill>
                    <a:srgbClr val="FF6600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表达式</a:t>
              </a:r>
              <a:r>
                <a:rPr lang="en-US" altLang="x-none" sz="2200" dirty="0">
                  <a:solidFill>
                    <a:srgbClr val="FF6600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?</a:t>
              </a:r>
              <a:endParaRPr lang="en-US" altLang="x-none" sz="2200" dirty="0">
                <a:solidFill>
                  <a:srgbClr val="FF6600"/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  <p:sp>
          <p:nvSpPr>
            <p:cNvPr id="65541" name="Text Box 6"/>
            <p:cNvSpPr txBox="1"/>
            <p:nvPr/>
          </p:nvSpPr>
          <p:spPr>
            <a:xfrm>
              <a:off x="480" y="222"/>
              <a:ext cx="1392" cy="250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82936" tIns="41469" rIns="82936" bIns="41469" anchor="t">
              <a:spAutoFit/>
            </a:bodyPr>
            <a:lstStyle/>
            <a:p>
              <a:pPr lvl="0" algn="ctr" defTabSz="828675"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200" dirty="0">
                  <a:solidFill>
                    <a:srgbClr val="0000FF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执行</a:t>
              </a:r>
              <a:r>
                <a:rPr lang="zh-CN" altLang="en-US" sz="2200" b="1" dirty="0">
                  <a:solidFill>
                    <a:srgbClr val="0000FF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语句</a:t>
              </a:r>
              <a:endParaRPr lang="zh-CN" altLang="en-US" sz="2200" dirty="0">
                <a:solidFill>
                  <a:srgbClr val="0000FF"/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  <p:sp>
          <p:nvSpPr>
            <p:cNvPr id="65542" name="Line 7"/>
            <p:cNvSpPr/>
            <p:nvPr/>
          </p:nvSpPr>
          <p:spPr>
            <a:xfrm>
              <a:off x="1158" y="0"/>
              <a:ext cx="0" cy="2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3" name="Line 8"/>
            <p:cNvSpPr/>
            <p:nvPr/>
          </p:nvSpPr>
          <p:spPr>
            <a:xfrm>
              <a:off x="1146" y="1260"/>
              <a:ext cx="0" cy="18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4" name="Line 9"/>
            <p:cNvSpPr/>
            <p:nvPr/>
          </p:nvSpPr>
          <p:spPr>
            <a:xfrm flipH="1">
              <a:off x="1152" y="474"/>
              <a:ext cx="0" cy="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5" name="Text Box 10"/>
            <p:cNvSpPr txBox="1"/>
            <p:nvPr/>
          </p:nvSpPr>
          <p:spPr>
            <a:xfrm>
              <a:off x="103" y="846"/>
              <a:ext cx="503" cy="1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82936" tIns="41469" rIns="82936" bIns="41469" anchor="t">
              <a:spAutoFit/>
            </a:bodyPr>
            <a:lstStyle/>
            <a:p>
              <a:pPr lvl="0" defTabSz="828675"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1500" b="1" dirty="0">
                  <a:solidFill>
                    <a:srgbClr val="0066FF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成立</a:t>
              </a:r>
              <a:endParaRPr lang="zh-CN" altLang="en-US" sz="2200" dirty="0">
                <a:solidFill>
                  <a:srgbClr val="0066FF"/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  <p:sp>
          <p:nvSpPr>
            <p:cNvPr id="65546" name="Text Box 11"/>
            <p:cNvSpPr txBox="1"/>
            <p:nvPr/>
          </p:nvSpPr>
          <p:spPr>
            <a:xfrm>
              <a:off x="1272" y="1254"/>
              <a:ext cx="504" cy="1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82936" tIns="41469" rIns="82936" bIns="41469" anchor="t">
              <a:spAutoFit/>
            </a:bodyPr>
            <a:lstStyle/>
            <a:p>
              <a:pPr lvl="0" defTabSz="828675"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1400" b="1" dirty="0">
                  <a:solidFill>
                    <a:srgbClr val="FF0066"/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不成立</a:t>
              </a:r>
              <a:endParaRPr lang="zh-CN" altLang="en-US" sz="1400" dirty="0">
                <a:solidFill>
                  <a:srgbClr val="FF0066"/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  <p:sp>
          <p:nvSpPr>
            <p:cNvPr id="65547" name="Line 12"/>
            <p:cNvSpPr/>
            <p:nvPr/>
          </p:nvSpPr>
          <p:spPr>
            <a:xfrm flipH="1">
              <a:off x="48" y="1038"/>
              <a:ext cx="33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8" name="Line 13"/>
            <p:cNvSpPr/>
            <p:nvPr/>
          </p:nvSpPr>
          <p:spPr>
            <a:xfrm flipV="1">
              <a:off x="54" y="84"/>
              <a:ext cx="0" cy="9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9" name="Line 14"/>
            <p:cNvSpPr/>
            <p:nvPr/>
          </p:nvSpPr>
          <p:spPr>
            <a:xfrm flipV="1">
              <a:off x="66" y="96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0" name="Text Box 15"/>
            <p:cNvSpPr txBox="1"/>
            <p:nvPr/>
          </p:nvSpPr>
          <p:spPr>
            <a:xfrm>
              <a:off x="0" y="1446"/>
              <a:ext cx="2292" cy="234"/>
            </a:xfrm>
            <a:prstGeom prst="rect">
              <a:avLst/>
            </a:prstGeom>
            <a:solidFill>
              <a:schemeClr val="bg2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82936" tIns="41469" rIns="82936" bIns="41469" anchor="t">
              <a:spAutoFit/>
            </a:bodyPr>
            <a:lstStyle/>
            <a:p>
              <a:pPr lvl="0" algn="ctr" defTabSz="828675" ea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执行</a:t>
              </a:r>
              <a:r>
                <a:rPr lang="en-US" altLang="x-none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while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4" charset="0"/>
                  <a:ea typeface="宋体" panose="02010600030101010101" pitchFamily="2" charset="-122"/>
                </a:rPr>
                <a:t>子句之后的语句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44500" y="800100"/>
            <a:ext cx="8139430" cy="840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x-non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do/while 循环是 while 循环的变体。该循环会执行一次代码块，在检查条件是否为真之前，然后如果条件为真的话，就会重复这个循环。</a:t>
            </a:r>
            <a:endParaRPr lang="en-US" altLang="x-none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x-non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 while循环，</a:t>
            </a:r>
            <a:r>
              <a:rPr lang="en-US" altLang="x-none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先执行循环体代码，再进行条件判断</a:t>
            </a:r>
            <a:r>
              <a:rPr lang="en-US" altLang="x-non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x-none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至少执行一次循环体的代码</a:t>
            </a:r>
            <a:r>
              <a:rPr lang="en-US" altLang="x-non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x-none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87900" y="1635760"/>
            <a:ext cx="2766695" cy="315404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70535" y="988060"/>
            <a:ext cx="8589645" cy="188087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for </a:t>
            </a:r>
            <a:r>
              <a:rPr lang="zh-CN" altLang="en-US"/>
              <a:t>(循环变量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zh-CN" altLang="en-US"/>
              <a:t>表达式; </a:t>
            </a:r>
            <a:r>
              <a:rPr lang="zh-CN" altLang="en-US">
                <a:sym typeface="+mn-ea"/>
              </a:rPr>
              <a:t>循环</a:t>
            </a:r>
            <a:r>
              <a:rPr lang="zh-CN" altLang="en-US">
                <a:solidFill>
                  <a:srgbClr val="FF0000"/>
                </a:solidFill>
              </a:rPr>
              <a:t>条件</a:t>
            </a:r>
            <a:r>
              <a:rPr lang="zh-CN" altLang="en-US"/>
              <a:t>表达式; </a:t>
            </a:r>
            <a:r>
              <a:rPr lang="zh-CN" altLang="en-US">
                <a:solidFill>
                  <a:srgbClr val="FF0000"/>
                </a:solidFill>
              </a:rPr>
              <a:t>更新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循环变量表达式</a:t>
            </a:r>
            <a:r>
              <a:rPr lang="zh-CN" altLang="en-US"/>
              <a:t>)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循环体</a:t>
            </a:r>
            <a:endParaRPr lang="zh-CN" altLang="en-US"/>
          </a:p>
          <a:p>
            <a:pPr marL="0" indent="0">
              <a:buNone/>
            </a:pPr>
            <a:r>
              <a:rPr lang="en-US" altLang="zh-CN" sz="2800"/>
              <a:t>}</a:t>
            </a:r>
            <a:endParaRPr lang="en-US" altLang="zh-CN" sz="2800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1.2.3 </a:t>
            </a:r>
            <a:r>
              <a:rPr lang="en-US"/>
              <a:t>for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1505" y="3148330"/>
            <a:ext cx="3295650" cy="9169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for(var i=1;i&lt;=10;i++){</a:t>
            </a:r>
            <a:endParaRPr lang="en-US" altLang="zh-CN"/>
          </a:p>
          <a:p>
            <a:r>
              <a:rPr lang="en-US" altLang="zh-CN"/>
              <a:t>     alert(i);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9900" y="987425"/>
            <a:ext cx="8589645" cy="2225040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/>
              <a:t>for...in 语句用来遍历对象的每一个属性。每次都将属性名作为字符串保存在变量里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for</a:t>
            </a:r>
            <a:r>
              <a:rPr lang="zh-CN" altLang="en-US" b="1"/>
              <a:t> </a:t>
            </a:r>
            <a:r>
              <a:rPr lang="zh-CN" altLang="en-US"/>
              <a:t>(变量 </a:t>
            </a:r>
            <a:r>
              <a:rPr lang="zh-CN" altLang="en-US" b="1">
                <a:solidFill>
                  <a:srgbClr val="FF0000"/>
                </a:solidFill>
              </a:rPr>
              <a:t>in</a:t>
            </a:r>
            <a:r>
              <a:rPr lang="zh-CN" altLang="en-US"/>
              <a:t> 对象) </a:t>
            </a: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代码段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1.2.4 </a:t>
            </a:r>
            <a:r>
              <a:rPr lang="en-US"/>
              <a:t>for......in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8975" y="2990215"/>
            <a:ext cx="6867525" cy="1191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      var listItems=document.getElementsByTagName('</a:t>
            </a:r>
            <a:r>
              <a:rPr lang="en-US" altLang="zh-CN"/>
              <a:t>li</a:t>
            </a:r>
            <a:r>
              <a:rPr lang="zh-CN" altLang="en-US"/>
              <a:t>');</a:t>
            </a:r>
            <a:endParaRPr lang="zh-CN" altLang="en-US"/>
          </a:p>
          <a:p>
            <a:r>
              <a:rPr lang="zh-CN" altLang="en-US"/>
              <a:t>      for(i  in listItems){</a:t>
            </a:r>
            <a:endParaRPr lang="zh-CN" altLang="en-US"/>
          </a:p>
          <a:p>
            <a:r>
              <a:rPr lang="zh-CN" altLang="en-US"/>
              <a:t>      	alert(listItems[i].innerHTML);</a:t>
            </a:r>
            <a:endParaRPr lang="zh-CN" altLang="en-US"/>
          </a:p>
          <a:p>
            <a:r>
              <a:rPr lang="zh-CN" altLang="en-US"/>
              <a:t>      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0075" y="4231005"/>
            <a:ext cx="8087360" cy="532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在有些情况下，开发者根本没有办法预知对象的任何信息，更谈不上控制循环的次数。这个时候用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for…in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语句可以很好的解决这个问题。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397750" cy="2476500"/>
          </a:xfrm>
        </p:spPr>
        <p:txBody>
          <a:bodyPr>
            <a:normAutofit/>
          </a:bodyPr>
          <a:lstStyle/>
          <a:p>
            <a:r>
              <a:rPr lang="en-US" altLang="zh-CN"/>
              <a:t>continue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break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 </a:t>
            </a:r>
            <a:r>
              <a:rPr lang="zh-CN" altLang="en-US"/>
              <a:t>跳转语句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843915"/>
            <a:ext cx="7865110" cy="1655827"/>
          </a:xfrm>
        </p:spPr>
        <p:txBody>
          <a:bodyPr>
            <a:normAutofit/>
          </a:bodyPr>
          <a:lstStyle/>
          <a:p>
            <a:r>
              <a:rPr lang="en-US" altLang="zh-CN"/>
              <a:t>continue</a:t>
            </a:r>
            <a:r>
              <a:rPr lang="zh-CN" altLang="en-US"/>
              <a:t>语句只能应用在</a:t>
            </a:r>
            <a:r>
              <a:rPr lang="en-US" altLang="zh-CN"/>
              <a:t>while</a:t>
            </a:r>
            <a:r>
              <a:rPr lang="zh-CN" altLang="en-US"/>
              <a:t>、</a:t>
            </a:r>
            <a:r>
              <a:rPr lang="en-US" altLang="zh-CN"/>
              <a:t>do......while</a:t>
            </a:r>
            <a:r>
              <a:rPr lang="zh-CN" altLang="en-US"/>
              <a:t>、</a:t>
            </a:r>
            <a:r>
              <a:rPr lang="en-US" altLang="zh-CN"/>
              <a:t>for</a:t>
            </a:r>
            <a:r>
              <a:rPr lang="zh-CN" altLang="en-US"/>
              <a:t>和</a:t>
            </a:r>
            <a:r>
              <a:rPr lang="en-US" altLang="zh-CN"/>
              <a:t>switch</a:t>
            </a:r>
            <a:r>
              <a:rPr lang="zh-CN" altLang="en-US"/>
              <a:t>语句中</a:t>
            </a:r>
            <a:endParaRPr lang="zh-CN" altLang="en-US"/>
          </a:p>
          <a:p>
            <a:r>
              <a:rPr lang="en-US" altLang="zh-CN"/>
              <a:t>continue</a:t>
            </a:r>
            <a:r>
              <a:rPr lang="zh-CN" altLang="en-US"/>
              <a:t>语句用于</a:t>
            </a:r>
            <a:r>
              <a:rPr lang="zh-CN" altLang="en-US" b="1">
                <a:solidFill>
                  <a:srgbClr val="FF0000"/>
                </a:solidFill>
              </a:rPr>
              <a:t>中止本次循环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continu</a:t>
            </a:r>
            <a:r>
              <a:rPr lang="zh-CN" altLang="en-US"/>
              <a:t>语句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9795" y="2571750"/>
            <a:ext cx="5436235" cy="22885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var iNum = 0;  </a:t>
            </a:r>
            <a:r>
              <a:rPr lang="en-GB" altLang="zh-CN"/>
              <a:t>//退出循环前执行循环的次数</a:t>
            </a:r>
            <a:endParaRPr lang="en-GB" altLang="zh-CN"/>
          </a:p>
          <a:p>
            <a:r>
              <a:rPr lang="zh-CN" altLang="en-US"/>
              <a:t>for (var i=1; i&lt;10; i++) {</a:t>
            </a:r>
            <a:endParaRPr lang="zh-CN" altLang="en-US"/>
          </a:p>
          <a:p>
            <a:r>
              <a:rPr lang="zh-CN" altLang="en-US"/>
              <a:t>  if (i % 5 == 0) {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continue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  iNum++;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alert(iNum);	//输出 "</a:t>
            </a:r>
            <a:r>
              <a:rPr lang="en-US" altLang="zh-CN"/>
              <a:t>8</a:t>
            </a:r>
            <a:r>
              <a:rPr lang="zh-CN" altLang="en-US"/>
              <a:t>"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843915"/>
            <a:ext cx="7983855" cy="1603375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break</a:t>
            </a:r>
            <a:r>
              <a:rPr lang="zh-CN" altLang="en-US">
                <a:sym typeface="+mn-ea"/>
              </a:rPr>
              <a:t>语句通常应用在</a:t>
            </a:r>
            <a:r>
              <a:rPr lang="en-US" altLang="zh-CN">
                <a:sym typeface="+mn-ea"/>
              </a:rPr>
              <a:t>while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do......while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for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switch</a:t>
            </a:r>
            <a:r>
              <a:rPr lang="zh-CN" altLang="en-US">
                <a:sym typeface="+mn-ea"/>
              </a:rPr>
              <a:t>语句中</a:t>
            </a:r>
            <a:endParaRPr lang="zh-CN" altLang="en-US">
              <a:sym typeface="+mn-ea"/>
            </a:endParaRPr>
          </a:p>
          <a:p>
            <a:r>
              <a:rPr lang="en-US" altLang="zh-CN"/>
              <a:t>break</a:t>
            </a:r>
            <a:r>
              <a:rPr lang="zh-CN" altLang="en-US"/>
              <a:t>语句用于</a:t>
            </a:r>
            <a:r>
              <a:rPr lang="zh-CN" altLang="en-US" b="1">
                <a:solidFill>
                  <a:srgbClr val="FF0000"/>
                </a:solidFill>
              </a:rPr>
              <a:t>退出循环</a:t>
            </a:r>
            <a:r>
              <a:rPr lang="zh-CN" altLang="en-US"/>
              <a:t>或者退出一个</a:t>
            </a:r>
            <a:r>
              <a:rPr lang="en-US" altLang="zh-CN"/>
              <a:t>switch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break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9592" y="2355850"/>
            <a:ext cx="5436235" cy="22885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var iNum = 0;  </a:t>
            </a:r>
            <a:r>
              <a:rPr lang="en-GB" altLang="zh-CN">
                <a:sym typeface="+mn-ea"/>
              </a:rPr>
              <a:t>//退出循环前执行循环的次数</a:t>
            </a:r>
            <a:endParaRPr lang="zh-CN" altLang="en-US"/>
          </a:p>
          <a:p>
            <a:r>
              <a:rPr lang="zh-CN" altLang="en-US"/>
              <a:t>for (var i=1; i&lt;10; i++) {</a:t>
            </a:r>
            <a:endParaRPr lang="zh-CN" altLang="en-US"/>
          </a:p>
          <a:p>
            <a:r>
              <a:rPr lang="zh-CN" altLang="en-US"/>
              <a:t>  if (i % 5 == 0) {</a:t>
            </a:r>
            <a:endParaRPr lang="zh-CN" altLang="en-US"/>
          </a:p>
          <a:p>
            <a:r>
              <a:rPr lang="zh-CN" altLang="en-US"/>
              <a:t>      break;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  iNum++;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alert(iNum);	//输出 "4"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7360" y="843915"/>
            <a:ext cx="5761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打印出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1+2+...100的和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，效果如下：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alert()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打印出九九乘法表，效果如下：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document.write()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7375" y="2376805"/>
            <a:ext cx="4229735" cy="2390775"/>
          </a:xfrm>
          <a:prstGeom prst="rect">
            <a:avLst/>
          </a:prstGeom>
        </p:spPr>
      </p:pic>
      <p:pic>
        <p:nvPicPr>
          <p:cNvPr id="10" name="图片 9" descr="office6\wpsassist\cache\A000220150322E25P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5705" y="2496185"/>
            <a:ext cx="1297940" cy="2000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50" y="796925"/>
            <a:ext cx="2406650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750" y="987425"/>
            <a:ext cx="7519670" cy="3324860"/>
          </a:xfrm>
        </p:spPr>
        <p:txBody>
          <a:bodyPr>
            <a:normAutofit fontScale="97500"/>
          </a:bodyPr>
          <a:lstStyle/>
          <a:p>
            <a:r>
              <a:rPr lang="zh-CN" altLang="en-US" dirty="0">
                <a:solidFill>
                  <a:srgbClr val="000000"/>
                </a:solidFill>
                <a:sym typeface="+mn-ea"/>
              </a:rPr>
              <a:t>函数是一个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可重用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的代码块，用来完成某个特定功能。每当需要反复执行一段代码时，可以利用函数来避免重复书写相同代码。</a:t>
            </a:r>
            <a:endParaRPr lang="zh-CN" altLang="en-US" dirty="0"/>
          </a:p>
          <a:p>
            <a:r>
              <a:rPr lang="zh-CN" altLang="en-US" dirty="0"/>
              <a:t>函数包含着的代码只能在函数被</a:t>
            </a:r>
            <a:r>
              <a:rPr lang="zh-CN" altLang="en-US" b="1" dirty="0">
                <a:solidFill>
                  <a:srgbClr val="FF0000"/>
                </a:solidFill>
              </a:rPr>
              <a:t>调用</a:t>
            </a:r>
            <a:r>
              <a:rPr lang="zh-CN" altLang="en-US" dirty="0">
                <a:solidFill>
                  <a:srgbClr val="FF0000"/>
                </a:solidFill>
              </a:rPr>
              <a:t>时才会执行</a:t>
            </a:r>
            <a:r>
              <a:rPr lang="zh-CN" altLang="en-US" dirty="0"/>
              <a:t>，</a:t>
            </a:r>
            <a:r>
              <a:rPr lang="zh-CN" altLang="en-US" dirty="0">
                <a:sym typeface="+mn-ea"/>
              </a:rPr>
              <a:t>就可以避免页面载入时执行该脚</a:t>
            </a:r>
            <a:r>
              <a:rPr lang="zh-CN" altLang="en-US" dirty="0" smtClean="0">
                <a:sym typeface="+mn-ea"/>
              </a:rPr>
              <a:t>本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函</a:t>
            </a:r>
            <a:r>
              <a:rPr lang="zh-CN" altLang="en-US" dirty="0" smtClean="0"/>
              <a:t>数概念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9265" y="772160"/>
            <a:ext cx="7780655" cy="179578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altLang="x-none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function</a:t>
            </a:r>
            <a:r>
              <a:rPr lang="en-US" altLang="x-none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函数名</a:t>
            </a:r>
            <a:r>
              <a:rPr lang="en-US" altLang="x-none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([</a:t>
            </a:r>
            <a:r>
              <a:rPr lang="zh-CN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参数</a:t>
            </a:r>
            <a:r>
              <a:rPr lang="en-US" altLang="x-none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，参数</a:t>
            </a:r>
            <a:r>
              <a:rPr lang="en-US" altLang="x-none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2……])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{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x-none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&lt;</a:t>
            </a:r>
            <a:r>
              <a:rPr lang="zh-CN" alt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语句块</a:t>
            </a:r>
            <a:r>
              <a:rPr lang="en-US" altLang="x-none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&gt;</a:t>
            </a:r>
            <a:endParaRPr lang="en-US" altLang="x-none" b="1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[</a:t>
            </a:r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return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返回值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]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charset="0"/>
              <a:buChar char="ü"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2.1 </a:t>
            </a:r>
            <a:r>
              <a:rPr lang="zh-CN" altLang="en-US" dirty="0">
                <a:sym typeface="+mn-ea"/>
              </a:rPr>
              <a:t>函</a:t>
            </a:r>
            <a:r>
              <a:rPr lang="zh-CN" altLang="en-US" dirty="0" smtClean="0">
                <a:sym typeface="+mn-ea"/>
              </a:rPr>
              <a:t>数定义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360" y="2283460"/>
            <a:ext cx="847407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charset="0"/>
              <a:buChar char="ü"/>
            </a:pPr>
            <a:r>
              <a:rPr lang="en-US" altLang="x-none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关键字：用于定义一个函数</a:t>
            </a:r>
            <a:endParaRPr lang="zh-CN" altLang="en-US" sz="160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：函数名通常是一个合法的标识符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是唯一的，区分大小写的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自己根据你的需求自己写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160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参数【形参】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：在函数里，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可以有</a:t>
            </a:r>
            <a:r>
              <a:rPr lang="en-US" altLang="x-none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个或者多个参数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。如果有多个参数，参数与参数之间要用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逗号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隔开。无论函数是否有参数，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小括号必需要有</a:t>
            </a:r>
            <a:endParaRPr lang="zh-CN" altLang="en-US" sz="1600" kern="1200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：用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大括号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括起来的代码块，即函数的主体</a:t>
            </a:r>
            <a:endParaRPr lang="zh-CN" altLang="en-US" sz="160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返回值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：函数返回的值由关键字</a:t>
            </a:r>
            <a:r>
              <a:rPr lang="en-US" altLang="x-none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完成，可选项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9330"/>
            <a:ext cx="8139430" cy="201866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altLang="x-none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var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函数名</a:t>
            </a:r>
            <a:r>
              <a:rPr lang="en-US" altLang="x-none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= function(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</a:t>
            </a:r>
            <a:r>
              <a:rPr lang="en-US" altLang="x-none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，参数</a:t>
            </a:r>
            <a:r>
              <a:rPr lang="en-US" altLang="x-none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2，…){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函数体</a:t>
            </a:r>
            <a:r>
              <a:rPr lang="en-US" altLang="x-none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};</a:t>
            </a:r>
            <a:endParaRPr lang="en-US" altLang="x-none" b="1" baseline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Font typeface="Wingdings" panose="05000000000000000000" charset="0"/>
              <a:buChar char="ü"/>
            </a:pPr>
            <a:endParaRPr lang="zh-CN" altLang="en-US" sz="1600" dirty="0">
              <a:sym typeface="微软雅黑" panose="020B0503020204020204" pitchFamily="34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800" dirty="0">
                <a:sym typeface="微软雅黑" panose="020B0503020204020204" pitchFamily="34" charset="-122"/>
              </a:rPr>
              <a:t>定义</a:t>
            </a:r>
            <a:r>
              <a:rPr lang="zh-CN" altLang="en-US" sz="1800" dirty="0" smtClean="0">
                <a:sym typeface="+mn-ea"/>
              </a:rPr>
              <a:t>匿名</a:t>
            </a:r>
            <a:r>
              <a:rPr lang="zh-CN" altLang="en-US" sz="1800" dirty="0">
                <a:sym typeface="微软雅黑" panose="020B0503020204020204" pitchFamily="34" charset="-122"/>
              </a:rPr>
              <a:t>函数函数的方法只能在</a:t>
            </a:r>
            <a:r>
              <a:rPr lang="en-US" altLang="x-none" sz="1800" dirty="0">
                <a:sym typeface="微软雅黑" panose="020B0503020204020204" pitchFamily="34" charset="-122"/>
              </a:rPr>
              <a:t>JS1.2</a:t>
            </a:r>
            <a:r>
              <a:rPr lang="zh-CN" altLang="en-US" sz="1800" dirty="0">
                <a:sym typeface="微软雅黑" panose="020B0503020204020204" pitchFamily="34" charset="-122"/>
              </a:rPr>
              <a:t>版本或以上版本中使用</a:t>
            </a:r>
            <a:endParaRPr lang="zh-CN" altLang="en-US" sz="1330" dirty="0">
              <a:sym typeface="微软雅黑" panose="020B0503020204020204" pitchFamily="34" charset="-122"/>
            </a:endParaRPr>
          </a:p>
          <a:p>
            <a:pPr>
              <a:buFont typeface="Wingdings" panose="05000000000000000000" charset="0"/>
              <a:buChar char="ü"/>
            </a:pPr>
            <a:endParaRPr lang="en-US" altLang="x-none" kern="120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定义匿名</a:t>
            </a:r>
            <a:r>
              <a:rPr lang="zh-CN" altLang="en-US" dirty="0">
                <a:cs typeface="+mn-cs"/>
                <a:sym typeface="微软雅黑" panose="020B0503020204020204" pitchFamily="34" charset="-122"/>
              </a:rPr>
              <a:t>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71127" y="23556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11689" y="910486"/>
            <a:ext cx="7920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概念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数据类型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kumimoji="1"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调用函数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339" name="Rectangle 3"/>
          <p:cNvSpPr>
            <a:spLocks noGrp="1"/>
          </p:cNvSpPr>
          <p:nvPr>
            <p:ph type="subTitle" idx="1"/>
          </p:nvPr>
        </p:nvSpPr>
        <p:spPr>
          <a:xfrm>
            <a:off x="467360" y="771208"/>
            <a:ext cx="8229600" cy="4537075"/>
          </a:xfrm>
          <a:ln w="9525">
            <a:noFill/>
            <a:miter/>
          </a:ln>
        </p:spPr>
        <p:txBody>
          <a:bodyPr anchor="t"/>
          <a:lstStyle/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1.</a:t>
            </a:r>
            <a:r>
              <a:rPr lang="zh-CN" altLang="en-US" sz="24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直接调用</a:t>
            </a:r>
            <a:endParaRPr lang="zh-CN" altLang="en-US" sz="240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x-none" sz="24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2.</a:t>
            </a:r>
            <a:r>
              <a:rPr lang="zh-CN" altLang="en-US" sz="24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事件处理中调用</a:t>
            </a:r>
            <a:endParaRPr lang="zh-CN" altLang="en-US" sz="240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defTabSz="91440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340" name="矩形 3"/>
          <p:cNvSpPr/>
          <p:nvPr/>
        </p:nvSpPr>
        <p:spPr>
          <a:xfrm>
            <a:off x="611505" y="1491615"/>
            <a:ext cx="7278688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t"/>
          <a:lstStyle/>
          <a:p>
            <a:pPr lvl="0"/>
            <a:r>
              <a:rPr lang="en-US" altLang="x-none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myfun();   </a:t>
            </a: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函数名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实参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 b="1" i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矩形 4"/>
          <p:cNvSpPr/>
          <p:nvPr/>
        </p:nvSpPr>
        <p:spPr>
          <a:xfrm>
            <a:off x="630555" y="2823528"/>
            <a:ext cx="7278688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t"/>
          <a:lstStyle/>
          <a:p>
            <a:pPr lvl="0"/>
            <a:r>
              <a:rPr lang="en-US" altLang="x-none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&lt;div onclick=“myfun()”&gt;&lt;/div&gt;</a:t>
            </a:r>
            <a:endParaRPr lang="en-US" altLang="x-none" b="1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66726" y="987425"/>
            <a:ext cx="68421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通过自定义函数实现简易计算器功能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5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78" y="1635646"/>
            <a:ext cx="54816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2"/>
          <p:cNvSpPr>
            <a:spLocks noGrp="1" noChangeArrowheads="1"/>
          </p:cNvSpPr>
          <p:nvPr/>
        </p:nvSpPr>
        <p:spPr>
          <a:xfrm>
            <a:off x="164888" y="-1113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zh-CN" altLang="en-US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32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>
            <a:spLocks noGrp="1" noChangeArrowheads="1"/>
          </p:cNvSpPr>
          <p:nvPr/>
        </p:nvSpPr>
        <p:spPr bwMode="auto">
          <a:xfrm>
            <a:off x="354334" y="3657917"/>
            <a:ext cx="68421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如何打印任意层数的金字塔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71714"/>
            <a:ext cx="2880320" cy="186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753110" y="1765300"/>
            <a:ext cx="7299325" cy="250952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在函数体内使用</a:t>
            </a:r>
            <a:r>
              <a:rPr lang="en-US" altLang="x-none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var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关键字定义的变量为局部变量，如果要在</a:t>
            </a:r>
            <a:r>
              <a:rPr lang="zh-CN" altLang="en-US" sz="1500" dirty="0">
                <a:solidFill>
                  <a:srgbClr val="FF0000"/>
                </a:solidFill>
                <a:sym typeface="微软雅黑" panose="020B0503020204020204" pitchFamily="34" charset="-122"/>
              </a:rPr>
              <a:t>函数体内定义全局变量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，则不能使用</a:t>
            </a:r>
            <a:r>
              <a:rPr lang="en-US" altLang="x-none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var</a:t>
            </a: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关键字，只需要直接给变量赋值即可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20000"/>
              </a:spcBef>
              <a:buSzPct val="90000"/>
              <a:buFont typeface="Wingdings" panose="05000000000000000000" charset="0"/>
              <a:buChar char="ü"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sz="1500" dirty="0">
                <a:solidFill>
                  <a:srgbClr val="FF0000"/>
                </a:solidFill>
                <a:sym typeface="微软雅黑" panose="020B0503020204020204" pitchFamily="34" charset="-122"/>
              </a:rPr>
              <a:t>如果在函数体里定义了一个与全局变量名相同的局部变量，那么在该函数体里全局变量将不起作用，就相当于全局变量并不存在。</a:t>
            </a:r>
            <a:endParaRPr lang="zh-CN" altLang="en-US" sz="1500" dirty="0">
              <a:solidFill>
                <a:srgbClr val="FF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/>
              <a:t>变量作用域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1"/>
          <p:cNvSpPr txBox="1"/>
          <p:nvPr/>
        </p:nvSpPr>
        <p:spPr>
          <a:xfrm>
            <a:off x="395605" y="843280"/>
            <a:ext cx="8014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全局变量：在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函数外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声明的的变量为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，在当前整个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文档中生效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局部变量：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在函数内用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var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声明的变量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为局部变量，只能在函数内部使用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Grp="1"/>
          </p:cNvSpPr>
          <p:nvPr>
            <p:ph type="title"/>
          </p:nvPr>
        </p:nvSpPr>
        <p:spPr bwMode="auto">
          <a:xfrm>
            <a:off x="323850" y="195580"/>
            <a:ext cx="6172200" cy="526256"/>
          </a:xfr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Autofit/>
          </a:bodyPr>
          <a:lstStyle/>
          <a:p>
            <a:pPr lvl="0" algn="l" defTabSz="1028700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b="1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2.6  </a:t>
            </a:r>
            <a:r>
              <a:rPr lang="zh-CN" altLang="en-US" sz="2800" b="1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数的参数</a:t>
            </a:r>
            <a:endParaRPr lang="zh-CN" altLang="en-US" sz="2800" b="1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894080" y="749935"/>
            <a:ext cx="7603490" cy="3703955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中的函数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不允许给参数赋初始值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版本问题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递的参数个数与函数定义的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参数个数可以不匹配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，当不匹配时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果传递的参数个数小于函数定义的参数个数，</a:t>
            </a:r>
            <a:r>
              <a:rPr lang="en-US" altLang="x-non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会自动将多余的参数值设为</a:t>
            </a:r>
            <a:r>
              <a:rPr lang="en-US" altLang="x-none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undefined</a:t>
            </a:r>
            <a:endParaRPr lang="en-US" altLang="x-none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果传递的参数个数大于函数定义的参数个数，那么多余传递的参数将会被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忽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略</a:t>
            </a:r>
            <a:endPara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70C0"/>
                </a:solidFill>
              </a:rPr>
            </a:fld>
            <a:endParaRPr lang="zh-CN" altLang="en-US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 txBox="1">
            <a:spLocks noGrp="1"/>
          </p:cNvSpPr>
          <p:nvPr>
            <p:ph type="title"/>
          </p:nvPr>
        </p:nvSpPr>
        <p:spPr bwMode="auto">
          <a:xfrm>
            <a:off x="323850" y="195580"/>
            <a:ext cx="6172200" cy="526256"/>
          </a:xfr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 fontScale="90000"/>
          </a:bodyPr>
          <a:lstStyle/>
          <a:p>
            <a:pPr lvl="0" algn="l" defTabSz="1028700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2.7</a:t>
            </a: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函数的参数个数不确定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684530" y="680085"/>
            <a:ext cx="7667625" cy="522097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altLang="x-none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判断传递的函数参数的个数可以使用</a:t>
            </a:r>
            <a:r>
              <a:rPr lang="en-US" altLang="x-none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arguments</a:t>
            </a:r>
            <a:r>
              <a:rPr lang="en-US" altLang="x-none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.length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x-none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获得实际传递参数的值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x-none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x-none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for(var i=0;i&lt;arguments.length;i++){</a:t>
            </a:r>
            <a:endParaRPr lang="en-US" altLang="x-none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x-none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console.log(arguments[i]);</a:t>
            </a:r>
            <a:endParaRPr lang="en-US" altLang="x-none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x-none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}</a:t>
            </a:r>
            <a:endParaRPr lang="en-US" altLang="x-none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endParaRPr lang="en-US" altLang="x-none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70C0"/>
                </a:solidFill>
              </a:rPr>
            </a:fld>
            <a:endParaRPr lang="zh-CN" altLang="en-US" smtClean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675" y="3014345"/>
            <a:ext cx="4775835" cy="17532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argumentsTest (a,b) {     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</a:t>
            </a:r>
            <a:r>
              <a:rPr lang="en-US" altLang="x-none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console.log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(typeof arguments); 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</a:t>
            </a:r>
            <a:r>
              <a:rPr lang="en-US" altLang="x-none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console.log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(arguments);      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</a:t>
            </a:r>
            <a:r>
              <a:rPr lang="en-US" altLang="x-none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console.log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(arguments.length);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argumentsTest(1,2,3,4);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19944" y="1067966"/>
            <a:ext cx="7920880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运算符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流程控制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7425"/>
            <a:ext cx="6840855" cy="350393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在任何一门程序设计语言中，都需要支持满足程序结构 化所需要的三种流程控制</a:t>
            </a:r>
            <a:r>
              <a:rPr lang="en-US" altLang="x-non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:</a:t>
            </a:r>
            <a:endParaRPr lang="en-US" altLang="x-none" sz="24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顺序控制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分支控制（条件控制）</a:t>
            </a:r>
            <a:endParaRPr lang="zh-CN" altLang="en-US" sz="2400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SzPct val="100000"/>
              <a:buFont typeface="Wingdings" panose="05000000000000000000" charset="0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循环控制</a:t>
            </a:r>
            <a:endParaRPr lang="zh-CN" altLang="en-US" sz="2400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顺序控制：在程序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流程控制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中，最基本的就是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顺序控制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。程序会按照自上而下的顺序执行。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</a:t>
            </a:r>
            <a:r>
              <a:rPr lang="zh-CN" altLang="en-US"/>
              <a:t>流程控制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</a:t>
            </a:r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分支控制语句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915566"/>
            <a:ext cx="7920880" cy="164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语句</a:t>
            </a:r>
            <a:endParaRPr kumimoji="1" lang="zh-CN" altLang="en-US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switch</a:t>
            </a: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endParaRPr kumimoji="1" lang="zh-CN" altLang="en-US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1.1.1</a:t>
            </a:r>
            <a:r>
              <a:rPr lang="en-US" altLang="zh-CN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if</a:t>
            </a:r>
            <a:r>
              <a:rPr lang="zh-CN" altLang="en-US" sz="2800" b="1" smtClean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语句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627380"/>
            <a:ext cx="3113405" cy="496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b="1" smtClean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单分支</a:t>
            </a:r>
            <a:endParaRPr kumimoji="1" lang="zh-CN" altLang="en-US" sz="2000" b="1" smtClean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b="1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</a:t>
            </a:r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(条件表达式) </a:t>
            </a:r>
            <a:endParaRPr kumimoji="1" lang="zh-CN" altLang="en-US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kumimoji="1" lang="en-US" altLang="zh-CN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代码段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kumimoji="1" lang="zh-CN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条件成立时执行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kumimoji="1" lang="en-US" altLang="zh-CN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kumimoji="1" lang="en-US" altLang="zh-CN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000" b="1" smtClean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双分支</a:t>
            </a:r>
            <a:endParaRPr kumimoji="1" lang="zh-CN" altLang="en-US" sz="2000" b="1" smtClean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b="1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</a:t>
            </a:r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(条件表达式) </a:t>
            </a:r>
            <a:endParaRPr kumimoji="1" lang="zh-CN" altLang="en-US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kumimoji="1" lang="en-US" altLang="zh-CN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代码段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kumimoji="1" lang="zh-CN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条件成立时执行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kumimoji="1" lang="zh-CN" altLang="en-US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r>
              <a:rPr kumimoji="1" lang="zh-CN" altLang="en-US" b="1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 </a:t>
            </a:r>
            <a:r>
              <a:rPr kumimoji="1" lang="en-US" altLang="zh-CN" b="1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kumimoji="1" lang="en-US" altLang="zh-CN" b="1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代码段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kumimoji="1" lang="zh-CN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条件不成立时执行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kumimoji="1" lang="en-US" altLang="zh-CN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smtClean="0">
                <a:solidFill>
                  <a:schemeClr val="bg2">
                    <a:lumMod val="1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kumimoji="1" lang="en-US" altLang="zh-CN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63085" y="142875"/>
            <a:ext cx="3936365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charset="0"/>
              <a:buChar char="v"/>
            </a:pPr>
            <a:r>
              <a:rPr kumimoji="1" lang="zh-CN" altLang="en-US" sz="2000" b="1" smtClean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多分支</a:t>
            </a:r>
            <a:endParaRPr kumimoji="1" lang="zh-CN" altLang="en-US" sz="2000" b="1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kumimoji="1" lang="zh-CN" altLang="en-US" b="1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</a:t>
            </a:r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(条件表达式1) </a:t>
            </a:r>
            <a:endParaRPr kumimoji="1" lang="zh-CN" altLang="en-US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kumimoji="1" lang="en-US" altLang="zh-CN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代码段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kumimoji="1" lang="zh-CN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kumimoji="1" lang="zh-CN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成立时执行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kumimoji="1" lang="en-US" altLang="zh-CN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 </a:t>
            </a:r>
            <a:r>
              <a:rPr kumimoji="1" lang="zh-CN" altLang="en-US" b="1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 if</a:t>
            </a:r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(条件表达式2) </a:t>
            </a:r>
            <a:endParaRPr kumimoji="1" lang="zh-CN" altLang="en-US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kumimoji="1" lang="en-US" altLang="zh-CN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代码段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kumimoji="1" lang="zh-CN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kumimoji="1" lang="zh-CN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成立时执行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kumimoji="1" lang="en-US" altLang="zh-CN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b="1" smtClean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</a:t>
            </a:r>
            <a:endParaRPr kumimoji="1" lang="zh-CN" altLang="en-US" b="1" smtClean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kumimoji="1"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kumimoji="1" lang="en-US" altLang="zh-CN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kumimoji="1" lang="zh-CN" altLang="en-US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代码段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kumimoji="1" lang="zh-CN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所有条件不成立时执行</a:t>
            </a:r>
            <a:r>
              <a:rPr kumimoji="1" lang="en-US" altLang="zh-CN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en-US" altLang="zh-CN">
                <a:effectLst/>
              </a:rPr>
              <a:t>}</a:t>
            </a:r>
            <a:endParaRPr lang="en-US" altLang="zh-CN"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0520" y="3155315"/>
            <a:ext cx="4291965" cy="1739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>
                <a:sym typeface="+mn-ea"/>
              </a:rPr>
              <a:t>var myage = 18;</a:t>
            </a:r>
            <a:endParaRPr>
              <a:sym typeface="+mn-ea"/>
            </a:endParaRPr>
          </a:p>
          <a:p>
            <a:pPr marL="0" lvl="0" indent="0">
              <a:buNone/>
            </a:pPr>
            <a:r>
              <a:rPr>
                <a:sym typeface="+mn-ea"/>
              </a:rPr>
              <a:t>if(myage&gt;=18) { </a:t>
            </a:r>
            <a:endParaRPr>
              <a:sym typeface="+mn-ea"/>
            </a:endParaRPr>
          </a:p>
          <a:p>
            <a:pPr marL="0" lvl="0" indent="0">
              <a:buNone/>
            </a:pPr>
            <a:r>
              <a:rPr>
                <a:sym typeface="+mn-ea"/>
              </a:rPr>
              <a:t>        document.write("你是成年人。");</a:t>
            </a:r>
            <a:endParaRPr>
              <a:sym typeface="+mn-ea"/>
            </a:endParaRPr>
          </a:p>
          <a:p>
            <a:pPr marL="0" lvl="0" indent="0">
              <a:buNone/>
            </a:pPr>
            <a:r>
              <a:rPr>
                <a:sym typeface="+mn-ea"/>
              </a:rPr>
              <a:t>} else { </a:t>
            </a:r>
            <a:endParaRPr>
              <a:sym typeface="+mn-ea"/>
            </a:endParaRPr>
          </a:p>
          <a:p>
            <a:pPr marL="0" lvl="0" indent="0">
              <a:buNone/>
            </a:pPr>
            <a:r>
              <a:rPr>
                <a:sym typeface="+mn-ea"/>
              </a:rPr>
              <a:t>        document.write("你是</a:t>
            </a:r>
            <a:r>
              <a:rPr lang="zh-CN">
                <a:sym typeface="+mn-ea"/>
              </a:rPr>
              <a:t>未</a:t>
            </a:r>
            <a:r>
              <a:rPr>
                <a:sym typeface="+mn-ea"/>
              </a:rPr>
              <a:t>成年人");</a:t>
            </a:r>
            <a:endParaRPr>
              <a:sym typeface="+mn-ea"/>
            </a:endParaRPr>
          </a:p>
          <a:p>
            <a:pPr marL="0" lvl="0" indent="0">
              <a:buNone/>
            </a:pPr>
            <a:r>
              <a:rPr>
                <a:sym typeface="+mn-ea"/>
              </a:rPr>
              <a:t>}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915566"/>
            <a:ext cx="3379282" cy="4056380"/>
          </a:xfrm>
        </p:spPr>
        <p:txBody>
          <a:bodyPr>
            <a:normAutofit fontScale="87500" lnSpcReduction="20000"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switch</a:t>
            </a:r>
            <a:r>
              <a:rPr lang="zh-CN" altLang="en-US"/>
              <a:t> (变量或表达式)</a:t>
            </a: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b="1">
                <a:solidFill>
                  <a:srgbClr val="FF0000"/>
                </a:solidFill>
              </a:rPr>
              <a:t>case</a:t>
            </a:r>
            <a:r>
              <a:rPr lang="zh-CN" altLang="en-US"/>
              <a:t> 值</a:t>
            </a:r>
            <a:r>
              <a:rPr lang="en-US" altLang="zh-CN"/>
              <a:t>1</a:t>
            </a:r>
            <a:r>
              <a:rPr lang="zh-CN" altLang="en-US"/>
              <a:t>: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代码段;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</a:t>
            </a:r>
            <a:r>
              <a:rPr lang="zh-CN" altLang="en-US" b="1">
                <a:solidFill>
                  <a:srgbClr val="FF0000"/>
                </a:solidFill>
              </a:rPr>
              <a:t> break</a:t>
            </a:r>
            <a:r>
              <a:rPr lang="zh-CN" altLang="en-US"/>
              <a:t>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b="1">
                <a:solidFill>
                  <a:srgbClr val="FF0000"/>
                </a:solidFill>
              </a:rPr>
              <a:t>case </a:t>
            </a:r>
            <a:r>
              <a:rPr lang="zh-CN" altLang="en-US"/>
              <a:t>值</a:t>
            </a:r>
            <a:r>
              <a:rPr lang="en-US" altLang="zh-CN"/>
              <a:t>2</a:t>
            </a:r>
            <a:r>
              <a:rPr lang="zh-CN" altLang="en-US"/>
              <a:t>: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代码段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         </a:t>
            </a:r>
            <a:r>
              <a:rPr lang="zh-CN" altLang="en-US" b="1">
                <a:solidFill>
                  <a:srgbClr val="FF0000"/>
                </a:solidFill>
              </a:rPr>
              <a:t>break</a:t>
            </a:r>
            <a:r>
              <a:rPr lang="zh-CN" altLang="en-US"/>
              <a:t>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...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b="1">
                <a:solidFill>
                  <a:srgbClr val="FF0000"/>
                </a:solidFill>
              </a:rPr>
              <a:t>default</a:t>
            </a:r>
            <a:r>
              <a:rPr lang="zh-CN" altLang="en-US"/>
              <a:t>: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代码段;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1.1.2 switch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928" y="-4192"/>
            <a:ext cx="3366770" cy="2766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78120" y="2372360"/>
            <a:ext cx="3535680" cy="2668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1600"/>
              <a:t>var i=</a:t>
            </a:r>
            <a:r>
              <a:rPr lang="en-US" altLang="zh-CN" sz="1600"/>
              <a:t>1</a:t>
            </a:r>
            <a:r>
              <a:rPr lang="zh-CN" altLang="en-US" sz="1600"/>
              <a:t>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switch(i){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case 1: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                           </a:t>
            </a:r>
            <a:endParaRPr lang="en-US" altLang="zh-CN" sz="1600"/>
          </a:p>
          <a:p>
            <a:pPr>
              <a:lnSpc>
                <a:spcPct val="70000"/>
              </a:lnSpc>
            </a:pPr>
            <a:r>
              <a:rPr lang="zh-CN" altLang="en-US" sz="1600"/>
              <a:t>	case </a:t>
            </a:r>
            <a:r>
              <a:rPr lang="zh-CN" altLang="en-US" sz="1600" smtClean="0"/>
              <a:t>2: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case </a:t>
            </a:r>
            <a:r>
              <a:rPr lang="zh-CN" altLang="en-US" sz="1600" smtClean="0"/>
              <a:t>3: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          console.log('1,2,3')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          break;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case </a:t>
            </a:r>
            <a:r>
              <a:rPr lang="zh-CN" altLang="en-US" sz="1600" smtClean="0"/>
              <a:t>4: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case </a:t>
            </a:r>
            <a:r>
              <a:rPr lang="zh-CN" altLang="en-US" sz="1600" smtClean="0"/>
              <a:t>5: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         console.log('4,5')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break;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default: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         console.log('0');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988060"/>
            <a:ext cx="7757795" cy="3458845"/>
          </a:xfrm>
        </p:spPr>
        <p:txBody>
          <a:bodyPr>
            <a:normAutofit/>
          </a:bodyPr>
          <a:lstStyle/>
          <a:p>
            <a:r>
              <a:rPr lang="en-US" altLang="zh-CN"/>
              <a:t>while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do......while</a:t>
            </a:r>
            <a:r>
              <a:rPr lang="zh-CN" altLang="en-US"/>
              <a:t>语句</a:t>
            </a:r>
            <a:endParaRPr lang="zh-CN" altLang="en-US"/>
          </a:p>
          <a:p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r>
              <a:rPr lang="en-US" altLang="zh-CN"/>
              <a:t>for......in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循环控制语句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57530" y="1437640"/>
            <a:ext cx="6751955" cy="156146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while</a:t>
            </a:r>
            <a:r>
              <a:rPr lang="zh-CN" altLang="en-US"/>
              <a:t> (条件表达式)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zh-CN"/>
              <a:t>循环体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1.2.1 while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5650" y="3363595"/>
            <a:ext cx="3500120" cy="1191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var i = 0;</a:t>
            </a:r>
            <a:endParaRPr lang="zh-CN" altLang="en-US"/>
          </a:p>
          <a:p>
            <a:pPr marL="0" lvl="0" indent="0">
              <a:buNone/>
            </a:pPr>
            <a:r>
              <a:rPr lang="zh-CN" altLang="en-US">
                <a:sym typeface="+mn-ea"/>
              </a:rPr>
              <a:t> while (i &lt; 10) {</a:t>
            </a:r>
            <a:endParaRPr lang="zh-CN" altLang="en-US"/>
          </a:p>
          <a:p>
            <a:pPr marL="0" lvl="0" indent="0">
              <a:buNone/>
            </a:pPr>
            <a:r>
              <a:rPr lang="zh-CN" altLang="en-US">
                <a:sym typeface="+mn-ea"/>
              </a:rPr>
              <a:t>    i += 2;</a:t>
            </a:r>
            <a:endParaRPr lang="zh-CN" altLang="en-US"/>
          </a:p>
          <a:p>
            <a:pPr marL="0" lvl="0" indent="0">
              <a:buNone/>
            </a:pPr>
            <a:r>
              <a:rPr lang="zh-CN" altLang="en-US">
                <a:sym typeface="+mn-ea"/>
              </a:rPr>
              <a:t> 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01870" y="1259840"/>
            <a:ext cx="3965575" cy="3223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7530" y="797560"/>
            <a:ext cx="5379720" cy="6591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x-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循环会在指定条件为真时循环执行代码块。</a:t>
            </a:r>
            <a:endParaRPr lang="en-US" altLang="x-none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x-none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While循环，</a:t>
            </a:r>
            <a:r>
              <a:rPr lang="en-US" altLang="x-none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先进行条件判断，再执行循环体的代码</a:t>
            </a:r>
            <a:endParaRPr lang="en-US" altLang="x-none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 altLang="zh-CN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3287</Words>
  <Application>WPS 演示</Application>
  <PresentationFormat>全屏显示(16:9)</PresentationFormat>
  <Paragraphs>343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Franklin Gothic Medium</vt:lpstr>
      <vt:lpstr>Times New Roman</vt:lpstr>
      <vt:lpstr>Arial Unicode MS</vt:lpstr>
      <vt:lpstr>Heiti SC Light</vt:lpstr>
      <vt:lpstr>Office 主题</vt:lpstr>
      <vt:lpstr>PowerPoint 演示文稿</vt:lpstr>
      <vt:lpstr>PowerPoint 演示文稿</vt:lpstr>
      <vt:lpstr>PowerPoint 演示文稿</vt:lpstr>
      <vt:lpstr>1 流程控制</vt:lpstr>
      <vt:lpstr>PowerPoint 演示文稿</vt:lpstr>
      <vt:lpstr>PowerPoint 演示文稿</vt:lpstr>
      <vt:lpstr>1.1.2 switch语句</vt:lpstr>
      <vt:lpstr>1.2 循环控制语句</vt:lpstr>
      <vt:lpstr>1.2.1 while语句</vt:lpstr>
      <vt:lpstr>1.2.2 do......while语句</vt:lpstr>
      <vt:lpstr>1.2.3 for循环</vt:lpstr>
      <vt:lpstr>1.2.4 for......in语句</vt:lpstr>
      <vt:lpstr>1.3  跳转语句</vt:lpstr>
      <vt:lpstr>1.3.1 continu语句 </vt:lpstr>
      <vt:lpstr>1.3.2 break语句</vt:lpstr>
      <vt:lpstr>作业：</vt:lpstr>
      <vt:lpstr>2 函数概念</vt:lpstr>
      <vt:lpstr>2.1 函数定义</vt:lpstr>
      <vt:lpstr>2.2 定义匿名函数</vt:lpstr>
      <vt:lpstr>2.4 调用函数</vt:lpstr>
      <vt:lpstr>PowerPoint 演示文稿</vt:lpstr>
      <vt:lpstr>2.5 变量作用域</vt:lpstr>
      <vt:lpstr>2.6  函数的参数</vt:lpstr>
      <vt:lpstr>2.7 函数的参数个数不确定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684</cp:revision>
  <dcterms:created xsi:type="dcterms:W3CDTF">2015-08-22T06:07:00Z</dcterms:created>
  <dcterms:modified xsi:type="dcterms:W3CDTF">2019-04-23T05:55:15Z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