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91" r:id="rId3"/>
    <p:sldId id="269" r:id="rId5"/>
    <p:sldId id="270" r:id="rId6"/>
    <p:sldId id="290" r:id="rId7"/>
    <p:sldId id="267" r:id="rId8"/>
    <p:sldId id="273" r:id="rId9"/>
    <p:sldId id="312" r:id="rId10"/>
    <p:sldId id="313" r:id="rId11"/>
    <p:sldId id="314" r:id="rId12"/>
    <p:sldId id="274" r:id="rId13"/>
    <p:sldId id="278" r:id="rId14"/>
    <p:sldId id="279" r:id="rId15"/>
    <p:sldId id="276" r:id="rId16"/>
    <p:sldId id="285" r:id="rId17"/>
    <p:sldId id="286" r:id="rId18"/>
    <p:sldId id="277" r:id="rId19"/>
    <p:sldId id="307" r:id="rId20"/>
    <p:sldId id="275" r:id="rId21"/>
    <p:sldId id="284" r:id="rId22"/>
    <p:sldId id="30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82807" autoAdjust="0"/>
  </p:normalViewPr>
  <p:slideViewPr>
    <p:cSldViewPr>
      <p:cViewPr>
        <p:scale>
          <a:sx n="150" d="100"/>
          <a:sy n="150" d="100"/>
        </p:scale>
        <p:origin x="-654" y="-132"/>
      </p:cViewPr>
      <p:guideLst>
        <p:guide orient="horz" pos="162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str.replace(/^\s*|\s</a:t>
            </a:r>
            <a:r>
              <a:rPr lang="en-US" altLang="zh-CN"/>
              <a:t>*</a:t>
            </a:r>
            <a:r>
              <a:rPr lang="zh-CN" altLang="en-US"/>
              <a:t>$/g,'')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document.getElementById('pic').onchange=function(){</a:t>
            </a:r>
            <a:endParaRPr lang="zh-CN" altLang="en-US"/>
          </a:p>
          <a:p>
            <a:r>
              <a:rPr lang="zh-CN" altLang="en-US"/>
              <a:t>      	var pic=document.getElementById('pic').value;</a:t>
            </a:r>
            <a:endParaRPr lang="zh-CN" altLang="en-US"/>
          </a:p>
          <a:p>
            <a:r>
              <a:rPr lang="zh-CN" altLang="en-US"/>
              <a:t>      	var tx=document.getElementById('tx');</a:t>
            </a:r>
            <a:endParaRPr lang="zh-CN" altLang="en-US"/>
          </a:p>
          <a:p>
            <a:r>
              <a:rPr lang="zh-CN" altLang="en-US"/>
              <a:t>      	var lastDotIndex=pic.lastIndexOf('.');</a:t>
            </a:r>
            <a:endParaRPr lang="zh-CN" altLang="en-US"/>
          </a:p>
          <a:p>
            <a:r>
              <a:rPr lang="zh-CN" altLang="en-US"/>
              <a:t>      	if(pic.substr(lastDotIndex)=='.jpg' || pic.substr(lastDotIndex)=='.png' || pic.substr(lastDotIndex)=='.jpeg'){</a:t>
            </a:r>
            <a:endParaRPr lang="zh-CN" altLang="en-US"/>
          </a:p>
          <a:p>
            <a:r>
              <a:rPr lang="zh-CN" altLang="en-US"/>
              <a:t>            tx.src=pic;</a:t>
            </a:r>
            <a:endParaRPr lang="zh-CN" altLang="en-US"/>
          </a:p>
          <a:p>
            <a:r>
              <a:rPr lang="zh-CN" altLang="en-US"/>
              <a:t>      	}else{</a:t>
            </a:r>
            <a:endParaRPr lang="zh-CN" altLang="en-US"/>
          </a:p>
          <a:p>
            <a:r>
              <a:rPr lang="zh-CN" altLang="en-US"/>
              <a:t>      		alert('你上传的图片格式不正确');</a:t>
            </a:r>
            <a:endParaRPr lang="zh-CN" altLang="en-US"/>
          </a:p>
          <a:p>
            <a:r>
              <a:rPr lang="zh-CN" altLang="en-US"/>
              <a:t>      	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num = Math.floor(Math.random()*len);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function timer(){</a:t>
            </a:r>
            <a:endParaRPr lang="zh-CN" altLang="en-US"/>
          </a:p>
          <a:p>
            <a:r>
              <a:rPr lang="zh-CN" altLang="en-US"/>
              <a:t>    	    var dateObj=new Date();</a:t>
            </a:r>
            <a:endParaRPr lang="zh-CN" altLang="en-US"/>
          </a:p>
          <a:p>
            <a:r>
              <a:rPr lang="zh-CN" altLang="en-US"/>
              <a:t>            var date=dateObj.toLocaleString();</a:t>
            </a:r>
            <a:endParaRPr lang="zh-CN" altLang="en-US"/>
          </a:p>
          <a:p>
            <a:r>
              <a:rPr lang="zh-CN" altLang="en-US"/>
              <a:t>            document.title=date;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function start(){</a:t>
            </a:r>
            <a:endParaRPr lang="zh-CN" altLang="en-US"/>
          </a:p>
          <a:p>
            <a:r>
              <a:rPr lang="zh-CN" altLang="en-US"/>
              <a:t>    	timerObj=setInterval(timer,1000);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stop(){</a:t>
            </a:r>
            <a:endParaRPr lang="zh-CN" altLang="en-US"/>
          </a:p>
          <a:p>
            <a:r>
              <a:rPr lang="zh-CN" altLang="en-US"/>
              <a:t>    	clearInterval(timerObj);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document.getElementById('start').onclick=start;</a:t>
            </a:r>
            <a:endParaRPr lang="zh-CN" altLang="en-US"/>
          </a:p>
          <a:p>
            <a:r>
              <a:rPr lang="zh-CN" altLang="en-US"/>
              <a:t>  document.getElementById('stop').onclick=stop;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970" y="151130"/>
            <a:ext cx="15748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2427604"/>
            <a:ext cx="5760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36721" y="850265"/>
            <a:ext cx="4447539" cy="1456690"/>
            <a:chOff x="4774380" y="644194"/>
            <a:chExt cx="3441067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4774380" y="644194"/>
              <a:ext cx="3441067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Python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1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2095" y="771525"/>
            <a:ext cx="8663305" cy="4255770"/>
          </a:xfrm>
        </p:spPr>
        <p:txBody>
          <a:bodyPr>
            <a:normAutofit/>
          </a:bodyPr>
          <a:lstStyle/>
          <a:p>
            <a:r>
              <a:rPr lang="zh-CN" altLang="en-US"/>
              <a:t>创建</a:t>
            </a:r>
            <a:r>
              <a:rPr lang="en-US" altLang="zh-CN"/>
              <a:t>String</a:t>
            </a:r>
            <a:r>
              <a:rPr lang="zh-CN" altLang="en-US"/>
              <a:t>对象</a:t>
            </a:r>
            <a:endParaRPr lang="zh-CN" altLang="en-US"/>
          </a:p>
          <a:p>
            <a:pPr marL="0" indent="0">
              <a:buNone/>
            </a:pP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   var str</a:t>
            </a:r>
            <a:r>
              <a:rPr lang="en-US" altLang="x-none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O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b =</a:t>
            </a: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 new String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(“abcefg”);</a:t>
            </a:r>
            <a:endParaRPr lang="en-US" altLang="x-none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   var strOb = </a:t>
            </a: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String</a:t>
            </a: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(“abcefg”);</a:t>
            </a:r>
            <a:endParaRPr lang="en-US" altLang="x-none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   </a:t>
            </a: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var strOb </a:t>
            </a:r>
            <a:r>
              <a:rPr lang="en-US" altLang="x-none">
                <a:solidFill>
                  <a:srgbClr val="FF0000"/>
                </a:solidFill>
                <a:sym typeface="微软雅黑" panose="020B0503020204020204" pitchFamily="34" charset="-122"/>
              </a:rPr>
              <a:t>=</a:t>
            </a:r>
            <a:r>
              <a:rPr lang="en-US" altLang="x-none" b="1">
                <a:solidFill>
                  <a:srgbClr val="FF0000"/>
                </a:solidFill>
                <a:sym typeface="微软雅黑" panose="020B0503020204020204" pitchFamily="34" charset="-122"/>
              </a:rPr>
              <a:t> </a:t>
            </a:r>
            <a:r>
              <a:rPr lang="en-US" altLang="x-none">
                <a:solidFill>
                  <a:srgbClr val="FF0000"/>
                </a:solidFill>
                <a:sym typeface="微软雅黑" panose="020B0503020204020204" pitchFamily="34" charset="-122"/>
              </a:rPr>
              <a:t>“abcefg</a:t>
            </a: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”;</a:t>
            </a:r>
            <a:endParaRPr lang="en-US" altLang="x-none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r>
              <a:rPr lang="zh-CN" altLang="en-US"/>
              <a:t>属性</a:t>
            </a:r>
            <a:r>
              <a:rPr lang="en-US" altLang="zh-CN"/>
              <a:t>:</a:t>
            </a:r>
            <a:r>
              <a:rPr lang="zh-CN" altLang="en-US"/>
              <a:t>  </a:t>
            </a:r>
            <a:r>
              <a:rPr lang="en-US" altLang="zh-CN"/>
              <a:t>length    (</a:t>
            </a:r>
            <a:r>
              <a:rPr lang="zh-CN" altLang="en-US"/>
              <a:t>字符串长度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x-none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String</a:t>
            </a:r>
            <a:r>
              <a:rPr lang="zh-CN" altLang="en-US"/>
              <a:t>对象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8960" y="3350895"/>
            <a:ext cx="6207125" cy="521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获取字符串长度</a:t>
            </a:r>
            <a:r>
              <a:rPr lang="zh-CN" altLang="en-US" sz="2800"/>
              <a:t>：</a:t>
            </a:r>
            <a:r>
              <a:rPr lang="en-US" altLang="zh-CN" sz="2800"/>
              <a:t>strOb.length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215" y="570231"/>
            <a:ext cx="8281233" cy="286561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1600">
                <a:sym typeface="+mn-ea"/>
              </a:rPr>
              <a:t>1)</a:t>
            </a:r>
            <a:r>
              <a:rPr lang="zh-CN" altLang="en-US" sz="1600">
                <a:sym typeface="+mn-ea"/>
              </a:rPr>
              <a:t>查找子字符串位置</a:t>
            </a:r>
            <a:endParaRPr lang="zh-CN" altLang="en-US" sz="1600"/>
          </a:p>
          <a:p>
            <a:pPr marL="0" lvl="0" indent="0">
              <a:buNone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indexOf('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子字符串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') </a:t>
            </a:r>
            <a:r>
              <a:rPr lang="en-US" altLang="zh-CN" sz="1600">
                <a:sym typeface="+mn-ea"/>
              </a:rPr>
              <a:t>    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 //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返回子字符串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abc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在字符串中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第一次出现的位置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（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从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开始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计算），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不存在返回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-1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lastIndexOf('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子字符串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')  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 //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返回子字符串</a:t>
            </a:r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sym typeface="+mn-ea"/>
              </a:rPr>
              <a:t>abc</a:t>
            </a:r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sym typeface="+mn-ea"/>
              </a:rPr>
              <a:t>在字符串中最后一次出现的位置</a:t>
            </a:r>
            <a:endParaRPr lang="en-US" altLang="zh-CN" sz="1600">
              <a:sym typeface="+mn-ea"/>
            </a:endParaRPr>
          </a:p>
          <a:p>
            <a:pPr marL="0" lvl="0" indent="0">
              <a:buNone/>
            </a:pPr>
            <a:r>
              <a:rPr lang="en-US" altLang="zh-CN" sz="1600">
                <a:sym typeface="+mn-ea"/>
              </a:rPr>
              <a:t>2)</a:t>
            </a:r>
            <a:r>
              <a:rPr lang="zh-CN" altLang="en-US" sz="1600">
                <a:sym typeface="+mn-ea"/>
              </a:rPr>
              <a:t>截取</a:t>
            </a:r>
            <a:endParaRPr lang="zh-CN" altLang="en-US" sz="1600"/>
          </a:p>
          <a:p>
            <a:pPr marL="0" lvl="0" indent="0">
              <a:buNone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substr(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起始位置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,[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截取长度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]) </a:t>
            </a:r>
            <a:r>
              <a:rPr lang="en-US" altLang="zh-CN" sz="1600">
                <a:sym typeface="+mn-ea"/>
              </a:rPr>
              <a:t>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//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截取不写则代表截取到字符串未尾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lvl="0" indent="0">
              <a:buNone/>
            </a:pPr>
            <a:r>
              <a:rPr lang="en-US" altLang="zh-CN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substring(</a:t>
            </a:r>
            <a:r>
              <a:rPr lang="zh-CN" altLang="en-US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起始位置</a:t>
            </a:r>
            <a:r>
              <a:rPr lang="en-US" altLang="zh-CN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</a:t>
            </a:r>
            <a:r>
              <a:rPr lang="zh-CN" altLang="en-US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结束位置</a:t>
            </a:r>
            <a:r>
              <a:rPr lang="en-US" altLang="zh-CN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)   //</a:t>
            </a:r>
            <a:r>
              <a:rPr lang="zh-CN" altLang="en-US" sz="1600" b="1" i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不包括截取结果的右边界字符</a:t>
            </a:r>
            <a:endParaRPr lang="zh-CN" altLang="en-US" sz="1600" b="1" i="1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3)</a:t>
            </a:r>
            <a:r>
              <a:rPr lang="zh-CN" altLang="en-US" sz="1600"/>
              <a:t>替换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</a:rPr>
              <a:t>replace('</a:t>
            </a:r>
            <a:r>
              <a:rPr lang="zh-CN" altLang="en-US" sz="1600">
                <a:solidFill>
                  <a:srgbClr val="FF0000"/>
                </a:solidFill>
              </a:rPr>
              <a:t>子字符串</a:t>
            </a:r>
            <a:r>
              <a:rPr lang="en-US" altLang="zh-CN" sz="1600">
                <a:solidFill>
                  <a:srgbClr val="FF0000"/>
                </a:solidFill>
              </a:rPr>
              <a:t>1','</a:t>
            </a:r>
            <a:r>
              <a:rPr lang="zh-CN" altLang="en-US" sz="1600">
                <a:solidFill>
                  <a:srgbClr val="FF0000"/>
                </a:solidFill>
              </a:rPr>
              <a:t>子字符串</a:t>
            </a:r>
            <a:r>
              <a:rPr lang="en-US" altLang="zh-CN" sz="1600">
                <a:solidFill>
                  <a:srgbClr val="FF0000"/>
                </a:solidFill>
              </a:rPr>
              <a:t>2') </a:t>
            </a:r>
            <a:r>
              <a:rPr lang="en-US" altLang="zh-CN" sz="1600"/>
              <a:t> //</a:t>
            </a:r>
            <a:r>
              <a:rPr lang="zh-CN" altLang="en-US" sz="1600"/>
              <a:t>将字符串中子字符串</a:t>
            </a:r>
            <a:r>
              <a:rPr lang="en-US" altLang="zh-CN" sz="1600"/>
              <a:t>1</a:t>
            </a:r>
            <a:r>
              <a:rPr lang="zh-CN" altLang="en-US" sz="1600"/>
              <a:t>替换为子字符串</a:t>
            </a:r>
            <a:r>
              <a:rPr lang="en-US" altLang="zh-CN" sz="1600"/>
              <a:t>2</a:t>
            </a:r>
            <a:endParaRPr lang="en-US" altLang="zh-CN" sz="1600"/>
          </a:p>
          <a:p>
            <a:pPr marL="0" indent="0">
              <a:buNone/>
            </a:pPr>
            <a:endParaRPr lang="en-US" altLang="zh-CN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536" y="3651870"/>
            <a:ext cx="6506845" cy="916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      var str='My name is apple. So I like to eat apple very much!';</a:t>
            </a:r>
            <a:endParaRPr lang="zh-CN" altLang="en-US"/>
          </a:p>
          <a:p>
            <a:r>
              <a:rPr lang="zh-CN" altLang="en-US"/>
              <a:t>      alert(str.replace('apple','banana'))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      alert(str.replace(/apple/g</a:t>
            </a:r>
            <a:r>
              <a:rPr lang="zh-CN" altLang="en-US" smtClean="0"/>
              <a:t>,‘banana’))</a:t>
            </a:r>
            <a:r>
              <a:rPr lang="en-US" altLang="zh-CN" smtClean="0"/>
              <a:t>;  //</a:t>
            </a:r>
            <a:r>
              <a:rPr lang="zh-CN" altLang="en-US" smtClean="0"/>
              <a:t>正则表达式</a:t>
            </a:r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892" y="-92265"/>
            <a:ext cx="8229600" cy="857250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对象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215" y="555625"/>
            <a:ext cx="8103870" cy="4199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4)</a:t>
            </a:r>
            <a:r>
              <a:rPr lang="zh-CN" altLang="en-US">
                <a:sym typeface="+mn-ea"/>
              </a:rPr>
              <a:t>获取指定位置的字符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charAt(n)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5)</a:t>
            </a:r>
            <a:r>
              <a:rPr lang="zh-CN" altLang="en-US">
                <a:sym typeface="+mn-ea"/>
              </a:rPr>
              <a:t>转换大小写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toLowerCase()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全部都大写，括号里不管填写任何东西。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toUpperCase()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全部都大写，括号里不管填写任何东西。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6)</a:t>
            </a:r>
            <a:r>
              <a:rPr lang="zh-CN" altLang="en-US">
                <a:sym typeface="+mn-ea"/>
              </a:rPr>
              <a:t>将字符串分割为数组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split(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分割符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7414895" cy="341249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创建数组对象</a:t>
            </a:r>
            <a:endParaRPr lang="zh-CN" altLang="en-US"/>
          </a:p>
          <a:p>
            <a:pPr lvl="1"/>
            <a:r>
              <a:rPr lang="en-US" altLang="zh-CN" sz="2000"/>
              <a:t>var arrOb=new Array(</a:t>
            </a:r>
            <a:r>
              <a:rPr lang="zh-CN" altLang="en-US" sz="2000"/>
              <a:t>值</a:t>
            </a:r>
            <a:r>
              <a:rPr lang="en-US" altLang="zh-CN" sz="2000"/>
              <a:t>,........)</a:t>
            </a:r>
            <a:endParaRPr lang="en-US" altLang="zh-CN" sz="2000"/>
          </a:p>
          <a:p>
            <a:pPr lvl="1"/>
            <a:r>
              <a:rPr lang="en-US" altLang="zh-CN" sz="2000"/>
              <a:t>var arrOb=Array(</a:t>
            </a:r>
            <a:r>
              <a:rPr lang="zh-CN" altLang="en-US" sz="2000"/>
              <a:t>值</a:t>
            </a:r>
            <a:r>
              <a:rPr lang="en-US" altLang="zh-CN" sz="2000"/>
              <a:t>,.......)</a:t>
            </a:r>
            <a:endParaRPr lang="en-US" altLang="zh-CN" sz="2000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var arrOb=[</a:t>
            </a:r>
            <a:r>
              <a:rPr lang="zh-CN" altLang="en-US" sz="2000">
                <a:solidFill>
                  <a:srgbClr val="FF0000"/>
                </a:solidFill>
              </a:rPr>
              <a:t>值</a:t>
            </a:r>
            <a:r>
              <a:rPr lang="en-US" altLang="zh-CN" sz="2000">
                <a:solidFill>
                  <a:srgbClr val="FF0000"/>
                </a:solidFill>
              </a:rPr>
              <a:t>,.........]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 i="1">
                <a:solidFill>
                  <a:srgbClr val="FF0000"/>
                </a:solidFill>
              </a:rPr>
              <a:t>var arrOb=new Array();</a:t>
            </a:r>
            <a:endParaRPr lang="en-US" altLang="zh-CN" sz="2000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i="1">
                <a:solidFill>
                  <a:srgbClr val="FF0000"/>
                </a:solidFill>
              </a:rPr>
              <a:t>    arrOb[0]=</a:t>
            </a:r>
            <a:r>
              <a:rPr lang="zh-CN" altLang="en-US" sz="2000" i="1">
                <a:solidFill>
                  <a:srgbClr val="FF0000"/>
                </a:solidFill>
              </a:rPr>
              <a:t>值</a:t>
            </a:r>
            <a:r>
              <a:rPr lang="en-US" altLang="zh-CN" sz="2000" i="1">
                <a:solidFill>
                  <a:srgbClr val="FF0000"/>
                </a:solidFill>
              </a:rPr>
              <a:t>1;</a:t>
            </a:r>
            <a:endParaRPr lang="en-US" altLang="zh-CN" sz="2000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i="1">
                <a:solidFill>
                  <a:srgbClr val="FF0000"/>
                </a:solidFill>
              </a:rPr>
              <a:t>    arrOb[1]=</a:t>
            </a:r>
            <a:r>
              <a:rPr lang="zh-CN" altLang="en-US" sz="2000" i="1">
                <a:solidFill>
                  <a:srgbClr val="FF0000"/>
                </a:solidFill>
              </a:rPr>
              <a:t>值</a:t>
            </a:r>
            <a:r>
              <a:rPr lang="en-US" altLang="zh-CN" sz="2000" i="1">
                <a:solidFill>
                  <a:srgbClr val="FF0000"/>
                </a:solidFill>
              </a:rPr>
              <a:t>2;</a:t>
            </a:r>
            <a:endParaRPr lang="en-US" altLang="zh-CN" sz="2000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/>
              <a:t>    .......</a:t>
            </a:r>
            <a:endParaRPr lang="zh-CN" altLang="en-US" sz="2000"/>
          </a:p>
          <a:p>
            <a:r>
              <a:rPr lang="zh-CN" altLang="en-US"/>
              <a:t>属性：</a:t>
            </a:r>
            <a:r>
              <a:rPr lang="en-US" altLang="zh-CN">
                <a:solidFill>
                  <a:srgbClr val="FF0000"/>
                </a:solidFill>
              </a:rPr>
              <a:t>length</a:t>
            </a:r>
            <a:r>
              <a:rPr lang="en-US" altLang="zh-CN"/>
              <a:t>      //</a:t>
            </a:r>
            <a:r>
              <a:rPr lang="zh-CN" altLang="en-US"/>
              <a:t>数组中元素的数目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Array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1059582"/>
            <a:ext cx="8194040" cy="3954780"/>
          </a:xfrm>
        </p:spPr>
        <p:txBody>
          <a:bodyPr>
            <a:normAutofit fontScale="85000" lnSpcReduction="1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1)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转为字符串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toString()</a:t>
            </a:r>
            <a:r>
              <a:rPr lang="en-US" altLang="x-none" dirty="0">
                <a:solidFill>
                  <a:srgbClr val="7F7F7F"/>
                </a:solidFill>
                <a:sym typeface="微软雅黑" panose="020B0503020204020204" pitchFamily="34" charset="-122"/>
              </a:rPr>
              <a:t>		</a:t>
            </a:r>
            <a:r>
              <a:rPr lang="en-US" altLang="x-none" dirty="0"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ym typeface="微软雅黑" panose="020B0503020204020204" pitchFamily="34" charset="-122"/>
              </a:rPr>
              <a:t>将数组转换为字符串，以逗号连接</a:t>
            </a:r>
            <a:endParaRPr lang="en-US" altLang="x-none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join('</a:t>
            </a:r>
            <a:r>
              <a:rPr lang="zh-CN" altLang="en-US" b="1" dirty="0">
                <a:solidFill>
                  <a:srgbClr val="FF0000"/>
                </a:solidFill>
                <a:sym typeface="微软雅黑" panose="020B0503020204020204" pitchFamily="34" charset="-122"/>
              </a:rPr>
              <a:t>连接符</a:t>
            </a:r>
            <a:r>
              <a:rPr lang="en-US" altLang="x-none" b="1" dirty="0">
                <a:solidFill>
                  <a:srgbClr val="FF0000"/>
                </a:solidFill>
                <a:sym typeface="微软雅黑" panose="020B0503020204020204" pitchFamily="34" charset="-122"/>
              </a:rPr>
              <a:t>')</a:t>
            </a:r>
            <a:r>
              <a:rPr lang="en-US" altLang="x-none" dirty="0">
                <a:solidFill>
                  <a:srgbClr val="7F7F7F"/>
                </a:solidFill>
                <a:sym typeface="微软雅黑" panose="020B0503020204020204" pitchFamily="34" charset="-122"/>
              </a:rPr>
              <a:t>		</a:t>
            </a:r>
            <a:r>
              <a:rPr lang="en-US" altLang="x-none" dirty="0"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ym typeface="微软雅黑" panose="020B0503020204020204" pitchFamily="34" charset="-122"/>
              </a:rPr>
              <a:t>将数组元素连接成字符串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pitchFamily="34" charset="-122"/>
              </a:rPr>
              <a:t>2)</a:t>
            </a:r>
            <a:r>
              <a:rPr lang="zh-CN" altLang="en-US" dirty="0">
                <a:sym typeface="微软雅黑" panose="020B0503020204020204" pitchFamily="34" charset="-122"/>
              </a:rPr>
              <a:t>连接多个数组，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返回新数组</a:t>
            </a:r>
            <a:endParaRPr lang="zh-CN" altLang="en-US" kern="1200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concat(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数组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1,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数组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2,.......</a:t>
            </a: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)</a:t>
            </a:r>
            <a:r>
              <a:rPr lang="en-US" altLang="x-none">
                <a:solidFill>
                  <a:srgbClr val="7F7F7F"/>
                </a:solidFill>
                <a:sym typeface="微软雅黑" panose="020B0503020204020204" pitchFamily="34" charset="-122"/>
              </a:rPr>
              <a:t>	</a:t>
            </a:r>
            <a:endParaRPr lang="zh-CN" altLang="en-US" smtClean="0"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mtClean="0"/>
              <a:t>3)</a:t>
            </a:r>
            <a:r>
              <a:rPr lang="zh-CN" altLang="en-US" smtClean="0"/>
              <a:t>追加元素</a:t>
            </a:r>
            <a:r>
              <a:rPr lang="en-US" altLang="zh-CN" smtClean="0"/>
              <a:t>,</a:t>
            </a:r>
            <a:r>
              <a:rPr lang="zh-CN" altLang="en-US" smtClean="0"/>
              <a:t>并返回</a:t>
            </a:r>
            <a:r>
              <a:rPr lang="zh-CN" altLang="en-US" smtClean="0">
                <a:solidFill>
                  <a:srgbClr val="FF0000"/>
                </a:solidFill>
              </a:rPr>
              <a:t>新数组长度</a:t>
            </a:r>
            <a:endParaRPr lang="zh-CN" altLang="en-US" smtClean="0">
              <a:solidFill>
                <a:srgbClr val="FF0000"/>
              </a:solidFill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unshift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,......)</a:t>
            </a:r>
            <a:r>
              <a:rPr lang="en-US" altLang="zh-CN"/>
              <a:t>      //</a:t>
            </a:r>
            <a:r>
              <a:rPr lang="zh-CN" altLang="en-US"/>
              <a:t>头部追加</a:t>
            </a:r>
            <a:endParaRPr lang="zh-CN" altLang="en-US"/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push(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,......)</a:t>
            </a:r>
            <a:r>
              <a:rPr lang="en-US" altLang="zh-CN"/>
              <a:t>         //</a:t>
            </a:r>
            <a:r>
              <a:rPr lang="zh-CN" altLang="en-US"/>
              <a:t>尾部追加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r>
              <a:rPr lang="zh-CN" altLang="en-US"/>
              <a:t>对象方法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92080" y="3075806"/>
            <a:ext cx="392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2798807"/>
            <a:ext cx="338437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var arr=['one','two','three','four'];</a:t>
            </a:r>
            <a:endParaRPr lang="en-US" altLang="zh-CN"/>
          </a:p>
          <a:p>
            <a:r>
              <a:rPr lang="en-US" altLang="zh-CN"/>
              <a:t>alert(arr.toString</a:t>
            </a:r>
            <a:r>
              <a:rPr lang="en-US" altLang="zh-CN" smtClean="0"/>
              <a:t>());</a:t>
            </a:r>
            <a:endParaRPr lang="en-US" altLang="zh-CN"/>
          </a:p>
          <a:p>
            <a:r>
              <a:rPr lang="en-US" altLang="zh-CN" smtClean="0"/>
              <a:t>alert(</a:t>
            </a:r>
            <a:r>
              <a:rPr lang="en-US" altLang="zh-CN"/>
              <a:t>arr</a:t>
            </a:r>
            <a:r>
              <a:rPr lang="en-US" altLang="zh-CN" smtClean="0"/>
              <a:t>.join(</a:t>
            </a:r>
            <a:r>
              <a:rPr lang="en-US" altLang="zh-CN"/>
              <a:t>'</a:t>
            </a:r>
            <a:r>
              <a:rPr lang="en-US" altLang="zh-CN" smtClean="0"/>
              <a:t>-'))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699770"/>
            <a:ext cx="8217535" cy="4022725"/>
          </a:xfrm>
        </p:spPr>
        <p:txBody>
          <a:bodyPr>
            <a:normAutofit fontScale="67500" lnSpcReduction="20000"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4)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删除元素并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返回该元素</a:t>
            </a:r>
            <a:endParaRPr lang="zh-CN" altLang="en-US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shift()</a:t>
            </a:r>
            <a:r>
              <a:rPr lang="en-US" altLang="x-none" dirty="0">
                <a:solidFill>
                  <a:srgbClr val="7F7F7F"/>
                </a:solidFill>
                <a:sym typeface="微软雅黑" panose="020B0503020204020204" pitchFamily="34" charset="-122"/>
              </a:rPr>
              <a:t>		</a:t>
            </a:r>
            <a:r>
              <a:rPr lang="en-US" altLang="x-none" dirty="0"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ym typeface="微软雅黑" panose="020B0503020204020204" pitchFamily="34" charset="-122"/>
              </a:rPr>
              <a:t>删除第一个元素</a:t>
            </a:r>
            <a:endParaRPr lang="en-US" altLang="x-none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pop()                   </a:t>
            </a:r>
            <a:r>
              <a:rPr lang="en-US" altLang="x-none" dirty="0"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ym typeface="微软雅黑" panose="020B0503020204020204" pitchFamily="34" charset="-122"/>
              </a:rPr>
              <a:t>删除最后一个元素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dirty="0">
                <a:sym typeface="微软雅黑" panose="020B0503020204020204" pitchFamily="34" charset="-122"/>
              </a:rPr>
              <a:t>5)</a:t>
            </a:r>
            <a:r>
              <a:rPr lang="zh-CN" altLang="en-US" dirty="0">
                <a:sym typeface="微软雅黑" panose="020B0503020204020204" pitchFamily="34" charset="-122"/>
              </a:rPr>
              <a:t>删除元素或删除并插入新元素</a:t>
            </a:r>
            <a:endParaRPr lang="zh-CN" altLang="en-US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splice(</a:t>
            </a:r>
            <a:r>
              <a:rPr 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开始位置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,[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新元素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新元素</a:t>
            </a:r>
            <a:r>
              <a:rPr lang="en-US" altLang="zh-CN" dirty="0">
                <a:solidFill>
                  <a:srgbClr val="FF0000"/>
                </a:solidFill>
                <a:sym typeface="微软雅黑" panose="020B0503020204020204" pitchFamily="34" charset="-122"/>
              </a:rPr>
              <a:t>,......]</a:t>
            </a:r>
            <a:r>
              <a:rPr lang="en-US" altLang="x-none" dirty="0">
                <a:solidFill>
                  <a:srgbClr val="FF0000"/>
                </a:solidFill>
                <a:sym typeface="微软雅黑" panose="020B0503020204020204" pitchFamily="34" charset="-122"/>
              </a:rPr>
              <a:t>)</a:t>
            </a:r>
            <a:r>
              <a:rPr lang="en-US" altLang="x-none" dirty="0">
                <a:solidFill>
                  <a:srgbClr val="7F7F7F"/>
                </a:solidFill>
                <a:sym typeface="微软雅黑" panose="020B0503020204020204" pitchFamily="34" charset="-122"/>
              </a:rPr>
              <a:t>	</a:t>
            </a:r>
            <a:r>
              <a:rPr lang="en-US" altLang="x-none" dirty="0">
                <a:sym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返回包括删除元素的数组</a:t>
            </a:r>
            <a:endParaRPr lang="zh-CN" altLang="en-US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          从零开始 ，新元素没有个数限制</a:t>
            </a:r>
            <a:endParaRPr lang="en-US" altLang="zh-CN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/>
              <a:t>6)</a:t>
            </a:r>
            <a:r>
              <a:rPr lang="zh-CN"/>
              <a:t>将数组元素</a:t>
            </a:r>
            <a:r>
              <a:rPr lang="zh-CN">
                <a:solidFill>
                  <a:srgbClr val="FF0000"/>
                </a:solidFill>
              </a:rPr>
              <a:t>升序排序</a:t>
            </a:r>
            <a:endParaRPr lang="zh-CN">
              <a:solidFill>
                <a:srgbClr val="FF0000"/>
              </a:solidFill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>
                <a:solidFill>
                  <a:srgbClr val="FF0000"/>
                </a:solidFill>
              </a:rPr>
              <a:t>sort()</a:t>
            </a:r>
            <a:endParaRPr lang="en-US">
              <a:solidFill>
                <a:srgbClr val="FF0000"/>
              </a:solidFill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ym typeface="+mn-ea"/>
              </a:rPr>
              <a:t>7)</a:t>
            </a:r>
            <a:r>
              <a:rPr lang="zh-CN" altLang="en-US" dirty="0">
                <a:solidFill>
                  <a:srgbClr val="FF0000"/>
                </a:solidFill>
                <a:sym typeface="微软雅黑" panose="020B0503020204020204" pitchFamily="34" charset="-122"/>
              </a:rPr>
              <a:t>颠倒</a:t>
            </a:r>
            <a:r>
              <a:rPr lang="zh-CN" altLang="en-US" dirty="0">
                <a:sym typeface="微软雅黑" panose="020B0503020204020204" pitchFamily="34" charset="-122"/>
              </a:rPr>
              <a:t>数组中的元素</a:t>
            </a:r>
            <a:endParaRPr lang="en-US" altLang="zh-CN">
              <a:solidFill>
                <a:srgbClr val="FF0000"/>
              </a:solidFill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reverse()</a:t>
            </a:r>
            <a:r>
              <a:rPr lang="en-US" altLang="zh-CN"/>
              <a:t>        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</a:t>
            </a:r>
            <a:r>
              <a:rPr lang="zh-CN" altLang="en-US"/>
              <a:t>对象方法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8288020" cy="3604260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/>
              <a:t>Math</a:t>
            </a:r>
            <a:r>
              <a:rPr lang="zh-CN" altLang="en-US"/>
              <a:t>对象属于</a:t>
            </a:r>
            <a:r>
              <a:rPr lang="en-US" altLang="zh-CN"/>
              <a:t>Javascript</a:t>
            </a:r>
            <a:r>
              <a:rPr lang="zh-CN" altLang="en-US"/>
              <a:t>内置对象，无需实例化，可以直接使用</a:t>
            </a:r>
            <a:endParaRPr lang="zh-CN" altLang="en-US"/>
          </a:p>
          <a:p>
            <a:r>
              <a:rPr lang="zh-CN" altLang="en-US"/>
              <a:t>属性：</a:t>
            </a:r>
            <a:r>
              <a:rPr lang="en-US" altLang="zh-CN">
                <a:solidFill>
                  <a:srgbClr val="FF0000"/>
                </a:solidFill>
              </a:rPr>
              <a:t>PI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Math.round(number)</a:t>
            </a:r>
            <a:r>
              <a:rPr lang="en-US" altLang="zh-CN"/>
              <a:t>    //</a:t>
            </a:r>
            <a:r>
              <a:rPr lang="zh-CN" altLang="en-US"/>
              <a:t>四舍五入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Math.ceil(number)</a:t>
            </a:r>
            <a:r>
              <a:rPr lang="en-US" altLang="zh-CN"/>
              <a:t>        //</a:t>
            </a:r>
            <a:r>
              <a:rPr lang="zh-CN" altLang="en-US"/>
              <a:t>向上取整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Math.floor(number)</a:t>
            </a:r>
            <a:r>
              <a:rPr lang="en-US" altLang="zh-CN"/>
              <a:t>      //</a:t>
            </a:r>
            <a:r>
              <a:rPr lang="zh-CN" altLang="en-US"/>
              <a:t>向下取整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Math.random() </a:t>
            </a:r>
            <a:r>
              <a:rPr lang="en-US" altLang="zh-CN"/>
              <a:t>             //</a:t>
            </a:r>
            <a:r>
              <a:rPr lang="zh-CN" altLang="en-US"/>
              <a:t>随机返回</a:t>
            </a:r>
            <a:r>
              <a:rPr lang="en-US" altLang="zh-CN">
                <a:solidFill>
                  <a:srgbClr val="FF0000"/>
                </a:solidFill>
              </a:rPr>
              <a:t>0.0~1.0</a:t>
            </a:r>
            <a:r>
              <a:rPr lang="zh-CN" altLang="en-US"/>
              <a:t>之间的数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Math.max(x,y) </a:t>
            </a:r>
            <a:r>
              <a:rPr lang="en-US" altLang="zh-CN"/>
              <a:t>               //</a:t>
            </a:r>
            <a:r>
              <a:rPr lang="zh-CN" altLang="en-US"/>
              <a:t>求最大值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</a:rPr>
              <a:t>Math.min(x,y)  </a:t>
            </a:r>
            <a:r>
              <a:rPr lang="en-US" altLang="zh-CN"/>
              <a:t>               //</a:t>
            </a:r>
            <a:r>
              <a:rPr lang="zh-CN" altLang="en-US"/>
              <a:t>求最小值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Math.pow(x,y) </a:t>
            </a:r>
            <a:r>
              <a:rPr lang="en-US" altLang="zh-CN"/>
              <a:t>               //</a:t>
            </a:r>
            <a:r>
              <a:rPr lang="zh-CN" altLang="en-US"/>
              <a:t>求</a:t>
            </a:r>
            <a:r>
              <a:rPr lang="en-US" altLang="zh-CN"/>
              <a:t>x</a:t>
            </a:r>
            <a:r>
              <a:rPr lang="en-US" altLang="zh-CN" baseline="30000"/>
              <a:t>y</a:t>
            </a:r>
            <a:endParaRPr lang="en-US" altLang="zh-CN" baseline="30000"/>
          </a:p>
          <a:p>
            <a:pPr marL="0" indent="0">
              <a:buNone/>
            </a:pPr>
            <a:endParaRPr lang="en-US" altLang="zh-CN" baseline="30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Math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033780"/>
            <a:ext cx="7468870" cy="777240"/>
          </a:xfrm>
        </p:spPr>
        <p:txBody>
          <a:bodyPr>
            <a:normAutofit/>
          </a:bodyPr>
          <a:lstStyle/>
          <a:p>
            <a:r>
              <a:rPr lang="zh-CN" altLang="zh-CN">
                <a:solidFill>
                  <a:schemeClr val="tx1"/>
                </a:solidFill>
              </a:rPr>
              <a:t>利用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zh-CN">
                <a:solidFill>
                  <a:schemeClr val="tx1"/>
                </a:solidFill>
              </a:rPr>
              <a:t>实现随机点名</a:t>
            </a:r>
            <a:endParaRPr lang="zh-CN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694930" cy="3402965"/>
          </a:xfrm>
        </p:spPr>
        <p:txBody>
          <a:bodyPr>
            <a:normAutofit/>
          </a:bodyPr>
          <a:lstStyle/>
          <a:p>
            <a:r>
              <a:rPr lang="zh-CN" altLang="en-US"/>
              <a:t>创建</a:t>
            </a:r>
            <a:r>
              <a:rPr lang="en-US" altLang="zh-CN"/>
              <a:t>Date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000"/>
              <a:t>var dateObj=new Date();</a:t>
            </a:r>
            <a:endParaRPr lang="en-US" altLang="zh-CN" sz="2000"/>
          </a:p>
          <a:p>
            <a:pPr lvl="1"/>
            <a:r>
              <a:rPr lang="en-US" altLang="zh-CN" sz="2000"/>
              <a:t>var dateObj=new Date('2017/5/1 12:00:00');</a:t>
            </a:r>
            <a:endParaRPr lang="en-US" altLang="zh-CN" sz="2000"/>
          </a:p>
          <a:p>
            <a:pPr lvl="0"/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    1)</a:t>
            </a:r>
            <a:r>
              <a:rPr lang="zh-CN" altLang="en-US"/>
              <a:t>将日期转为字符</a:t>
            </a:r>
            <a:r>
              <a:rPr lang="zh-CN" altLang="en-US" smtClean="0"/>
              <a:t>串 </a:t>
            </a:r>
            <a:endParaRPr lang="en-US" altLang="zh-CN" smtClean="0"/>
          </a:p>
          <a:p>
            <a:pPr marL="0" lv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toLocaleString()   </a:t>
            </a:r>
            <a:r>
              <a:rPr lang="en-US" altLang="zh-CN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//2017/4/19 上午5:40:06</a:t>
            </a:r>
            <a:endParaRPr lang="en-US" altLang="zh-CN" sz="180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toLocaleDateString() 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</a:rPr>
              <a:t>//2017/4/19</a:t>
            </a:r>
            <a:endParaRPr lang="en-US" altLang="zh-CN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 toLocaleTimeString() 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</a:rPr>
              <a:t>//上午5:41:40</a:t>
            </a:r>
            <a:endParaRPr lang="en-US" altLang="zh-CN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Date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8695"/>
            <a:ext cx="7905750" cy="3467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2)</a:t>
            </a:r>
            <a:r>
              <a:rPr lang="zh-CN" altLang="en-US"/>
              <a:t>获取年、月、日、小时、分、秒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getYear() </a:t>
            </a:r>
            <a:r>
              <a:rPr lang="en-US" altLang="zh-CN"/>
              <a:t>             //</a:t>
            </a:r>
            <a:r>
              <a:rPr lang="zh-CN" altLang="en-US">
                <a:solidFill>
                  <a:srgbClr val="FF0000"/>
                </a:solidFill>
              </a:rPr>
              <a:t>两位</a:t>
            </a:r>
            <a:r>
              <a:rPr lang="zh-CN" altLang="en-US"/>
              <a:t>的年</a:t>
            </a:r>
            <a:r>
              <a:rPr lang="en-US" altLang="zh-CN"/>
              <a:t>(2000</a:t>
            </a:r>
            <a:r>
              <a:rPr lang="zh-CN" altLang="en-US"/>
              <a:t>年前</a:t>
            </a:r>
            <a:r>
              <a:rPr lang="en-US" altLang="zh-CN"/>
              <a:t>)</a:t>
            </a:r>
            <a:r>
              <a:rPr lang="zh-CN" altLang="en-US"/>
              <a:t>或三位的年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getFullYear() </a:t>
            </a:r>
            <a:r>
              <a:rPr lang="en-US" altLang="zh-CN"/>
              <a:t>       //</a:t>
            </a:r>
            <a:r>
              <a:rPr lang="zh-CN" altLang="en-US">
                <a:solidFill>
                  <a:srgbClr val="FF0000"/>
                </a:solidFill>
              </a:rPr>
              <a:t>四位</a:t>
            </a:r>
            <a:r>
              <a:rPr lang="zh-CN" altLang="en-US"/>
              <a:t>的年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getMonth()</a:t>
            </a:r>
            <a:r>
              <a:rPr lang="en-US" altLang="zh-CN"/>
              <a:t>          //</a:t>
            </a:r>
            <a:r>
              <a:rPr lang="zh-CN" altLang="en-US"/>
              <a:t>月份 </a:t>
            </a:r>
            <a:r>
              <a:rPr lang="en-GB" altLang="zh-CN">
                <a:solidFill>
                  <a:srgbClr val="FF0000"/>
                </a:solidFill>
              </a:rPr>
              <a:t>0-11</a:t>
            </a:r>
            <a:endParaRPr lang="en-GB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getDate()</a:t>
            </a:r>
            <a:r>
              <a:rPr lang="en-US" altLang="zh-CN"/>
              <a:t>             //</a:t>
            </a:r>
            <a:r>
              <a:rPr lang="zh-CN" altLang="en-US"/>
              <a:t>日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getHours() </a:t>
            </a:r>
            <a:r>
              <a:rPr lang="en-US" altLang="zh-CN"/>
              <a:t>          //</a:t>
            </a:r>
            <a:r>
              <a:rPr lang="zh-CN" altLang="en-US"/>
              <a:t>小时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getMinutes() </a:t>
            </a:r>
            <a:r>
              <a:rPr lang="en-US" altLang="zh-CN"/>
              <a:t>      //</a:t>
            </a:r>
            <a:r>
              <a:rPr lang="zh-CN" altLang="en-US"/>
              <a:t>分钟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getSeconds()</a:t>
            </a:r>
            <a:r>
              <a:rPr lang="en-US" altLang="zh-CN"/>
              <a:t>        //</a:t>
            </a:r>
            <a:r>
              <a:rPr lang="zh-CN" altLang="en-US"/>
              <a:t>秒</a:t>
            </a:r>
            <a:endParaRPr lang="zh-CN" altLang="en-US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  <a:sym typeface="+mn-ea"/>
              </a:rPr>
              <a:t>getDay()</a:t>
            </a:r>
            <a:r>
              <a:rPr lang="en-US" altLang="zh-CN" smtClean="0">
                <a:sym typeface="+mn-ea"/>
              </a:rPr>
              <a:t>       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星期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0~6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getTime()  </a:t>
            </a:r>
            <a:r>
              <a:rPr lang="zh-CN" altLang="en-US"/>
              <a:t>           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19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0 年 1 月 1 日</a:t>
            </a:r>
            <a:r>
              <a:rPr lang="zh-CN" altLang="en-US"/>
              <a:t>至今的毫秒数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Date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23502" y="5141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95789" y="690776"/>
            <a:ext cx="792088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81330" y="869315"/>
            <a:ext cx="7468870" cy="1062990"/>
          </a:xfrm>
        </p:spPr>
        <p:txBody>
          <a:bodyPr>
            <a:normAutofit/>
          </a:bodyPr>
          <a:lstStyle/>
          <a:p>
            <a:r>
              <a:rPr lang="zh-CN" altLang="en-US"/>
              <a:t>打印出如下格式的日期：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>
                <a:solidFill>
                  <a:srgbClr val="FF0000"/>
                </a:solidFill>
              </a:rPr>
              <a:t>2017年5月7日 星期日 </a:t>
            </a:r>
            <a:r>
              <a:rPr lang="en-US" altLang="zh-CN">
                <a:solidFill>
                  <a:srgbClr val="FF0000"/>
                </a:solidFill>
              </a:rPr>
              <a:t>08</a:t>
            </a:r>
            <a:r>
              <a:rPr lang="zh-CN" altLang="en-US">
                <a:solidFill>
                  <a:srgbClr val="FF0000"/>
                </a:solidFill>
              </a:rPr>
              <a:t>:01:02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436880" y="2117725"/>
            <a:ext cx="7468870" cy="51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打印出当前距</a:t>
            </a:r>
            <a:r>
              <a:rPr lang="en-US" altLang="zh-CN"/>
              <a:t>2019</a:t>
            </a:r>
            <a:r>
              <a:rPr lang="zh-CN" altLang="zh-CN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日的</a:t>
            </a:r>
            <a:r>
              <a:rPr lang="zh-CN" altLang="en-US">
                <a:sym typeface="+mn-ea"/>
              </a:rPr>
              <a:t>倒计时</a:t>
            </a:r>
            <a:r>
              <a:rPr lang="zh-CN" altLang="en-US"/>
              <a:t>天数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打印出</a:t>
            </a:r>
            <a:r>
              <a:rPr lang="zh-CN" altLang="en-US">
                <a:sym typeface="+mn-ea"/>
              </a:rPr>
              <a:t>如下格式的</a:t>
            </a:r>
            <a:r>
              <a:rPr lang="zh-CN" altLang="en-US"/>
              <a:t>距</a:t>
            </a:r>
            <a:r>
              <a:rPr lang="en-US" altLang="zh-CN"/>
              <a:t>2019/10/1 00:00:00</a:t>
            </a:r>
            <a:r>
              <a:rPr lang="zh-CN" altLang="en-US"/>
              <a:t>的倒计时效果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>
                <a:effectLst/>
              </a:rPr>
              <a:t> </a:t>
            </a:r>
            <a:r>
              <a:rPr lang="en-US" altLang="zh-CN">
                <a:solidFill>
                  <a:srgbClr val="FF0000"/>
                </a:solidFill>
                <a:effectLst/>
              </a:rPr>
              <a:t>还剩11天17小时12分55秒</a:t>
            </a: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1689" y="915566"/>
            <a:ext cx="792088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ECMA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对象类型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Object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Date对象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</a:t>
            </a:r>
            <a:r>
              <a:rPr lang="zh-CN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843915"/>
            <a:ext cx="84455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中的所有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事物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都是对象：字符串、数字、数组、日期，等等。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JavaScript 中，对象是拥有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属性和方法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属性是与对象相关的值。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方法是能够在对象上执行的动作。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举例：汽车就是现实生活中的对象。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汽车的属性：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car.name=Fiat  名称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car.model=500  型号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car.weight=850kg  重量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car.color=white   颜色</a:t>
            </a:r>
            <a:endParaRPr kumimoji="1"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4157980" y="2940685"/>
            <a:ext cx="3436620" cy="1360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 fontScale="92500" lnSpcReduction="10000"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汽车的方法：</a:t>
            </a: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marR="0" lvl="1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car.start()   启动</a:t>
            </a: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marR="0" lvl="1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marR="0" lvl="1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car.drive()   驾驶</a:t>
            </a: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marR="0" lvl="1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marR="0" lvl="1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car.brake()   刹车</a:t>
            </a:r>
            <a:endParaRPr kumimoji="0" lang="zh-CN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ECMAScript</a:t>
            </a:r>
            <a:r>
              <a:rPr kumimoji="0" lang="zh-CN" altLang="en-US" sz="2800" b="1" i="0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对象类型</a:t>
            </a:r>
            <a:endParaRPr kumimoji="0" lang="zh-CN" altLang="en-US" sz="2800" b="1" i="0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915566"/>
            <a:ext cx="792088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本地对象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           独立于宿主环境的 ECMAScript 实现提供的对象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内置对象（无需实例化，已经内部实例化了）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Global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宿主对象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sz="2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DOM</a:t>
            </a:r>
            <a:r>
              <a:rPr kumimoji="1"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0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BOM</a:t>
            </a:r>
            <a:endParaRPr lang="en-US" altLang="zh-CN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0535" y="768985"/>
            <a:ext cx="7533005" cy="4121785"/>
          </a:xfrm>
        </p:spPr>
        <p:txBody>
          <a:bodyPr>
            <a:normAutofit fontScale="97500"/>
          </a:bodyPr>
          <a:lstStyle/>
          <a:p>
            <a:r>
              <a:rPr lang="zh-CN"/>
              <a:t>创建对象</a:t>
            </a:r>
            <a:endParaRPr lang="zh-CN"/>
          </a:p>
          <a:p>
            <a:pPr marL="0" indent="0">
              <a:buNone/>
            </a:pPr>
            <a:r>
              <a:rPr lang="zh-CN"/>
              <a:t>    </a:t>
            </a:r>
            <a:r>
              <a:rPr lang="en-US" altLang="zh-CN"/>
              <a:t>var </a:t>
            </a:r>
            <a:r>
              <a:rPr lang="zh-CN" altLang="en-US"/>
              <a:t>对象名称 </a:t>
            </a:r>
            <a:r>
              <a:rPr lang="en-US" altLang="zh-CN"/>
              <a:t>= new Object();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/>
              <a:t>设置对象属</a:t>
            </a:r>
            <a:r>
              <a:rPr lang="zh-CN" altLang="en-US" smtClean="0"/>
              <a:t>性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属性名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设置对象方</a:t>
            </a:r>
            <a:r>
              <a:rPr lang="zh-CN" altLang="en-US" smtClean="0"/>
              <a:t>法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=function(){ }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/>
              <a:t>调用</a:t>
            </a:r>
            <a:r>
              <a:rPr lang="zh-CN" altLang="en-US">
                <a:sym typeface="+mn-ea"/>
              </a:rPr>
              <a:t>对象属</a:t>
            </a:r>
            <a:r>
              <a:rPr lang="zh-CN" altLang="en-US" smtClean="0">
                <a:sym typeface="+mn-ea"/>
              </a:rPr>
              <a:t>性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sym typeface="+mn-ea"/>
              </a:rPr>
              <a:t>调用对象方</a:t>
            </a:r>
            <a:r>
              <a:rPr lang="zh-CN" altLang="en-US" smtClean="0">
                <a:sym typeface="+mn-ea"/>
              </a:rPr>
              <a:t>法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zh-CN"/>
              <a:t>定义</a:t>
            </a:r>
            <a:r>
              <a:rPr lang="en-US" altLang="zh-CN"/>
              <a:t>Object</a:t>
            </a:r>
            <a:r>
              <a:rPr lang="zh-CN" altLang="en-US"/>
              <a:t>对象 方法一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4420" y="3228340"/>
            <a:ext cx="4329430" cy="1753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person=new Object();</a:t>
            </a:r>
            <a:endParaRPr lang="zh-CN" altLang="en-US"/>
          </a:p>
          <a:p>
            <a:r>
              <a:rPr lang="zh-CN" altLang="en-US"/>
              <a:t>    person.name='Rose';</a:t>
            </a:r>
            <a:endParaRPr lang="zh-CN" altLang="en-US"/>
          </a:p>
          <a:p>
            <a:r>
              <a:rPr lang="zh-CN" altLang="en-US"/>
              <a:t>    person.say=function(){</a:t>
            </a:r>
            <a:endParaRPr lang="zh-CN" altLang="en-US"/>
          </a:p>
          <a:p>
            <a:r>
              <a:rPr lang="zh-CN" altLang="en-US"/>
              <a:t>        console.log('我的名字是'+person.name)</a:t>
            </a:r>
            <a:endParaRPr lang="zh-CN" altLang="en-US"/>
          </a:p>
          <a:p>
            <a:r>
              <a:rPr lang="zh-CN" altLang="en-US"/>
              <a:t>    };</a:t>
            </a:r>
            <a:endParaRPr lang="zh-CN" altLang="en-US"/>
          </a:p>
          <a:p>
            <a:r>
              <a:rPr lang="zh-CN" altLang="en-US"/>
              <a:t>    person.say();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0535" y="768985"/>
            <a:ext cx="7533005" cy="4121785"/>
          </a:xfrm>
        </p:spPr>
        <p:txBody>
          <a:bodyPr>
            <a:normAutofit/>
          </a:bodyPr>
          <a:lstStyle/>
          <a:p>
            <a:r>
              <a:rPr lang="zh-CN"/>
              <a:t>创建对象</a:t>
            </a:r>
            <a:endParaRPr lang="zh-CN"/>
          </a:p>
          <a:p>
            <a:pPr marL="0" indent="0">
              <a:buNone/>
            </a:pPr>
            <a:r>
              <a:rPr lang="zh-CN"/>
              <a:t>    </a:t>
            </a:r>
            <a:r>
              <a:rPr lang="en-US" altLang="zh-CN"/>
              <a:t>var </a:t>
            </a:r>
            <a:r>
              <a:rPr lang="zh-CN" altLang="en-US"/>
              <a:t>对象名称 </a:t>
            </a:r>
            <a:r>
              <a:rPr lang="en-US" altLang="zh-CN"/>
              <a:t>=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:function(){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}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/>
              <a:t>调用</a:t>
            </a:r>
            <a:r>
              <a:rPr lang="zh-CN" altLang="en-US">
                <a:sym typeface="+mn-ea"/>
              </a:rPr>
              <a:t>对象属</a:t>
            </a:r>
            <a:r>
              <a:rPr lang="zh-CN" altLang="en-US" smtClean="0">
                <a:sym typeface="+mn-ea"/>
              </a:rPr>
              <a:t>性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属性名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sym typeface="+mn-ea"/>
              </a:rPr>
              <a:t>调用对象方</a:t>
            </a:r>
            <a:r>
              <a:rPr lang="zh-CN" altLang="en-US" smtClean="0">
                <a:sym typeface="+mn-ea"/>
              </a:rPr>
              <a:t>法</a:t>
            </a:r>
            <a:endParaRPr lang="en-US" altLang="zh-CN" smtClean="0">
              <a:sym typeface="+mn-ea"/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象名称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方法名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()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zh-CN"/>
              <a:t>定义</a:t>
            </a:r>
            <a:r>
              <a:rPr lang="en-US" altLang="zh-CN"/>
              <a:t>Object</a:t>
            </a:r>
            <a:r>
              <a:rPr lang="zh-CN" altLang="en-US"/>
              <a:t>对象 方法二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9915" y="2235835"/>
            <a:ext cx="4625975" cy="230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    person = {</a:t>
            </a:r>
            <a:endParaRPr lang="zh-CN" altLang="en-US"/>
          </a:p>
          <a:p>
            <a:r>
              <a:rPr lang="zh-CN" altLang="en-US"/>
              <a:t>        name:'Rose',</a:t>
            </a:r>
            <a:endParaRPr lang="zh-CN" altLang="en-US"/>
          </a:p>
          <a:p>
            <a:r>
              <a:rPr lang="zh-CN" altLang="en-US"/>
              <a:t>        say:function(){</a:t>
            </a:r>
            <a:endParaRPr lang="zh-CN" altLang="en-US"/>
          </a:p>
          <a:p>
            <a:r>
              <a:rPr lang="zh-CN" altLang="en-US"/>
              <a:t>            console.log('我的名字是'+person.name)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person.say();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0535" y="768985"/>
            <a:ext cx="7533005" cy="4121785"/>
          </a:xfrm>
        </p:spPr>
        <p:txBody>
          <a:bodyPr>
            <a:normAutofit/>
          </a:bodyPr>
          <a:lstStyle/>
          <a:p>
            <a:r>
              <a:rPr lang="zh-CN"/>
              <a:t>工厂模式创建对象</a:t>
            </a:r>
            <a:endParaRPr lang="zh-CN"/>
          </a:p>
          <a:p>
            <a:pPr marL="0" indent="0">
              <a:buNone/>
            </a:pPr>
            <a:r>
              <a:rPr lang="zh-CN"/>
              <a:t>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zh-CN"/>
              <a:t>定义</a:t>
            </a:r>
            <a:r>
              <a:rPr lang="en-US" altLang="zh-CN"/>
              <a:t>Object</a:t>
            </a:r>
            <a:r>
              <a:rPr lang="zh-CN" altLang="en-US"/>
              <a:t>对象 方法三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5185" y="1377315"/>
            <a:ext cx="5238750" cy="31381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function person(name) {</a:t>
            </a:r>
            <a:endParaRPr lang="zh-CN" altLang="en-US"/>
          </a:p>
          <a:p>
            <a:r>
              <a:rPr lang="zh-CN" altLang="en-US"/>
              <a:t>      var obj = new Object();</a:t>
            </a:r>
            <a:endParaRPr lang="zh-CN" altLang="en-US"/>
          </a:p>
          <a:p>
            <a:r>
              <a:rPr lang="zh-CN" altLang="en-US"/>
              <a:t>      obj.name = name;</a:t>
            </a:r>
            <a:endParaRPr lang="zh-CN" altLang="en-US"/>
          </a:p>
          <a:p>
            <a:r>
              <a:rPr lang="zh-CN" altLang="en-US"/>
              <a:t>      obj.say = function(){</a:t>
            </a:r>
            <a:endParaRPr lang="zh-CN" altLang="en-US"/>
          </a:p>
          <a:p>
            <a:r>
              <a:rPr lang="zh-CN" altLang="en-US"/>
              <a:t>            console.log('我的名字是' + obj.name)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  <a:p>
            <a:r>
              <a:rPr lang="zh-CN" altLang="en-US"/>
              <a:t>      return obj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person1=person('Rose');</a:t>
            </a:r>
            <a:endParaRPr lang="zh-CN" altLang="en-US"/>
          </a:p>
          <a:p>
            <a:r>
              <a:rPr lang="zh-CN" altLang="en-US"/>
              <a:t>    person1.say()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0535" y="768985"/>
            <a:ext cx="7533005" cy="4121785"/>
          </a:xfrm>
        </p:spPr>
        <p:txBody>
          <a:bodyPr>
            <a:normAutofit/>
          </a:bodyPr>
          <a:lstStyle/>
          <a:p>
            <a:r>
              <a:rPr lang="zh-CN"/>
              <a:t>构造函数创建对象</a:t>
            </a:r>
            <a:endParaRPr lang="zh-CN"/>
          </a:p>
          <a:p>
            <a:pPr marL="0" indent="0">
              <a:buNone/>
            </a:pPr>
            <a:r>
              <a:rPr lang="zh-CN"/>
              <a:t>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zh-CN"/>
              <a:t>定义</a:t>
            </a:r>
            <a:r>
              <a:rPr lang="en-US" altLang="zh-CN"/>
              <a:t>Object</a:t>
            </a:r>
            <a:r>
              <a:rPr lang="zh-CN" altLang="en-US"/>
              <a:t>对象 方法四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5185" y="1377315"/>
            <a:ext cx="5238750" cy="2584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function Person(name) {</a:t>
            </a:r>
            <a:endParaRPr lang="zh-CN" altLang="en-US"/>
          </a:p>
          <a:p>
            <a:r>
              <a:rPr lang="zh-CN" altLang="en-US"/>
              <a:t>      this.name = name;</a:t>
            </a:r>
            <a:endParaRPr lang="zh-CN" altLang="en-US"/>
          </a:p>
          <a:p>
            <a:r>
              <a:rPr lang="zh-CN" altLang="en-US"/>
              <a:t>      this.say = function(){</a:t>
            </a:r>
            <a:endParaRPr lang="zh-CN" altLang="en-US"/>
          </a:p>
          <a:p>
            <a:r>
              <a:rPr lang="zh-CN" altLang="en-US"/>
              <a:t>            console.log('我的名字是' + this.name)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person1= new Person('Rose');</a:t>
            </a:r>
            <a:endParaRPr lang="zh-CN" altLang="en-US"/>
          </a:p>
          <a:p>
            <a:r>
              <a:rPr lang="zh-CN" altLang="en-US"/>
              <a:t>    person1.say()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演示</Application>
  <PresentationFormat>全屏显示(16:9)</PresentationFormat>
  <Paragraphs>307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定义Object对象 方法一</vt:lpstr>
      <vt:lpstr>2.2 定义Object对象 方法二</vt:lpstr>
      <vt:lpstr>2.3 定义Object对象 方法三</vt:lpstr>
      <vt:lpstr>2.3 定义Object对象 方法四</vt:lpstr>
      <vt:lpstr>2.2 String对象</vt:lpstr>
      <vt:lpstr>String对象</vt:lpstr>
      <vt:lpstr>PowerPoint 演示文稿</vt:lpstr>
      <vt:lpstr>2.3 Array对象</vt:lpstr>
      <vt:lpstr>Array对象方法</vt:lpstr>
      <vt:lpstr>Array对象方法</vt:lpstr>
      <vt:lpstr>2.4 Math对象</vt:lpstr>
      <vt:lpstr>思考：</vt:lpstr>
      <vt:lpstr>2.5 Date对象</vt:lpstr>
      <vt:lpstr>Date对象</vt:lpstr>
      <vt:lpstr>思考：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596</cp:revision>
  <dcterms:created xsi:type="dcterms:W3CDTF">2015-08-22T06:07:00Z</dcterms:created>
  <dcterms:modified xsi:type="dcterms:W3CDTF">2019-07-19T06:08:16Z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