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97" r:id="rId3"/>
    <p:sldId id="269" r:id="rId5"/>
    <p:sldId id="270" r:id="rId6"/>
    <p:sldId id="348" r:id="rId7"/>
    <p:sldId id="267" r:id="rId8"/>
    <p:sldId id="320" r:id="rId9"/>
    <p:sldId id="273" r:id="rId10"/>
    <p:sldId id="340" r:id="rId11"/>
    <p:sldId id="274" r:id="rId12"/>
    <p:sldId id="275" r:id="rId13"/>
    <p:sldId id="341" r:id="rId14"/>
    <p:sldId id="276" r:id="rId15"/>
    <p:sldId id="296" r:id="rId16"/>
    <p:sldId id="342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763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2" autoAdjust="0"/>
    <p:restoredTop sz="91161" autoAdjust="0"/>
  </p:normalViewPr>
  <p:slideViewPr>
    <p:cSldViewPr>
      <p:cViewPr varScale="1">
        <p:scale>
          <a:sx n="153" d="100"/>
          <a:sy n="153" d="100"/>
        </p:scale>
        <p:origin x="-564" y="-84"/>
      </p:cViewPr>
      <p:guideLst>
        <p:guide orient="horz" pos="1673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974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altKey	返回当事件被触发时，"ALT" 是否被按下。</a:t>
            </a:r>
            <a:endParaRPr lang="zh-CN" altLang="en-US" dirty="0"/>
          </a:p>
          <a:p>
            <a:r>
              <a:rPr lang="zh-CN" altLang="en-US" dirty="0"/>
              <a:t>button	返回当事件被触发时，哪个鼠标按钮被点击。</a:t>
            </a:r>
            <a:endParaRPr lang="zh-CN" altLang="en-US" dirty="0"/>
          </a:p>
          <a:p>
            <a:r>
              <a:rPr lang="zh-CN" altLang="en-US" dirty="0"/>
              <a:t>clientX	返回当事件被触发时，鼠标指针的水平坐标。</a:t>
            </a:r>
            <a:endParaRPr lang="zh-CN" altLang="en-US" dirty="0"/>
          </a:p>
          <a:p>
            <a:r>
              <a:rPr lang="zh-CN" altLang="en-US" dirty="0"/>
              <a:t>clientY	返回当事件被触发时，鼠标指针的垂直坐标。</a:t>
            </a:r>
            <a:endParaRPr lang="zh-CN" altLang="en-US" dirty="0"/>
          </a:p>
          <a:p>
            <a:r>
              <a:rPr lang="zh-CN" altLang="en-US" dirty="0"/>
              <a:t>ctrlKey	返回当事件被触发时，"CTRL" 键是否被按下。</a:t>
            </a:r>
            <a:endParaRPr lang="zh-CN" altLang="en-US" dirty="0"/>
          </a:p>
          <a:p>
            <a:r>
              <a:rPr lang="zh-CN" altLang="en-US" dirty="0"/>
              <a:t>metaKey	返回当事件被触发时，"meta" 键是否被按下。</a:t>
            </a:r>
            <a:endParaRPr lang="zh-CN" altLang="en-US" dirty="0"/>
          </a:p>
          <a:p>
            <a:r>
              <a:rPr lang="zh-CN" altLang="en-US" dirty="0"/>
              <a:t>relatedTarget	返回与事件的目标节点相关的节点。</a:t>
            </a:r>
            <a:endParaRPr lang="zh-CN" altLang="en-US" dirty="0"/>
          </a:p>
          <a:p>
            <a:r>
              <a:rPr lang="zh-CN" altLang="en-US" dirty="0"/>
              <a:t>screenX	返回当某个事件被触发时，鼠标指针的水平坐标。</a:t>
            </a:r>
            <a:endParaRPr lang="zh-CN" altLang="en-US" dirty="0"/>
          </a:p>
          <a:p>
            <a:r>
              <a:rPr lang="zh-CN" altLang="en-US" dirty="0"/>
              <a:t>screenY	返回当某个事件被触发时，鼠标指针的垂直坐标。</a:t>
            </a:r>
            <a:endParaRPr lang="zh-CN" altLang="en-US" dirty="0"/>
          </a:p>
          <a:p>
            <a:r>
              <a:rPr lang="zh-CN" altLang="en-US" dirty="0"/>
              <a:t>shiftKey	返回当事件被触发时，"SHIFT" 键是否被按下。</a:t>
            </a:r>
            <a:endParaRPr lang="zh-CN" altLang="en-US" dirty="0"/>
          </a:p>
          <a:p>
            <a:r>
              <a:rPr lang="zh-CN" altLang="en-US" dirty="0"/>
              <a:t>keyCode	对于 keypress 事件，该属性声明了被敲击的键生成的 Unicode 字符码。对于 keydown 和 keyup 事件，它指定了被敲击的键的虚拟键盘码。虚拟键盘码可能和使用的键盘的布局相关。</a:t>
            </a:r>
            <a:endParaRPr lang="zh-CN" altLang="en-US" dirty="0"/>
          </a:p>
          <a:p>
            <a:r>
              <a:rPr lang="zh-CN" altLang="en-US" dirty="0"/>
              <a:t>offsetX,offsetY	发生事件的地点在事件源元素的坐标系统中的 x 坐标和 y 坐标。</a:t>
            </a:r>
            <a:endParaRPr lang="zh-CN" altLang="en-US" dirty="0"/>
          </a:p>
          <a:p>
            <a:r>
              <a:rPr lang="zh-CN" altLang="en-US" dirty="0"/>
              <a:t>returnValue	如果设置了该属性，它的值比事件句柄的返回值优先级高。把这个属性设置为 fasle，可以取消发生事件的源元素的默认动作。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并不要求处理程序有返回值。如果事件处理程序没有返回值，浏览器就会以默认情况进行处理。但是，在很多情况下程序都要求事件处理程序要有一个返回值，通过该返回值来判断事件处理程序是否正确处理，或者通过该返回值来判断是否进行下一步操作。在这种情况下，事件处理程序返回值都为布尔值，如果为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则阻止浏览器的下一步操作，如果为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则进行默认的操作。</a:t>
            </a:r>
            <a:endParaRPr lang="en-US" altLang="x-none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oncontextmenu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document.forms[0].elements[0].focus();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4430" y="83185"/>
            <a:ext cx="1497330" cy="55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5527" y="2450464"/>
            <a:ext cx="5760824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85945" y="850265"/>
            <a:ext cx="4298315" cy="1456690"/>
            <a:chOff x="5664181" y="644194"/>
            <a:chExt cx="2551266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664181" y="644194"/>
              <a:ext cx="2551266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 P</a:t>
              </a:r>
              <a:r>
                <a:rPr lang="en-US" sz="8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ython</a:t>
              </a:r>
              <a:endParaRPr 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83639" y="857238"/>
              <a:ext cx="437209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.4  </a:t>
            </a: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表单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827405" y="1059815"/>
          <a:ext cx="63995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事件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说明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onsubmit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提交按钮被点击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onreset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重置按钮被点击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onselect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文本内容被选定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onchange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用户改变表单元素的内容</a:t>
                      </a: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08050" y="3357245"/>
            <a:ext cx="4667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from</a:t>
            </a:r>
            <a:r>
              <a:rPr lang="zh-CN" altLang="en-US">
                <a:solidFill>
                  <a:srgbClr val="FF0000"/>
                </a:solidFill>
              </a:rPr>
              <a:t>标签中使用</a:t>
            </a:r>
            <a:r>
              <a:rPr lang="en-US" altLang="zh-CN">
                <a:solidFill>
                  <a:srgbClr val="FF0000"/>
                </a:solidFill>
              </a:rPr>
              <a:t>onsubmit</a:t>
            </a:r>
            <a:r>
              <a:rPr lang="zh-CN" altLang="en-US">
                <a:solidFill>
                  <a:srgbClr val="FF0000"/>
                </a:solidFill>
              </a:rPr>
              <a:t>时必须加上 </a:t>
            </a:r>
            <a:r>
              <a:rPr lang="en-US" altLang="zh-CN">
                <a:solidFill>
                  <a:srgbClr val="FF0000"/>
                </a:solidFill>
              </a:rPr>
              <a:t>return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5940" y="1205230"/>
            <a:ext cx="7468870" cy="777240"/>
          </a:xfrm>
        </p:spPr>
        <p:txBody>
          <a:bodyPr>
            <a:normAutofit/>
          </a:bodyPr>
          <a:lstStyle/>
          <a:p>
            <a:r>
              <a:rPr lang="zh-CN">
                <a:solidFill>
                  <a:schemeClr val="tx1"/>
                </a:solidFill>
              </a:rPr>
              <a:t>表单验证</a:t>
            </a:r>
            <a:endParaRPr 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546100" y="3008630"/>
            <a:ext cx="8140700" cy="10344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.5  </a:t>
            </a: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加载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877570" y="1169670"/>
          <a:ext cx="63995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540"/>
                <a:gridCol w="360299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事件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说明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onload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页面或图像加载</a:t>
                      </a:r>
                      <a:r>
                        <a:rPr lang="zh-CN" altLang="en-US" sz="1800">
                          <a:sym typeface="+mn-ea"/>
                        </a:rPr>
                        <a:t>完成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onunload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用户退出页面</a:t>
                      </a: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.6  </a:t>
            </a: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滚动事件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676275" y="713105"/>
          <a:ext cx="639953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事件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说明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onscroll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窗口发生滚动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07695" y="1652905"/>
            <a:ext cx="8027035" cy="3249930"/>
          </a:xfrm>
        </p:spPr>
        <p:txBody>
          <a:bodyPr>
            <a:normAutofit/>
          </a:bodyPr>
          <a:lstStyle/>
          <a:p>
            <a:r>
              <a:rPr lang="zh-CN" altLang="en-GB" sz="1600">
                <a:solidFill>
                  <a:srgbClr val="FF0000"/>
                </a:solidFill>
              </a:rPr>
              <a:t>文档可视区</a:t>
            </a:r>
            <a:r>
              <a:rPr lang="zh-CN" altLang="en-GB" sz="1600"/>
              <a:t>域高度</a:t>
            </a:r>
            <a:r>
              <a:rPr lang="en-GB" altLang="zh-CN" sz="1600"/>
              <a:t>/</a:t>
            </a:r>
            <a:r>
              <a:rPr lang="zh-CN" altLang="zh-CN" sz="1600"/>
              <a:t>宽度</a:t>
            </a:r>
            <a:endParaRPr lang="zh-CN" altLang="zh-CN" sz="1600"/>
          </a:p>
          <a:p>
            <a:pPr marL="0" indent="0">
              <a:buNone/>
            </a:pPr>
            <a:r>
              <a:rPr lang="en-GB" altLang="zh-CN" sz="1600"/>
              <a:t>    document.documentElement.clientHei</a:t>
            </a:r>
            <a:r>
              <a:rPr lang="en-US" altLang="en-GB" sz="1600"/>
              <a:t>ght/clientWidth </a:t>
            </a:r>
            <a:endParaRPr lang="en-US" altLang="en-GB" sz="1600"/>
          </a:p>
          <a:p>
            <a:r>
              <a:rPr lang="zh-CN" altLang="en-GB" sz="1600"/>
              <a:t>文档高度</a:t>
            </a:r>
            <a:r>
              <a:rPr lang="en-US" altLang="zh-CN" sz="1600"/>
              <a:t>/</a:t>
            </a:r>
            <a:r>
              <a:rPr lang="zh-CN" altLang="zh-CN" sz="1600"/>
              <a:t>宽度</a:t>
            </a:r>
            <a:endParaRPr lang="zh-CN" altLang="zh-CN" sz="1600"/>
          </a:p>
          <a:p>
            <a:pPr marL="0" indent="0">
              <a:buNone/>
            </a:pPr>
            <a:r>
              <a:rPr lang="en-GB" altLang="zh-CN" sz="1600"/>
              <a:t>   </a:t>
            </a:r>
            <a:r>
              <a:rPr lang="en-GB" altLang="zh-CN" sz="1600">
                <a:solidFill>
                  <a:srgbClr val="FF0000"/>
                </a:solidFill>
              </a:rPr>
              <a:t> document.docume</a:t>
            </a:r>
            <a:r>
              <a:rPr lang="en-GB" altLang="zh-CN" sz="1600">
                <a:solidFill>
                  <a:srgbClr val="FF0000"/>
                </a:solidFill>
                <a:sym typeface="+mn-ea"/>
              </a:rPr>
              <a:t>n</a:t>
            </a:r>
            <a:r>
              <a:rPr lang="en-GB" altLang="zh-CN" sz="1600">
                <a:solidFill>
                  <a:srgbClr val="FF0000"/>
                </a:solidFill>
              </a:rPr>
              <a:t>tElement.scro</a:t>
            </a:r>
            <a:r>
              <a:rPr lang="en-US" altLang="en-GB" sz="1600">
                <a:solidFill>
                  <a:srgbClr val="FF0000"/>
                </a:solidFill>
              </a:rPr>
              <a:t>l</a:t>
            </a:r>
            <a:r>
              <a:rPr lang="en-GB" altLang="zh-CN" sz="1600">
                <a:solidFill>
                  <a:srgbClr val="FF0000"/>
                </a:solidFill>
              </a:rPr>
              <a:t>lHeight</a:t>
            </a:r>
            <a:r>
              <a:rPr lang="en-US" altLang="en-GB" sz="1600">
                <a:solidFill>
                  <a:srgbClr val="FF0000"/>
                </a:solidFill>
              </a:rPr>
              <a:t>/</a:t>
            </a:r>
            <a:r>
              <a:rPr lang="en-GB" altLang="zh-CN" sz="1600">
                <a:solidFill>
                  <a:srgbClr val="FF0000"/>
                </a:solidFill>
                <a:sym typeface="+mn-ea"/>
              </a:rPr>
              <a:t>scro</a:t>
            </a:r>
            <a:r>
              <a:rPr lang="en-US" altLang="en-GB" sz="1600">
                <a:solidFill>
                  <a:srgbClr val="FF0000"/>
                </a:solidFill>
                <a:sym typeface="+mn-ea"/>
              </a:rPr>
              <a:t>l</a:t>
            </a:r>
            <a:r>
              <a:rPr lang="en-GB" altLang="zh-CN" sz="1600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en-GB" sz="1600">
                <a:solidFill>
                  <a:srgbClr val="FF0000"/>
                </a:solidFill>
              </a:rPr>
              <a:t>Width </a:t>
            </a:r>
            <a:endParaRPr lang="en-US" altLang="en-GB" sz="1600"/>
          </a:p>
          <a:p>
            <a:r>
              <a:rPr lang="zh-CN" altLang="en-GB" sz="1600">
                <a:sym typeface="+mn-ea"/>
              </a:rPr>
              <a:t>文档滚动高度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en-GB" altLang="zh-CN" sz="1600">
                <a:sym typeface="+mn-ea"/>
              </a:rPr>
              <a:t>    </a:t>
            </a:r>
            <a:r>
              <a:rPr lang="en-GB" altLang="zh-CN" sz="1600">
                <a:solidFill>
                  <a:srgbClr val="FF0000"/>
                </a:solidFill>
                <a:sym typeface="+mn-ea"/>
              </a:rPr>
              <a:t>document.documentElement.scro</a:t>
            </a:r>
            <a:r>
              <a:rPr lang="en-US" altLang="en-GB" sz="1600">
                <a:solidFill>
                  <a:srgbClr val="FF0000"/>
                </a:solidFill>
                <a:sym typeface="+mn-ea"/>
              </a:rPr>
              <a:t>l</a:t>
            </a:r>
            <a:r>
              <a:rPr lang="en-GB" altLang="zh-CN" sz="1600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en-GB" sz="1600">
                <a:solidFill>
                  <a:srgbClr val="FF0000"/>
                </a:solidFill>
                <a:sym typeface="+mn-ea"/>
              </a:rPr>
              <a:t>Top</a:t>
            </a:r>
            <a:endParaRPr lang="en-US" altLang="zh-CN" sz="160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zh-CN" altLang="en-GB" sz="1600" b="1">
                <a:solidFill>
                  <a:srgbClr val="FF0000"/>
                </a:solidFill>
                <a:sym typeface="+mn-ea"/>
              </a:rPr>
              <a:t>元素高度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zh-CN" sz="1600" b="1">
                <a:solidFill>
                  <a:srgbClr val="FF0000"/>
                </a:solidFill>
                <a:sym typeface="+mn-ea"/>
              </a:rPr>
              <a:t>元素宽度</a:t>
            </a:r>
            <a:endParaRPr lang="zh-CN" altLang="en-GB" sz="16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zh-CN" sz="1800" b="1">
                <a:solidFill>
                  <a:srgbClr val="FF0000"/>
                </a:solidFill>
              </a:rPr>
              <a:t>   </a:t>
            </a:r>
            <a:r>
              <a:rPr lang="en-GB" altLang="zh-CN" sz="1600" b="1">
                <a:solidFill>
                  <a:srgbClr val="FF0000"/>
                </a:solidFill>
              </a:rPr>
              <a:t> </a:t>
            </a:r>
            <a:r>
              <a:rPr lang="en-US" altLang="en-GB" sz="1600" b="1">
                <a:solidFill>
                  <a:srgbClr val="FF0000"/>
                </a:solidFill>
              </a:rPr>
              <a:t>div.offsetHeight</a:t>
            </a:r>
            <a:r>
              <a:rPr lang="en-GB" altLang="zh-CN" sz="1600" b="1">
                <a:solidFill>
                  <a:srgbClr val="FF0000"/>
                </a:solidFill>
              </a:rPr>
              <a:t> </a:t>
            </a:r>
            <a:r>
              <a:rPr lang="en-US" altLang="en-GB" sz="1600" b="1">
                <a:solidFill>
                  <a:srgbClr val="FF0000"/>
                </a:solidFill>
              </a:rPr>
              <a:t>/offsetWidth</a:t>
            </a:r>
            <a:r>
              <a:rPr lang="en-GB" altLang="zh-CN" sz="1800" b="1">
                <a:solidFill>
                  <a:srgbClr val="FF0000"/>
                </a:solidFill>
              </a:rPr>
              <a:t> </a:t>
            </a:r>
            <a:r>
              <a:rPr lang="en-GB" altLang="zh-CN" sz="1800"/>
              <a:t> </a:t>
            </a:r>
            <a:r>
              <a:rPr lang="en-GB" altLang="zh-CN" sz="1600"/>
              <a:t> </a:t>
            </a:r>
            <a:endParaRPr lang="zh-CN" altLang="en-GB" sz="1600"/>
          </a:p>
          <a:p>
            <a:pPr marL="0" indent="0">
              <a:buNone/>
            </a:pPr>
            <a:endParaRPr lang="en-US" altLang="en-GB" sz="1600"/>
          </a:p>
          <a:p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5940" y="1205230"/>
            <a:ext cx="7468870" cy="777240"/>
          </a:xfrm>
        </p:spPr>
        <p:txBody>
          <a:bodyPr>
            <a:normAutofit/>
          </a:bodyPr>
          <a:lstStyle/>
          <a:p>
            <a:r>
              <a:rPr lang="zh-CN">
                <a:solidFill>
                  <a:schemeClr val="tx1"/>
                </a:solidFill>
              </a:rPr>
              <a:t>返回文档顶部</a:t>
            </a:r>
            <a:endParaRPr 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546100" y="3008630"/>
            <a:ext cx="8140700" cy="10344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11689" y="1131466"/>
            <a:ext cx="792088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Array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Math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8"/>
          <p:cNvSpPr txBox="1"/>
          <p:nvPr/>
        </p:nvSpPr>
        <p:spPr>
          <a:xfrm>
            <a:off x="6705600" y="49196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67360" y="843915"/>
            <a:ext cx="3535680" cy="438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JS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鼠标事件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键盘事件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光标事件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事件处理程序的调用</a:t>
            </a:r>
            <a:endParaRPr kumimoji="1"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8"/>
          <p:cNvSpPr txBox="1"/>
          <p:nvPr/>
        </p:nvSpPr>
        <p:spPr>
          <a:xfrm>
            <a:off x="6705600" y="49196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6840855" cy="2500630"/>
          </a:xfrm>
        </p:spPr>
        <p:txBody>
          <a:bodyPr>
            <a:normAutofit/>
          </a:bodyPr>
          <a:p>
            <a:r>
              <a:rPr lang="zh-CN" altLang="en-US"/>
              <a:t>JS是以事件驱动为核心的一门语言</a:t>
            </a:r>
            <a:endParaRPr lang="zh-CN" altLang="en-US"/>
          </a:p>
          <a:p>
            <a:r>
              <a:rPr lang="zh-CN" altLang="en-US"/>
              <a:t>事件的三要素</a:t>
            </a:r>
            <a:endParaRPr lang="zh-CN" altLang="en-US"/>
          </a:p>
          <a:p>
            <a:pPr lvl="1"/>
            <a:r>
              <a:rPr lang="zh-CN" altLang="en-US"/>
              <a:t>事件源、事件、事件驱动程序</a:t>
            </a:r>
            <a:endParaRPr lang="zh-CN" altLang="en-US"/>
          </a:p>
          <a:p>
            <a:pPr lvl="2"/>
            <a:r>
              <a:rPr lang="zh-CN" altLang="en-US"/>
              <a:t>比如，我用手去按开关，灯亮了。这件事情里，事件源是：手。事件是：按开关。事件驱动程序是：灯的开和关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事件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 </a:t>
            </a: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鼠标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827405" y="1059815"/>
          <a:ext cx="639953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事件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说明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onclick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鼠标点击某个对象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ondblclick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鼠标双击某个对象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onmouseover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鼠标被移到某元素之上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onmouseout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鼠标从某元素移开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onmousemove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鼠标被移动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onmousedown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某个鼠标按键被按下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onmouseup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某个鼠标按键被松开</a:t>
                      </a: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5940" y="1205230"/>
            <a:ext cx="7468870" cy="1398270"/>
          </a:xfrm>
        </p:spPr>
        <p:txBody>
          <a:bodyPr>
            <a:normAutofit/>
          </a:bodyPr>
          <a:lstStyle/>
          <a:p>
            <a:r>
              <a:rPr lang="zh-CN">
                <a:solidFill>
                  <a:schemeClr val="tx1"/>
                </a:solidFill>
              </a:rPr>
              <a:t>按下鼠标拖动元素移动到任意位置</a:t>
            </a:r>
            <a:endParaRPr 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546100" y="3008630"/>
            <a:ext cx="8140700" cy="10344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键盘事件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21675" y="4767580"/>
            <a:ext cx="365125" cy="27368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755650" y="1131570"/>
          <a:ext cx="63995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事件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说明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onkeypress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键盘的</a:t>
                      </a:r>
                      <a:r>
                        <a:rPr sz="1800">
                          <a:sym typeface="+mn-ea"/>
                        </a:rPr>
                        <a:t>某个</a:t>
                      </a:r>
                      <a:r>
                        <a:t>键被按下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onkeydown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键盘的</a:t>
                      </a:r>
                      <a:r>
                        <a:rPr sz="1800">
                          <a:sym typeface="+mn-ea"/>
                        </a:rPr>
                        <a:t>某个</a:t>
                      </a:r>
                      <a:r>
                        <a:t>键被按下或按住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onkeyup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键盘的</a:t>
                      </a:r>
                      <a:r>
                        <a:rPr sz="1800">
                          <a:sym typeface="+mn-ea"/>
                        </a:rPr>
                        <a:t>某个</a:t>
                      </a:r>
                      <a:r>
                        <a:t>键被松开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5650" y="3075940"/>
            <a:ext cx="6684010" cy="64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输入内容时按键执行顺序：</a:t>
            </a:r>
            <a:endParaRPr lang="zh-CN" altLang="en-US"/>
          </a:p>
          <a:p>
            <a:r>
              <a:rPr lang="en-US" altLang="zh-CN"/>
              <a:t>     onkeydown-&gt;onkeypress-&gt;</a:t>
            </a:r>
            <a:r>
              <a:rPr lang="zh-CN" altLang="en-US"/>
              <a:t>输入</a:t>
            </a:r>
            <a:r>
              <a:rPr lang="en-US" altLang="zh-CN"/>
              <a:t>-&gt;onkeyup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650" y="4011930"/>
            <a:ext cx="6689090" cy="6426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onkeypress</a:t>
            </a:r>
            <a:r>
              <a:rPr lang="zh-CN" altLang="en-US">
                <a:sym typeface="+mn-ea"/>
              </a:rPr>
              <a:t>无法响应中文输入，也无法响应系统功能键而</a:t>
            </a:r>
            <a:r>
              <a:rPr lang="en-US" altLang="zh-CN">
                <a:sym typeface="+mn-ea"/>
              </a:rPr>
              <a:t>onkeydown</a:t>
            </a:r>
            <a:r>
              <a:rPr lang="zh-CN" altLang="en-US">
                <a:sym typeface="+mn-ea"/>
              </a:rPr>
              <a:t>可以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5940" y="1205230"/>
            <a:ext cx="7468870" cy="1555750"/>
          </a:xfrm>
        </p:spPr>
        <p:txBody>
          <a:bodyPr>
            <a:normAutofit/>
          </a:bodyPr>
          <a:lstStyle/>
          <a:p>
            <a:r>
              <a:rPr lang="zh-CN">
                <a:solidFill>
                  <a:schemeClr val="tx1"/>
                </a:solidFill>
              </a:rPr>
              <a:t>按回车键提交表单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实时显示表单输入字数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上下左右方向键控制元素移动</a:t>
            </a:r>
            <a:endParaRPr 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546100" y="3008630"/>
            <a:ext cx="8140700" cy="10344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光标事件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69950" y="1171575"/>
          <a:ext cx="63995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事件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说明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onfocus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元素获得焦点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onblur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元素失去焦点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全屏显示(16:9)</PresentationFormat>
  <Paragraphs>215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事件</vt:lpstr>
      <vt:lpstr>PowerPoint 演示文稿</vt:lpstr>
      <vt:lpstr>思考：</vt:lpstr>
      <vt:lpstr>1.2 键盘事件</vt:lpstr>
      <vt:lpstr>思考：</vt:lpstr>
      <vt:lpstr>1.3 光标事件</vt:lpstr>
      <vt:lpstr>PowerPoint 演示文稿</vt:lpstr>
      <vt:lpstr>思考：</vt:lpstr>
      <vt:lpstr>PowerPoint 演示文稿</vt:lpstr>
      <vt:lpstr>PowerPoint 演示文稿</vt:lpstr>
      <vt:lpstr>思考：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597</cp:revision>
  <dcterms:created xsi:type="dcterms:W3CDTF">2015-08-22T06:07:00Z</dcterms:created>
  <dcterms:modified xsi:type="dcterms:W3CDTF">2019-07-15T06:28:01Z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