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97" r:id="rId3"/>
    <p:sldId id="269" r:id="rId5"/>
    <p:sldId id="270" r:id="rId6"/>
    <p:sldId id="278" r:id="rId7"/>
    <p:sldId id="279" r:id="rId8"/>
    <p:sldId id="281" r:id="rId9"/>
    <p:sldId id="282" r:id="rId10"/>
    <p:sldId id="283" r:id="rId11"/>
    <p:sldId id="361" r:id="rId12"/>
    <p:sldId id="284" r:id="rId13"/>
    <p:sldId id="285" r:id="rId14"/>
    <p:sldId id="286" r:id="rId15"/>
    <p:sldId id="287" r:id="rId16"/>
    <p:sldId id="289" r:id="rId17"/>
    <p:sldId id="291" r:id="rId18"/>
    <p:sldId id="370" r:id="rId19"/>
    <p:sldId id="292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763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2" autoAdjust="0"/>
    <p:restoredTop sz="91161" autoAdjust="0"/>
  </p:normalViewPr>
  <p:slideViewPr>
    <p:cSldViewPr>
      <p:cViewPr varScale="1">
        <p:scale>
          <a:sx n="153" d="100"/>
          <a:sy n="153" d="100"/>
        </p:scale>
        <p:origin x="-564" y="-84"/>
      </p:cViewPr>
      <p:guideLst>
        <p:guide orient="horz" pos="1673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94" y="-96"/>
      </p:cViewPr>
      <p:guideLst>
        <p:guide orient="horz" pos="2974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76644-501D-4902-A541-CA2499216D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F623-7662-4658-BF35-2533AFF055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10099-EE9B-495C-A4CF-41B950C173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win2=window.open('test1.html','','width=400,height=400,left=400,top=400')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76F-A7F1-492B-92CB-DFB1FD7AEC8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924E-519B-483C-8700-29C44E7FB5A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2388-15B0-4527-981F-976B939196E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467544" y="987574"/>
            <a:ext cx="6840760" cy="720725"/>
          </a:xfrm>
        </p:spPr>
        <p:txBody>
          <a:bodyPr/>
          <a:lstStyle>
            <a:lvl1pPr>
              <a:buClr>
                <a:srgbClr val="00B0F0"/>
              </a:buClr>
              <a:buFont typeface="Wingdings" panose="05000000000000000000" pitchFamily="2" charset="2"/>
              <a:buChar char="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pitchFamily="2" charset="2"/>
              <a:buChar char="ü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buFont typeface="Wingdings" panose="05000000000000000000" pitchFamily="2" charset="2"/>
              <a:buChar char="ü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buFont typeface="Wingdings" panose="05000000000000000000" pitchFamily="2" charset="2"/>
              <a:buChar char="ü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buFont typeface="Wingdings" panose="05000000000000000000" pitchFamily="2" charset="2"/>
              <a:buChar char="ü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55762" y="11875"/>
            <a:ext cx="8229600" cy="85725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4430" y="83185"/>
            <a:ext cx="1497330" cy="550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8BF9-F002-4BA6-B546-A8C287E73D1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7995" y="120396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706DB-48F7-408A-ACBA-3675DF5EBF9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21C0-41CA-4DA7-97DA-583048EACCC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A8-875F-45CC-B1C1-99A37B154F8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C8F4-590E-488A-B3AB-573D3B6E39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DC6B-40E2-4DBA-9E10-05CA80A28A0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1CD20-AAE8-4BBE-B96E-FADED0ED7D6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F66C-1030-4DC6-A42C-C9FF0C067F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3172" y="2450464"/>
            <a:ext cx="5760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事件与</a:t>
            </a:r>
            <a:r>
              <a:rPr lang="en-US" altLang="zh-CN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zh-CN" altLang="en-US" sz="6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725795" y="850265"/>
            <a:ext cx="2950210" cy="1456690"/>
            <a:chOff x="6580813" y="644194"/>
            <a:chExt cx="1634634" cy="1456690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6580813" y="644194"/>
              <a:ext cx="1634634" cy="1456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02870" tIns="51435" rIns="102870" bIns="51435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88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12717" y="857238"/>
              <a:ext cx="408131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789" y="168424"/>
            <a:ext cx="6840760" cy="720725"/>
          </a:xfrm>
        </p:spPr>
        <p:txBody>
          <a:bodyPr/>
          <a:lstStyle/>
          <a:p>
            <a:r>
              <a:rPr lang="zh-CN" altLang="en-US"/>
              <a:t>窗口控制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489585" y="633730"/>
          <a:ext cx="7547610" cy="300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965"/>
                <a:gridCol w="2874645"/>
              </a:tblGrid>
              <a:tr h="46355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方法名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open([url],[_blank],[width|height|left|top])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打开新页面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close()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关闭当前页面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moveTo(x,y)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移动窗口到指定坐标</a:t>
                      </a:r>
                      <a:endParaRPr lang="zh-CN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moveBy(x,y)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相对当前位置移动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resizeTo(x,y)</a:t>
                      </a:r>
                      <a:endParaRPr lang="en-US" altLang="zh-CN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窗口大小调整到指定宽高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resizeBy(+w,+h)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窗口大小增减宽高</a:t>
                      </a:r>
                      <a:endParaRPr lang="zh-CN" altLang="en-US" sz="1800">
                        <a:solidFill>
                          <a:schemeClr val="bg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50" y="4300220"/>
            <a:ext cx="7352030" cy="5327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只有通过 JavaScript 代码打开的窗口才能够由 JavaScript 代码关闭。这阻止了恶意的脚本终止用户的浏览器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50" y="3723878"/>
            <a:ext cx="7352030" cy="4895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>
                <a:sym typeface="+mn-ea"/>
              </a:rPr>
              <a:t>win2=</a:t>
            </a:r>
            <a:r>
              <a:rPr lang="zh-CN" altLang="en-US" sz="1400">
                <a:sym typeface="+mn-ea"/>
              </a:rPr>
              <a:t>window.open('test1.html','','width=400,height=400,left=400,top=400')</a:t>
            </a:r>
            <a:endParaRPr lang="zh-CN" altLang="en-US" sz="1400">
              <a:sym typeface="+mn-ea"/>
            </a:endParaRPr>
          </a:p>
          <a:p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win2.close()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1203960"/>
            <a:ext cx="7486650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location 对象用于获得当前页面的地址 (URL)，或把浏览器重定向到新的页面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-20510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3 location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3895" y="2860040"/>
            <a:ext cx="631571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location="http://www.yunhedata.com"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51245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3.1 location</a:t>
            </a:r>
            <a:r>
              <a:rPr lang="zh-CN" altLang="en-US">
                <a:sym typeface="+mn-ea"/>
              </a:rPr>
              <a:t>对象属性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611505" y="1203325"/>
          <a:ext cx="670433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945"/>
                <a:gridCol w="4731385"/>
              </a:tblGrid>
              <a:tr h="3810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pathname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返回当前页面的路径和文件名。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href</a:t>
                      </a:r>
                      <a:endParaRPr lang="en-US" altLang="x-none" sz="18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返回当前页面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的 URL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hostname 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域名</a:t>
                      </a:r>
                      <a:endParaRPr lang="zh-CN" altLang="en-US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port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端口</a:t>
                      </a:r>
                      <a:endParaRPr lang="zh-CN" altLang="en-US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protocol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协议</a:t>
                      </a:r>
                      <a:endParaRPr lang="zh-CN" altLang="en-US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search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返回传值部分</a:t>
                      </a:r>
                      <a:endParaRPr lang="zh-CN" altLang="en-US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62000" y="4293235"/>
            <a:ext cx="631571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location.href="http://www.yunhedata.com"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51245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3.2 location</a:t>
            </a:r>
            <a:r>
              <a:rPr lang="zh-CN" altLang="en-US">
                <a:sym typeface="+mn-ea"/>
              </a:rPr>
              <a:t>对象方法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611505" y="1707515"/>
          <a:ext cx="7898765" cy="114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085"/>
                <a:gridCol w="5313680"/>
              </a:tblGrid>
              <a:tr h="3810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reload([true|false])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从服务重新加载页面，</a:t>
                      </a: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true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为绕过缓存</a:t>
                      </a: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,</a:t>
                      </a: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默认为</a:t>
                      </a:r>
                      <a:r>
                        <a:rPr lang="en-US" altLang="zh-CN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false</a:t>
                      </a:r>
                      <a:endParaRPr lang="en-US" altLang="zh-CN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481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replace("url")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跳转到新页面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55650" y="3723640"/>
            <a:ext cx="631571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location.replace("http://www.yunhedata.com")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771525"/>
            <a:ext cx="7486650" cy="8051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x-non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navigator</a:t>
            </a:r>
            <a:r>
              <a:rPr lang="en-US" altLang="x-non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sym typeface="微软雅黑" panose="020B0503020204020204" pitchFamily="34" charset="-122"/>
              </a:rPr>
              <a:t>对象，也称为浏览器对象，该对象包含了浏览器的整体信息，如浏览器名称、版本号等</a:t>
            </a:r>
            <a:endParaRPr lang="en-US" altLang="x-none" sz="18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-20510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4 navigator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表格 9"/>
          <p:cNvGraphicFramePr/>
          <p:nvPr/>
        </p:nvGraphicFramePr>
        <p:xfrm>
          <a:off x="611505" y="1635760"/>
          <a:ext cx="71005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945"/>
                <a:gridCol w="5127625"/>
              </a:tblGrid>
              <a:tr h="3810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appName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返回浏览器的名称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appVersion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返回浏览器的版本号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userAgent</a:t>
                      </a:r>
                      <a:endParaRPr lang="en-US" altLang="x-none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返回浏览器用于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HTTP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请求的用户代理头的值</a:t>
                      </a:r>
                      <a:endParaRPr lang="zh-CN" alt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appCodeName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返回浏览器的代码名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platform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返回运行浏览器的操作系统或硬件平台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cookieEnabled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检测浏览器是否支持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Cookie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。该属性值为布尔类型，如果浏览器支持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Cookie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则返回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true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，否则返回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false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995" y="843915"/>
            <a:ext cx="7489825" cy="100901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x-non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history对象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x-non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JavaScript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中的一种默认对象，该对象可以用来存储客户端浏览器窗口最近浏览过的历史网址。通过</a:t>
            </a:r>
            <a:r>
              <a:rPr lang="en-US" altLang="x-none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History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对象的方法，可以完成类似于浏览器窗口中的前进、后退等按钮的功能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 history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51245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5.1 history</a:t>
            </a:r>
            <a:r>
              <a:rPr lang="zh-CN" altLang="en-US">
                <a:sym typeface="+mn-ea"/>
              </a:rPr>
              <a:t>对象属性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04215" y="1340485"/>
          <a:ext cx="670433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565"/>
                <a:gridCol w="3199765"/>
              </a:tblGrid>
              <a:tr h="381000"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length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浏览器窗口的历史列表中的网页个数</a:t>
                      </a:r>
                      <a:endParaRPr lang="zh-CN" altLang="en-US" sz="18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502" y="51245"/>
            <a:ext cx="8229600" cy="857250"/>
          </a:xfrm>
        </p:spPr>
        <p:txBody>
          <a:bodyPr/>
          <a:lstStyle/>
          <a:p>
            <a:r>
              <a:rPr lang="en-US" altLang="zh-CN">
                <a:sym typeface="+mn-ea"/>
              </a:rPr>
              <a:t>5.2 history</a:t>
            </a:r>
            <a:r>
              <a:rPr lang="zh-CN" altLang="en-US">
                <a:sym typeface="+mn-ea"/>
              </a:rPr>
              <a:t>对象方法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2" name="表格 1"/>
          <p:cNvGraphicFramePr/>
          <p:nvPr/>
        </p:nvGraphicFramePr>
        <p:xfrm>
          <a:off x="611505" y="1347470"/>
          <a:ext cx="7679055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80"/>
                <a:gridCol w="5654675"/>
              </a:tblGrid>
              <a:tr h="40132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78486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go(num|url)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该方法可以直接跳转到某一个已经访问过的</a:t>
                      </a:r>
                      <a:r>
                        <a:rPr lang="en-US" altLang="x-none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URL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。该方法中可以包含两种参数，一种参数是要访问的</a:t>
                      </a:r>
                      <a:r>
                        <a:rPr lang="en-US" altLang="x-none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URL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在历史列表中的相对位置；另一种参数为要访问的</a:t>
                      </a:r>
                      <a:r>
                        <a:rPr lang="en-US" altLang="x-none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URL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的子串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99415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forward()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该方法可以前进到下一个访问过的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URL,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等价于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go(1)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</a:tr>
              <a:tr h="45339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back()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charset="-122"/>
                        </a:rPr>
                        <a:t>该方法可以返回到上一个访问过的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URL,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等价于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go(-1)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11689" y="1131466"/>
            <a:ext cx="792088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Object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Date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Array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Math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 txBox="1"/>
          <p:nvPr/>
        </p:nvSpPr>
        <p:spPr bwMode="auto">
          <a:xfrm>
            <a:off x="366682" y="295258"/>
            <a:ext cx="8648700" cy="569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2870" tIns="51435" rIns="102870" bIns="51435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467360" y="843915"/>
            <a:ext cx="3535680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JS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鼠标事件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键盘事件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光标事件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表单事件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页面事件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事件处理程序的调用</a:t>
            </a:r>
            <a:endParaRPr kumimoji="1" lang="zh-CN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8"/>
          <p:cNvSpPr txBox="1"/>
          <p:nvPr/>
        </p:nvSpPr>
        <p:spPr>
          <a:xfrm>
            <a:off x="6705600" y="49196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4427855" y="843280"/>
            <a:ext cx="3535680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BOM</a:t>
            </a:r>
            <a:endParaRPr kumimoji="1" 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window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location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history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navigator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</a:t>
            </a: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0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605" y="1203961"/>
            <a:ext cx="7632779" cy="17998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ym typeface="+mn-ea"/>
              </a:rPr>
              <a:t>BOM（Browser Object Model）浏览器对象模型</a:t>
            </a:r>
            <a:endParaRPr lang="zh-CN" altLang="en-US"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/>
          </a:p>
          <a:p>
            <a:pPr>
              <a:lnSpc>
                <a:spcPct val="80000"/>
              </a:lnSpc>
            </a:pPr>
            <a:r>
              <a:rPr lang="zh-CN" altLang="en-US"/>
              <a:t>BOM 使 JavaScript 有能力与浏览器“对话</a:t>
            </a:r>
            <a:r>
              <a:rPr lang="zh-CN" altLang="en-US" smtClean="0"/>
              <a:t>”</a:t>
            </a:r>
            <a:endParaRPr lang="zh-CN" altLang="en-US"/>
          </a:p>
          <a:p>
            <a:pPr>
              <a:lnSpc>
                <a:spcPct val="170000"/>
              </a:lnSpc>
            </a:pPr>
            <a:r>
              <a:rPr lang="en-US" altLang="zh-CN"/>
              <a:t>BOM</a:t>
            </a:r>
            <a:r>
              <a:rPr lang="zh-CN" altLang="en-US"/>
              <a:t>尚无正式标准</a:t>
            </a:r>
            <a:r>
              <a:rPr lang="en-US" altLang="zh-CN"/>
              <a:t>,</a:t>
            </a:r>
            <a:r>
              <a:rPr lang="zh-CN" altLang="en-US"/>
              <a:t>但是浏览器已经（几乎）实现了 JavaScript 交互性方面的相同方法和属性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 BOM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67360" y="843280"/>
            <a:ext cx="7272020" cy="3743325"/>
          </a:xfrm>
        </p:spPr>
        <p:txBody>
          <a:bodyPr>
            <a:normAutofit fontScale="80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sym typeface="+mn-ea"/>
              </a:rPr>
              <a:t>表示浏览器窗口，</a:t>
            </a:r>
            <a:r>
              <a:rPr lang="zh-CN" altLang="en-US"/>
              <a:t>所有浏览器都支持 window 对象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所有 JavaScript 全局对象、函数以及变量均自动成为 </a:t>
            </a:r>
            <a:r>
              <a:rPr lang="zh-CN" altLang="en-US">
                <a:solidFill>
                  <a:srgbClr val="FF0000"/>
                </a:solidFill>
              </a:rPr>
              <a:t>window</a:t>
            </a:r>
            <a:r>
              <a:rPr lang="zh-CN" altLang="en-US"/>
              <a:t> 对象的成员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全局变量是 window 对象的属性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</a:rPr>
              <a:t>全局函数是 window 对象的方法</a:t>
            </a:r>
            <a:endParaRPr lang="zh-CN" altLang="en-US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x-none" dirty="0">
                <a:sym typeface="微软雅黑" panose="020B0503020204020204" pitchFamily="34" charset="-122"/>
              </a:rPr>
              <a:t>window</a:t>
            </a:r>
            <a:r>
              <a:rPr lang="zh-CN" altLang="en-US" dirty="0">
                <a:sym typeface="微软雅黑" panose="020B0503020204020204" pitchFamily="34" charset="-122"/>
              </a:rPr>
              <a:t>对象是</a:t>
            </a:r>
            <a:r>
              <a:rPr lang="en-US" altLang="x-none" dirty="0">
                <a:sym typeface="微软雅黑" panose="020B0503020204020204" pitchFamily="34" charset="-122"/>
              </a:rPr>
              <a:t>BOM</a:t>
            </a:r>
            <a:r>
              <a:rPr lang="zh-CN" altLang="en-US" dirty="0">
                <a:sym typeface="微软雅黑" panose="020B0503020204020204" pitchFamily="34" charset="-122"/>
              </a:rPr>
              <a:t>模型中的顶层对象，因此所有</a:t>
            </a:r>
            <a:r>
              <a:rPr lang="en-US" altLang="x-none" dirty="0">
                <a:sym typeface="微软雅黑" panose="020B0503020204020204" pitchFamily="34" charset="-122"/>
              </a:rPr>
              <a:t>BOM</a:t>
            </a:r>
            <a:r>
              <a:rPr lang="zh-CN" altLang="en-US" dirty="0">
                <a:sym typeface="微软雅黑" panose="020B0503020204020204" pitchFamily="34" charset="-122"/>
              </a:rPr>
              <a:t>模型中的对象都是该对象的子对象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HTML DOM 的 document 也是 window 对象的属性之一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window</a:t>
            </a:r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window</a:t>
            </a:r>
            <a:r>
              <a:rPr lang="zh-CN" altLang="en-US"/>
              <a:t>对象属性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611505" y="1131570"/>
          <a:ext cx="67043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4565"/>
                <a:gridCol w="3199765"/>
              </a:tblGrid>
              <a:tr h="3810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closed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返回一个布尔值，用于判断窗口是否已经关闭。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defaultStatus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属性值为字符串，用于定义状态栏的默认文字</a:t>
                      </a:r>
                      <a:endParaRPr lang="en-US" altLang="zh-CN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status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属性值为字符串，可以用来改变状态栏的内容</a:t>
                      </a:r>
                      <a:endParaRPr lang="zh-CN" altLang="en-US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innerHeight/innerWidth</a:t>
                      </a:r>
                      <a:endParaRPr lang="en-US" altLang="x-none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可视窗口高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/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宽</a:t>
                      </a:r>
                      <a:endParaRPr lang="en-US" altLang="zh-CN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11505" y="4083685"/>
            <a:ext cx="6734810" cy="6591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对象的所有子对象都是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对象的属性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所有的全局变量也都是 window 对象的属性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/>
              <a:t>弹出窗口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en-US" altLang="zh-CN">
                <a:sym typeface="+mn-ea"/>
              </a:rPr>
              <a:t>window</a:t>
            </a:r>
            <a:r>
              <a:rPr lang="zh-CN" altLang="en-US">
                <a:sym typeface="+mn-ea"/>
              </a:rPr>
              <a:t>对象方法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39750" y="1707515"/>
          <a:ext cx="8349615" cy="185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4340"/>
                <a:gridCol w="4105275"/>
              </a:tblGrid>
              <a:tr h="39116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方法名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95605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alert("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信息内容</a:t>
                      </a:r>
                      <a:r>
                        <a:rPr lang="en-US" altLang="x-none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")</a:t>
                      </a:r>
                      <a:endParaRPr lang="en-US" altLang="x-none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弹出一个警告框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9497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confirm("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信息内容</a:t>
                      </a:r>
                      <a:r>
                        <a:rPr lang="en-US" altLang="x-none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")</a:t>
                      </a:r>
                      <a:endParaRPr lang="en-US" altLang="x-none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弹出一个确认对话框，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true/false</a:t>
                      </a:r>
                      <a:endParaRPr lang="en-US" altLang="zh-CN" sz="18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67691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prompt("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信息内容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",["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默认输入内容</a:t>
                      </a:r>
                      <a:r>
                        <a:rPr lang="en-US" altLang="x-none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"])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弹出一个提示对话框，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返回输入内容</a:t>
                      </a:r>
                      <a:endParaRPr lang="zh-CN" altLang="en-US" sz="180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95789" y="627529"/>
            <a:ext cx="6840760" cy="720725"/>
          </a:xfrm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</a:rPr>
              <a:t>任务计划</a:t>
            </a:r>
            <a:endParaRPr lang="zh-CN" altLang="en-US" b="1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539750" y="1635760"/>
          <a:ext cx="71196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450"/>
                <a:gridCol w="3265170"/>
              </a:tblGrid>
              <a:tr h="381000"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方法名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solidFill>
                            <a:srgbClr val="F2F2F2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说明</a:t>
                      </a:r>
                      <a:endParaRPr lang="zh-CN" altLang="en-US" sz="1800">
                        <a:solidFill>
                          <a:srgbClr val="F2F2F2"/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set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Interval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(</a:t>
                      </a:r>
                      <a:r>
                        <a:rPr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"javascript语句",毫秒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)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周期性执行计时器（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执行多次</a:t>
                      </a: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）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clearInterval(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计时器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)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取消计时器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set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Timeout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(</a:t>
                      </a:r>
                      <a:r>
                        <a:rPr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"javascript语句",毫秒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)</a:t>
                      </a:r>
                      <a:endParaRPr lang="en-US" altLang="x-none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定时执行计时器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(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只执行一次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)</a:t>
                      </a:r>
                      <a:endParaRPr lang="en-US" altLang="zh-CN" sz="1800"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clearTimeout(</a:t>
                      </a:r>
                      <a:r>
                        <a:rPr lang="zh-CN" alt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计时器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)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eaLnBrk="1" hangingPunct="1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1800">
                          <a:latin typeface="宋体" panose="02010600030101010101" pitchFamily="2" charset="-122"/>
                          <a:ea typeface="黑体" panose="02010609060101010101" charset="-122"/>
                          <a:sym typeface="黑体" panose="02010609060101010101" charset="-122"/>
                        </a:rPr>
                        <a:t>取消计时器</a:t>
                      </a:r>
                      <a:endParaRPr lang="zh-CN" altLang="en-US" sz="1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宋体" panose="02010600030101010101" pitchFamily="2" charset="-122"/>
                        <a:ea typeface="黑体" panose="02010609060101010101" charset="-122"/>
                        <a:sym typeface="黑体" panose="02010609060101010101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35940" y="1205230"/>
            <a:ext cx="8082915" cy="1577340"/>
          </a:xfrm>
        </p:spPr>
        <p:txBody>
          <a:bodyPr>
            <a:normAutofit/>
          </a:bodyPr>
          <a:lstStyle/>
          <a:p>
            <a:r>
              <a:rPr lang="zh-CN">
                <a:solidFill>
                  <a:schemeClr val="tx1"/>
                </a:solidFill>
              </a:rPr>
              <a:t>分别用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setTimeout</a:t>
            </a:r>
            <a:r>
              <a:rPr lang="zh-CN" altLang="zh-CN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setInterval</a:t>
            </a:r>
            <a:r>
              <a:rPr lang="zh-CN" altLang="zh-CN">
                <a:solidFill>
                  <a:schemeClr val="tx1"/>
                </a:solidFill>
              </a:rPr>
              <a:t>实现</a:t>
            </a:r>
            <a:r>
              <a:rPr lang="en-US" altLang="zh-CN">
                <a:solidFill>
                  <a:schemeClr val="tx1"/>
                </a:solidFill>
              </a:rPr>
              <a:t>10</a:t>
            </a:r>
            <a:r>
              <a:rPr lang="zh-CN" altLang="en-US">
                <a:solidFill>
                  <a:schemeClr val="tx1"/>
                </a:solidFill>
              </a:rPr>
              <a:t>秒倒计时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>
                <a:solidFill>
                  <a:srgbClr val="FF0000"/>
                </a:solidFill>
                <a:sym typeface="+mn-ea"/>
              </a:rPr>
              <a:t>实现弹球效果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546100" y="3008630"/>
            <a:ext cx="8140700" cy="10344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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2186</Words>
  <Application>WPS 演示</Application>
  <PresentationFormat>全屏显示(16:9)</PresentationFormat>
  <Paragraphs>316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Impact</vt:lpstr>
      <vt:lpstr>Wingdings</vt:lpstr>
      <vt:lpstr>黑体</vt:lpstr>
      <vt:lpstr>Franklin Gothic Book</vt:lpstr>
      <vt:lpstr>Arial Unicode MS</vt:lpstr>
      <vt:lpstr>Office 主题</vt:lpstr>
      <vt:lpstr>PowerPoint 演示文稿</vt:lpstr>
      <vt:lpstr>PowerPoint 演示文稿</vt:lpstr>
      <vt:lpstr>PowerPoint 演示文稿</vt:lpstr>
      <vt:lpstr>1 BOM</vt:lpstr>
      <vt:lpstr>2 window对象</vt:lpstr>
      <vt:lpstr>2.1 window对象属性</vt:lpstr>
      <vt:lpstr>2.2 window对象方法</vt:lpstr>
      <vt:lpstr>PowerPoint 演示文稿</vt:lpstr>
      <vt:lpstr>思考：</vt:lpstr>
      <vt:lpstr>PowerPoint 演示文稿</vt:lpstr>
      <vt:lpstr>3 location对象</vt:lpstr>
      <vt:lpstr>3.1 location对象属性</vt:lpstr>
      <vt:lpstr>3.2 location对象方法</vt:lpstr>
      <vt:lpstr>4 navigator对象</vt:lpstr>
      <vt:lpstr>5 history对象</vt:lpstr>
      <vt:lpstr>5.1 history对象属性</vt:lpstr>
      <vt:lpstr>5.2 history对象方法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594</cp:revision>
  <dcterms:created xsi:type="dcterms:W3CDTF">2015-08-22T06:07:00Z</dcterms:created>
  <dcterms:modified xsi:type="dcterms:W3CDTF">2019-07-15T06:26:41Z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