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88" r:id="rId3"/>
    <p:sldId id="269" r:id="rId5"/>
    <p:sldId id="270" r:id="rId6"/>
    <p:sldId id="267" r:id="rId7"/>
    <p:sldId id="273" r:id="rId8"/>
    <p:sldId id="274" r:id="rId9"/>
    <p:sldId id="275" r:id="rId10"/>
    <p:sldId id="281" r:id="rId11"/>
    <p:sldId id="276" r:id="rId12"/>
    <p:sldId id="286" r:id="rId13"/>
    <p:sldId id="279" r:id="rId14"/>
    <p:sldId id="277" r:id="rId15"/>
    <p:sldId id="278" r:id="rId16"/>
    <p:sldId id="282" r:id="rId17"/>
    <p:sldId id="312" r:id="rId18"/>
    <p:sldId id="310" r:id="rId19"/>
    <p:sldId id="283" r:id="rId20"/>
    <p:sldId id="284" r:id="rId21"/>
    <p:sldId id="285" r:id="rId22"/>
    <p:sldId id="318" r:id="rId23"/>
    <p:sldId id="313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91161" autoAdjust="0"/>
  </p:normalViewPr>
  <p:slideViewPr>
    <p:cSldViewPr>
      <p:cViewPr>
        <p:scale>
          <a:sx n="125" d="100"/>
          <a:sy n="125" d="100"/>
        </p:scale>
        <p:origin x="-1374" y="-540"/>
      </p:cViewPr>
      <p:guideLst>
        <p:guide orient="horz" pos="1616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7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nodeName 属性</a:t>
            </a:r>
            <a:endParaRPr lang="zh-CN" altLang="en-US"/>
          </a:p>
          <a:p>
            <a:r>
              <a:rPr lang="zh-CN" altLang="en-US"/>
              <a:t>nodeName 属性规定节点的名称。</a:t>
            </a:r>
            <a:endParaRPr lang="zh-CN" altLang="en-US"/>
          </a:p>
          <a:p>
            <a:r>
              <a:rPr lang="zh-CN" altLang="en-US"/>
              <a:t>nodeName 是只读的</a:t>
            </a:r>
            <a:endParaRPr lang="zh-CN" altLang="en-US"/>
          </a:p>
          <a:p>
            <a:r>
              <a:rPr lang="zh-CN" altLang="en-US"/>
              <a:t>元素节点的 nodeName 与标签名相同</a:t>
            </a:r>
            <a:endParaRPr lang="zh-CN" altLang="en-US"/>
          </a:p>
          <a:p>
            <a:r>
              <a:rPr lang="zh-CN" altLang="en-US"/>
              <a:t>属性节点的 nodeName 与属性名相同</a:t>
            </a:r>
            <a:endParaRPr lang="zh-CN" altLang="en-US"/>
          </a:p>
          <a:p>
            <a:r>
              <a:rPr lang="zh-CN" altLang="en-US"/>
              <a:t>文本节点的 nodeName 始终是 #text</a:t>
            </a:r>
            <a:endParaRPr lang="zh-CN" altLang="en-US"/>
          </a:p>
          <a:p>
            <a:r>
              <a:rPr lang="zh-CN" altLang="en-US"/>
              <a:t>文档节点的 nodeName 始终是 #document</a:t>
            </a:r>
            <a:endParaRPr lang="zh-CN" altLang="en-US"/>
          </a:p>
          <a:p>
            <a:r>
              <a:rPr lang="zh-CN" altLang="en-US"/>
              <a:t>注释：nodeName 始终包含 HTML 元素的大写字母标签名。</a:t>
            </a:r>
            <a:endParaRPr lang="zh-CN" altLang="en-US"/>
          </a:p>
          <a:p>
            <a:r>
              <a:rPr lang="zh-CN" altLang="en-US"/>
              <a:t>nodeValue 属性</a:t>
            </a:r>
            <a:endParaRPr lang="zh-CN" altLang="en-US"/>
          </a:p>
          <a:p>
            <a:r>
              <a:rPr lang="zh-CN" altLang="en-US"/>
              <a:t>nodeValue 属性规定节点的值。</a:t>
            </a:r>
            <a:endParaRPr lang="zh-CN" altLang="en-US"/>
          </a:p>
          <a:p>
            <a:r>
              <a:rPr lang="zh-CN" altLang="en-US"/>
              <a:t>元素节点的 nodeValue 是 undefined 或 null</a:t>
            </a:r>
            <a:endParaRPr lang="zh-CN" altLang="en-US"/>
          </a:p>
          <a:p>
            <a:r>
              <a:rPr lang="zh-CN" altLang="en-US"/>
              <a:t>文本节点的 nodeValue 是文本本身</a:t>
            </a:r>
            <a:endParaRPr lang="zh-CN" altLang="en-US"/>
          </a:p>
          <a:p>
            <a:r>
              <a:rPr lang="zh-CN" altLang="en-US"/>
              <a:t>属性节点的 nodeValue 是属性值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6350" y="243840"/>
            <a:ext cx="1441450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5095" y="2306955"/>
            <a:ext cx="356616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32780" y="850265"/>
            <a:ext cx="2951480" cy="1456690"/>
            <a:chOff x="6267932" y="644194"/>
            <a:chExt cx="1947515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6267932" y="644194"/>
              <a:ext cx="1947515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34807" y="857238"/>
              <a:ext cx="486041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913370" cy="3162300"/>
          </a:xfrm>
        </p:spPr>
        <p:txBody>
          <a:bodyPr>
            <a:normAutofit/>
          </a:bodyPr>
          <a:lstStyle/>
          <a:p>
            <a:r>
              <a:rPr lang="en-US" altLang="zh-CN"/>
              <a:t>for(var i=0;i&lt;</a:t>
            </a:r>
            <a:r>
              <a:rPr lang="zh-CN" altLang="en-US">
                <a:solidFill>
                  <a:srgbClr val="FF0000"/>
                </a:solidFill>
              </a:rPr>
              <a:t>节点对象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集合</a:t>
            </a:r>
            <a:r>
              <a:rPr lang="en-US" altLang="zh-CN">
                <a:solidFill>
                  <a:srgbClr val="FF0000"/>
                </a:solidFill>
              </a:rPr>
              <a:t>.length</a:t>
            </a:r>
            <a:r>
              <a:rPr lang="en-US" altLang="zh-CN"/>
              <a:t>;i++){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节点对象集合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[i]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}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for(i in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节点对象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集合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){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节点对象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集合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[i]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   }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 </a:t>
            </a:r>
            <a:r>
              <a:rPr lang="zh-CN" altLang="en-US" smtClean="0"/>
              <a:t>遍</a:t>
            </a:r>
            <a:r>
              <a:rPr lang="zh-CN" altLang="en-US"/>
              <a:t>历节点对象集合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12140" y="1348105"/>
            <a:ext cx="7332345" cy="3167861"/>
          </a:xfrm>
        </p:spPr>
        <p:txBody>
          <a:bodyPr>
            <a:normAutofit/>
          </a:bodyPr>
          <a:lstStyle/>
          <a:p>
            <a:r>
              <a:rPr lang="zh-CN" altLang="en-US"/>
              <a:t>元素对象</a:t>
            </a:r>
            <a:r>
              <a:rPr lang="en-US" altLang="zh-CN"/>
              <a:t>.tagName</a:t>
            </a:r>
            <a:endParaRPr lang="en-US" altLang="zh-CN"/>
          </a:p>
          <a:p>
            <a:r>
              <a:rPr lang="zh-CN" altLang="en-US">
                <a:sym typeface="+mn-ea"/>
              </a:rPr>
              <a:t>元素对象</a:t>
            </a:r>
            <a:r>
              <a:rPr lang="en-US" altLang="zh-CN">
                <a:sym typeface="+mn-ea"/>
              </a:rPr>
              <a:t>.nodeName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/>
              <a:t>nodeName 是只读的 </a:t>
            </a:r>
            <a:endParaRPr lang="en-US" altLang="zh-CN" sz="1800"/>
          </a:p>
          <a:p>
            <a:pPr lvl="1"/>
            <a:r>
              <a:rPr lang="en-US" altLang="zh-CN" sz="1800"/>
              <a:t>元素节点的 nodeName 与标签名相同 </a:t>
            </a:r>
            <a:endParaRPr lang="en-US" altLang="zh-CN" sz="1800"/>
          </a:p>
          <a:p>
            <a:pPr lvl="1"/>
            <a:r>
              <a:rPr lang="en-US" altLang="zh-CN" sz="1800"/>
              <a:t>属性节点的 nodeName 是属性的名称 </a:t>
            </a:r>
            <a:endParaRPr lang="en-US" altLang="zh-CN" sz="1800"/>
          </a:p>
          <a:p>
            <a:pPr lvl="1"/>
            <a:r>
              <a:rPr lang="en-US" altLang="zh-CN" sz="1800"/>
              <a:t>文本节点的 nodeName 永远是 #text </a:t>
            </a:r>
            <a:endParaRPr lang="en-US" altLang="zh-CN" sz="1800"/>
          </a:p>
          <a:p>
            <a:pPr lvl="1"/>
            <a:r>
              <a:rPr lang="en-US" altLang="zh-CN" sz="1800"/>
              <a:t>文档节点的 nodeName 永远是 #document</a:t>
            </a:r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 </a:t>
            </a:r>
            <a:r>
              <a:rPr lang="zh-CN" altLang="en-US" smtClean="0"/>
              <a:t>获</a:t>
            </a:r>
            <a:r>
              <a:rPr lang="zh-CN" altLang="en-US"/>
              <a:t>取元素节点对象标签名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988060"/>
            <a:ext cx="7938770" cy="2594610"/>
          </a:xfrm>
        </p:spPr>
        <p:txBody>
          <a:bodyPr>
            <a:normAutofit/>
          </a:bodyPr>
          <a:lstStyle/>
          <a:p>
            <a:r>
              <a:rPr lang="zh-CN" altLang="en-US"/>
              <a:t>获取元素对象属性：   </a:t>
            </a:r>
            <a:r>
              <a:rPr lang="en-US" altLang="zh-CN">
                <a:solidFill>
                  <a:srgbClr val="FF0000"/>
                </a:solidFill>
              </a:rPr>
              <a:t>img src | a  href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方法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：元素对象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属性名</a:t>
            </a:r>
            <a:endParaRPr lang="zh-CN" altLang="en-US" sz="2000">
              <a:solidFill>
                <a:srgbClr val="FF0000"/>
              </a:solidFill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：元素对象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getAttribute</a:t>
            </a:r>
            <a:r>
              <a:rPr lang="en-US" altLang="zh-CN"/>
              <a:t>('</a:t>
            </a:r>
            <a:r>
              <a:rPr lang="zh-CN" altLang="en-US"/>
              <a:t>属性名</a:t>
            </a:r>
            <a:r>
              <a:rPr lang="en-US" altLang="zh-CN"/>
              <a:t>')</a:t>
            </a:r>
            <a:endParaRPr lang="en-US" altLang="zh-CN"/>
          </a:p>
          <a:p>
            <a:r>
              <a:rPr lang="zh-CN" altLang="en-US">
                <a:sym typeface="+mn-ea"/>
              </a:rPr>
              <a:t>设置元素对象属性：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：元素对象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属性名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='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属性值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'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：元素对象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setAttribute</a:t>
            </a:r>
            <a:r>
              <a:rPr lang="en-US" altLang="zh-CN"/>
              <a:t>('</a:t>
            </a:r>
            <a:r>
              <a:rPr lang="zh-CN" altLang="en-US"/>
              <a:t>属性名</a:t>
            </a:r>
            <a:r>
              <a:rPr lang="en-US" altLang="zh-CN"/>
              <a:t>','</a:t>
            </a:r>
            <a:r>
              <a:rPr lang="zh-CN" altLang="en-US"/>
              <a:t>属性值</a:t>
            </a:r>
            <a:r>
              <a:rPr lang="en-US" altLang="zh-CN"/>
              <a:t>')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8462" y="-7175"/>
            <a:ext cx="8229600" cy="857250"/>
          </a:xfrm>
        </p:spPr>
        <p:txBody>
          <a:bodyPr/>
          <a:lstStyle/>
          <a:p>
            <a:r>
              <a:rPr lang="en-US" altLang="zh-CN" smtClean="0"/>
              <a:t>9 </a:t>
            </a:r>
            <a:r>
              <a:rPr lang="zh-CN" altLang="en-US" smtClean="0"/>
              <a:t>获</a:t>
            </a:r>
            <a:r>
              <a:rPr lang="zh-CN" altLang="en-US"/>
              <a:t>取及设置元素节点对象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8060"/>
            <a:ext cx="8427720" cy="346900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元素对象</a:t>
            </a:r>
            <a:r>
              <a:rPr lang="en-US" altLang="zh-CN">
                <a:solidFill>
                  <a:srgbClr val="FF0000"/>
                </a:solidFill>
              </a:rPr>
              <a:t>.innerHTML  //</a:t>
            </a:r>
            <a:r>
              <a:rPr lang="zh-CN" altLang="en-US">
                <a:solidFill>
                  <a:srgbClr val="FF0000"/>
                </a:solidFill>
              </a:rPr>
              <a:t>获取的所有的包括</a:t>
            </a:r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>
                <a:solidFill>
                  <a:srgbClr val="FF0000"/>
                </a:solidFill>
              </a:rPr>
              <a:t>标签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元素对象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.innerText    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只获取文本，不包括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元素对象</a:t>
            </a:r>
            <a:r>
              <a:rPr lang="en-US" altLang="zh-CN"/>
              <a:t>.outerHTML //</a:t>
            </a:r>
            <a:r>
              <a:rPr lang="zh-CN" altLang="en-US"/>
              <a:t>当前元素本身全部获取到</a:t>
            </a:r>
            <a:endParaRPr lang="zh-CN" altLang="en-US"/>
          </a:p>
          <a:p>
            <a:r>
              <a:rPr lang="zh-CN" altLang="en-US"/>
              <a:t>元素对象</a:t>
            </a:r>
            <a:r>
              <a:rPr lang="en-US" altLang="zh-CN"/>
              <a:t>.text</a:t>
            </a:r>
            <a:r>
              <a:rPr lang="en-US" altLang="zh-CN">
                <a:sym typeface="+mn-ea"/>
              </a:rPr>
              <a:t>Content //</a:t>
            </a:r>
            <a:r>
              <a:rPr lang="zh-CN" altLang="en-US">
                <a:sym typeface="+mn-ea"/>
              </a:rPr>
              <a:t>只获取文本，不包括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标签</a:t>
            </a:r>
            <a:endParaRPr lang="en-US" altLang="zh-CN">
              <a:sym typeface="+mn-ea"/>
            </a:endParaRPr>
          </a:p>
          <a:p>
            <a:r>
              <a:rPr lang="zh-CN" altLang="zh-CN">
                <a:solidFill>
                  <a:srgbClr val="FF0000"/>
                </a:solidFill>
              </a:rPr>
              <a:t>表单元素对象</a:t>
            </a:r>
            <a:r>
              <a:rPr lang="en-US" altLang="zh-CN"/>
              <a:t>.value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 </a:t>
            </a:r>
            <a:r>
              <a:rPr lang="zh-CN" altLang="en-US" smtClean="0">
                <a:sym typeface="+mn-ea"/>
              </a:rPr>
              <a:t>获</a:t>
            </a:r>
            <a:r>
              <a:rPr lang="zh-CN" altLang="en-US">
                <a:sym typeface="+mn-ea"/>
              </a:rPr>
              <a:t>取及设置元素节点对象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内容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8630" y="989330"/>
            <a:ext cx="7645400" cy="2365375"/>
          </a:xfrm>
        </p:spPr>
        <p:txBody>
          <a:bodyPr>
            <a:normAutofit/>
          </a:bodyPr>
          <a:lstStyle/>
          <a:p>
            <a:r>
              <a:rPr lang="zh-CN" altLang="en-US"/>
              <a:t>元素对象</a:t>
            </a:r>
            <a:r>
              <a:rPr lang="en-US" altLang="zh-CN"/>
              <a:t>.className="</a:t>
            </a:r>
            <a:r>
              <a:rPr lang="zh-CN" altLang="en-US"/>
              <a:t>类名</a:t>
            </a:r>
            <a:r>
              <a:rPr lang="en-US" altLang="zh-CN"/>
              <a:t>"</a:t>
            </a:r>
            <a:endParaRPr lang="en-US" altLang="zh-CN"/>
          </a:p>
          <a:p>
            <a:pPr lvl="1"/>
            <a:r>
              <a:rPr lang="zh-CN" altLang="en-US" sz="2000"/>
              <a:t>因为属性名</a:t>
            </a:r>
            <a:r>
              <a:rPr lang="en-US" altLang="zh-CN" sz="2000"/>
              <a:t>class</a:t>
            </a:r>
            <a:r>
              <a:rPr lang="zh-CN" altLang="en-US" sz="2000"/>
              <a:t>在</a:t>
            </a:r>
            <a:r>
              <a:rPr lang="en-US" altLang="zh-CN" sz="2000"/>
              <a:t>JS</a:t>
            </a:r>
            <a:r>
              <a:rPr lang="zh-CN" altLang="en-US" sz="2000"/>
              <a:t>中为关键字，所在此处写做</a:t>
            </a:r>
            <a:r>
              <a:rPr lang="en-US" altLang="zh-CN" sz="2000"/>
              <a:t>className</a:t>
            </a:r>
            <a:endParaRPr lang="en-US" altLang="zh-CN" sz="2000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元素对象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.style.css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属性值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"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  <a:sym typeface="+mn-ea"/>
              </a:rPr>
              <a:t>如果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css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属性名带有短横线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"-" ,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则须做以下处理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如：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background-color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要写成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backgroundColor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11 </a:t>
            </a:r>
            <a:r>
              <a:rPr lang="zh-CN" altLang="en-US" smtClean="0">
                <a:sym typeface="+mn-ea"/>
              </a:rPr>
              <a:t>获</a:t>
            </a:r>
            <a:r>
              <a:rPr lang="zh-CN" altLang="en-US">
                <a:sym typeface="+mn-ea"/>
              </a:rPr>
              <a:t>取及设置元素节点对象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样式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69839" y="3435846"/>
            <a:ext cx="6061075" cy="142459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wrap="square" lIns="180000" tIns="108000" rIns="180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var box = </a:t>
            </a:r>
            <a:r>
              <a:rPr lang="en-US" altLang="zh-CN" sz="1600" err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document.getElementById</a:t>
            </a:r>
            <a:r>
              <a:rPr lang="en-US" altLang="zh-CN" sz="160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(“box”);</a:t>
            </a:r>
            <a:endParaRPr lang="en-US" altLang="zh-CN" sz="1600"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err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box.style.</a:t>
            </a:r>
            <a:r>
              <a:rPr lang="en-US" altLang="zh-CN" err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backgroundColor</a:t>
            </a:r>
            <a:r>
              <a:rPr lang="en-US" altLang="zh-CN" sz="160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=“#ff0000”;</a:t>
            </a:r>
            <a:endParaRPr lang="en-US" altLang="zh-CN" sz="1600"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box.style.fontSize</a:t>
            </a:r>
            <a:r>
              <a:rPr lang="en-US" altLang="zh-CN" sz="160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=“18px</a:t>
            </a:r>
            <a:r>
              <a:rPr lang="en-US" altLang="zh-CN" sz="1600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”;  //font-size</a:t>
            </a:r>
            <a:endParaRPr lang="en-US" altLang="zh-CN" sz="1600" smtClean="0"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box.style.height=“300px”;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683500" cy="3477260"/>
          </a:xfrm>
        </p:spPr>
        <p:txBody>
          <a:bodyPr>
            <a:normAutofit fontScale="8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offsetWidth</a:t>
            </a:r>
            <a:r>
              <a:rPr lang="zh-CN" altLang="en-US"/>
              <a:t>：指元素的可见宽度。只读属性。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offsetHeight</a:t>
            </a:r>
            <a:r>
              <a:rPr lang="zh-CN" altLang="en-US"/>
              <a:t>：指元素的可见高度。只读属性。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scrollWidth</a:t>
            </a:r>
            <a:r>
              <a:rPr lang="zh-CN" altLang="en-US"/>
              <a:t>：指元素的总宽度。只读属性。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scrollHeight</a:t>
            </a:r>
            <a:r>
              <a:rPr lang="zh-CN" altLang="en-US"/>
              <a:t>：指元素的总高度。只读属性。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scrollTop</a:t>
            </a:r>
            <a:r>
              <a:rPr lang="zh-CN" altLang="en-US"/>
              <a:t>：当元素出现滚动条时，向下拖动滚动条，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内容向上滚动的距离</a:t>
            </a:r>
            <a:r>
              <a:rPr lang="zh-CN" altLang="en-US"/>
              <a:t>。可读可写属性。不带px单位。如果该元素没有滚动条，则scrollTop的值为0，该值只能是正值。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scrollLeft</a:t>
            </a:r>
            <a:r>
              <a:rPr lang="zh-CN" altLang="en-US"/>
              <a:t>：与scrollTop描述一样，只是向左滚动的距离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497" y="11875"/>
            <a:ext cx="8229600" cy="857250"/>
          </a:xfrm>
        </p:spPr>
        <p:txBody>
          <a:bodyPr/>
          <a:lstStyle/>
          <a:p>
            <a:r>
              <a:rPr lang="en-US" altLang="zh-CN"/>
              <a:t>12 </a:t>
            </a:r>
            <a:r>
              <a:rPr lang="zh-CN" altLang="en-US"/>
              <a:t>获取及设置元素</a:t>
            </a:r>
            <a:r>
              <a:rPr lang="zh-CN" altLang="en-US">
                <a:solidFill>
                  <a:srgbClr val="FF0000"/>
                </a:solidFill>
                <a:effectLst/>
              </a:rPr>
              <a:t>宽高</a:t>
            </a:r>
            <a:endParaRPr lang="zh-CN" altLang="en-US">
              <a:solidFill>
                <a:srgbClr val="FF0000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712075" cy="1955800"/>
          </a:xfrm>
        </p:spPr>
        <p:txBody>
          <a:bodyPr>
            <a:normAutofit/>
          </a:bodyPr>
          <a:lstStyle/>
          <a:p>
            <a:r>
              <a:rPr lang="zh-CN" altLang="zh-CN">
                <a:solidFill>
                  <a:srgbClr val="FF0000"/>
                </a:solidFill>
                <a:sym typeface="+mn-ea"/>
              </a:rPr>
              <a:t>文字滚动效果</a:t>
            </a:r>
            <a:endParaRPr lang="zh-CN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zh-CN">
                <a:solidFill>
                  <a:srgbClr val="FF0000"/>
                </a:solidFill>
                <a:sym typeface="+mn-ea"/>
              </a:rPr>
              <a:t>弹出层效</a:t>
            </a:r>
            <a:r>
              <a:rPr lang="zh-CN" altLang="zh-CN" smtClean="0">
                <a:solidFill>
                  <a:srgbClr val="FF0000"/>
                </a:solidFill>
                <a:sym typeface="+mn-ea"/>
              </a:rPr>
              <a:t>果</a:t>
            </a:r>
            <a:endParaRPr lang="zh-CN" altLang="zh-CN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隔行换色</a:t>
            </a:r>
            <a:endParaRPr lang="zh-CN" altLang="en-US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i="1">
                <a:solidFill>
                  <a:schemeClr val="tx1"/>
                </a:solidFill>
                <a:sym typeface="+mn-ea"/>
              </a:rPr>
              <a:t>全</a:t>
            </a:r>
            <a:r>
              <a:rPr lang="zh-CN" altLang="en-US" i="1" smtClean="0">
                <a:solidFill>
                  <a:schemeClr val="tx1"/>
                </a:solidFill>
                <a:sym typeface="+mn-ea"/>
              </a:rPr>
              <a:t>选全不选效</a:t>
            </a:r>
            <a:r>
              <a:rPr lang="zh-CN" altLang="en-US" i="1">
                <a:solidFill>
                  <a:schemeClr val="tx1"/>
                </a:solidFill>
                <a:sym typeface="+mn-ea"/>
              </a:rPr>
              <a:t>果</a:t>
            </a:r>
            <a:endParaRPr lang="zh-CN" altLang="en-US" i="1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8695"/>
            <a:ext cx="7848421" cy="3249295"/>
          </a:xfrm>
        </p:spPr>
        <p:txBody>
          <a:bodyPr>
            <a:normAutofit/>
          </a:bodyPr>
          <a:lstStyle/>
          <a:p>
            <a:r>
              <a:rPr lang="en-US" altLang="zh-CN"/>
              <a:t>document.createElement("</a:t>
            </a:r>
            <a:r>
              <a:rPr lang="zh-CN" altLang="en-US"/>
              <a:t>标签名称</a:t>
            </a:r>
            <a:r>
              <a:rPr lang="en-US" altLang="zh-CN" smtClean="0"/>
              <a:t>")</a:t>
            </a:r>
            <a:endParaRPr lang="en-US" altLang="zh-CN" smtClean="0"/>
          </a:p>
          <a:p>
            <a:r>
              <a:rPr lang="zh-CN" altLang="en-US" smtClean="0"/>
              <a:t>设置标签属性</a:t>
            </a:r>
            <a:endParaRPr lang="en-US" altLang="zh-CN" smtClean="0"/>
          </a:p>
          <a:p>
            <a:r>
              <a:rPr lang="zh-CN" altLang="en-US" smtClean="0"/>
              <a:t>父节</a:t>
            </a:r>
            <a:r>
              <a:rPr lang="zh-CN" altLang="en-US"/>
              <a:t>点对象</a:t>
            </a:r>
            <a:r>
              <a:rPr lang="en-US" altLang="zh-CN"/>
              <a:t>.appendChild</a:t>
            </a:r>
            <a:r>
              <a:rPr lang="en-US" altLang="zh-CN" smtClean="0"/>
              <a:t>(</a:t>
            </a:r>
            <a:r>
              <a:rPr lang="zh-CN" altLang="en-US" smtClean="0"/>
              <a:t>子</a:t>
            </a:r>
            <a:r>
              <a:rPr lang="zh-CN" altLang="en-US"/>
              <a:t>节</a:t>
            </a:r>
            <a:r>
              <a:rPr lang="zh-CN" altLang="en-US" smtClean="0"/>
              <a:t>点</a:t>
            </a:r>
            <a:r>
              <a:rPr lang="en-US" altLang="zh-CN" smtClean="0"/>
              <a:t>)</a:t>
            </a:r>
            <a:r>
              <a:rPr lang="zh-CN" altLang="en-US" sz="1800" smtClean="0">
                <a:solidFill>
                  <a:srgbClr val="FF0000"/>
                </a:solidFill>
              </a:rPr>
              <a:t>追加标签，在最后面</a:t>
            </a:r>
            <a:endParaRPr lang="en-US" altLang="zh-CN"/>
          </a:p>
          <a:p>
            <a:r>
              <a:rPr lang="zh-CN" altLang="en-US" smtClean="0"/>
              <a:t>父节</a:t>
            </a:r>
            <a:r>
              <a:rPr lang="zh-CN" altLang="en-US"/>
              <a:t>点对象</a:t>
            </a:r>
            <a:r>
              <a:rPr lang="en-US" altLang="zh-CN"/>
              <a:t>.insertBefore</a:t>
            </a:r>
            <a:r>
              <a:rPr lang="en-US" altLang="zh-CN" smtClean="0"/>
              <a:t>(</a:t>
            </a:r>
            <a:r>
              <a:rPr lang="zh-CN" altLang="en-US" smtClean="0"/>
              <a:t>新子节点</a:t>
            </a:r>
            <a:r>
              <a:rPr lang="en-US" altLang="zh-CN" smtClean="0"/>
              <a:t>, </a:t>
            </a:r>
            <a:r>
              <a:rPr lang="zh-CN" altLang="en-US" smtClean="0"/>
              <a:t>子节点）</a:t>
            </a:r>
            <a:r>
              <a:rPr lang="zh-CN" altLang="en-US" sz="1800" smtClean="0">
                <a:solidFill>
                  <a:srgbClr val="FF0000"/>
                </a:solidFill>
              </a:rPr>
              <a:t>插入子节点前面</a:t>
            </a:r>
            <a:endParaRPr lang="zh-CN" altLang="en-US" sz="18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 </a:t>
            </a:r>
            <a:r>
              <a:rPr lang="zh-CN" altLang="en-US" smtClean="0"/>
              <a:t>创</a:t>
            </a:r>
            <a:r>
              <a:rPr lang="zh-CN" altLang="en-US"/>
              <a:t>建元素节点对象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69779" y="971064"/>
            <a:ext cx="6840760" cy="720725"/>
          </a:xfrm>
        </p:spPr>
        <p:txBody>
          <a:bodyPr>
            <a:normAutofit/>
          </a:bodyPr>
          <a:lstStyle/>
          <a:p>
            <a:r>
              <a:rPr lang="zh-CN" altLang="en-US"/>
              <a:t>父节点对象</a:t>
            </a:r>
            <a:r>
              <a:rPr lang="en-US" altLang="zh-CN"/>
              <a:t>.removeChild(</a:t>
            </a:r>
            <a:r>
              <a:rPr lang="zh-CN" altLang="en-US"/>
              <a:t>子节点对象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13 </a:t>
            </a:r>
            <a:r>
              <a:rPr lang="zh-CN" altLang="en-US" smtClean="0"/>
              <a:t>删</a:t>
            </a:r>
            <a:r>
              <a:rPr lang="zh-CN" altLang="en-US"/>
              <a:t>除子节点对象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92309" y="929154"/>
            <a:ext cx="6840760" cy="720725"/>
          </a:xfrm>
        </p:spPr>
        <p:txBody>
          <a:bodyPr/>
          <a:lstStyle/>
          <a:p>
            <a:r>
              <a:rPr lang="zh-CN" altLang="en-US"/>
              <a:t>父节点对象</a:t>
            </a:r>
            <a:r>
              <a:rPr lang="en-US" altLang="zh-CN"/>
              <a:t>.replaceChild(</a:t>
            </a:r>
            <a:r>
              <a:rPr lang="zh-CN" altLang="en-US"/>
              <a:t>新节点</a:t>
            </a:r>
            <a:r>
              <a:rPr lang="en-US" altLang="zh-CN"/>
              <a:t>,</a:t>
            </a:r>
            <a:r>
              <a:rPr lang="zh-CN" altLang="en-US"/>
              <a:t>旧节点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14 </a:t>
            </a:r>
            <a:r>
              <a:rPr lang="zh-CN" altLang="en-US" smtClean="0"/>
              <a:t>替</a:t>
            </a:r>
            <a:r>
              <a:rPr lang="zh-CN" altLang="en-US"/>
              <a:t>换子节点对象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67360" y="771525"/>
            <a:ext cx="3535680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键盘事件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页面事件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事件处理程序的调用</a:t>
            </a:r>
            <a:endParaRPr kumimoji="1" lang="zh-CN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427855" y="843280"/>
            <a:ext cx="3535680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BOM</a:t>
            </a:r>
            <a:endParaRPr kumimoji="1" 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</a:t>
            </a:r>
            <a:r>
              <a:rPr kumimoji="1"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location</a:t>
            </a:r>
            <a:r>
              <a:rPr kumimoji="1"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history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navigator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screen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6840855" cy="3311525"/>
          </a:xfrm>
        </p:spPr>
        <p:txBody>
          <a:bodyPr>
            <a:normAutofit fontScale="95000"/>
          </a:bodyPr>
          <a:p>
            <a:r>
              <a:rPr lang="zh-CN" altLang="en-US"/>
              <a:t>冒泡的条件</a:t>
            </a:r>
            <a:endParaRPr lang="zh-CN" altLang="en-US"/>
          </a:p>
          <a:p>
            <a:r>
              <a:rPr lang="zh-CN" altLang="en-US"/>
              <a:t>冒泡是从下级往上级冒泡，所以元素之间要有上下级关系</a:t>
            </a:r>
            <a:endParaRPr lang="zh-CN" altLang="en-US"/>
          </a:p>
          <a:p>
            <a:r>
              <a:rPr lang="zh-CN" altLang="en-US"/>
              <a:t>冒泡的元素必须要有同种类型的事件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如何阻止冒泡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在下级元素的事件中：window.event.cancelBubble = true;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冒泡事件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712075" cy="1955800"/>
          </a:xfrm>
        </p:spPr>
        <p:txBody>
          <a:bodyPr>
            <a:normAutofit/>
          </a:bodyPr>
          <a:lstStyle/>
          <a:p>
            <a:r>
              <a:rPr lang="zh-CN" altLang="zh-CN" i="1">
                <a:sym typeface="+mn-ea"/>
              </a:rPr>
              <a:t>点出满天星</a:t>
            </a:r>
            <a:endParaRPr lang="zh-CN" altLang="en-US" i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1689" y="987321"/>
            <a:ext cx="79208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获取节点对象</a:t>
            </a:r>
            <a:endParaRPr kumimoji="1" lang="zh-CN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操作节点对象</a:t>
            </a:r>
            <a:endParaRPr kumimoji="1" lang="zh-CN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创建节点对象</a:t>
            </a:r>
            <a:endParaRPr kumimoji="1" lang="zh-CN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删除节点对象</a:t>
            </a:r>
            <a:endParaRPr kumimoji="1" lang="zh-CN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替换节点对象</a:t>
            </a:r>
            <a:endParaRPr kumimoji="1"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DOM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988060"/>
            <a:ext cx="7406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文档对象模型（HTML Document Object Model）定义了所有 HTML 元素的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对象和属性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，以及访问和处理它们的方法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 就是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关于如何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获取、修改、添加或删除 HTML 元素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的标准 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1998 年，W3C 发布了第一级的 DOM 规范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所有的浏览器都执行了这个标准，因此，DOM 的兼容性问题也几乎难觅踪影了</a:t>
            </a:r>
            <a:endParaRPr kumimoji="1" lang="en-US" altLang="zh-CN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7970520" cy="3583940"/>
          </a:xfrm>
        </p:spPr>
        <p:txBody>
          <a:bodyPr>
            <a:normAutofit/>
          </a:bodyPr>
          <a:lstStyle/>
          <a:p>
            <a:r>
              <a:rPr lang="en-US" altLang="zh-CN"/>
              <a:t>根据 DOM，HTML 文档中的每个成</a:t>
            </a:r>
            <a:r>
              <a:rPr lang="zh-CN" altLang="en-US"/>
              <a:t>员</a:t>
            </a:r>
            <a:r>
              <a:rPr lang="en-US" altLang="zh-CN"/>
              <a:t>都是一个节点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每个 HTML </a:t>
            </a:r>
            <a:r>
              <a:rPr lang="en-US" altLang="zh-CN" smtClean="0"/>
              <a:t>标签是一个</a:t>
            </a:r>
            <a:r>
              <a:rPr lang="en-US" altLang="zh-CN" b="1" smtClean="0">
                <a:solidFill>
                  <a:srgbClr val="FF0000"/>
                </a:solidFill>
                <a:effectLst/>
              </a:rPr>
              <a:t>元素节点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每一个 HTML 属性是一个</a:t>
            </a:r>
            <a:r>
              <a:rPr lang="en-US" altLang="zh-CN" b="1">
                <a:solidFill>
                  <a:srgbClr val="FF0000"/>
                </a:solidFill>
              </a:rPr>
              <a:t>属性节点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包含在 HTML 元素中的文本是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文本节点 </a:t>
            </a:r>
            <a:endParaRPr lang="en-US" altLang="zh-CN"/>
          </a:p>
          <a:p>
            <a:pPr lvl="1"/>
            <a:r>
              <a:rPr lang="en-US" altLang="zh-CN"/>
              <a:t>注释属于</a:t>
            </a:r>
            <a:r>
              <a:rPr lang="en-US" altLang="zh-CN" b="1">
                <a:solidFill>
                  <a:srgbClr val="FF0000"/>
                </a:solidFill>
              </a:rPr>
              <a:t>注释节点</a:t>
            </a:r>
            <a:endParaRPr lang="en-US" altLang="zh-CN"/>
          </a:p>
          <a:p>
            <a:pPr lvl="1"/>
            <a:r>
              <a:rPr lang="en-US" altLang="zh-CN" smtClean="0">
                <a:sym typeface="+mn-ea"/>
              </a:rPr>
              <a:t>整个文档是一个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文档节点  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DOM 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624" y="3724275"/>
            <a:ext cx="4313555" cy="916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&lt;a href=”http://www.baidu.com”&gt;</a:t>
            </a:r>
            <a:r>
              <a:rPr lang="zh-CN" altLang="zh-CN"/>
              <a:t>百度</a:t>
            </a:r>
            <a:r>
              <a:rPr lang="en-US" altLang="zh-CN"/>
              <a:t>&lt;/a&gt;</a:t>
            </a:r>
            <a:endParaRPr lang="en-US" altLang="zh-CN"/>
          </a:p>
          <a:p>
            <a:r>
              <a:rPr lang="zh-CN" altLang="en-US"/>
              <a:t>节点对象</a:t>
            </a:r>
            <a:r>
              <a:rPr lang="en-US" altLang="zh-CN"/>
              <a:t>.nodeType</a:t>
            </a:r>
            <a:endParaRPr lang="en-US" altLang="zh-CN"/>
          </a:p>
          <a:p>
            <a:r>
              <a:rPr lang="zh-CN" altLang="en-US">
                <a:sym typeface="+mn-ea"/>
              </a:rPr>
              <a:t>节点对象</a:t>
            </a:r>
            <a:r>
              <a:rPr lang="en-US" altLang="zh-CN">
                <a:sym typeface="+mn-ea"/>
              </a:rPr>
              <a:t>.nodeName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7500" lnSpcReduction="20000"/>
          </a:bodyPr>
          <a:lstStyle/>
          <a:p>
            <a:r>
              <a:rPr lang="zh-CN" altLang="en-US"/>
              <a:t>HTML 文档中的所有节点组成了一个</a:t>
            </a:r>
            <a:r>
              <a:rPr lang="zh-CN" altLang="en-US">
                <a:solidFill>
                  <a:srgbClr val="FF0000"/>
                </a:solidFill>
              </a:rPr>
              <a:t>文档树（或节点树</a:t>
            </a:r>
            <a:r>
              <a:rPr lang="zh-CN" altLang="en-US"/>
              <a:t>）。</a:t>
            </a:r>
            <a:r>
              <a:rPr lang="zh-CN" altLang="en-US">
                <a:solidFill>
                  <a:srgbClr val="FF0000"/>
                </a:solidFill>
              </a:rPr>
              <a:t>HTML 文档中的每个元素、属性、文本等都代表着树中的一个节点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树起始于文档节点</a:t>
            </a:r>
            <a:r>
              <a:rPr lang="zh-CN" altLang="en-US"/>
              <a:t>，并由此继续伸出枝条，直到处于这棵树最低级别的所有文本节点为止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DOM</a:t>
            </a:r>
            <a:r>
              <a:rPr lang="zh-CN" altLang="en-US"/>
              <a:t>节点树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851660"/>
            <a:ext cx="518096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8630" y="987425"/>
            <a:ext cx="8361045" cy="337439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document.getElementById("ID")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document.getElementsBy</a:t>
            </a:r>
            <a:r>
              <a:rPr lang="zh-CN" altLang="en-US">
                <a:solidFill>
                  <a:srgbClr val="FF0000"/>
                </a:solidFill>
              </a:rPr>
              <a:t>TagName</a:t>
            </a:r>
            <a:r>
              <a:rPr lang="zh-CN" altLang="en-US"/>
              <a:t>("标签名称")</a:t>
            </a:r>
            <a:endParaRPr lang="zh-CN" altLang="en-US"/>
          </a:p>
          <a:p>
            <a:r>
              <a:rPr lang="zh-CN" altLang="en-US"/>
              <a:t>document.getElementsByClassName("类名");</a:t>
            </a:r>
            <a:endParaRPr lang="zh-CN" altLang="en-US"/>
          </a:p>
          <a:p>
            <a:r>
              <a:rPr lang="zh-CN" altLang="en-US">
                <a:sym typeface="+mn-ea"/>
              </a:rPr>
              <a:t>document.getElementsBy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Name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name属性值</a:t>
            </a:r>
            <a:r>
              <a:rPr lang="en-US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</a:t>
            </a:r>
            <a:r>
              <a:rPr lang="zh-CN" altLang="en-US" smtClean="0"/>
              <a:t>获</a:t>
            </a:r>
            <a:r>
              <a:rPr lang="zh-CN" altLang="en-US"/>
              <a:t>取元素节点对象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5310" y="3364230"/>
            <a:ext cx="721868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document.getElementById('ID').getElementsByTagName("标签名称");</a:t>
            </a:r>
            <a:endParaRPr lang="zh-CN" altLang="en-US"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这样写找到了子级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9265" y="987425"/>
            <a:ext cx="8369935" cy="39052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常用元素节点对象</a:t>
            </a:r>
            <a:endParaRPr lang="zh-CN" altLang="en-US"/>
          </a:p>
          <a:p>
            <a:pPr lvl="1"/>
            <a:r>
              <a:rPr lang="en-US" altLang="zh-CN"/>
              <a:t>document.documentElement </a:t>
            </a:r>
            <a:r>
              <a:rPr lang="zh-CN" altLang="zh-CN"/>
              <a:t>获取整个文档所有东西 原样输出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document.head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document.title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/>
              <a:t>document.body</a:t>
            </a:r>
            <a:endParaRPr lang="en-US" altLang="zh-CN"/>
          </a:p>
          <a:p>
            <a:r>
              <a:rPr lang="zh-CN" altLang="en-US"/>
              <a:t>常用元素节点对象</a:t>
            </a:r>
            <a:r>
              <a:rPr lang="zh-CN" altLang="en-US">
                <a:solidFill>
                  <a:srgbClr val="FF0000"/>
                </a:solidFill>
              </a:rPr>
              <a:t>集合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document.</a:t>
            </a:r>
            <a:r>
              <a:rPr lang="zh-CN" altLang="en-US"/>
              <a:t>all   所有的对象以对象的方式输出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document.</a:t>
            </a:r>
            <a:r>
              <a:rPr lang="zh-CN" altLang="en-US"/>
              <a:t>forms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document.</a:t>
            </a:r>
            <a:r>
              <a:rPr lang="zh-CN" altLang="en-US"/>
              <a:t>images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document.</a:t>
            </a:r>
            <a:r>
              <a:rPr lang="zh-CN" altLang="en-US"/>
              <a:t>links   找到的是 代</a:t>
            </a:r>
            <a:r>
              <a:rPr lang="en-US" altLang="zh-CN"/>
              <a:t>href </a:t>
            </a:r>
            <a:r>
              <a:rPr lang="zh-CN" altLang="en-US"/>
              <a:t>的</a:t>
            </a:r>
            <a:r>
              <a:rPr lang="en-US" altLang="zh-CN"/>
              <a:t>a</a:t>
            </a:r>
            <a:r>
              <a:rPr lang="zh-CN" altLang="en-US"/>
              <a:t>标签 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document.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anchors 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锚点链接</a:t>
            </a:r>
            <a:endParaRPr lang="zh-CN" altLang="en-US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 </a:t>
            </a:r>
            <a:r>
              <a:rPr lang="zh-CN" altLang="en-US" smtClean="0"/>
              <a:t>获</a:t>
            </a:r>
            <a:r>
              <a:rPr lang="zh-CN" altLang="en-US"/>
              <a:t>取常用元素对象与对象集合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595" y="667385"/>
            <a:ext cx="5396865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zh-CN" altLang="en-US"/>
              <a:t>虽然它们可以被Document.getElementsByTagName() 所取代，但是仍然常常使用，因为他们很方便。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 </a:t>
            </a:r>
            <a:r>
              <a:rPr lang="zh-CN" altLang="en-US" smtClean="0"/>
              <a:t>获</a:t>
            </a:r>
            <a:r>
              <a:rPr lang="zh-CN" altLang="en-US"/>
              <a:t>取父、子和同胞</a:t>
            </a:r>
            <a:r>
              <a:rPr lang="zh-CN" altLang="en-US">
                <a:sym typeface="+mn-ea"/>
              </a:rPr>
              <a:t>节点对象  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67360" y="988060"/>
            <a:ext cx="7547610" cy="3155315"/>
          </a:xfrm>
        </p:spPr>
        <p:txBody>
          <a:bodyPr>
            <a:normAutofit lnSpcReduction="2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.parentNode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.childNodes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.firstChild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.lastChild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.previousSibling  </a:t>
            </a:r>
            <a:r>
              <a:rPr lang="en-US" altLang="zh-CN" smtClean="0">
                <a:solidFill>
                  <a:schemeClr val="tx1"/>
                </a:solidFill>
              </a:rPr>
              <a:t>//</a:t>
            </a:r>
            <a:r>
              <a:rPr lang="zh-CN" altLang="en-US" smtClean="0">
                <a:solidFill>
                  <a:schemeClr val="tx1"/>
                </a:solidFill>
              </a:rPr>
              <a:t>上</a:t>
            </a:r>
            <a:r>
              <a:rPr lang="en-US" altLang="zh-CN" smtClean="0">
                <a:solidFill>
                  <a:schemeClr val="tx1"/>
                </a:solidFill>
              </a:rPr>
              <a:t>一个节点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节点对象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smtClean="0">
                <a:solidFill>
                  <a:schemeClr val="tx1"/>
                </a:solidFill>
              </a:rPr>
              <a:t>nextSibling  //</a:t>
            </a:r>
            <a:r>
              <a:rPr lang="zh-CN" altLang="en-US" smtClean="0">
                <a:solidFill>
                  <a:schemeClr val="tx1"/>
                </a:solidFill>
              </a:rPr>
              <a:t>下一个节点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表单对象</a:t>
            </a:r>
            <a:r>
              <a:rPr lang="en-US" altLang="zh-CN">
                <a:solidFill>
                  <a:schemeClr val="tx1"/>
                </a:solidFill>
              </a:rPr>
              <a:t>.elements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FF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爆炸形 2 1"/>
          <p:cNvSpPr/>
          <p:nvPr/>
        </p:nvSpPr>
        <p:spPr>
          <a:xfrm>
            <a:off x="4651375" y="988060"/>
            <a:ext cx="1713865" cy="1296035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C00000"/>
                </a:solidFill>
                <a:sym typeface="+mn-ea"/>
              </a:rPr>
              <a:t>注意：换行 空格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</Words>
  <Application>WPS 演示</Application>
  <PresentationFormat>全屏显示(16:9)</PresentationFormat>
  <Paragraphs>237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2 DOM 节点</vt:lpstr>
      <vt:lpstr>3 DOM节点树</vt:lpstr>
      <vt:lpstr>4 获取元素节点对象</vt:lpstr>
      <vt:lpstr>5 获取常用元素对象与对象集合</vt:lpstr>
      <vt:lpstr>6 获取父、子和同胞节点对象  </vt:lpstr>
      <vt:lpstr>7 遍历节点对象集合</vt:lpstr>
      <vt:lpstr>8 获取元素节点对象标签名</vt:lpstr>
      <vt:lpstr>9 获取及设置元素节点对象属性</vt:lpstr>
      <vt:lpstr>10 获取及设置元素节点对象内容</vt:lpstr>
      <vt:lpstr>11 获取及设置元素节点对象样式</vt:lpstr>
      <vt:lpstr>12 获取及设置元素宽高</vt:lpstr>
      <vt:lpstr>思考 </vt:lpstr>
      <vt:lpstr>12 创建元素节点对象</vt:lpstr>
      <vt:lpstr>13 删除子节点对象</vt:lpstr>
      <vt:lpstr>14 替换子节点对象</vt:lpstr>
      <vt:lpstr>PowerPoint 演示文稿</vt:lpstr>
      <vt:lpstr>思考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528</cp:revision>
  <dcterms:created xsi:type="dcterms:W3CDTF">2015-08-22T06:07:00Z</dcterms:created>
  <dcterms:modified xsi:type="dcterms:W3CDTF">2019-07-24T07:27:01Z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