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7"/>
  </p:handoutMasterIdLst>
  <p:sldIdLst>
    <p:sldId id="256" r:id="rId3"/>
    <p:sldId id="353" r:id="rId5"/>
    <p:sldId id="313" r:id="rId6"/>
    <p:sldId id="314" r:id="rId7"/>
    <p:sldId id="315" r:id="rId8"/>
    <p:sldId id="354" r:id="rId9"/>
    <p:sldId id="351" r:id="rId10"/>
    <p:sldId id="317" r:id="rId11"/>
    <p:sldId id="344" r:id="rId12"/>
    <p:sldId id="350" r:id="rId13"/>
    <p:sldId id="345" r:id="rId14"/>
    <p:sldId id="346" r:id="rId15"/>
    <p:sldId id="347" r:id="rId16"/>
    <p:sldId id="349" r:id="rId17"/>
    <p:sldId id="356" r:id="rId18"/>
    <p:sldId id="355" r:id="rId19"/>
    <p:sldId id="359" r:id="rId20"/>
    <p:sldId id="259" r:id="rId21"/>
    <p:sldId id="288" r:id="rId22"/>
    <p:sldId id="261" r:id="rId23"/>
    <p:sldId id="268" r:id="rId24"/>
    <p:sldId id="357" r:id="rId25"/>
    <p:sldId id="35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14"/>
    <p:restoredTop sz="50000"/>
  </p:normalViewPr>
  <p:slideViewPr>
    <p:cSldViewPr snapToGrid="0" snapToObjects="1">
      <p:cViewPr varScale="1">
        <p:scale>
          <a:sx n="114" d="100"/>
          <a:sy n="114" d="100"/>
        </p:scale>
        <p:origin x="-228" y="-96"/>
      </p:cViewPr>
      <p:guideLst>
        <p:guide orient="horz" pos="21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5"/>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PHP原始为Personal Home Page的缩写，已经正式更名为 "PHP: Hypertext Preprocessor"。注意不是“Hypertext Preprocessor”的缩写，这种将名称放到定义中的写法被称作递归缩写</a:t>
            </a:r>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phpStorm快捷鍵：</a:t>
            </a:r>
            <a:endParaRPr lang="zh-CN" altLang="en-US"/>
          </a:p>
          <a:p>
            <a:r>
              <a:rPr lang="zh-CN" altLang="en-US"/>
              <a:t>ctrl + shift + n: 打开项目中的文件</a:t>
            </a:r>
            <a:endParaRPr lang="zh-CN" altLang="en-US"/>
          </a:p>
          <a:p>
            <a:r>
              <a:rPr lang="zh-CN" altLang="en-US"/>
              <a:t>ctrl + alt + i  格式化</a:t>
            </a:r>
            <a:endParaRPr lang="zh-CN" altLang="en-US"/>
          </a:p>
          <a:p>
            <a:r>
              <a:rPr lang="zh-CN" altLang="en-US"/>
              <a:t>ctrl + x 剪切当前行</a:t>
            </a:r>
            <a:endParaRPr lang="zh-CN" altLang="en-US"/>
          </a:p>
          <a:p>
            <a:r>
              <a:rPr lang="zh-CN" altLang="en-US"/>
              <a:t>ctrl + d 复制当前行</a:t>
            </a:r>
            <a:endParaRPr lang="zh-CN" altLang="en-US"/>
          </a:p>
          <a:p>
            <a:r>
              <a:rPr lang="zh-CN" altLang="en-US"/>
              <a:t>ctrl + y 粘贴当前行</a:t>
            </a:r>
            <a:endParaRPr lang="zh-CN" altLang="en-US"/>
          </a:p>
          <a:p>
            <a:r>
              <a:rPr lang="zh-CN" altLang="en-US"/>
              <a:t>ctrl + shift + up/down  行移动</a:t>
            </a:r>
            <a:endParaRPr lang="zh-CN" altLang="en-US"/>
          </a:p>
          <a:p>
            <a:r>
              <a:rPr lang="zh-CN" altLang="en-US"/>
              <a:t>ctrl + /  单行注释</a:t>
            </a:r>
            <a:endParaRPr lang="zh-CN" altLang="en-US"/>
          </a:p>
          <a:p>
            <a:r>
              <a:rPr lang="zh-CN" altLang="en-US"/>
              <a:t>ctrl + shift + /  块注释</a:t>
            </a:r>
            <a:endParaRPr lang="zh-CN" altLang="en-US"/>
          </a:p>
          <a:p>
            <a:r>
              <a:rPr lang="zh-CN" altLang="en-US"/>
              <a:t>ctrl + f12 展开文件结构  </a:t>
            </a:r>
            <a:endParaRPr lang="zh-CN" altLang="en-US"/>
          </a:p>
        </p:txBody>
      </p:sp>
      <p:sp>
        <p:nvSpPr>
          <p:cNvPr id="4" name="灯片编号占位符 3"/>
          <p:cNvSpPr>
            <a:spLocks noGrp="1"/>
          </p:cNvSpPr>
          <p:nvPr>
            <p:ph type="sldNum" sz="quarter" idx="5"/>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灯片编号占位符 4"/>
          <p:cNvSpPr>
            <a:spLocks noGrp="1"/>
          </p:cNvSpPr>
          <p:nvPr>
            <p:ph type="sldNum" sz="quarter" idx="5"/>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&lt;?=$foo?&gt; </a:t>
            </a:r>
            <a:endParaRPr lang="zh-CN" altLang="en-US"/>
          </a:p>
        </p:txBody>
      </p:sp>
      <p:sp>
        <p:nvSpPr>
          <p:cNvPr id="5" name="灯片编号占位符 4"/>
          <p:cNvSpPr>
            <a:spLocks noGrp="1"/>
          </p:cNvSpPr>
          <p:nvPr>
            <p:ph type="sldNum" sz="quarter" idx="5"/>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5560"/>
            <a:ext cx="8759825" cy="1325880"/>
          </a:xfrm>
        </p:spPr>
        <p:txBody>
          <a:bodyPr/>
          <a:lstStyle>
            <a:lvl1pPr>
              <a:defRPr sz="40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B0F0"/>
              </a:buClr>
              <a:buFont typeface="Wingdings" panose="05000000000000000000" charset="0"/>
              <a:buChar char="v"/>
              <a:defRPr>
                <a:latin typeface="微软雅黑" panose="020B0503020204020204" pitchFamily="34" charset="-122"/>
                <a:ea typeface="微软雅黑" panose="020B0503020204020204" pitchFamily="34" charset="-122"/>
              </a:defRPr>
            </a:lvl1pPr>
            <a:lvl2pPr>
              <a:buClr>
                <a:srgbClr val="00B0F0"/>
              </a:buClr>
              <a:buFont typeface="Wingdings" panose="05000000000000000000" charset="0"/>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TextBox 4"/>
          <p:cNvSpPr txBox="1"/>
          <p:nvPr userDrawn="1"/>
        </p:nvSpPr>
        <p:spPr>
          <a:xfrm>
            <a:off x="11473815" y="6510655"/>
            <a:ext cx="726440" cy="384810"/>
          </a:xfrm>
          <a:prstGeom prst="rect">
            <a:avLst/>
          </a:prstGeom>
          <a:noFill/>
        </p:spPr>
        <p:txBody>
          <a:bodyPr wrap="square" rtlCol="0">
            <a:spAutoFit/>
            <a:scene3d>
              <a:camera prst="orthographicFront"/>
              <a:lightRig rig="threePt" dir="t"/>
            </a:scene3d>
          </a:bodyPr>
          <a:lstStyle/>
          <a:p>
            <a:fld id="{841B0A73-FECF-428F-972E-B543DDC7418B}" type="slidenum">
              <a:rPr lang="zh-CN" altLang="en-US" b="1" smtClean="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fld>
            <a:endParaRPr lang="zh-CN" altLang="en-US" b="1" smtClean="0">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userDrawn="1"/>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userDrawn="1"/>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5197" y="3148172"/>
            <a:ext cx="4385310" cy="1322070"/>
          </a:xfrm>
          <a:prstGeom prst="rect">
            <a:avLst/>
          </a:prstGeom>
          <a:noFill/>
        </p:spPr>
        <p:txBody>
          <a:bodyPr wrap="none">
            <a:spAutoFit/>
          </a:bodyPr>
          <a:lstStyle/>
          <a:p>
            <a:pPr algn="l">
              <a:defRPr/>
            </a:pPr>
            <a:r>
              <a:rPr sz="8000" b="1" dirty="0">
                <a:solidFill>
                  <a:schemeClr val="tx1">
                    <a:lumMod val="65000"/>
                    <a:lumOff val="35000"/>
                  </a:schemeClr>
                </a:solidFill>
                <a:latin typeface="微软雅黑" panose="020B0503020204020204" pitchFamily="34" charset="-122"/>
                <a:ea typeface="微软雅黑" panose="020B0503020204020204" pitchFamily="34" charset="-122"/>
              </a:rPr>
              <a:t>PHP</a:t>
            </a:r>
            <a:r>
              <a:rPr lang="zh-CN" sz="8000" b="1" dirty="0">
                <a:solidFill>
                  <a:schemeClr val="tx1">
                    <a:lumMod val="65000"/>
                    <a:lumOff val="35000"/>
                  </a:schemeClr>
                </a:solidFill>
                <a:latin typeface="微软雅黑" panose="020B0503020204020204" pitchFamily="34" charset="-122"/>
                <a:ea typeface="微软雅黑" panose="020B0503020204020204" pitchFamily="34" charset="-122"/>
              </a:rPr>
              <a:t>概述</a:t>
            </a:r>
            <a:endParaRPr lang="zh-CN" altLang="zh-CN"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访问网站</a:t>
            </a:r>
            <a:endParaRPr lang="zh-CN" altLang="en-US"/>
          </a:p>
        </p:txBody>
      </p:sp>
      <p:sp>
        <p:nvSpPr>
          <p:cNvPr id="3" name="内容占位符 2"/>
          <p:cNvSpPr>
            <a:spLocks noGrp="1"/>
          </p:cNvSpPr>
          <p:nvPr>
            <p:ph idx="1"/>
          </p:nvPr>
        </p:nvSpPr>
        <p:spPr/>
        <p:txBody>
          <a:bodyPr/>
          <a:p>
            <a:r>
              <a:rPr lang="zh-CN" altLang="en-US"/>
              <a:t>访问网站首页</a:t>
            </a:r>
            <a:endParaRPr lang="zh-CN" altLang="en-US"/>
          </a:p>
          <a:p>
            <a:pPr lvl="1"/>
            <a:r>
              <a:rPr lang="zh-CN" altLang="en-US"/>
              <a:t>http://localhost/index.php</a:t>
            </a:r>
            <a:endParaRPr lang="zh-CN" altLang="en-US"/>
          </a:p>
          <a:p>
            <a:r>
              <a:rPr lang="zh-CN" altLang="en-US"/>
              <a:t>访问</a:t>
            </a:r>
            <a:r>
              <a:rPr lang="en-US" altLang="zh-CN"/>
              <a:t>phpinfo</a:t>
            </a:r>
            <a:r>
              <a:rPr lang="zh-CN" altLang="en-US"/>
              <a:t>页面</a:t>
            </a:r>
            <a:endParaRPr lang="zh-CN" altLang="en-US"/>
          </a:p>
          <a:p>
            <a:pPr lvl="1"/>
            <a:r>
              <a:rPr lang="zh-CN" altLang="en-US"/>
              <a:t>http://localhost/phpinfo.php</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Apache</a:t>
            </a:r>
            <a:r>
              <a:rPr lang="zh-CN" altLang="en-US"/>
              <a:t>配置</a:t>
            </a:r>
            <a:endParaRPr lang="zh-CN" altLang="en-US"/>
          </a:p>
        </p:txBody>
      </p:sp>
      <p:sp>
        <p:nvSpPr>
          <p:cNvPr id="3" name="内容占位符 2"/>
          <p:cNvSpPr>
            <a:spLocks noGrp="1"/>
          </p:cNvSpPr>
          <p:nvPr>
            <p:ph idx="1"/>
          </p:nvPr>
        </p:nvSpPr>
        <p:spPr>
          <a:xfrm>
            <a:off x="838200" y="1217930"/>
            <a:ext cx="10515600" cy="5320665"/>
          </a:xfrm>
        </p:spPr>
        <p:txBody>
          <a:bodyPr>
            <a:normAutofit/>
          </a:bodyPr>
          <a:p>
            <a:r>
              <a:rPr lang="en-US" altLang="zh-CN"/>
              <a:t>apache</a:t>
            </a:r>
            <a:r>
              <a:rPr lang="zh-CN" altLang="en-US"/>
              <a:t>的主配置文件为</a:t>
            </a:r>
            <a:r>
              <a:rPr lang="en-US" altLang="zh-CN"/>
              <a:t>: </a:t>
            </a:r>
            <a:r>
              <a:rPr lang="en-US" altLang="zh-CN" b="1">
                <a:solidFill>
                  <a:srgbClr val="FF0000"/>
                </a:solidFill>
              </a:rPr>
              <a:t>httpd.conf</a:t>
            </a:r>
            <a:endParaRPr lang="en-US" altLang="zh-CN"/>
          </a:p>
          <a:p>
            <a:r>
              <a:rPr lang="zh-CN" altLang="en-US"/>
              <a:t>网站默认目录</a:t>
            </a:r>
            <a:r>
              <a:rPr lang="en-US" altLang="zh-CN"/>
              <a:t>:</a:t>
            </a:r>
            <a:endParaRPr lang="en-US" altLang="zh-CN"/>
          </a:p>
          <a:p>
            <a:pPr lvl="1"/>
            <a:r>
              <a:rPr lang="zh-CN" altLang="en-US"/>
              <a:t>默认目录就是网站中网页文件存放的目录</a:t>
            </a:r>
            <a:endParaRPr lang="zh-CN" altLang="en-US"/>
          </a:p>
          <a:p>
            <a:pPr lvl="1"/>
            <a:r>
              <a:rPr lang="en-US" altLang="zh-CN" b="1">
                <a:solidFill>
                  <a:srgbClr val="FF0000"/>
                </a:solidFill>
              </a:rPr>
              <a:t>DocumentRoot</a:t>
            </a:r>
            <a:r>
              <a:rPr lang="en-US" altLang="zh-CN"/>
              <a:t>  "D:\phpStudy\PHPTutorial\WWW"</a:t>
            </a:r>
            <a:endParaRPr lang="en-US" altLang="zh-CN"/>
          </a:p>
          <a:p>
            <a:r>
              <a:rPr lang="zh-CN" altLang="en-US"/>
              <a:t>网站默认文档</a:t>
            </a:r>
            <a:r>
              <a:rPr lang="en-US" altLang="zh-CN"/>
              <a:t>:</a:t>
            </a:r>
            <a:endParaRPr lang="en-US" altLang="zh-CN"/>
          </a:p>
          <a:p>
            <a:pPr lvl="1"/>
            <a:r>
              <a:rPr lang="zh-CN" altLang="en-US"/>
              <a:t>默认文档就是</a:t>
            </a:r>
            <a:r>
              <a:rPr lang="en-US" altLang="zh-CN"/>
              <a:t>url</a:t>
            </a:r>
            <a:r>
              <a:rPr lang="zh-CN" altLang="en-US"/>
              <a:t>没有指明访问文件时的默认网页文件</a:t>
            </a:r>
            <a:endParaRPr lang="zh-CN" altLang="en-US"/>
          </a:p>
          <a:p>
            <a:pPr lvl="1"/>
            <a:r>
              <a:rPr lang="zh-CN" altLang="en-US" b="1">
                <a:solidFill>
                  <a:srgbClr val="FF0000"/>
                </a:solidFill>
              </a:rPr>
              <a:t>DirectoryIndex</a:t>
            </a:r>
            <a:r>
              <a:rPr lang="zh-CN" altLang="en-US"/>
              <a:t> index.html index.php index.htm l.php</a:t>
            </a:r>
            <a:endParaRPr lang="zh-CN" altLang="en-US"/>
          </a:p>
          <a:p>
            <a:pPr lvl="2"/>
            <a:r>
              <a:rPr lang="zh-CN" altLang="en-US"/>
              <a:t>按照上面顺序依次查找，找不着时会显示目录列表</a:t>
            </a:r>
            <a:endParaRPr lang="zh-CN" altLang="en-US"/>
          </a:p>
          <a:p>
            <a:pPr lvl="0"/>
            <a:r>
              <a:rPr lang="zh-CN" altLang="en-US"/>
              <a:t>注意</a:t>
            </a:r>
            <a:endParaRPr lang="zh-CN" altLang="en-US"/>
          </a:p>
          <a:p>
            <a:pPr lvl="1"/>
            <a:r>
              <a:rPr lang="zh-CN" altLang="en-US"/>
              <a:t>要想使修改的默认目录生效，需要先注释掉虚拟主机配置 </a:t>
            </a:r>
            <a:endParaRPr lang="zh-CN" altLang="en-US"/>
          </a:p>
          <a:p>
            <a:pPr lvl="2"/>
            <a:r>
              <a:rPr lang="zh-CN" altLang="en-US" b="1">
                <a:solidFill>
                  <a:srgbClr val="FF0000"/>
                </a:solidFill>
              </a:rPr>
              <a:t>#</a:t>
            </a:r>
            <a:r>
              <a:rPr lang="zh-CN" altLang="en-US"/>
              <a:t>Include conf/vhosts.conf</a:t>
            </a:r>
            <a:endParaRPr lang="zh-CN" altLang="en-US"/>
          </a:p>
          <a:p>
            <a:pPr lvl="1"/>
            <a:r>
              <a:rPr lang="zh-CN" altLang="en-US"/>
              <a:t>需重启</a:t>
            </a:r>
            <a:r>
              <a:rPr lang="en-US" altLang="zh-CN"/>
              <a:t>apache</a:t>
            </a:r>
            <a:r>
              <a:rPr lang="zh-CN" altLang="en-US"/>
              <a:t>，配置才会生效</a:t>
            </a:r>
            <a:endParaRPr lang="zh-CN" altLang="en-US"/>
          </a:p>
          <a:p>
            <a:pPr lvl="2"/>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PHP</a:t>
            </a:r>
            <a:r>
              <a:rPr lang="zh-CN" altLang="en-US"/>
              <a:t>配置</a:t>
            </a:r>
            <a:endParaRPr lang="zh-CN" altLang="en-US"/>
          </a:p>
        </p:txBody>
      </p:sp>
      <p:sp>
        <p:nvSpPr>
          <p:cNvPr id="3" name="内容占位符 2"/>
          <p:cNvSpPr>
            <a:spLocks noGrp="1"/>
          </p:cNvSpPr>
          <p:nvPr>
            <p:ph idx="1"/>
          </p:nvPr>
        </p:nvSpPr>
        <p:spPr/>
        <p:txBody>
          <a:bodyPr/>
          <a:p>
            <a:r>
              <a:rPr lang="en-US" altLang="zh-CN"/>
              <a:t>PHP</a:t>
            </a:r>
            <a:r>
              <a:rPr lang="zh-CN" altLang="en-US"/>
              <a:t>主配置文件为</a:t>
            </a:r>
            <a:r>
              <a:rPr lang="en-US" altLang="zh-CN"/>
              <a:t>: </a:t>
            </a:r>
            <a:r>
              <a:rPr lang="en-US" altLang="zh-CN" b="1">
                <a:solidFill>
                  <a:srgbClr val="FF0000"/>
                </a:solidFill>
              </a:rPr>
              <a:t>php.ini</a:t>
            </a:r>
            <a:endParaRPr lang="en-US" altLang="zh-CN"/>
          </a:p>
          <a:p>
            <a:r>
              <a:rPr lang="en-US" altLang="zh-CN"/>
              <a:t>PHP</a:t>
            </a:r>
            <a:r>
              <a:rPr lang="zh-CN" altLang="en-US"/>
              <a:t>脚本最大执行时间</a:t>
            </a:r>
            <a:r>
              <a:rPr lang="en-US" altLang="zh-CN"/>
              <a:t>:</a:t>
            </a:r>
            <a:endParaRPr lang="en-US" altLang="zh-CN"/>
          </a:p>
          <a:p>
            <a:pPr lvl="1"/>
            <a:r>
              <a:rPr lang="en-US" altLang="zh-CN"/>
              <a:t>max_execution_time = 30</a:t>
            </a:r>
            <a:endParaRPr lang="en-US" altLang="zh-CN"/>
          </a:p>
          <a:p>
            <a:r>
              <a:rPr lang="en-US" altLang="zh-CN"/>
              <a:t>PHP</a:t>
            </a:r>
            <a:r>
              <a:rPr lang="zh-CN" altLang="en-US"/>
              <a:t>扩展文件目录</a:t>
            </a:r>
            <a:r>
              <a:rPr lang="en-US" altLang="zh-CN"/>
              <a:t>:</a:t>
            </a:r>
            <a:endParaRPr lang="en-US" altLang="zh-CN"/>
          </a:p>
          <a:p>
            <a:pPr lvl="1"/>
            <a:r>
              <a:rPr lang="en-US" altLang="zh-CN"/>
              <a:t>extension_dir="D:\phpStudy\PHPTutorial\php\php-5.4.45\ext"</a:t>
            </a:r>
            <a:endParaRPr lang="en-US" altLang="zh-CN"/>
          </a:p>
          <a:p>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MySQL</a:t>
            </a:r>
            <a:r>
              <a:rPr lang="zh-CN" altLang="en-US"/>
              <a:t>配置</a:t>
            </a:r>
            <a:endParaRPr lang="zh-CN" altLang="en-US"/>
          </a:p>
        </p:txBody>
      </p:sp>
      <p:sp>
        <p:nvSpPr>
          <p:cNvPr id="3" name="内容占位符 2"/>
          <p:cNvSpPr>
            <a:spLocks noGrp="1"/>
          </p:cNvSpPr>
          <p:nvPr>
            <p:ph idx="1"/>
          </p:nvPr>
        </p:nvSpPr>
        <p:spPr/>
        <p:txBody>
          <a:bodyPr/>
          <a:p>
            <a:r>
              <a:rPr lang="en-US" altLang="zh-CN"/>
              <a:t>MySQL</a:t>
            </a:r>
            <a:r>
              <a:rPr lang="zh-CN" altLang="en-US"/>
              <a:t>的主配置文件为</a:t>
            </a:r>
            <a:r>
              <a:rPr lang="en-US" altLang="zh-CN"/>
              <a:t>: my.ini</a:t>
            </a:r>
            <a:endParaRPr lang="en-US" altLang="zh-CN"/>
          </a:p>
          <a:p>
            <a:r>
              <a:rPr lang="zh-CN" altLang="en-US"/>
              <a:t>默认端口</a:t>
            </a:r>
            <a:endParaRPr lang="en-US" altLang="zh-CN"/>
          </a:p>
          <a:p>
            <a:pPr lvl="1"/>
            <a:r>
              <a:rPr lang="en-US" altLang="zh-CN"/>
              <a:t>port=3306</a:t>
            </a:r>
            <a:endParaRPr lang="en-US" altLang="zh-CN"/>
          </a:p>
          <a:p>
            <a:r>
              <a:rPr lang="zh-CN" altLang="en-US"/>
              <a:t>默认编码</a:t>
            </a:r>
            <a:endParaRPr lang="zh-CN" altLang="en-US"/>
          </a:p>
          <a:p>
            <a:pPr lvl="1"/>
            <a:r>
              <a:rPr lang="zh-CN" altLang="en-US"/>
              <a:t>character-set-server=utf8</a:t>
            </a:r>
            <a:endParaRPr lang="zh-CN" altLang="en-US"/>
          </a:p>
          <a:p>
            <a:r>
              <a:rPr lang="zh-CN" altLang="en-US"/>
              <a:t>默认存储引擎</a:t>
            </a:r>
            <a:endParaRPr lang="en-US" altLang="zh-CN"/>
          </a:p>
          <a:p>
            <a:pPr lvl="1"/>
            <a:r>
              <a:rPr lang="en-US" altLang="zh-CN"/>
              <a:t>default-storage-engine=MyISAM</a:t>
            </a:r>
            <a:endParaRPr lang="en-US" altLang="zh-CN"/>
          </a:p>
          <a:p>
            <a:pPr lvl="0"/>
            <a:r>
              <a:rPr lang="en-US" altLang="zh-CN"/>
              <a:t>phpStudy</a:t>
            </a:r>
            <a:r>
              <a:rPr lang="zh-CN" altLang="en-US"/>
              <a:t>中</a:t>
            </a:r>
            <a:r>
              <a:rPr lang="en-US" altLang="zh-CN"/>
              <a:t>mysql</a:t>
            </a:r>
            <a:r>
              <a:rPr lang="zh-CN" altLang="en-US"/>
              <a:t>的用户名</a:t>
            </a:r>
            <a:r>
              <a:rPr lang="en-US" altLang="zh-CN"/>
              <a:t>:root  </a:t>
            </a:r>
            <a:r>
              <a:rPr lang="zh-CN" altLang="en-US"/>
              <a:t>密码</a:t>
            </a:r>
            <a:r>
              <a:rPr lang="en-US" altLang="zh-CN"/>
              <a:t>: root</a:t>
            </a:r>
            <a:endParaRPr lang="en-US" altLang="zh-CN"/>
          </a:p>
          <a:p>
            <a:pPr lvl="0"/>
            <a:r>
              <a:rPr lang="zh-CN" altLang="en-US"/>
              <a:t>可以安装Navicat软件来管理数据库</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安装</a:t>
            </a:r>
            <a:r>
              <a:rPr lang="en-US" altLang="zh-CN"/>
              <a:t>phpStudy</a:t>
            </a:r>
            <a:endParaRPr lang="en-US" altLang="zh-CN"/>
          </a:p>
          <a:p>
            <a:r>
              <a:rPr lang="zh-CN" altLang="en-US"/>
              <a:t>修改</a:t>
            </a:r>
            <a:r>
              <a:rPr lang="en-US" altLang="zh-CN"/>
              <a:t>apache</a:t>
            </a:r>
            <a:r>
              <a:rPr lang="zh-CN" altLang="en-US"/>
              <a:t>网站根目录为 </a:t>
            </a:r>
            <a:r>
              <a:rPr lang="en-US" altLang="zh-CN"/>
              <a:t>D:/www</a:t>
            </a:r>
            <a:endParaRPr lang="en-US" altLang="zh-CN"/>
          </a:p>
          <a:p>
            <a:r>
              <a:rPr lang="zh-CN" altLang="en-US"/>
              <a:t>修改默认文档为</a:t>
            </a:r>
            <a:r>
              <a:rPr lang="en-US" altLang="zh-CN"/>
              <a:t>: xxx.html</a:t>
            </a:r>
            <a:endParaRPr lang="en-US" altLang="zh-CN"/>
          </a:p>
          <a:p>
            <a:r>
              <a:rPr lang="zh-CN" altLang="en-US"/>
              <a:t>在网站根目录下新建 </a:t>
            </a:r>
            <a:r>
              <a:rPr lang="en-US" altLang="zh-CN"/>
              <a:t>index.html  </a:t>
            </a:r>
            <a:r>
              <a:rPr lang="zh-CN" altLang="en-US"/>
              <a:t>输出</a:t>
            </a:r>
            <a:r>
              <a:rPr lang="en-US" altLang="zh-CN"/>
              <a:t>Hello,World</a:t>
            </a:r>
            <a:endParaRPr lang="en-US" altLang="zh-CN"/>
          </a:p>
          <a:p>
            <a:r>
              <a:rPr lang="zh-CN" altLang="en-US"/>
              <a:t>访问</a:t>
            </a:r>
            <a:r>
              <a:rPr lang="en-US" altLang="zh-CN"/>
              <a:t>http://localhost </a:t>
            </a:r>
            <a:r>
              <a:rPr lang="zh-CN" altLang="en-US"/>
              <a:t>查看结果</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885" y="2275840"/>
            <a:ext cx="4634865" cy="1325880"/>
          </a:xfrm>
        </p:spPr>
        <p:txBody>
          <a:bodyPr>
            <a:normAutofit/>
          </a:bodyPr>
          <a:lstStyle/>
          <a:p>
            <a:r>
              <a:rPr lang="en-US" altLang="zh-CN" sz="4800">
                <a:solidFill>
                  <a:srgbClr val="0070C0"/>
                </a:solidFill>
              </a:rPr>
              <a:t>PHP</a:t>
            </a:r>
            <a:r>
              <a:rPr lang="zh-CN" altLang="en-US" sz="4800">
                <a:solidFill>
                  <a:srgbClr val="0070C0"/>
                </a:solidFill>
              </a:rPr>
              <a:t>基本语法</a:t>
            </a:r>
            <a:endParaRPr lang="zh-CN" altLang="en-US" sz="480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23147" y="1317413"/>
            <a:ext cx="10542693" cy="4321387"/>
          </a:xfrm>
          <a:prstGeom prst="rect">
            <a:avLst/>
          </a:prstGeom>
        </p:spPr>
        <p:txBody>
          <a:bodyPr>
            <a:normAutofit/>
          </a:bodyPr>
          <a:lstStyle/>
          <a:p>
            <a:pPr>
              <a:buClr>
                <a:srgbClr val="00B0F0"/>
              </a:buClr>
              <a:buFont typeface="Wingdings" panose="05000000000000000000" pitchFamily="2" charset="2"/>
              <a:buChar char=""/>
            </a:pPr>
            <a:r>
              <a:rPr lang="zh-CN" altLang="en-US" dirty="0">
                <a:solidFill>
                  <a:schemeClr val="tx1">
                    <a:lumMod val="95000"/>
                    <a:lumOff val="5000"/>
                  </a:schemeClr>
                </a:solidFill>
              </a:rPr>
              <a:t>Zend Studio</a:t>
            </a:r>
            <a:r>
              <a:rPr lang="zh-CN" altLang="en-US" dirty="0"/>
              <a:t>：商业版，Zend官方出品，基于eclipse</a:t>
            </a:r>
            <a:endParaRPr lang="zh-CN" altLang="en-US" dirty="0"/>
          </a:p>
          <a:p>
            <a:pPr>
              <a:buClr>
                <a:srgbClr val="00B0F0"/>
              </a:buClr>
              <a:buFont typeface="Wingdings" panose="05000000000000000000" pitchFamily="2" charset="2"/>
              <a:buChar char=""/>
            </a:pPr>
            <a:r>
              <a:rPr lang="zh-CN" altLang="en-US" b="1" dirty="0">
                <a:solidFill>
                  <a:srgbClr val="FF0000"/>
                </a:solidFill>
              </a:rPr>
              <a:t>PHP Storm</a:t>
            </a:r>
            <a:r>
              <a:rPr lang="zh-CN" altLang="en-US" dirty="0"/>
              <a:t>：商业版</a:t>
            </a:r>
            <a:endParaRPr lang="zh-CN" altLang="en-US" dirty="0"/>
          </a:p>
          <a:p>
            <a:pPr>
              <a:buClr>
                <a:srgbClr val="00B0F0"/>
              </a:buClr>
              <a:buFont typeface="Wingdings" panose="05000000000000000000" pitchFamily="2" charset="2"/>
              <a:buChar char=""/>
            </a:pPr>
            <a:r>
              <a:rPr lang="zh-CN" altLang="en-US" dirty="0"/>
              <a:t>Notepad++</a:t>
            </a:r>
            <a:endParaRPr lang="zh-CN" altLang="en-US" dirty="0"/>
          </a:p>
          <a:p>
            <a:pPr>
              <a:buClr>
                <a:srgbClr val="00B0F0"/>
              </a:buClr>
              <a:buFont typeface="Wingdings" panose="05000000000000000000" pitchFamily="2" charset="2"/>
              <a:buChar char=""/>
            </a:pPr>
            <a:r>
              <a:rPr lang="zh-CN" altLang="en-US" dirty="0">
                <a:sym typeface="+mn-ea"/>
              </a:rPr>
              <a:t>SublimeTex</a:t>
            </a:r>
            <a:r>
              <a:rPr lang="en-US" altLang="zh-CN" dirty="0">
                <a:sym typeface="+mn-ea"/>
              </a:rPr>
              <a:t>t</a:t>
            </a:r>
            <a:endParaRPr lang="zh-CN" altLang="en-US" dirty="0"/>
          </a:p>
          <a:p>
            <a:pPr>
              <a:buClr>
                <a:srgbClr val="00B0F0"/>
              </a:buClr>
              <a:buFont typeface="Wingdings" panose="05000000000000000000" pitchFamily="2" charset="2"/>
              <a:buChar char=""/>
            </a:pPr>
            <a:r>
              <a:rPr lang="zh-CN" altLang="en-US" dirty="0"/>
              <a:t>Editplus</a:t>
            </a:r>
            <a:endParaRPr lang="en-US" altLang="zh-CN" dirty="0"/>
          </a:p>
          <a:p>
            <a:pPr>
              <a:buClr>
                <a:srgbClr val="00B0F0"/>
              </a:buClr>
              <a:buFont typeface="Wingdings" panose="05000000000000000000" pitchFamily="2" charset="2"/>
              <a:buChar char=""/>
            </a:pPr>
            <a:r>
              <a:rPr lang="en-US" altLang="zh-CN" dirty="0"/>
              <a:t>Adobe </a:t>
            </a:r>
            <a:r>
              <a:rPr lang="en-US" altLang="zh-CN" dirty="0" err="1"/>
              <a:t>Dreamweave</a:t>
            </a:r>
            <a:endParaRPr lang="en-US" altLang="zh-CN" dirty="0"/>
          </a:p>
        </p:txBody>
      </p:sp>
      <p:sp>
        <p:nvSpPr>
          <p:cNvPr id="3" name="标题 2"/>
          <p:cNvSpPr>
            <a:spLocks noGrp="1"/>
          </p:cNvSpPr>
          <p:nvPr>
            <p:ph type="title"/>
          </p:nvPr>
        </p:nvSpPr>
        <p:spPr>
          <a:xfrm>
            <a:off x="748030" y="-8255"/>
            <a:ext cx="8759825" cy="1325880"/>
          </a:xfrm>
        </p:spPr>
        <p:txBody>
          <a:bodyPr/>
          <a:lstStyle/>
          <a:p>
            <a:r>
              <a:rPr lang="en-US" altLang="zh-CN" dirty="0" smtClean="0"/>
              <a:t>PHP</a:t>
            </a:r>
            <a:r>
              <a:rPr lang="zh-CN" altLang="en-US" dirty="0"/>
              <a:t>开发工具</a:t>
            </a:r>
            <a:r>
              <a:rPr lang="en-US" altLang="zh-CN" dirty="0"/>
              <a:t> </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PHPStorm</a:t>
            </a:r>
            <a:endParaRPr lang="en-US" altLang="zh-CN"/>
          </a:p>
        </p:txBody>
      </p:sp>
      <p:sp>
        <p:nvSpPr>
          <p:cNvPr id="3" name="内容占位符 2"/>
          <p:cNvSpPr>
            <a:spLocks noGrp="1"/>
          </p:cNvSpPr>
          <p:nvPr>
            <p:ph idx="1"/>
          </p:nvPr>
        </p:nvSpPr>
        <p:spPr/>
        <p:txBody>
          <a:bodyPr/>
          <a:p>
            <a:r>
              <a:rPr lang="zh-CN" altLang="en-US"/>
              <a:t>创建项目</a:t>
            </a:r>
            <a:endParaRPr lang="zh-CN" altLang="en-US"/>
          </a:p>
          <a:p>
            <a:r>
              <a:rPr lang="zh-CN" altLang="en-US"/>
              <a:t>配置字体</a:t>
            </a:r>
            <a:endParaRPr lang="zh-CN" altLang="en-US"/>
          </a:p>
          <a:p>
            <a:r>
              <a:rPr lang="zh-CN" altLang="en-US"/>
              <a:t>配置主题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24841" y="1109272"/>
            <a:ext cx="11110807" cy="5319468"/>
          </a:xfrm>
          <a:prstGeom prst="rect">
            <a:avLst/>
          </a:prstGeom>
        </p:spPr>
        <p:txBody>
          <a:bodyPr>
            <a:normAutofit/>
          </a:bodyPr>
          <a:lstStyle/>
          <a:p>
            <a:pPr>
              <a:lnSpc>
                <a:spcPct val="130000"/>
              </a:lnSpc>
            </a:pPr>
            <a:r>
              <a:rPr lang="zh-CN" altLang="en-US" sz="2400" dirty="0">
                <a:sym typeface="+mn-ea"/>
              </a:rPr>
              <a:t>PHP 文件的默认文件扩展名是 "</a:t>
            </a:r>
            <a:r>
              <a:rPr lang="zh-CN" altLang="en-US" sz="2400" b="1" dirty="0">
                <a:solidFill>
                  <a:srgbClr val="FF0000"/>
                </a:solidFill>
                <a:sym typeface="+mn-ea"/>
              </a:rPr>
              <a:t>.php</a:t>
            </a:r>
            <a:r>
              <a:rPr lang="zh-CN" altLang="en-US" sz="2400" dirty="0">
                <a:sym typeface="+mn-ea"/>
              </a:rPr>
              <a:t>"</a:t>
            </a:r>
            <a:endParaRPr lang="zh-CN" altLang="en-US" sz="2400" dirty="0"/>
          </a:p>
          <a:p>
            <a:pPr>
              <a:lnSpc>
                <a:spcPct val="130000"/>
              </a:lnSpc>
            </a:pPr>
            <a:r>
              <a:rPr lang="zh-CN" altLang="en-US" sz="2400" dirty="0"/>
              <a:t>PHP 文件可包含文本、HTML、JavaScript代码和 PHP 代码</a:t>
            </a:r>
            <a:endParaRPr lang="zh-CN" altLang="en-US" sz="2400" dirty="0"/>
          </a:p>
          <a:p>
            <a:pPr>
              <a:lnSpc>
                <a:spcPct val="130000"/>
              </a:lnSpc>
            </a:pPr>
            <a:r>
              <a:rPr lang="zh-CN" altLang="en-US" sz="2400" dirty="0"/>
              <a:t>PHP 代码在服务器上执行，结果以纯 HTML 形式返回给浏览器</a:t>
            </a:r>
            <a:endParaRPr lang="zh-CN" altLang="en-US" sz="2400" dirty="0"/>
          </a:p>
          <a:p>
            <a:pPr>
              <a:lnSpc>
                <a:spcPct val="130000"/>
              </a:lnSpc>
            </a:pPr>
            <a:r>
              <a:rPr lang="zh-CN" altLang="en-US" sz="2400" dirty="0"/>
              <a:t>PHP 脚本以 </a:t>
            </a:r>
            <a:r>
              <a:rPr lang="zh-CN" altLang="en-US" sz="2400" b="1" dirty="0">
                <a:solidFill>
                  <a:srgbClr val="FF0000"/>
                </a:solidFill>
              </a:rPr>
              <a:t>&lt;?php 开始，以 ?&gt; 结束</a:t>
            </a:r>
            <a:r>
              <a:rPr lang="zh-CN" altLang="en-US" sz="2400" dirty="0">
                <a:solidFill>
                  <a:schemeClr val="tx1">
                    <a:lumMod val="85000"/>
                    <a:lumOff val="15000"/>
                  </a:schemeClr>
                </a:solidFill>
              </a:rPr>
              <a:t>，在纯</a:t>
            </a:r>
            <a:r>
              <a:rPr lang="en-US" altLang="zh-CN" sz="2400" dirty="0">
                <a:solidFill>
                  <a:schemeClr val="tx1">
                    <a:lumMod val="85000"/>
                    <a:lumOff val="15000"/>
                  </a:schemeClr>
                </a:solidFill>
              </a:rPr>
              <a:t>PHP</a:t>
            </a:r>
            <a:r>
              <a:rPr lang="zh-CN" altLang="en-US" sz="2400" dirty="0">
                <a:solidFill>
                  <a:schemeClr val="tx1">
                    <a:lumMod val="85000"/>
                    <a:lumOff val="15000"/>
                  </a:schemeClr>
                </a:solidFill>
              </a:rPr>
              <a:t>文件中结束的</a:t>
            </a:r>
            <a:r>
              <a:rPr lang="en-US" altLang="zh-CN" sz="2400" dirty="0">
                <a:solidFill>
                  <a:schemeClr val="tx1">
                    <a:lumMod val="85000"/>
                    <a:lumOff val="15000"/>
                  </a:schemeClr>
                </a:solidFill>
              </a:rPr>
              <a:t>?&gt;</a:t>
            </a:r>
            <a:r>
              <a:rPr lang="zh-CN" altLang="en-US" sz="2400" dirty="0">
                <a:solidFill>
                  <a:schemeClr val="tx1">
                    <a:lumMod val="85000"/>
                    <a:lumOff val="15000"/>
                  </a:schemeClr>
                </a:solidFill>
              </a:rPr>
              <a:t>可以省去</a:t>
            </a:r>
            <a:endParaRPr lang="zh-CN" altLang="en-US" sz="1865" dirty="0">
              <a:solidFill>
                <a:schemeClr val="tx1">
                  <a:lumMod val="85000"/>
                  <a:lumOff val="15000"/>
                </a:schemeClr>
              </a:solidFill>
              <a:sym typeface="Arial" panose="020B0604020202020204" pitchFamily="34" charset="0"/>
            </a:endParaRPr>
          </a:p>
          <a:p>
            <a:pPr>
              <a:lnSpc>
                <a:spcPct val="130000"/>
              </a:lnSpc>
            </a:pPr>
            <a:r>
              <a:rPr lang="zh-CN" altLang="en-US" sz="2400" dirty="0"/>
              <a:t>PHP 中的每个代码行都</a:t>
            </a:r>
            <a:r>
              <a:rPr lang="zh-CN" altLang="en-US" sz="2400" b="1" dirty="0">
                <a:solidFill>
                  <a:srgbClr val="FF0000"/>
                </a:solidFill>
              </a:rPr>
              <a:t>必须以分号结束</a:t>
            </a:r>
            <a:r>
              <a:rPr lang="zh-CN" altLang="en-US" sz="2400" dirty="0"/>
              <a:t>。分号是一种分隔符，用于把指令集区分开来</a:t>
            </a:r>
            <a:endParaRPr lang="zh-CN" altLang="en-US" sz="2400" dirty="0"/>
          </a:p>
          <a:p>
            <a:pPr>
              <a:lnSpc>
                <a:spcPct val="130000"/>
              </a:lnSpc>
            </a:pPr>
            <a:r>
              <a:rPr lang="zh-CN" altLang="en-US" sz="2400" dirty="0"/>
              <a:t>PHP默认区分大小写，</a:t>
            </a:r>
            <a:r>
              <a:rPr lang="zh-CN" altLang="en-US" sz="2400" dirty="0">
                <a:sym typeface="Arial" panose="020B0604020202020204" pitchFamily="34" charset="0"/>
              </a:rPr>
              <a:t>但内置结构和关键字以及用户自定义的类名和函数名都是不区分大小写的。如：</a:t>
            </a:r>
            <a:r>
              <a:rPr lang="en-GB" altLang="en-US" sz="2400" dirty="0">
                <a:sym typeface="Arial" panose="020B0604020202020204" pitchFamily="34" charset="0"/>
              </a:rPr>
              <a:t>echo</a:t>
            </a:r>
            <a:r>
              <a:rPr lang="zh-CN" altLang="en-US" sz="2400" dirty="0">
                <a:sym typeface="Arial" panose="020B0604020202020204" pitchFamily="34" charset="0"/>
              </a:rPr>
              <a:t>、</a:t>
            </a:r>
            <a:r>
              <a:rPr lang="en-GB" altLang="en-US" sz="2400" dirty="0">
                <a:sym typeface="Arial" panose="020B0604020202020204" pitchFamily="34" charset="0"/>
              </a:rPr>
              <a:t>while</a:t>
            </a:r>
            <a:r>
              <a:rPr lang="zh-CN" altLang="en-US" sz="2400" dirty="0">
                <a:sym typeface="Arial" panose="020B0604020202020204" pitchFamily="34" charset="0"/>
              </a:rPr>
              <a:t>、</a:t>
            </a:r>
            <a:r>
              <a:rPr lang="en-GB" altLang="en-US" sz="2400" dirty="0">
                <a:sym typeface="Arial" panose="020B0604020202020204" pitchFamily="34" charset="0"/>
              </a:rPr>
              <a:t>function</a:t>
            </a:r>
            <a:r>
              <a:rPr lang="zh-CN" altLang="en-US" sz="2400" dirty="0">
                <a:sym typeface="Arial" panose="020B0604020202020204" pitchFamily="34" charset="0"/>
              </a:rPr>
              <a:t>名称等。</a:t>
            </a:r>
            <a:endParaRPr lang="zh-CN" altLang="en-US" sz="2400" dirty="0">
              <a:sym typeface="Arial" panose="020B0604020202020204" pitchFamily="34" charset="0"/>
            </a:endParaRPr>
          </a:p>
          <a:p>
            <a:pPr>
              <a:lnSpc>
                <a:spcPct val="130000"/>
              </a:lnSpc>
            </a:pPr>
            <a:endParaRPr lang="zh-CN" altLang="en-US" sz="2400" dirty="0"/>
          </a:p>
        </p:txBody>
      </p:sp>
      <p:sp>
        <p:nvSpPr>
          <p:cNvPr id="3" name="标题 2"/>
          <p:cNvSpPr>
            <a:spLocks noGrp="1"/>
          </p:cNvSpPr>
          <p:nvPr>
            <p:ph type="title"/>
          </p:nvPr>
        </p:nvSpPr>
        <p:spPr>
          <a:xfrm>
            <a:off x="208613" y="0"/>
            <a:ext cx="10515600" cy="1325563"/>
          </a:xfrm>
        </p:spPr>
        <p:txBody>
          <a:bodyPr/>
          <a:lstStyle/>
          <a:p>
            <a:r>
              <a:rPr lang="en-US" altLang="zh-CN" smtClean="0"/>
              <a:t> </a:t>
            </a:r>
            <a:r>
              <a:rPr lang="zh-CN" altLang="en-US" smtClean="0"/>
              <a:t>PHP</a:t>
            </a:r>
            <a:r>
              <a:rPr lang="zh-CN" altLang="en-US" dirty="0" smtClean="0"/>
              <a:t>格式</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239989" y="165078"/>
            <a:ext cx="11531600" cy="759884"/>
          </a:xfrm>
          <a:prstGeom prst="rect">
            <a:avLst/>
          </a:prstGeom>
        </p:spPr>
        <p:txBody>
          <a:bodyPr vert="horz" lIns="91440" tIns="45720" rIns="91440" bIns="45720" rtlCol="0" anchor="ctr">
            <a:normAutofit/>
          </a:bodyPr>
          <a:lstStyle>
            <a:lvl1pPr>
              <a:lnSpc>
                <a:spcPct val="90000"/>
              </a:lnSpc>
              <a:spcBef>
                <a:spcPct val="0"/>
              </a:spcBef>
              <a:buNone/>
              <a:defRPr sz="4400" b="1">
                <a:solidFill>
                  <a:schemeClr val="accent5">
                    <a:lumMod val="75000"/>
                  </a:schemeClr>
                </a:solidFill>
                <a:latin typeface="Heiti SC Light" charset="-122"/>
                <a:ea typeface="Heiti SC Light" charset="-122"/>
                <a:cs typeface="Heiti SC Light" charset="-122"/>
              </a:defRPr>
            </a:lvl1pPr>
          </a:lstStyle>
          <a:p>
            <a:r>
              <a:rPr dirty="0">
                <a:latin typeface="微软雅黑" panose="020B0503020204020204" pitchFamily="34" charset="-122"/>
                <a:ea typeface="微软雅黑" panose="020B0503020204020204" pitchFamily="34" charset="-122"/>
              </a:rPr>
              <a:t>PHP语言标记</a:t>
            </a:r>
            <a:endParaRPr dirty="0">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815340" y="1220893"/>
            <a:ext cx="5015653" cy="3749040"/>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10000"/>
              </a:lnSpc>
            </a:pPr>
            <a:r>
              <a:rPr lang="en-US" altLang="zh-CN" sz="2135" b="1" dirty="0">
                <a:solidFill>
                  <a:srgbClr val="9A400E"/>
                </a:solidFill>
              </a:rPr>
              <a:t>&lt;html&gt;</a:t>
            </a:r>
            <a:endParaRPr lang="en-US" altLang="zh-CN" sz="2135" b="1" dirty="0">
              <a:solidFill>
                <a:srgbClr val="9A400E"/>
              </a:solidFill>
            </a:endParaRPr>
          </a:p>
          <a:p>
            <a:pPr>
              <a:lnSpc>
                <a:spcPct val="110000"/>
              </a:lnSpc>
            </a:pPr>
            <a:r>
              <a:rPr lang="en-US" altLang="zh-CN" sz="2135" b="1" dirty="0">
                <a:solidFill>
                  <a:srgbClr val="9A400E"/>
                </a:solidFill>
              </a:rPr>
              <a:t>     &lt;head&gt;</a:t>
            </a:r>
            <a:endParaRPr lang="en-US" altLang="zh-CN" sz="2135" b="1" dirty="0">
              <a:solidFill>
                <a:srgbClr val="9A400E"/>
              </a:solidFill>
            </a:endParaRPr>
          </a:p>
          <a:p>
            <a:pPr>
              <a:lnSpc>
                <a:spcPct val="110000"/>
              </a:lnSpc>
            </a:pPr>
            <a:r>
              <a:rPr lang="en-US" altLang="zh-CN" sz="2135" b="1" dirty="0">
                <a:solidFill>
                  <a:srgbClr val="9A400E"/>
                </a:solidFill>
              </a:rPr>
              <a:t>            &lt;title&gt;</a:t>
            </a:r>
            <a:r>
              <a:rPr lang="zh-CN" altLang="en-US" sz="2135" b="1" dirty="0">
                <a:solidFill>
                  <a:srgbClr val="FF00FF"/>
                </a:solidFill>
              </a:rPr>
              <a:t>我的第一个</a:t>
            </a:r>
            <a:r>
              <a:rPr lang="en-US" altLang="zh-CN" sz="2135" b="1" dirty="0">
                <a:solidFill>
                  <a:srgbClr val="FF00FF"/>
                </a:solidFill>
              </a:rPr>
              <a:t>PHP</a:t>
            </a:r>
            <a:r>
              <a:rPr lang="zh-CN" altLang="en-US" sz="2135" b="1" dirty="0">
                <a:solidFill>
                  <a:srgbClr val="FF00FF"/>
                </a:solidFill>
              </a:rPr>
              <a:t>页面</a:t>
            </a:r>
            <a:r>
              <a:rPr lang="en-US" altLang="zh-CN" sz="2135" b="1" dirty="0">
                <a:solidFill>
                  <a:srgbClr val="9A400E"/>
                </a:solidFill>
              </a:rPr>
              <a:t>&lt;/title&gt;</a:t>
            </a:r>
            <a:endParaRPr lang="en-US" altLang="zh-CN" sz="2135" b="1" dirty="0">
              <a:solidFill>
                <a:srgbClr val="9A400E"/>
              </a:solidFill>
            </a:endParaRPr>
          </a:p>
          <a:p>
            <a:pPr>
              <a:lnSpc>
                <a:spcPct val="110000"/>
              </a:lnSpc>
            </a:pPr>
            <a:r>
              <a:rPr lang="en-US" altLang="zh-CN" sz="2135" b="1" dirty="0">
                <a:solidFill>
                  <a:srgbClr val="9A400E"/>
                </a:solidFill>
              </a:rPr>
              <a:t>     &lt;/head&gt;</a:t>
            </a:r>
            <a:endParaRPr lang="en-US" altLang="zh-CN" sz="2135" b="1" dirty="0">
              <a:solidFill>
                <a:srgbClr val="9A400E"/>
              </a:solidFill>
            </a:endParaRPr>
          </a:p>
          <a:p>
            <a:pPr>
              <a:lnSpc>
                <a:spcPct val="110000"/>
              </a:lnSpc>
            </a:pPr>
            <a:r>
              <a:rPr lang="en-US" altLang="zh-CN" sz="2135" b="1" dirty="0">
                <a:solidFill>
                  <a:srgbClr val="9A400E"/>
                </a:solidFill>
              </a:rPr>
              <a:t>     &lt;body&gt;</a:t>
            </a:r>
            <a:endParaRPr lang="en-US" altLang="zh-CN" sz="2135" b="1" dirty="0">
              <a:solidFill>
                <a:srgbClr val="9A400E"/>
              </a:solidFill>
            </a:endParaRPr>
          </a:p>
          <a:p>
            <a:pPr>
              <a:lnSpc>
                <a:spcPct val="110000"/>
              </a:lnSpc>
            </a:pPr>
            <a:r>
              <a:rPr lang="en-US" altLang="zh-CN" sz="2135" b="1" dirty="0">
                <a:solidFill>
                  <a:srgbClr val="9A400E"/>
                </a:solidFill>
              </a:rPr>
              <a:t>            &lt;h2&gt;</a:t>
            </a:r>
            <a:endParaRPr lang="en-US" altLang="zh-CN" sz="2135" b="1" dirty="0">
              <a:solidFill>
                <a:srgbClr val="9A400E"/>
              </a:solidFill>
            </a:endParaRPr>
          </a:p>
          <a:p>
            <a:pPr>
              <a:lnSpc>
                <a:spcPct val="110000"/>
              </a:lnSpc>
            </a:pPr>
            <a:r>
              <a:rPr lang="en-US" altLang="zh-CN" sz="2135" b="1" dirty="0">
                <a:solidFill>
                  <a:srgbClr val="9A400E"/>
                </a:solidFill>
              </a:rPr>
              <a:t>	</a:t>
            </a:r>
            <a:r>
              <a:rPr lang="en-US" altLang="zh-CN" sz="2135" b="1" dirty="0">
                <a:solidFill>
                  <a:schemeClr val="accent2"/>
                </a:solidFill>
              </a:rPr>
              <a:t>&lt;?</a:t>
            </a:r>
            <a:r>
              <a:rPr lang="en-US" altLang="zh-CN" sz="2135" b="1" dirty="0" err="1">
                <a:solidFill>
                  <a:schemeClr val="accent2"/>
                </a:solidFill>
              </a:rPr>
              <a:t>php</a:t>
            </a:r>
            <a:r>
              <a:rPr lang="en-US" altLang="zh-CN" sz="2135" b="1" dirty="0">
                <a:solidFill>
                  <a:schemeClr val="accent2"/>
                </a:solidFill>
              </a:rPr>
              <a:t>   </a:t>
            </a:r>
            <a:r>
              <a:rPr lang="en-US" altLang="zh-CN" sz="2135" b="1" dirty="0">
                <a:solidFill>
                  <a:srgbClr val="009900"/>
                </a:solidFill>
              </a:rPr>
              <a:t>echo </a:t>
            </a:r>
            <a:r>
              <a:rPr lang="en-US" altLang="zh-CN" sz="2135" b="1" dirty="0">
                <a:solidFill>
                  <a:schemeClr val="accent2"/>
                </a:solidFill>
              </a:rPr>
              <a:t>“</a:t>
            </a:r>
            <a:r>
              <a:rPr lang="en-US" altLang="zh-CN" sz="2135" b="1" dirty="0">
                <a:solidFill>
                  <a:srgbClr val="FF00FF"/>
                </a:solidFill>
              </a:rPr>
              <a:t>Hello, PHP!</a:t>
            </a:r>
            <a:r>
              <a:rPr lang="en-US" altLang="zh-CN" sz="2135" b="1" dirty="0">
                <a:solidFill>
                  <a:schemeClr val="accent2"/>
                </a:solidFill>
              </a:rPr>
              <a:t>”</a:t>
            </a:r>
            <a:r>
              <a:rPr lang="zh-CN" altLang="en-US" sz="2135" b="1" dirty="0">
                <a:solidFill>
                  <a:schemeClr val="accent2"/>
                </a:solidFill>
              </a:rPr>
              <a:t> </a:t>
            </a:r>
            <a:r>
              <a:rPr lang="en-US" altLang="zh-CN" sz="2135" b="1" dirty="0">
                <a:solidFill>
                  <a:schemeClr val="accent2"/>
                </a:solidFill>
              </a:rPr>
              <a:t>?&gt;</a:t>
            </a:r>
            <a:endParaRPr lang="en-US" altLang="zh-CN" sz="2135" b="1" dirty="0">
              <a:solidFill>
                <a:schemeClr val="accent2"/>
              </a:solidFill>
            </a:endParaRPr>
          </a:p>
          <a:p>
            <a:pPr>
              <a:lnSpc>
                <a:spcPct val="110000"/>
              </a:lnSpc>
            </a:pPr>
            <a:r>
              <a:rPr lang="en-US" altLang="zh-CN" sz="2135" b="1" dirty="0">
                <a:solidFill>
                  <a:schemeClr val="accent2"/>
                </a:solidFill>
              </a:rPr>
              <a:t>            </a:t>
            </a:r>
            <a:r>
              <a:rPr lang="en-US" altLang="zh-CN" sz="2135" b="1" dirty="0">
                <a:solidFill>
                  <a:srgbClr val="9A400E"/>
                </a:solidFill>
              </a:rPr>
              <a:t>&lt;/h2&gt;</a:t>
            </a:r>
            <a:endParaRPr lang="en-US" altLang="zh-CN" sz="2135" b="1" dirty="0">
              <a:solidFill>
                <a:srgbClr val="9A400E"/>
              </a:solidFill>
            </a:endParaRPr>
          </a:p>
          <a:p>
            <a:pPr>
              <a:lnSpc>
                <a:spcPct val="110000"/>
              </a:lnSpc>
            </a:pPr>
            <a:r>
              <a:rPr lang="en-US" altLang="zh-CN" sz="2135" b="1" dirty="0">
                <a:solidFill>
                  <a:srgbClr val="9A400E"/>
                </a:solidFill>
              </a:rPr>
              <a:t>     &lt;/body&gt;</a:t>
            </a:r>
            <a:endParaRPr lang="en-US" altLang="zh-CN" sz="2135" b="1" dirty="0">
              <a:solidFill>
                <a:srgbClr val="9A400E"/>
              </a:solidFill>
            </a:endParaRPr>
          </a:p>
          <a:p>
            <a:pPr>
              <a:lnSpc>
                <a:spcPct val="110000"/>
              </a:lnSpc>
            </a:pPr>
            <a:r>
              <a:rPr lang="en-US" altLang="zh-CN" sz="2135" b="1" dirty="0">
                <a:solidFill>
                  <a:srgbClr val="9A400E"/>
                </a:solidFill>
              </a:rPr>
              <a:t>&lt;/html&gt;</a:t>
            </a:r>
            <a:endParaRPr lang="en-US" altLang="zh-CN" sz="2135" b="1" dirty="0">
              <a:solidFill>
                <a:srgbClr val="9A400E"/>
              </a:solidFill>
            </a:endParaRPr>
          </a:p>
        </p:txBody>
      </p:sp>
      <p:pic>
        <p:nvPicPr>
          <p:cNvPr id="6" name="Picture 5"/>
          <p:cNvPicPr>
            <a:picLocks noChangeAspect="1" noChangeArrowheads="1"/>
          </p:cNvPicPr>
          <p:nvPr/>
        </p:nvPicPr>
        <p:blipFill>
          <a:blip r:embed="rId1"/>
          <a:srcRect/>
          <a:stretch>
            <a:fillRect/>
          </a:stretch>
        </p:blipFill>
        <p:spPr bwMode="auto">
          <a:xfrm>
            <a:off x="7631853" y="1412240"/>
            <a:ext cx="2812627" cy="3007360"/>
          </a:xfrm>
          <a:prstGeom prst="rect">
            <a:avLst/>
          </a:prstGeom>
          <a:noFill/>
          <a:ln w="9525">
            <a:noFill/>
            <a:miter lim="800000"/>
            <a:headEnd/>
            <a:tailEnd/>
          </a:ln>
        </p:spPr>
      </p:pic>
      <p:sp>
        <p:nvSpPr>
          <p:cNvPr id="7" name="Rectangle 6"/>
          <p:cNvSpPr>
            <a:spLocks noChangeArrowheads="1"/>
          </p:cNvSpPr>
          <p:nvPr/>
        </p:nvSpPr>
        <p:spPr bwMode="auto">
          <a:xfrm>
            <a:off x="335280" y="5061374"/>
            <a:ext cx="11667067" cy="1258993"/>
          </a:xfrm>
          <a:prstGeom prst="rect">
            <a:avLst/>
          </a:prstGeom>
          <a:noFill/>
          <a:ln w="9525">
            <a:noFill/>
            <a:miter lim="800000"/>
          </a:ln>
        </p:spPr>
        <p:txBody>
          <a:bodyPr/>
          <a:lstStyle/>
          <a:p>
            <a:pPr marL="457200" indent="-457200" eaLnBrk="0" hangingPunct="0">
              <a:lnSpc>
                <a:spcPct val="150000"/>
              </a:lnSpc>
              <a:spcBef>
                <a:spcPct val="20000"/>
              </a:spcBef>
              <a:buClr>
                <a:schemeClr val="accent2"/>
              </a:buClr>
              <a:buSzPct val="75000"/>
            </a:pPr>
            <a:r>
              <a:rPr lang="zh-CN" altLang="en-US" sz="3200" dirty="0">
                <a:solidFill>
                  <a:srgbClr val="292929"/>
                </a:solidFill>
                <a:latin typeface="宋体" panose="02010600030101010101" pitchFamily="2" charset="-122"/>
              </a:rPr>
              <a:t>      </a:t>
            </a:r>
            <a:r>
              <a:rPr lang="zh-CN" altLang="en-US" sz="1600" b="1" dirty="0">
                <a:solidFill>
                  <a:srgbClr val="FF0000"/>
                </a:solidFill>
                <a:latin typeface="微软雅黑" panose="020B0503020204020204" pitchFamily="34" charset="-122"/>
                <a:ea typeface="微软雅黑" panose="020B0503020204020204" pitchFamily="34" charset="-122"/>
              </a:rPr>
              <a:t>文件后缀名为</a:t>
            </a:r>
            <a:r>
              <a:rPr lang="en-US" altLang="zh-CN" sz="1600" b="1" dirty="0">
                <a:solidFill>
                  <a:srgbClr val="FF0000"/>
                </a:solidFill>
                <a:latin typeface="微软雅黑" panose="020B0503020204020204" pitchFamily="34" charset="-122"/>
                <a:ea typeface="微软雅黑" panose="020B0503020204020204" pitchFamily="34" charset="-122"/>
              </a:rPr>
              <a:t>.</a:t>
            </a:r>
            <a:r>
              <a:rPr lang="en-US" altLang="zh-CN" sz="1600" b="1" dirty="0" err="1">
                <a:solidFill>
                  <a:srgbClr val="FF0000"/>
                </a:solidFill>
                <a:latin typeface="微软雅黑" panose="020B0503020204020204" pitchFamily="34" charset="-122"/>
                <a:ea typeface="微软雅黑" panose="020B0503020204020204" pitchFamily="34" charset="-122"/>
              </a:rPr>
              <a:t>php</a:t>
            </a:r>
            <a:r>
              <a:rPr lang="zh-CN" altLang="en-US" sz="1600" b="1" dirty="0">
                <a:solidFill>
                  <a:srgbClr val="FF0000"/>
                </a:solidFill>
                <a:latin typeface="微软雅黑" panose="020B0503020204020204" pitchFamily="34" charset="-122"/>
                <a:ea typeface="微软雅黑" panose="020B0503020204020204" pitchFamily="34" charset="-122"/>
              </a:rPr>
              <a:t>结尾</a:t>
            </a:r>
            <a:r>
              <a:rPr lang="zh-CN" altLang="en-US" sz="1600" dirty="0">
                <a:solidFill>
                  <a:srgbClr val="292929"/>
                </a:solidFill>
                <a:latin typeface="微软雅黑" panose="020B0503020204020204" pitchFamily="34" charset="-122"/>
                <a:ea typeface="微软雅黑" panose="020B0503020204020204" pitchFamily="34" charset="-122"/>
              </a:rPr>
              <a:t>，上传到</a:t>
            </a:r>
            <a:r>
              <a:rPr lang="en-US" altLang="zh-CN" sz="1600" dirty="0">
                <a:solidFill>
                  <a:srgbClr val="292929"/>
                </a:solidFill>
                <a:latin typeface="微软雅黑" panose="020B0503020204020204" pitchFamily="34" charset="-122"/>
                <a:ea typeface="微软雅黑" panose="020B0503020204020204" pitchFamily="34" charset="-122"/>
              </a:rPr>
              <a:t>Web</a:t>
            </a:r>
            <a:r>
              <a:rPr lang="zh-CN" altLang="en-US" sz="1600" dirty="0">
                <a:solidFill>
                  <a:srgbClr val="292929"/>
                </a:solidFill>
                <a:latin typeface="微软雅黑" panose="020B0503020204020204" pitchFamily="34" charset="-122"/>
                <a:ea typeface="微软雅黑" panose="020B0503020204020204" pitchFamily="34" charset="-122"/>
              </a:rPr>
              <a:t>服务器的文档根目录下，通过浏览器访问</a:t>
            </a:r>
            <a:r>
              <a:rPr lang="en-US" altLang="zh-CN" sz="1600" dirty="0">
                <a:solidFill>
                  <a:srgbClr val="292929"/>
                </a:solidFill>
                <a:latin typeface="微软雅黑" panose="020B0503020204020204" pitchFamily="34" charset="-122"/>
                <a:ea typeface="微软雅黑" panose="020B0503020204020204" pitchFamily="34" charset="-122"/>
              </a:rPr>
              <a:t>Web</a:t>
            </a:r>
            <a:r>
              <a:rPr lang="zh-CN" altLang="en-US" sz="1600" dirty="0">
                <a:solidFill>
                  <a:srgbClr val="292929"/>
                </a:solidFill>
                <a:latin typeface="微软雅黑" panose="020B0503020204020204" pitchFamily="34" charset="-122"/>
                <a:ea typeface="微软雅黑" panose="020B0503020204020204" pitchFamily="34" charset="-122"/>
              </a:rPr>
              <a:t>服务器管理下的</a:t>
            </a:r>
            <a:r>
              <a:rPr lang="en-US" altLang="zh-CN" sz="1600" dirty="0">
                <a:solidFill>
                  <a:srgbClr val="292929"/>
                </a:solidFill>
                <a:latin typeface="微软雅黑" panose="020B0503020204020204" pitchFamily="34" charset="-122"/>
                <a:ea typeface="微软雅黑" panose="020B0503020204020204" pitchFamily="34" charset="-122"/>
              </a:rPr>
              <a:t>PHP</a:t>
            </a:r>
            <a:r>
              <a:rPr lang="zh-CN" altLang="en-US" sz="1600" dirty="0">
                <a:solidFill>
                  <a:srgbClr val="292929"/>
                </a:solidFill>
                <a:latin typeface="微软雅黑" panose="020B0503020204020204" pitchFamily="34" charset="-122"/>
                <a:ea typeface="微软雅黑" panose="020B0503020204020204" pitchFamily="34" charset="-122"/>
              </a:rPr>
              <a:t>文件，就可以运行</a:t>
            </a:r>
            <a:r>
              <a:rPr lang="en-US" altLang="zh-CN" sz="1600" dirty="0">
                <a:solidFill>
                  <a:srgbClr val="292929"/>
                </a:solidFill>
                <a:latin typeface="微软雅黑" panose="020B0503020204020204" pitchFamily="34" charset="-122"/>
                <a:ea typeface="微软雅黑" panose="020B0503020204020204" pitchFamily="34" charset="-122"/>
              </a:rPr>
              <a:t>PHP</a:t>
            </a:r>
            <a:r>
              <a:rPr lang="zh-CN" altLang="en-US" sz="1600" dirty="0">
                <a:solidFill>
                  <a:srgbClr val="292929"/>
                </a:solidFill>
                <a:latin typeface="微软雅黑" panose="020B0503020204020204" pitchFamily="34" charset="-122"/>
                <a:ea typeface="微软雅黑" panose="020B0503020204020204" pitchFamily="34" charset="-122"/>
              </a:rPr>
              <a:t>文件。</a:t>
            </a:r>
            <a:endParaRPr lang="zh-CN" altLang="en-US" sz="1600" dirty="0">
              <a:solidFill>
                <a:srgbClr val="292929"/>
              </a:solidFill>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3696548" y="4389967"/>
            <a:ext cx="1238673" cy="480060"/>
          </a:xfrm>
          <a:prstGeom prst="wedgeRoundRectCallout">
            <a:avLst>
              <a:gd name="adj1" fmla="val -106611"/>
              <a:gd name="adj2" fmla="val -76046"/>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这就是</a:t>
            </a:r>
            <a:r>
              <a:rPr lang="en-US" altLang="zh-CN" sz="1600" b="1"/>
              <a:t>PHP</a:t>
            </a:r>
            <a:r>
              <a:rPr lang="zh-CN" altLang="en-US" sz="1600" b="1"/>
              <a:t>脚本</a:t>
            </a:r>
            <a:endParaRPr lang="zh-CN" altLang="en-US" sz="1600" b="1"/>
          </a:p>
        </p:txBody>
      </p:sp>
      <p:sp>
        <p:nvSpPr>
          <p:cNvPr id="9" name="AutoShape 8"/>
          <p:cNvSpPr>
            <a:spLocks noChangeArrowheads="1"/>
          </p:cNvSpPr>
          <p:nvPr/>
        </p:nvSpPr>
        <p:spPr bwMode="auto">
          <a:xfrm>
            <a:off x="2735581" y="2948940"/>
            <a:ext cx="1057487" cy="281093"/>
          </a:xfrm>
          <a:prstGeom prst="wedgeRoundRectCallout">
            <a:avLst>
              <a:gd name="adj1" fmla="val -71694"/>
              <a:gd name="adj2" fmla="val 176431"/>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起始符</a:t>
            </a:r>
            <a:endParaRPr lang="zh-CN" altLang="en-US" sz="1600" b="1"/>
          </a:p>
        </p:txBody>
      </p:sp>
      <p:sp>
        <p:nvSpPr>
          <p:cNvPr id="10" name="AutoShape 9"/>
          <p:cNvSpPr>
            <a:spLocks noChangeArrowheads="1"/>
          </p:cNvSpPr>
          <p:nvPr/>
        </p:nvSpPr>
        <p:spPr bwMode="auto">
          <a:xfrm>
            <a:off x="4175760" y="2757594"/>
            <a:ext cx="1032933" cy="287020"/>
          </a:xfrm>
          <a:prstGeom prst="wedgeRoundRectCallout">
            <a:avLst>
              <a:gd name="adj1" fmla="val 67056"/>
              <a:gd name="adj2" fmla="val 213283"/>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865" b="1"/>
              <a:t>结束符</a:t>
            </a:r>
            <a:endParaRPr lang="zh-CN" altLang="en-US" sz="1865" b="1"/>
          </a:p>
        </p:txBody>
      </p:sp>
      <p:sp>
        <p:nvSpPr>
          <p:cNvPr id="11" name="Rectangle 11"/>
          <p:cNvSpPr>
            <a:spLocks noChangeArrowheads="1"/>
          </p:cNvSpPr>
          <p:nvPr/>
        </p:nvSpPr>
        <p:spPr bwMode="auto">
          <a:xfrm>
            <a:off x="2159847" y="3429847"/>
            <a:ext cx="3561080" cy="468207"/>
          </a:xfrm>
          <a:prstGeom prst="rect">
            <a:avLst/>
          </a:prstGeom>
          <a:noFill/>
          <a:ln w="28575">
            <a:solidFill>
              <a:srgbClr val="FF0000"/>
            </a:solidFill>
            <a:miter lim="800000"/>
          </a:ln>
        </p:spPr>
        <p:txBody>
          <a:bodyPr wrap="none" anchor="ctr"/>
          <a:lstStyle/>
          <a:p>
            <a:pPr algn="ctr">
              <a:spcBef>
                <a:spcPct val="20000"/>
              </a:spcBef>
            </a:pPr>
            <a:endParaRPr lang="zh-CN" altLang="en-US" sz="3735">
              <a:solidFill>
                <a:srgbClr val="FF0000"/>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8"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885" y="2275840"/>
            <a:ext cx="4634865" cy="1325880"/>
          </a:xfrm>
        </p:spPr>
        <p:txBody>
          <a:bodyPr>
            <a:normAutofit/>
          </a:bodyPr>
          <a:lstStyle/>
          <a:p>
            <a:r>
              <a:rPr lang="en-US" altLang="zh-CN" sz="4800">
                <a:solidFill>
                  <a:srgbClr val="0070C0"/>
                </a:solidFill>
              </a:rPr>
              <a:t>PHP</a:t>
            </a:r>
            <a:r>
              <a:rPr lang="zh-CN" altLang="en-US" sz="4800">
                <a:solidFill>
                  <a:srgbClr val="0070C0"/>
                </a:solidFill>
              </a:rPr>
              <a:t>介绍</a:t>
            </a:r>
            <a:endParaRPr lang="zh-CN" altLang="en-US" sz="480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23392" y="1316766"/>
            <a:ext cx="9121013" cy="960967"/>
          </a:xfrm>
          <a:prstGeom prst="rect">
            <a:avLst/>
          </a:prstGeom>
        </p:spPr>
        <p:txBody>
          <a:bodyPr>
            <a:noAutofit/>
          </a:bodyPr>
          <a:lstStyle/>
          <a:p>
            <a:r>
              <a:rPr lang="zh-CN" altLang="en-US" sz="2665"/>
              <a:t>单行注释              </a:t>
            </a:r>
            <a:r>
              <a:rPr lang="en-US" altLang="zh-CN" sz="2665"/>
              <a:t>//</a:t>
            </a:r>
            <a:r>
              <a:rPr lang="zh-CN" altLang="en-US" sz="2665"/>
              <a:t>注释的内容</a:t>
            </a:r>
            <a:endParaRPr lang="zh-CN" altLang="en-US" sz="2665"/>
          </a:p>
          <a:p>
            <a:r>
              <a:rPr lang="zh-CN" altLang="en-US" sz="2665"/>
              <a:t>多行注释              </a:t>
            </a:r>
            <a:r>
              <a:rPr lang="en-US" altLang="zh-CN" sz="2665"/>
              <a:t>/* </a:t>
            </a:r>
            <a:r>
              <a:rPr lang="zh-CN" altLang="en-US" sz="2665"/>
              <a:t>注释的内容</a:t>
            </a:r>
            <a:r>
              <a:rPr lang="en-US" altLang="zh-CN" sz="2665"/>
              <a:t>*/</a:t>
            </a:r>
            <a:endParaRPr lang="en-US" altLang="zh-CN" sz="2665"/>
          </a:p>
        </p:txBody>
      </p:sp>
      <p:sp>
        <p:nvSpPr>
          <p:cNvPr id="3" name="标题 2"/>
          <p:cNvSpPr>
            <a:spLocks noGrp="1"/>
          </p:cNvSpPr>
          <p:nvPr>
            <p:ph type="title"/>
          </p:nvPr>
        </p:nvSpPr>
        <p:spPr>
          <a:xfrm>
            <a:off x="214009" y="-8797"/>
            <a:ext cx="10515600" cy="1325563"/>
          </a:xfrm>
        </p:spPr>
        <p:txBody>
          <a:bodyPr/>
          <a:lstStyle/>
          <a:p>
            <a:r>
              <a:rPr lang="en-US" altLang="zh-CN" smtClean="0"/>
              <a:t>PHP</a:t>
            </a:r>
            <a:r>
              <a:rPr lang="zh-CN" altLang="en-US" dirty="0"/>
              <a:t>注释</a:t>
            </a:r>
            <a:endParaRPr lang="zh-CN" altLang="en-US" dirty="0"/>
          </a:p>
        </p:txBody>
      </p:sp>
      <p:sp>
        <p:nvSpPr>
          <p:cNvPr id="5" name="文本框 4"/>
          <p:cNvSpPr txBox="1"/>
          <p:nvPr/>
        </p:nvSpPr>
        <p:spPr>
          <a:xfrm>
            <a:off x="815340" y="3429000"/>
            <a:ext cx="9726507" cy="1118127"/>
          </a:xfrm>
          <a:prstGeom prst="rect">
            <a:avLst/>
          </a:prstGeom>
          <a:noFill/>
        </p:spPr>
        <p:txBody>
          <a:bodyPr wrap="square" rtlCol="0">
            <a:spAutoFit/>
          </a:bodyPr>
          <a:lstStyle/>
          <a:p>
            <a:r>
              <a:rPr lang="zh-CN" altLang="en-US" sz="2135" dirty="0">
                <a:latin typeface="微软雅黑" panose="020B0503020204020204" pitchFamily="34" charset="-122"/>
                <a:ea typeface="微软雅黑" panose="020B0503020204020204" pitchFamily="34" charset="-122"/>
                <a:sym typeface="Arial" panose="020B0604020202020204" pitchFamily="34" charset="0"/>
              </a:rPr>
              <a:t>程序员在编程时使用注释是一种良好的习惯，</a:t>
            </a:r>
            <a:r>
              <a:rPr lang="zh-CN" altLang="en-US" sz="2135"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便于代码阅读</a:t>
            </a:r>
            <a:r>
              <a:rPr lang="zh-CN" altLang="en-US" sz="2135" dirty="0">
                <a:latin typeface="微软雅黑" panose="020B0503020204020204" pitchFamily="34" charset="-122"/>
                <a:ea typeface="微软雅黑" panose="020B0503020204020204" pitchFamily="34" charset="-122"/>
                <a:sym typeface="Arial" panose="020B0604020202020204" pitchFamily="34" charset="0"/>
              </a:rPr>
              <a:t>和</a:t>
            </a:r>
            <a:r>
              <a:rPr lang="zh-CN" altLang="en-US" sz="2135"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调试程序</a:t>
            </a:r>
            <a:endParaRPr lang="zh-CN" altLang="en-US" sz="2135"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sz="2135" dirty="0">
                <a:latin typeface="微软雅黑" panose="020B0503020204020204" pitchFamily="34" charset="-122"/>
                <a:ea typeface="微软雅黑" panose="020B0503020204020204" pitchFamily="34" charset="-122"/>
                <a:sym typeface="Arial" panose="020B0604020202020204" pitchFamily="34" charset="0"/>
              </a:rPr>
              <a:t>注意： 注释要写在代码的上面或是右边</a:t>
            </a:r>
            <a:endParaRPr lang="zh-CN" altLang="en-US" sz="2135" dirty="0">
              <a:latin typeface="微软雅黑" panose="020B0503020204020204" pitchFamily="34" charset="-122"/>
              <a:ea typeface="微软雅黑" panose="020B0503020204020204" pitchFamily="34" charset="-122"/>
              <a:sym typeface="Arial" panose="020B0604020202020204" pitchFamily="34" charset="0"/>
            </a:endParaRPr>
          </a:p>
          <a:p>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23147" y="1028700"/>
            <a:ext cx="11306387" cy="5469467"/>
          </a:xfrm>
          <a:prstGeom prst="rect">
            <a:avLst/>
          </a:prstGeom>
        </p:spPr>
        <p:txBody>
          <a:bodyPr>
            <a:noAutofit/>
          </a:bodyPr>
          <a:lstStyle/>
          <a:p>
            <a:r>
              <a:rPr lang="zh-CN" altLang="en-US" sz="2135" dirty="0" smtClean="0"/>
              <a:t> echo</a:t>
            </a:r>
            <a:r>
              <a:rPr lang="zh-CN" altLang="en-US" sz="2135" dirty="0"/>
              <a:t>()</a:t>
            </a:r>
            <a:endParaRPr lang="zh-CN" altLang="en-US" sz="2135" dirty="0"/>
          </a:p>
          <a:p>
            <a:pPr marL="609600" lvl="1" indent="0">
              <a:buNone/>
            </a:pPr>
            <a:r>
              <a:rPr lang="zh-CN" altLang="en-US" sz="1865" dirty="0"/>
              <a:t>echo() 函数输出一个或多个字符串，多个值之间用逗号分隔。echo() 函数实际不是一个函数，所以您不必对它使用括号。然而，如果您希望向 echo() 传递一个以上的参数，使用括号将会生成解析错误。echo() 函数比 print() 速度稍快</a:t>
            </a:r>
            <a:endParaRPr lang="zh-CN" altLang="en-US" sz="1865" dirty="0"/>
          </a:p>
          <a:p>
            <a:r>
              <a:rPr lang="zh-CN" altLang="en-US" sz="2135" dirty="0" smtClean="0"/>
              <a:t> print</a:t>
            </a:r>
            <a:r>
              <a:rPr lang="zh-CN" altLang="en-US" sz="2135" dirty="0"/>
              <a:t>()</a:t>
            </a:r>
            <a:endParaRPr lang="zh-CN" altLang="en-US" sz="2135" dirty="0"/>
          </a:p>
          <a:p>
            <a:pPr marL="609600" lvl="1" indent="0">
              <a:buNone/>
            </a:pPr>
            <a:r>
              <a:rPr lang="zh-CN" altLang="en-US" sz="1865" dirty="0"/>
              <a:t>print() 函数输出一个字符串，print() 函数实际不是一个函数，所以您不必对它使用括号</a:t>
            </a:r>
            <a:endParaRPr lang="zh-CN" altLang="en-US" sz="1865" dirty="0"/>
          </a:p>
          <a:p>
            <a:r>
              <a:rPr lang="zh-CN" altLang="en-US" sz="2135" b="1" dirty="0" smtClean="0">
                <a:solidFill>
                  <a:srgbClr val="FF0000"/>
                </a:solidFill>
              </a:rPr>
              <a:t> print_r</a:t>
            </a:r>
            <a:r>
              <a:rPr lang="zh-CN" altLang="en-US" sz="2135" b="1" dirty="0">
                <a:solidFill>
                  <a:srgbClr val="FF0000"/>
                </a:solidFill>
              </a:rPr>
              <a:t>()</a:t>
            </a:r>
            <a:endParaRPr lang="zh-CN" altLang="en-US" sz="2135" b="1" dirty="0">
              <a:solidFill>
                <a:srgbClr val="FF0000"/>
              </a:solidFill>
            </a:endParaRPr>
          </a:p>
          <a:p>
            <a:pPr marL="609600" lvl="1" indent="0">
              <a:buNone/>
            </a:pPr>
            <a:r>
              <a:rPr lang="zh-CN" altLang="en-US" sz="1865" dirty="0"/>
              <a:t>可以把字符串和数字简单地打印出来，而数组则以括起来的键和值得列表形式显示，并以Array开头。但print_r()输出布尔值和NULL的结果没有意义，因为都是打印"\n"。因此用var_dump()函数更适合调试。</a:t>
            </a:r>
            <a:endParaRPr lang="zh-CN" altLang="en-US" sz="1865" dirty="0"/>
          </a:p>
          <a:p>
            <a:r>
              <a:rPr lang="zh-CN" altLang="en-US" sz="2135" b="1" dirty="0" smtClean="0">
                <a:solidFill>
                  <a:srgbClr val="FF0000"/>
                </a:solidFill>
              </a:rPr>
              <a:t> var_dump</a:t>
            </a:r>
            <a:r>
              <a:rPr lang="zh-CN" altLang="en-US" sz="2135" b="1" dirty="0">
                <a:solidFill>
                  <a:srgbClr val="FF0000"/>
                </a:solidFill>
              </a:rPr>
              <a:t>()</a:t>
            </a:r>
            <a:endParaRPr lang="zh-CN" altLang="en-US" sz="2135" b="1" dirty="0">
              <a:solidFill>
                <a:srgbClr val="FF0000"/>
              </a:solidFill>
            </a:endParaRPr>
          </a:p>
          <a:p>
            <a:pPr marL="609600" lvl="1" indent="0">
              <a:buNone/>
            </a:pPr>
            <a:r>
              <a:rPr lang="zh-CN" altLang="en-US" sz="1865" dirty="0"/>
              <a:t>判断一个变量的类型与长度,并输出变量的数值,如果变量有值输的是变量的值并回返数据类型。此函数显示关于一个或多个表达式的结构信息，包括表达式的类型与值。数组将递归展开值，通过缩进显示其结构。</a:t>
            </a:r>
            <a:endParaRPr lang="zh-CN" altLang="en-US" sz="1865" dirty="0"/>
          </a:p>
        </p:txBody>
      </p:sp>
      <p:sp>
        <p:nvSpPr>
          <p:cNvPr id="3" name="标题 2"/>
          <p:cNvSpPr>
            <a:spLocks noGrp="1"/>
          </p:cNvSpPr>
          <p:nvPr>
            <p:ph type="title"/>
          </p:nvPr>
        </p:nvSpPr>
        <p:spPr>
          <a:xfrm>
            <a:off x="0" y="1"/>
            <a:ext cx="10515600" cy="1028700"/>
          </a:xfrm>
        </p:spPr>
        <p:txBody>
          <a:bodyPr/>
          <a:lstStyle/>
          <a:p>
            <a:r>
              <a:rPr lang="en-US" altLang="zh-CN" smtClean="0"/>
              <a:t> PHP</a:t>
            </a:r>
            <a:r>
              <a:rPr lang="zh-CN" altLang="en-US" dirty="0"/>
              <a:t>输出语句</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PHP</a:t>
            </a:r>
            <a:r>
              <a:rPr lang="zh-CN" altLang="en-US"/>
              <a:t>文档类型及汉字编码声明</a:t>
            </a:r>
            <a:endParaRPr lang="zh-CN" altLang="en-US"/>
          </a:p>
        </p:txBody>
      </p:sp>
      <p:sp>
        <p:nvSpPr>
          <p:cNvPr id="3" name="内容占位符 2"/>
          <p:cNvSpPr>
            <a:spLocks noGrp="1"/>
          </p:cNvSpPr>
          <p:nvPr>
            <p:ph idx="1"/>
          </p:nvPr>
        </p:nvSpPr>
        <p:spPr/>
        <p:txBody>
          <a:bodyPr/>
          <a:p>
            <a:r>
              <a:rPr lang="zh-CN" altLang="en-US" b="1">
                <a:solidFill>
                  <a:srgbClr val="FF0000"/>
                </a:solidFill>
              </a:rPr>
              <a:t>header("Content-Type:text/html;charset=utf-8");</a:t>
            </a:r>
            <a:endParaRPr lang="zh-CN" altLang="en-US"/>
          </a:p>
          <a:p>
            <a:pPr lvl="1"/>
            <a:r>
              <a:rPr lang="zh-CN" altLang="en-US"/>
              <a:t>要求写在代码的最前面</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创建</a:t>
            </a:r>
            <a:r>
              <a:rPr lang="en-US" altLang="zh-CN"/>
              <a:t>index.php</a:t>
            </a:r>
            <a:r>
              <a:rPr lang="zh-CN" altLang="en-US"/>
              <a:t>文件，输出</a:t>
            </a:r>
            <a:r>
              <a:rPr lang="en-US" altLang="zh-CN"/>
              <a:t>: 'PHP</a:t>
            </a:r>
            <a:r>
              <a:rPr lang="zh-CN" altLang="en-US"/>
              <a:t>是世界上最好的语言</a:t>
            </a:r>
            <a:r>
              <a:rPr lang="en-US" altLang="zh-CN"/>
              <a:t>'</a:t>
            </a:r>
            <a:endParaRPr lang="en-US" altLang="zh-CN"/>
          </a:p>
          <a:p>
            <a:r>
              <a:rPr lang="zh-CN" altLang="en-US"/>
              <a:t>访问</a:t>
            </a:r>
            <a:r>
              <a:rPr lang="en-US" altLang="zh-CN"/>
              <a:t>: http://localhost/index.php </a:t>
            </a:r>
            <a:r>
              <a:rPr lang="zh-CN" altLang="en-US"/>
              <a:t>查看结果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239143" y="356425"/>
            <a:ext cx="11531600" cy="759884"/>
          </a:xfrm>
          <a:prstGeom prst="rect">
            <a:avLst/>
          </a:prstGeom>
          <a:noFill/>
          <a:ln>
            <a:noFill/>
          </a:ln>
        </p:spPr>
        <p:txBody>
          <a:bodyPr vert="horz" wrap="square" lIns="137160" tIns="68580" rIns="137160" bIns="68580" numCol="1" rtlCol="0" anchor="ctr" anchorCtr="0" compatLnSpc="1">
            <a:normAutofit/>
          </a:bodyPr>
          <a:lstStyle/>
          <a:p>
            <a:pPr defTabSz="1370965">
              <a:spcBef>
                <a:spcPct val="0"/>
              </a:spcBef>
              <a:defRPr/>
            </a:pPr>
            <a:r>
              <a:rPr lang="zh-CN" altLang="en-US" sz="3735" b="1" dirty="0" smtClean="0">
                <a:solidFill>
                  <a:schemeClr val="accent5">
                    <a:lumMod val="75000"/>
                  </a:schemeClr>
                </a:solidFill>
                <a:effectLst/>
                <a:latin typeface="微软雅黑" panose="020B0503020204020204" pitchFamily="34" charset="-122"/>
                <a:ea typeface="微软雅黑" panose="020B0503020204020204" pitchFamily="34" charset="-122"/>
                <a:cs typeface="+mj-cs"/>
              </a:rPr>
              <a:t>PHP </a:t>
            </a:r>
            <a:r>
              <a:rPr lang="zh-CN" altLang="en-US" sz="3735" b="1" dirty="0">
                <a:solidFill>
                  <a:schemeClr val="accent5">
                    <a:lumMod val="75000"/>
                  </a:schemeClr>
                </a:solidFill>
                <a:effectLst/>
                <a:latin typeface="微软雅黑" panose="020B0503020204020204" pitchFamily="34" charset="-122"/>
                <a:ea typeface="微软雅黑" panose="020B0503020204020204" pitchFamily="34" charset="-122"/>
                <a:cs typeface="+mj-cs"/>
              </a:rPr>
              <a:t>是什么</a:t>
            </a:r>
            <a:r>
              <a:rPr lang="zh-CN" altLang="en-US" sz="3735" b="1" dirty="0" smtClean="0">
                <a:solidFill>
                  <a:schemeClr val="accent5">
                    <a:lumMod val="75000"/>
                  </a:schemeClr>
                </a:solidFill>
                <a:effectLst/>
                <a:latin typeface="微软雅黑" panose="020B0503020204020204" pitchFamily="34" charset="-122"/>
                <a:ea typeface="微软雅黑" panose="020B0503020204020204" pitchFamily="34" charset="-122"/>
                <a:cs typeface="+mj-cs"/>
              </a:rPr>
              <a:t>？</a:t>
            </a:r>
            <a:endParaRPr lang="en-US" altLang="zh-CN" sz="3735"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27474" y="1192742"/>
            <a:ext cx="10557933" cy="316992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rPr>
              <a:t>PHP（全称：</a:t>
            </a:r>
            <a:r>
              <a:rPr kumimoji="1" lang="zh-CN" altLang="en-US" sz="2665"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a:t>
            </a:r>
            <a:r>
              <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rPr>
              <a:t>HP：</a:t>
            </a:r>
            <a:r>
              <a:rPr kumimoji="1" lang="zh-CN" altLang="en-US" sz="2665"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rPr>
              <a:t>ypertext </a:t>
            </a:r>
            <a:r>
              <a:rPr kumimoji="1" lang="zh-CN" altLang="en-US" sz="2665"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a:t>
            </a:r>
            <a:r>
              <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rPr>
              <a:t>reprocessor，即"PHP：超文本预处理器"）是一种</a:t>
            </a:r>
            <a:r>
              <a:rPr kumimoji="1" lang="zh-CN" altLang="en-US" sz="2665"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开源</a:t>
            </a:r>
            <a:r>
              <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rPr>
              <a:t>的服务端脚本语言</a:t>
            </a:r>
            <a:endPar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660" dirty="0">
                <a:latin typeface="微软雅黑" panose="020B0503020204020204" pitchFamily="34" charset="-122"/>
                <a:ea typeface="微软雅黑" panose="020B0503020204020204" pitchFamily="34" charset="-122"/>
                <a:cs typeface="微软雅黑" panose="020B0503020204020204" pitchFamily="34" charset="-122"/>
                <a:sym typeface="+mn-ea"/>
              </a:rPr>
              <a:t>PHP于1994年由Rasmus Lerdorf创建，最新版本为PHP 7.</a:t>
            </a:r>
            <a:r>
              <a:rPr kumimoji="1" lang="en-US" altLang="zh-CN" sz="266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2660" dirty="0">
                <a:latin typeface="微软雅黑" panose="020B0503020204020204" pitchFamily="34" charset="-122"/>
                <a:ea typeface="微软雅黑" panose="020B0503020204020204" pitchFamily="34" charset="-122"/>
                <a:cs typeface="微软雅黑" panose="020B0503020204020204" pitchFamily="34" charset="-122"/>
                <a:sym typeface="+mn-ea"/>
              </a:rPr>
              <a:t>.7</a:t>
            </a:r>
            <a:endParaRPr kumimoji="1" lang="zh-CN" altLang="en-US" sz="266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buClr>
                <a:srgbClr val="00B0F0"/>
              </a:buClr>
              <a:buFont typeface="Wingdings" panose="05000000000000000000" pitchFamily="2" charset="2"/>
              <a:buChar char=""/>
            </a:pPr>
            <a:r>
              <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rPr>
              <a:t>PHP 独特的语法混合了C、Java、Perl以及PHP自创的语法。</a:t>
            </a:r>
            <a:endPar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zh-CN" alt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u=3393082584,4197540912&amp;fm=21&amp;gp=0"/>
          <p:cNvPicPr>
            <a:picLocks noChangeAspect="1"/>
          </p:cNvPicPr>
          <p:nvPr/>
        </p:nvPicPr>
        <p:blipFill>
          <a:blip r:embed="rId1"/>
          <a:stretch>
            <a:fillRect/>
          </a:stretch>
        </p:blipFill>
        <p:spPr>
          <a:xfrm>
            <a:off x="774065" y="4016375"/>
            <a:ext cx="2394585" cy="2281555"/>
          </a:xfrm>
          <a:prstGeom prst="rect">
            <a:avLst/>
          </a:prstGeom>
        </p:spPr>
      </p:pic>
      <p:pic>
        <p:nvPicPr>
          <p:cNvPr id="8" name="图片 7"/>
          <p:cNvPicPr>
            <a:picLocks noChangeAspect="1"/>
          </p:cNvPicPr>
          <p:nvPr/>
        </p:nvPicPr>
        <p:blipFill>
          <a:blip r:embed="rId2"/>
          <a:stretch>
            <a:fillRect/>
          </a:stretch>
        </p:blipFill>
        <p:spPr>
          <a:xfrm>
            <a:off x="3409950" y="4004945"/>
            <a:ext cx="2451735" cy="2361565"/>
          </a:xfrm>
          <a:prstGeom prst="rect">
            <a:avLst/>
          </a:prstGeom>
        </p:spPr>
      </p:pic>
      <p:pic>
        <p:nvPicPr>
          <p:cNvPr id="9" name="图片 8"/>
          <p:cNvPicPr>
            <a:picLocks noChangeAspect="1"/>
          </p:cNvPicPr>
          <p:nvPr/>
        </p:nvPicPr>
        <p:blipFill>
          <a:blip r:embed="rId3"/>
          <a:stretch>
            <a:fillRect/>
          </a:stretch>
        </p:blipFill>
        <p:spPr>
          <a:xfrm>
            <a:off x="6309995" y="4004945"/>
            <a:ext cx="2327275" cy="24580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55179"/>
            <a:ext cx="10515600" cy="4351338"/>
          </a:xfrm>
        </p:spPr>
        <p:txBody>
          <a:bodyPr/>
          <a:lstStyle/>
          <a:p>
            <a:r>
              <a:rPr lang="en-US" altLang="zh-CN" b="1" dirty="0">
                <a:solidFill>
                  <a:srgbClr val="FF0000"/>
                </a:solidFill>
              </a:rPr>
              <a:t>Web</a:t>
            </a:r>
            <a:r>
              <a:rPr lang="zh-CN" altLang="en-US" b="1" dirty="0">
                <a:solidFill>
                  <a:srgbClr val="FF0000"/>
                </a:solidFill>
              </a:rPr>
              <a:t>开发</a:t>
            </a:r>
            <a:endParaRPr lang="zh-CN" altLang="en-US" b="1" dirty="0">
              <a:solidFill>
                <a:srgbClr val="FF0000"/>
              </a:solidFill>
            </a:endParaRPr>
          </a:p>
          <a:p>
            <a:r>
              <a:rPr lang="zh-CN" altLang="en-US" b="1" dirty="0">
                <a:solidFill>
                  <a:schemeClr val="accent5">
                    <a:lumMod val="75000"/>
                  </a:schemeClr>
                </a:solidFill>
              </a:rPr>
              <a:t>微信公众号开发</a:t>
            </a:r>
            <a:endParaRPr lang="zh-CN" altLang="en-US" b="1" dirty="0">
              <a:solidFill>
                <a:schemeClr val="accent5">
                  <a:lumMod val="75000"/>
                </a:schemeClr>
              </a:solidFill>
            </a:endParaRPr>
          </a:p>
          <a:p>
            <a:r>
              <a:rPr lang="en-US" altLang="zh-CN" b="1" dirty="0" smtClean="0">
                <a:solidFill>
                  <a:schemeClr val="accent5">
                    <a:lumMod val="75000"/>
                  </a:schemeClr>
                </a:solidFill>
              </a:rPr>
              <a:t>API</a:t>
            </a:r>
            <a:r>
              <a:rPr lang="zh-CN" altLang="en-US" b="1" dirty="0">
                <a:solidFill>
                  <a:schemeClr val="accent5">
                    <a:lumMod val="75000"/>
                  </a:schemeClr>
                </a:solidFill>
              </a:rPr>
              <a:t>开发</a:t>
            </a:r>
            <a:endParaRPr lang="zh-CN" altLang="en-US" b="1" dirty="0">
              <a:solidFill>
                <a:schemeClr val="accent5">
                  <a:lumMod val="75000"/>
                </a:schemeClr>
              </a:solidFill>
            </a:endParaRPr>
          </a:p>
          <a:p>
            <a:r>
              <a:rPr lang="zh-CN" altLang="en-US" b="1" dirty="0">
                <a:solidFill>
                  <a:schemeClr val="accent5">
                    <a:lumMod val="75000"/>
                  </a:schemeClr>
                </a:solidFill>
              </a:rPr>
              <a:t>Swoole高性能网络编程</a:t>
            </a:r>
            <a:endParaRPr lang="zh-CN" altLang="en-US" b="1" dirty="0">
              <a:solidFill>
                <a:schemeClr val="accent5">
                  <a:lumMod val="75000"/>
                </a:schemeClr>
              </a:solidFill>
            </a:endParaRPr>
          </a:p>
          <a:p>
            <a:r>
              <a:rPr lang="zh-CN" altLang="en-US" b="1" dirty="0">
                <a:solidFill>
                  <a:schemeClr val="accent5">
                    <a:lumMod val="75000"/>
                  </a:schemeClr>
                </a:solidFill>
              </a:rPr>
              <a:t>php-gui</a:t>
            </a:r>
            <a:endParaRPr lang="zh-CN" altLang="en-US" b="1" dirty="0">
              <a:solidFill>
                <a:schemeClr val="accent5">
                  <a:lumMod val="75000"/>
                </a:schemeClr>
              </a:solidFill>
            </a:endParaRPr>
          </a:p>
          <a:p>
            <a:r>
              <a:rPr lang="zh-CN" altLang="en-US" b="1" dirty="0">
                <a:solidFill>
                  <a:schemeClr val="accent5">
                    <a:lumMod val="75000"/>
                  </a:schemeClr>
                </a:solidFill>
              </a:rPr>
              <a:t>PHPDroid</a:t>
            </a:r>
            <a:endParaRPr lang="zh-CN" altLang="en-US" b="1" dirty="0">
              <a:solidFill>
                <a:schemeClr val="accent5">
                  <a:lumMod val="75000"/>
                </a:schemeClr>
              </a:solidFill>
            </a:endParaRPr>
          </a:p>
          <a:p>
            <a:r>
              <a:rPr lang="en-US" altLang="zh-CN" b="1" dirty="0">
                <a:solidFill>
                  <a:schemeClr val="accent5">
                    <a:lumMod val="75000"/>
                  </a:schemeClr>
                </a:solidFill>
              </a:rPr>
              <a:t>自动化运维</a:t>
            </a:r>
            <a:endParaRPr lang="en-US" altLang="zh-CN" b="1" dirty="0">
              <a:solidFill>
                <a:schemeClr val="accent5">
                  <a:lumMod val="75000"/>
                </a:schemeClr>
              </a:solidFill>
            </a:endParaRPr>
          </a:p>
          <a:p>
            <a:endParaRPr lang="zh-CN" altLang="en-US" b="1" dirty="0">
              <a:solidFill>
                <a:schemeClr val="accent5">
                  <a:lumMod val="75000"/>
                </a:schemeClr>
              </a:solidFill>
            </a:endParaRPr>
          </a:p>
          <a:p>
            <a:endParaRPr lang="zh-CN" altLang="en-US" b="1" dirty="0">
              <a:solidFill>
                <a:schemeClr val="accent5">
                  <a:lumMod val="75000"/>
                </a:schemeClr>
              </a:solidFill>
            </a:endParaRPr>
          </a:p>
        </p:txBody>
      </p:sp>
      <p:sp>
        <p:nvSpPr>
          <p:cNvPr id="5" name="标题 2"/>
          <p:cNvSpPr>
            <a:spLocks noGrp="1"/>
          </p:cNvSpPr>
          <p:nvPr/>
        </p:nvSpPr>
        <p:spPr>
          <a:xfrm>
            <a:off x="838200" y="353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a:lstStyle>
          <a:p>
            <a:r>
              <a:rPr lang="zh-CN" altLang="en-US" dirty="0" smtClean="0"/>
              <a:t>PHP </a:t>
            </a:r>
            <a:r>
              <a:rPr lang="zh-CN" altLang="en-US" dirty="0"/>
              <a:t>能做什么？</a:t>
            </a:r>
            <a:endParaRPr lang="zh-CN" altLang="en-US" dirty="0"/>
          </a:p>
        </p:txBody>
      </p:sp>
      <p:pic>
        <p:nvPicPr>
          <p:cNvPr id="7" name="图片 6"/>
          <p:cNvPicPr>
            <a:picLocks noChangeAspect="1"/>
          </p:cNvPicPr>
          <p:nvPr/>
        </p:nvPicPr>
        <p:blipFill>
          <a:blip r:embed="rId1"/>
          <a:stretch>
            <a:fillRect/>
          </a:stretch>
        </p:blipFill>
        <p:spPr>
          <a:xfrm>
            <a:off x="3787775" y="1287145"/>
            <a:ext cx="2317750" cy="1802765"/>
          </a:xfrm>
          <a:prstGeom prst="rect">
            <a:avLst/>
          </a:prstGeom>
        </p:spPr>
      </p:pic>
      <p:pic>
        <p:nvPicPr>
          <p:cNvPr id="8" name="图片 7"/>
          <p:cNvPicPr>
            <a:picLocks noChangeAspect="1"/>
          </p:cNvPicPr>
          <p:nvPr/>
        </p:nvPicPr>
        <p:blipFill>
          <a:blip r:embed="rId2"/>
          <a:stretch>
            <a:fillRect/>
          </a:stretch>
        </p:blipFill>
        <p:spPr>
          <a:xfrm>
            <a:off x="6309360" y="678815"/>
            <a:ext cx="1897380" cy="2411095"/>
          </a:xfrm>
          <a:prstGeom prst="rect">
            <a:avLst/>
          </a:prstGeom>
        </p:spPr>
      </p:pic>
      <p:pic>
        <p:nvPicPr>
          <p:cNvPr id="9" name="图片 8"/>
          <p:cNvPicPr>
            <a:picLocks noChangeAspect="1"/>
          </p:cNvPicPr>
          <p:nvPr/>
        </p:nvPicPr>
        <p:blipFill>
          <a:blip r:embed="rId3"/>
          <a:stretch>
            <a:fillRect/>
          </a:stretch>
        </p:blipFill>
        <p:spPr>
          <a:xfrm>
            <a:off x="8643620" y="1163955"/>
            <a:ext cx="2774950" cy="1925955"/>
          </a:xfrm>
          <a:prstGeom prst="rect">
            <a:avLst/>
          </a:prstGeom>
        </p:spPr>
      </p:pic>
      <p:pic>
        <p:nvPicPr>
          <p:cNvPr id="10" name="图片 9"/>
          <p:cNvPicPr>
            <a:picLocks noChangeAspect="1"/>
          </p:cNvPicPr>
          <p:nvPr/>
        </p:nvPicPr>
        <p:blipFill>
          <a:blip r:embed="rId4"/>
          <a:stretch>
            <a:fillRect/>
          </a:stretch>
        </p:blipFill>
        <p:spPr>
          <a:xfrm>
            <a:off x="3787775" y="4077970"/>
            <a:ext cx="2410460" cy="1280160"/>
          </a:xfrm>
          <a:prstGeom prst="rect">
            <a:avLst/>
          </a:prstGeom>
        </p:spPr>
      </p:pic>
      <p:pic>
        <p:nvPicPr>
          <p:cNvPr id="11" name="图片 10"/>
          <p:cNvPicPr>
            <a:picLocks noChangeAspect="1"/>
          </p:cNvPicPr>
          <p:nvPr/>
        </p:nvPicPr>
        <p:blipFill>
          <a:blip r:embed="rId5"/>
          <a:stretch>
            <a:fillRect/>
          </a:stretch>
        </p:blipFill>
        <p:spPr>
          <a:xfrm>
            <a:off x="6617335" y="4168140"/>
            <a:ext cx="1758315" cy="1099185"/>
          </a:xfrm>
          <a:prstGeom prst="rect">
            <a:avLst/>
          </a:prstGeom>
        </p:spPr>
      </p:pic>
      <p:pic>
        <p:nvPicPr>
          <p:cNvPr id="13" name="图片 12"/>
          <p:cNvPicPr>
            <a:picLocks noChangeAspect="1"/>
          </p:cNvPicPr>
          <p:nvPr/>
        </p:nvPicPr>
        <p:blipFill>
          <a:blip r:embed="rId6"/>
          <a:stretch>
            <a:fillRect/>
          </a:stretch>
        </p:blipFill>
        <p:spPr>
          <a:xfrm>
            <a:off x="9038590" y="4168140"/>
            <a:ext cx="2315210" cy="1012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625475" y="1320800"/>
            <a:ext cx="11410315" cy="3509645"/>
          </a:xfrm>
          <a:prstGeom prst="rect">
            <a:avLst/>
          </a:prstGeom>
        </p:spPr>
        <p:txBody>
          <a:bodyPr>
            <a:normAutofit/>
          </a:bodyPr>
          <a:lstStyle/>
          <a:p>
            <a:pPr>
              <a:buClr>
                <a:srgbClr val="00B0F0"/>
              </a:buClr>
              <a:buFont typeface="Wingdings" panose="05000000000000000000" pitchFamily="2" charset="2"/>
              <a:buChar char=""/>
            </a:pPr>
            <a:r>
              <a:rPr lang="zh-CN" altLang="en-US" dirty="0"/>
              <a:t>PHP 可在不同的平台上运行（Windows、</a:t>
            </a:r>
            <a:r>
              <a:rPr lang="zh-CN" altLang="en-US" b="1" dirty="0">
                <a:solidFill>
                  <a:srgbClr val="FF0000"/>
                </a:solidFill>
              </a:rPr>
              <a:t>Linux</a:t>
            </a:r>
            <a:r>
              <a:rPr lang="zh-CN" altLang="en-US" dirty="0"/>
              <a:t>、Unix、Mac OS X 等）</a:t>
            </a:r>
            <a:endParaRPr lang="zh-CN" altLang="en-US" dirty="0"/>
          </a:p>
          <a:p>
            <a:pPr>
              <a:buClr>
                <a:srgbClr val="00B0F0"/>
              </a:buClr>
              <a:buFont typeface="Wingdings" panose="05000000000000000000" pitchFamily="2" charset="2"/>
              <a:buChar char=""/>
            </a:pPr>
            <a:r>
              <a:rPr lang="zh-CN" altLang="en-US" dirty="0"/>
              <a:t>PHP 与目前几乎所有的正在被使用的服务器相兼容（Apache、IIS、</a:t>
            </a:r>
            <a:r>
              <a:rPr lang="en-US" altLang="zh-CN" dirty="0" err="1"/>
              <a:t>nginx</a:t>
            </a:r>
            <a:r>
              <a:rPr lang="zh-CN" altLang="en-US" dirty="0"/>
              <a:t> 等）</a:t>
            </a:r>
            <a:endParaRPr lang="zh-CN" altLang="en-US" dirty="0"/>
          </a:p>
          <a:p>
            <a:pPr>
              <a:buClr>
                <a:srgbClr val="00B0F0"/>
              </a:buClr>
              <a:buFont typeface="Wingdings" panose="05000000000000000000" pitchFamily="2" charset="2"/>
              <a:buChar char=""/>
            </a:pPr>
            <a:r>
              <a:rPr lang="zh-CN" altLang="en-US" dirty="0"/>
              <a:t>PHP 提供了广泛的数据库支持</a:t>
            </a:r>
            <a:r>
              <a:rPr lang="en-US" altLang="zh-CN" dirty="0"/>
              <a:t>(</a:t>
            </a:r>
            <a:r>
              <a:rPr lang="en-US" altLang="zh-CN" dirty="0" err="1"/>
              <a:t>mysql</a:t>
            </a:r>
            <a:r>
              <a:rPr lang="zh-CN" altLang="en-US" dirty="0"/>
              <a:t>、</a:t>
            </a:r>
            <a:r>
              <a:rPr lang="en-US" altLang="zh-CN" dirty="0"/>
              <a:t>oracle</a:t>
            </a:r>
            <a:r>
              <a:rPr lang="zh-CN" altLang="en-US" dirty="0"/>
              <a:t>、</a:t>
            </a:r>
            <a:r>
              <a:rPr lang="en-US" altLang="zh-CN" dirty="0" err="1"/>
              <a:t>db</a:t>
            </a:r>
            <a:r>
              <a:rPr lang="zh-CN" altLang="en-US" dirty="0"/>
              <a:t>等</a:t>
            </a:r>
            <a:r>
              <a:rPr lang="en-US" altLang="zh-CN" dirty="0"/>
              <a:t>)</a:t>
            </a:r>
            <a:endParaRPr lang="en-US" altLang="zh-CN" dirty="0"/>
          </a:p>
          <a:p>
            <a:pPr>
              <a:buClr>
                <a:srgbClr val="00B0F0"/>
              </a:buClr>
              <a:buFont typeface="Wingdings" panose="05000000000000000000" pitchFamily="2" charset="2"/>
              <a:buChar char=""/>
            </a:pPr>
            <a:r>
              <a:rPr lang="zh-CN" altLang="en-US" dirty="0"/>
              <a:t>PHP 是开源免费的，官网： www.php.net</a:t>
            </a:r>
            <a:endParaRPr lang="zh-CN" altLang="en-US" dirty="0"/>
          </a:p>
          <a:p>
            <a:pPr>
              <a:buClr>
                <a:srgbClr val="00B0F0"/>
              </a:buClr>
              <a:buFont typeface="Wingdings" panose="05000000000000000000" pitchFamily="2" charset="2"/>
              <a:buChar char=""/>
            </a:pPr>
            <a:r>
              <a:rPr lang="zh-CN" altLang="en-US" dirty="0"/>
              <a:t>PHP 易于学习，并可高效地运行在服务器端</a:t>
            </a:r>
            <a:endParaRPr lang="zh-CN" altLang="en-US" dirty="0"/>
          </a:p>
        </p:txBody>
      </p:sp>
      <p:sp>
        <p:nvSpPr>
          <p:cNvPr id="3" name="标题 2"/>
          <p:cNvSpPr>
            <a:spLocks noGrp="1"/>
          </p:cNvSpPr>
          <p:nvPr>
            <p:ph type="title"/>
          </p:nvPr>
        </p:nvSpPr>
        <p:spPr/>
        <p:txBody>
          <a:bodyPr/>
          <a:lstStyle/>
          <a:p>
            <a:r>
              <a:rPr lang="zh-CN" altLang="en-US" dirty="0" smtClean="0"/>
              <a:t>为什么</a:t>
            </a:r>
            <a:r>
              <a:rPr lang="zh-CN" altLang="en-US" dirty="0"/>
              <a:t>使用 PHP？</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885" y="2275840"/>
            <a:ext cx="4634865" cy="1325880"/>
          </a:xfrm>
        </p:spPr>
        <p:txBody>
          <a:bodyPr>
            <a:normAutofit/>
          </a:bodyPr>
          <a:lstStyle/>
          <a:p>
            <a:r>
              <a:rPr lang="en-US" altLang="zh-CN" sz="4800">
                <a:solidFill>
                  <a:srgbClr val="0070C0"/>
                </a:solidFill>
              </a:rPr>
              <a:t>PHP</a:t>
            </a:r>
            <a:r>
              <a:rPr lang="zh-CN" altLang="en-US" sz="4800">
                <a:solidFill>
                  <a:srgbClr val="0070C0"/>
                </a:solidFill>
              </a:rPr>
              <a:t>环境搭建</a:t>
            </a:r>
            <a:endParaRPr lang="zh-CN" altLang="en-US" sz="480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动态网站工作原理</a:t>
            </a:r>
            <a:endParaRPr lang="zh-CN" altLang="en-US"/>
          </a:p>
        </p:txBody>
      </p:sp>
      <p:pic>
        <p:nvPicPr>
          <p:cNvPr id="6" name="内容占位符 5"/>
          <p:cNvPicPr>
            <a:picLocks noChangeAspect="1"/>
          </p:cNvPicPr>
          <p:nvPr>
            <p:ph idx="1"/>
          </p:nvPr>
        </p:nvPicPr>
        <p:blipFill>
          <a:blip r:embed="rId1"/>
          <a:stretch>
            <a:fillRect/>
          </a:stretch>
        </p:blipFill>
        <p:spPr>
          <a:xfrm>
            <a:off x="668655" y="1361440"/>
            <a:ext cx="11348720" cy="3995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377190" y="1180465"/>
            <a:ext cx="11028680" cy="4025265"/>
          </a:xfrm>
          <a:prstGeom prst="rect">
            <a:avLst/>
          </a:prstGeom>
        </p:spPr>
        <p:txBody>
          <a:bodyPr>
            <a:normAutofit/>
          </a:bodyPr>
          <a:lstStyle/>
          <a:p>
            <a:pPr marL="838200" indent="-381000">
              <a:buClr>
                <a:srgbClr val="00B0F0"/>
              </a:buClr>
              <a:buFont typeface="Wingdings" panose="05000000000000000000" charset="0"/>
              <a:buChar char="v"/>
            </a:pPr>
            <a:r>
              <a:rPr kumimoji="1" lang="en-US" altLang="zh-CN" sz="3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Linux</a:t>
            </a:r>
            <a:r>
              <a:rPr kumimoji="1"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下</a:t>
            </a:r>
            <a:r>
              <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sym typeface="+mn-ea"/>
              </a:rPr>
              <a:t>的三种安装方式</a:t>
            </a: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lvl="2">
              <a:buClr>
                <a:srgbClr val="00B0F0"/>
              </a:buClr>
              <a:buFont typeface="Wingdings" panose="05000000000000000000" pitchFamily="2" charset="2"/>
              <a:buChar char="ü"/>
            </a:pPr>
            <a:r>
              <a:rPr kumimoji="1"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源码包安装</a:t>
            </a:r>
            <a:endParaRPr kumimoji="1"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buClr>
                <a:srgbClr val="00B0F0"/>
              </a:buClr>
              <a:buFont typeface="Wingdings" panose="05000000000000000000" pitchFamily="2" charset="2"/>
              <a:buChar char="ü"/>
            </a:pPr>
            <a:r>
              <a:rPr kumimoji="1"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rpm</a:t>
            </a:r>
            <a:r>
              <a:rPr kumimoji="1"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包安装</a:t>
            </a:r>
            <a:endParaRPr kumimoji="1"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buClr>
                <a:srgbClr val="00B0F0"/>
              </a:buClr>
              <a:buFont typeface="Wingdings" panose="05000000000000000000" pitchFamily="2" charset="2"/>
              <a:buChar char="ü"/>
            </a:pPr>
            <a:r>
              <a:rPr kumimoji="1"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集成环境安装 </a:t>
            </a:r>
            <a:r>
              <a:rPr kumimoji="1"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(LNMP</a:t>
            </a:r>
            <a:r>
              <a:rPr kumimoji="1"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LAMP)  Linux  Apache  MySQL  PHP</a:t>
            </a: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en-US" altLang="zh-CN" dirty="0" smtClean="0"/>
              <a:t>PHP</a:t>
            </a:r>
            <a:r>
              <a:rPr lang="zh-CN" altLang="en-US" dirty="0"/>
              <a:t>运行环境   </a:t>
            </a:r>
            <a:endParaRPr lang="zh-CN" altLang="en-US" dirty="0"/>
          </a:p>
        </p:txBody>
      </p:sp>
      <p:sp>
        <p:nvSpPr>
          <p:cNvPr id="5" name="内容占位符 1"/>
          <p:cNvSpPr>
            <a:spLocks noGrp="1"/>
          </p:cNvSpPr>
          <p:nvPr/>
        </p:nvSpPr>
        <p:spPr>
          <a:xfrm>
            <a:off x="417830" y="2931795"/>
            <a:ext cx="9600565" cy="3300095"/>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Clr>
                <a:srgbClr val="00B0F0"/>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Clr>
                <a:srgbClr val="00B0F0"/>
              </a:buClr>
              <a:buFont typeface="Wingdings" panose="05000000000000000000" pitchFamily="2" charset="2"/>
              <a:buChar char="ü"/>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00B0F0"/>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Clr>
                <a:srgbClr val="00B0F0"/>
              </a:buClr>
              <a:buFont typeface="Wingdings" panose="05000000000000000000" pitchFamily="2" charset="2"/>
              <a:buChar char="ü"/>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00B0F0"/>
              </a:buClr>
              <a:buFont typeface="Wingdings" panose="05000000000000000000" pitchFamily="2" charset="2"/>
              <a:buChar char="ü"/>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38200" indent="-381000">
              <a:buFont typeface="Wingdings" panose="05000000000000000000" charset="0"/>
              <a:buChar char="v"/>
            </a:pPr>
            <a:r>
              <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sym typeface="+mn-ea"/>
              </a:rPr>
              <a:t>windows安装的两种方式</a:t>
            </a:r>
            <a:endParaRPr kumimoji="1" lang="zh-CN" altLang="en-US" sz="3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2"/>
            <a:r>
              <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单个下载安装</a:t>
            </a:r>
            <a:endPar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914400" lvl="2" indent="0">
              <a:buNone/>
            </a:pPr>
            <a:endPar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914400" lvl="2" indent="0">
              <a:buNone/>
            </a:pPr>
            <a:endPar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914400" lvl="2" indent="0">
              <a:buNone/>
            </a:pPr>
            <a:endPar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914400" lvl="2" indent="0">
              <a:buNone/>
            </a:pPr>
            <a:endPar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r>
              <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集成环境安</a:t>
            </a:r>
            <a:r>
              <a:rPr kumimoji="1" lang="zh-CN" altLang="en-US" sz="2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装</a:t>
            </a:r>
            <a:r>
              <a:rPr kumimoji="1" lang="en-US" altLang="zh-CN" sz="2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935"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AppServ,</a:t>
            </a:r>
            <a:r>
              <a:rPr kumimoji="1" lang="en-US" altLang="zh-CN" sz="1935"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phpstudy</a:t>
            </a:r>
            <a:r>
              <a:rPr kumimoji="1" lang="en-US" altLang="zh-CN" sz="1935"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935"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wamp</a:t>
            </a:r>
            <a:r>
              <a:rPr kumimoji="1" lang="en-US" altLang="zh-CN" sz="1935"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en-US" altLang="zh-CN" sz="3195" dirty="0">
              <a:latin typeface="微软雅黑" panose="020B0503020204020204" pitchFamily="34" charset="-122"/>
              <a:ea typeface="微软雅黑" panose="020B0503020204020204" pitchFamily="34" charset="-122"/>
              <a:cs typeface="微软雅黑" panose="020B0503020204020204" pitchFamily="34" charset="-122"/>
            </a:endParaRPr>
          </a:p>
          <a:p>
            <a:pPr>
              <a:buClr>
                <a:srgbClr val="00B0F0"/>
              </a:buClr>
              <a:buFont typeface="Wingdings" panose="05000000000000000000" charset="0"/>
              <a:buChar char="v"/>
            </a:pP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3200" dirty="0"/>
          </a:p>
          <a:p>
            <a:pPr marL="0" indent="0">
              <a:buNone/>
            </a:pPr>
            <a:endParaRPr lang="en-US" altLang="zh-CN" sz="3200" dirty="0"/>
          </a:p>
        </p:txBody>
      </p:sp>
      <p:graphicFrame>
        <p:nvGraphicFramePr>
          <p:cNvPr id="4" name="表格 3"/>
          <p:cNvGraphicFramePr/>
          <p:nvPr/>
        </p:nvGraphicFramePr>
        <p:xfrm>
          <a:off x="1748790" y="3967480"/>
          <a:ext cx="8269605" cy="1463040"/>
        </p:xfrm>
        <a:graphic>
          <a:graphicData uri="http://schemas.openxmlformats.org/drawingml/2006/table">
            <a:tbl>
              <a:tblPr firstRow="1" bandRow="1">
                <a:tableStyleId>{5C22544A-7EE6-4342-B048-85BDC9FD1C3A}</a:tableStyleId>
              </a:tblPr>
              <a:tblGrid>
                <a:gridCol w="1830070"/>
                <a:gridCol w="6439535"/>
              </a:tblGrid>
              <a:tr h="487680">
                <a:tc>
                  <a:txBody>
                    <a:bodyPr/>
                    <a:p>
                      <a:pPr>
                        <a:buNone/>
                      </a:pPr>
                      <a:r>
                        <a:rPr sz="2400" b="0">
                          <a:solidFill>
                            <a:schemeClr val="tx1"/>
                          </a:solidFill>
                        </a:rPr>
                        <a:t>Apache下载</a:t>
                      </a:r>
                      <a:endParaRPr sz="2400" b="0">
                        <a:solidFill>
                          <a:schemeClr val="tx1"/>
                        </a:solidFill>
                      </a:endParaRPr>
                    </a:p>
                  </a:txBody>
                  <a:tcPr marL="121920" marR="121920" marT="60960" marB="60960">
                    <a:solidFill>
                      <a:schemeClr val="accent1">
                        <a:lumMod val="20000"/>
                        <a:lumOff val="80000"/>
                      </a:schemeClr>
                    </a:solidFill>
                  </a:tcPr>
                </a:tc>
                <a:tc>
                  <a:txBody>
                    <a:bodyPr/>
                    <a:p>
                      <a:pPr>
                        <a:buNone/>
                      </a:pPr>
                      <a:r>
                        <a:rPr sz="2400" b="0">
                          <a:solidFill>
                            <a:schemeClr val="tx1"/>
                          </a:solidFill>
                        </a:rPr>
                        <a:t>http://httpd.apache.org/download.cgi</a:t>
                      </a:r>
                      <a:endParaRPr sz="2400" b="0">
                        <a:solidFill>
                          <a:schemeClr val="tx1"/>
                        </a:solidFill>
                      </a:endParaRPr>
                    </a:p>
                  </a:txBody>
                  <a:tcPr marL="121920" marR="121920" marT="60960" marB="60960">
                    <a:solidFill>
                      <a:schemeClr val="accent1">
                        <a:lumMod val="20000"/>
                        <a:lumOff val="80000"/>
                      </a:schemeClr>
                    </a:solidFill>
                  </a:tcPr>
                </a:tc>
              </a:tr>
              <a:tr h="487680">
                <a:tc>
                  <a:txBody>
                    <a:bodyPr/>
                    <a:p>
                      <a:pPr>
                        <a:buNone/>
                      </a:pPr>
                      <a:r>
                        <a:rPr sz="2400"/>
                        <a:t>PHP下载</a:t>
                      </a:r>
                      <a:endParaRPr sz="2400"/>
                    </a:p>
                  </a:txBody>
                  <a:tcPr marL="121920" marR="121920" marT="60960" marB="60960"/>
                </a:tc>
                <a:tc>
                  <a:txBody>
                    <a:bodyPr/>
                    <a:p>
                      <a:pPr>
                        <a:buNone/>
                      </a:pPr>
                      <a:r>
                        <a:rPr sz="2400"/>
                        <a:t>http://www.php.net/downloads.php</a:t>
                      </a:r>
                      <a:endParaRPr sz="2400"/>
                    </a:p>
                  </a:txBody>
                  <a:tcPr marL="121920" marR="121920" marT="60960" marB="60960"/>
                </a:tc>
              </a:tr>
              <a:tr h="487680">
                <a:tc>
                  <a:txBody>
                    <a:bodyPr/>
                    <a:p>
                      <a:pPr>
                        <a:buNone/>
                      </a:pPr>
                      <a:r>
                        <a:rPr sz="2400"/>
                        <a:t>MySQL</a:t>
                      </a:r>
                      <a:r>
                        <a:rPr sz="2400">
                          <a:sym typeface="+mn-ea"/>
                        </a:rPr>
                        <a:t>下载</a:t>
                      </a:r>
                      <a:endParaRPr sz="2400"/>
                    </a:p>
                  </a:txBody>
                  <a:tcPr marL="121920" marR="121920" marT="60960" marB="60960"/>
                </a:tc>
                <a:tc>
                  <a:txBody>
                    <a:bodyPr/>
                    <a:p>
                      <a:pPr>
                        <a:buNone/>
                      </a:pPr>
                      <a:r>
                        <a:rPr sz="2400"/>
                        <a:t>http://dev.mysql.com/downloads/mysql</a:t>
                      </a:r>
                      <a:endParaRPr sz="2400"/>
                    </a:p>
                  </a:txBody>
                  <a:tcPr marL="121920" marR="121920" marT="60960" marB="6096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phpStudy</a:t>
            </a:r>
            <a:endParaRPr lang="en-US" altLang="zh-CN"/>
          </a:p>
        </p:txBody>
      </p:sp>
      <p:sp>
        <p:nvSpPr>
          <p:cNvPr id="3" name="内容占位符 2"/>
          <p:cNvSpPr>
            <a:spLocks noGrp="1"/>
          </p:cNvSpPr>
          <p:nvPr>
            <p:ph idx="1"/>
          </p:nvPr>
        </p:nvSpPr>
        <p:spPr>
          <a:xfrm>
            <a:off x="748030" y="1183640"/>
            <a:ext cx="10515600" cy="4723130"/>
          </a:xfrm>
        </p:spPr>
        <p:txBody>
          <a:bodyPr/>
          <a:p>
            <a:pPr>
              <a:lnSpc>
                <a:spcPct val="130000"/>
              </a:lnSpc>
            </a:pPr>
            <a:r>
              <a:rPr lang="zh-CN" altLang="en-US"/>
              <a:t>phpStudy是一个PHP环境的软件集成包。该程序包集成了最新的Apache+PHP+MySQL</a:t>
            </a:r>
            <a:endParaRPr lang="zh-CN" altLang="en-US"/>
          </a:p>
          <a:p>
            <a:pPr>
              <a:lnSpc>
                <a:spcPct val="130000"/>
              </a:lnSpc>
            </a:pPr>
            <a:r>
              <a:rPr lang="zh-CN" altLang="en-US">
                <a:sym typeface="+mn-ea"/>
              </a:rPr>
              <a:t>phpStudy</a:t>
            </a:r>
            <a:r>
              <a:rPr lang="zh-CN" altLang="en-US"/>
              <a:t>一次性安装，无须配置即可使用，非常方便、好用</a:t>
            </a:r>
            <a:endParaRPr lang="zh-CN" altLang="en-US"/>
          </a:p>
          <a:p>
            <a:pPr>
              <a:lnSpc>
                <a:spcPct val="130000"/>
              </a:lnSpc>
            </a:pPr>
            <a:r>
              <a:rPr lang="en-US" altLang="zh-CN"/>
              <a:t>phpStudy</a:t>
            </a:r>
            <a:r>
              <a:rPr lang="zh-CN" altLang="en-US"/>
              <a:t>中集成了</a:t>
            </a:r>
            <a:r>
              <a:rPr lang="en-US" altLang="zh-CN"/>
              <a:t>PHP</a:t>
            </a:r>
            <a:r>
              <a:rPr lang="zh-CN" altLang="en-US"/>
              <a:t>的各种版本，可以随意切换，对学习和开发非常有帮助</a:t>
            </a:r>
            <a:endParaRPr lang="zh-CN" altLang="en-US"/>
          </a:p>
        </p:txBody>
      </p:sp>
      <p:pic>
        <p:nvPicPr>
          <p:cNvPr id="4" name="图片 3"/>
          <p:cNvPicPr>
            <a:picLocks noChangeAspect="1"/>
          </p:cNvPicPr>
          <p:nvPr/>
        </p:nvPicPr>
        <p:blipFill>
          <a:blip r:embed="rId1"/>
          <a:stretch>
            <a:fillRect/>
          </a:stretch>
        </p:blipFill>
        <p:spPr>
          <a:xfrm>
            <a:off x="5927725" y="3818890"/>
            <a:ext cx="2955290" cy="255587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2819</Words>
  <Application>WPS 演示</Application>
  <PresentationFormat>自定义</PresentationFormat>
  <Paragraphs>207</Paragraphs>
  <Slides>23</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微软雅黑</vt:lpstr>
      <vt:lpstr>Heiti SC Light</vt:lpstr>
      <vt:lpstr>Wingdings</vt:lpstr>
      <vt:lpstr>Arial</vt:lpstr>
      <vt:lpstr>Calibri</vt:lpstr>
      <vt:lpstr>Impact</vt:lpstr>
      <vt:lpstr>Arial Unicode MS</vt:lpstr>
      <vt:lpstr>黑体</vt:lpstr>
      <vt:lpstr>云和</vt:lpstr>
      <vt:lpstr>PowerPoint 演示文稿</vt:lpstr>
      <vt:lpstr>PHP介绍</vt:lpstr>
      <vt:lpstr>PowerPoint 演示文稿</vt:lpstr>
      <vt:lpstr>PowerPoint 演示文稿</vt:lpstr>
      <vt:lpstr>为什么使用 PHP？</vt:lpstr>
      <vt:lpstr>PHP环境搭建</vt:lpstr>
      <vt:lpstr>动态网站工作原理</vt:lpstr>
      <vt:lpstr>PHP运行环境   </vt:lpstr>
      <vt:lpstr>phpStudy</vt:lpstr>
      <vt:lpstr>访问网站</vt:lpstr>
      <vt:lpstr>Apache配置</vt:lpstr>
      <vt:lpstr>PHP配置</vt:lpstr>
      <vt:lpstr>MySQL配置</vt:lpstr>
      <vt:lpstr>练习</vt:lpstr>
      <vt:lpstr>PHP基本语法</vt:lpstr>
      <vt:lpstr>PHP开发工具 </vt:lpstr>
      <vt:lpstr>PHPStorm</vt:lpstr>
      <vt:lpstr> PHP格式</vt:lpstr>
      <vt:lpstr>PowerPoint 演示文稿</vt:lpstr>
      <vt:lpstr>PHP注释</vt:lpstr>
      <vt:lpstr> PHP输出语句</vt:lpstr>
      <vt:lpstr>PHP文档类型及汉字编码声明</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256</cp:revision>
  <dcterms:created xsi:type="dcterms:W3CDTF">2016-09-06T02:25:00Z</dcterms:created>
  <dcterms:modified xsi:type="dcterms:W3CDTF">2019-07-24T02:34:50Z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