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61" r:id="rId5"/>
    <p:sldId id="262" r:id="rId6"/>
    <p:sldId id="279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302" r:id="rId20"/>
    <p:sldId id="293" r:id="rId21"/>
    <p:sldId id="294" r:id="rId22"/>
    <p:sldId id="295" r:id="rId23"/>
    <p:sldId id="296" r:id="rId24"/>
    <p:sldId id="297" r:id="rId25"/>
    <p:sldId id="298" r:id="rId26"/>
    <p:sldId id="263" r:id="rId27"/>
    <p:sldId id="265" r:id="rId28"/>
    <p:sldId id="26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50000"/>
  </p:normalViewPr>
  <p:slideViewPr>
    <p:cSldViewPr snapToGrid="0" snapToObjects="1">
      <p:cViewPr varScale="1">
        <p:scale>
          <a:sx n="114" d="100"/>
          <a:sy n="114" d="100"/>
        </p:scale>
        <p:origin x="-438" y="-96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unset() 销毁指定的变量。注意在 PHP 3 中，unset() 将返回 TRUE（实际上是整型值 1），而在 PHP 4 中，unset() 不再是一个真正的函数：它现在是一个语句。这样就没有了返回值，试图获取 unset() 的返回值将导致解析错误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422380" y="6539865"/>
            <a:ext cx="71120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Wingdings" panose="05000000000000000000" charset="0"/>
        <a:buChar char="v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charset="0"/>
        <a:buChar char="ü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67542" y="3226912"/>
            <a:ext cx="5262880" cy="1322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变量与常量</a:t>
            </a:r>
            <a:endParaRPr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392" y="1316766"/>
            <a:ext cx="9121013" cy="72175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浮点型(Float/Double),其存储范围与平台有关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36187" y="0"/>
            <a:ext cx="10515600" cy="1325563"/>
          </a:xfrm>
        </p:spPr>
        <p:txBody>
          <a:bodyPr/>
          <a:lstStyle/>
          <a:p>
            <a:r>
              <a:rPr lang="en-US" altLang="zh-CN" smtClean="0"/>
              <a:t>2.3</a:t>
            </a:r>
            <a:r>
              <a:rPr lang="zh-CN" altLang="zh-CN" smtClean="0"/>
              <a:t>浮点型</a:t>
            </a:r>
            <a:endParaRPr lang="zh-CN" altLang="zh-CN" dirty="0"/>
          </a:p>
        </p:txBody>
      </p:sp>
      <p:sp>
        <p:nvSpPr>
          <p:cNvPr id="26627" name="AutoShape 4"/>
          <p:cNvSpPr/>
          <p:nvPr/>
        </p:nvSpPr>
        <p:spPr>
          <a:xfrm>
            <a:off x="1199727" y="2402732"/>
            <a:ext cx="7958667" cy="2341033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lvl="0" algn="l">
              <a:lnSpc>
                <a:spcPct val="120000"/>
              </a:lnSpc>
            </a:pPr>
            <a:r>
              <a:rPr lang="en-US" altLang="x-none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楷体_GB2312" pitchFamily="1" charset="-122"/>
              </a:rPr>
              <a:t>&lt;?php</a:t>
            </a:r>
            <a:endParaRPr lang="en-US" altLang="x-none" sz="1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楷体_GB2312" pitchFamily="1" charset="-122"/>
            </a:endParaRPr>
          </a:p>
          <a:p>
            <a:pPr lvl="0" algn="l">
              <a:lnSpc>
                <a:spcPct val="120000"/>
              </a:lnSpc>
            </a:pPr>
            <a:endParaRPr lang="en-US" altLang="x-none" sz="1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楷体_GB2312" pitchFamily="1" charset="-122"/>
            </a:endParaRPr>
          </a:p>
          <a:p>
            <a:pPr lvl="0" algn="l">
              <a:lnSpc>
                <a:spcPct val="120000"/>
              </a:lnSpc>
            </a:pPr>
            <a:r>
              <a:rPr lang="en-US" altLang="x-none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楷体_GB2312" pitchFamily="1" charset="-122"/>
              </a:rPr>
              <a:t>    </a:t>
            </a:r>
            <a:r>
              <a:rPr lang="en-US" altLang="x-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$a = 1.234;</a:t>
            </a:r>
            <a:br>
              <a:rPr lang="en-US" altLang="x-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x-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$a = 1.2e3;	 //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相当于</a:t>
            </a:r>
            <a:r>
              <a:rPr lang="en-US" altLang="x-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1.2*10</a:t>
            </a:r>
            <a:r>
              <a:rPr lang="en-US" altLang="x-none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即</a:t>
            </a:r>
            <a:r>
              <a:rPr lang="en-US" altLang="x-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1200</a:t>
            </a:r>
            <a:br>
              <a:rPr lang="en-US" altLang="x-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x-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$a = 7E-10;	//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相当于</a:t>
            </a:r>
            <a:r>
              <a:rPr lang="en-US" altLang="x-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7*10</a:t>
            </a:r>
            <a:r>
              <a:rPr lang="en-US" altLang="x-none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-10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即</a:t>
            </a:r>
            <a:r>
              <a:rPr lang="en-US" altLang="x-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0.0000000007</a:t>
            </a:r>
            <a:endParaRPr lang="en-US" altLang="x-none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>
              <a:lnSpc>
                <a:spcPct val="120000"/>
              </a:lnSpc>
            </a:pPr>
            <a:endParaRPr lang="zh-CN" altLang="en-US" sz="2135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l"/>
            <a:r>
              <a:rPr lang="en-US" altLang="x-none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楷体_GB2312" pitchFamily="1" charset="-122"/>
              </a:rPr>
              <a:t>?&gt;</a:t>
            </a:r>
            <a:endParaRPr lang="en-US" altLang="x-none" sz="1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911259" y="1508959"/>
            <a:ext cx="9121013" cy="960967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r>
              <a:rPr lang="zh-CN" altLang="en-US" dirty="0"/>
              <a:t>布尔型(Boolean),只能为true/false或TRUE/FALS</a:t>
            </a:r>
            <a:r>
              <a:rPr lang="en-US" altLang="zh-CN" dirty="0" smtClean="0"/>
              <a:t>E</a:t>
            </a:r>
            <a:endParaRPr lang="en-US" altLang="zh-CN" dirty="0" smtClean="0"/>
          </a:p>
          <a:p>
            <a:r>
              <a:rPr lang="en-US" altLang="zh-CN" dirty="0" smtClean="0"/>
              <a:t>true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不区分大小写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2.4 </a:t>
            </a:r>
            <a:r>
              <a:rPr lang="zh-CN" altLang="en-US" smtClean="0"/>
              <a:t>布</a:t>
            </a:r>
            <a:r>
              <a:rPr lang="zh-CN" altLang="en-US" dirty="0" smtClean="0"/>
              <a:t>尔型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147" y="1013249"/>
            <a:ext cx="10441093" cy="336380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/>
              <a:t>自动转换</a:t>
            </a:r>
            <a:endParaRPr lang="zh-CN" altLang="en-US" dirty="0"/>
          </a:p>
          <a:p>
            <a:pPr lvl="1">
              <a:lnSpc>
                <a:spcPct val="110000"/>
              </a:lnSpc>
            </a:pPr>
            <a:r>
              <a:rPr lang="en-US" altLang="zh-CN">
                <a:sym typeface="+mn-ea"/>
              </a:rPr>
              <a:t>PHP</a:t>
            </a:r>
            <a:r>
              <a:rPr lang="zh-CN" altLang="zh-CN">
                <a:sym typeface="+mn-ea"/>
              </a:rPr>
              <a:t>是一种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动态</a:t>
            </a:r>
            <a:r>
              <a:rPr lang="zh-CN" altLang="zh-CN">
                <a:sym typeface="+mn-ea"/>
              </a:rPr>
              <a:t>类型语言，在声明变量时无须指定数据类型</a:t>
            </a:r>
            <a:endParaRPr lang="zh-CN" altLang="zh-CN">
              <a:sym typeface="+mn-ea"/>
            </a:endParaRPr>
          </a:p>
          <a:p>
            <a:pPr lvl="1">
              <a:lnSpc>
                <a:spcPct val="110000"/>
              </a:lnSpc>
            </a:pPr>
            <a:r>
              <a:rPr lang="en-US" altLang="zh-CN">
                <a:sym typeface="+mn-ea"/>
              </a:rPr>
              <a:t>PHP</a:t>
            </a:r>
            <a:r>
              <a:rPr lang="zh-CN" altLang="zh-CN">
                <a:sym typeface="+mn-ea"/>
              </a:rPr>
              <a:t>是一种</a:t>
            </a:r>
            <a:r>
              <a:rPr lang="zh-CN" altLang="zh-CN" b="1">
                <a:solidFill>
                  <a:srgbClr val="FF0000"/>
                </a:solidFill>
                <a:sym typeface="+mn-ea"/>
              </a:rPr>
              <a:t>弱</a:t>
            </a:r>
            <a:r>
              <a:rPr lang="zh-CN" altLang="zh-CN">
                <a:sym typeface="+mn-ea"/>
              </a:rPr>
              <a:t>类型语言，在代码执行过程中</a:t>
            </a:r>
            <a:r>
              <a:rPr lang="zh-CN" altLang="en-US">
                <a:sym typeface="+mn-ea"/>
              </a:rPr>
              <a:t>会根据需要自动进行类型转换</a:t>
            </a:r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/>
              <a:t>强制转换</a:t>
            </a:r>
            <a:endParaRPr lang="zh-CN" altLang="en-US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临时转换</a:t>
            </a:r>
            <a:endParaRPr lang="zh-CN" altLang="en-US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永久转换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3 </a:t>
            </a:r>
            <a:r>
              <a:rPr lang="zh-CN" altLang="en-US" smtClean="0"/>
              <a:t>数据</a:t>
            </a:r>
            <a:r>
              <a:rPr lang="zh-CN" altLang="en-US"/>
              <a:t>类型转换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392" y="1316766"/>
            <a:ext cx="9121013" cy="96096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转为布尔型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smtClean="0"/>
              <a:t>4</a:t>
            </a:r>
            <a:r>
              <a:rPr lang="en-US" altLang="zh-CN" smtClean="0"/>
              <a:t> </a:t>
            </a:r>
            <a:r>
              <a:rPr lang="zh-CN" altLang="en-US" smtClean="0"/>
              <a:t>自动</a:t>
            </a:r>
            <a:r>
              <a:rPr lang="zh-CN" altLang="en-US"/>
              <a:t>转换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03207" y="2086187"/>
            <a:ext cx="7951893" cy="26776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       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以下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种情况转为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false: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2400" b="1" dirty="0">
                <a:solidFill>
                  <a:srgbClr val="C00000"/>
                </a:solidFill>
              </a:rPr>
              <a:t>        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空</a:t>
            </a:r>
            <a:r>
              <a:rPr lang="zh-CN" altLang="en-US" sz="2400" b="1" dirty="0">
                <a:solidFill>
                  <a:srgbClr val="C00000"/>
                </a:solidFill>
              </a:rPr>
              <a:t>字符串''或""</a:t>
            </a:r>
            <a:endParaRPr lang="zh-CN" altLang="en-US" sz="2400" b="1" dirty="0">
              <a:solidFill>
                <a:srgbClr val="C00000"/>
              </a:solidFill>
            </a:endParaRPr>
          </a:p>
          <a:p>
            <a:pPr lvl="1"/>
            <a:r>
              <a:rPr lang="zh-CN" altLang="en-US" sz="2400" b="1" dirty="0">
                <a:solidFill>
                  <a:srgbClr val="C00000"/>
                </a:solidFill>
              </a:rPr>
              <a:t>        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数</a:t>
            </a:r>
            <a:r>
              <a:rPr lang="zh-CN" altLang="en-US" sz="2400" b="1" dirty="0">
                <a:solidFill>
                  <a:srgbClr val="C00000"/>
                </a:solidFill>
              </a:rPr>
              <a:t>字0或0.0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lvl="1"/>
            <a:r>
              <a:rPr lang="zh-CN" altLang="en-US" sz="2400" b="1" dirty="0">
                <a:solidFill>
                  <a:srgbClr val="C00000"/>
                </a:solidFill>
              </a:rPr>
              <a:t>        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字</a:t>
            </a:r>
            <a:r>
              <a:rPr lang="zh-CN" altLang="en-US" sz="2400" b="1" dirty="0">
                <a:solidFill>
                  <a:srgbClr val="C00000"/>
                </a:solidFill>
              </a:rPr>
              <a:t>符'0'或"0"</a:t>
            </a:r>
            <a:endParaRPr lang="zh-CN" altLang="en-US" sz="2400" b="1" dirty="0">
              <a:solidFill>
                <a:srgbClr val="C00000"/>
              </a:solidFill>
            </a:endParaRPr>
          </a:p>
          <a:p>
            <a:pPr lvl="1"/>
            <a:r>
              <a:rPr lang="zh-CN" altLang="en-US" sz="2400" b="1" dirty="0">
                <a:solidFill>
                  <a:srgbClr val="C00000"/>
                </a:solidFill>
              </a:rPr>
              <a:t>        空值NULL</a:t>
            </a:r>
            <a:endParaRPr lang="zh-CN" altLang="en-US" sz="2400" b="1" dirty="0">
              <a:solidFill>
                <a:srgbClr val="C00000"/>
              </a:solidFill>
            </a:endParaRPr>
          </a:p>
          <a:p>
            <a:pPr lvl="1"/>
            <a:r>
              <a:rPr lang="zh-CN" altLang="en-US" sz="2400" b="1" dirty="0">
                <a:solidFill>
                  <a:srgbClr val="C00000"/>
                </a:solidFill>
              </a:rPr>
              <a:t>        没有成员的数组</a:t>
            </a:r>
            <a:endParaRPr lang="zh-CN" altLang="en-US" sz="2400" b="1" dirty="0">
              <a:solidFill>
                <a:srgbClr val="C00000"/>
              </a:solidFill>
            </a:endParaRPr>
          </a:p>
          <a:p>
            <a:r>
              <a:rPr lang="zh-CN" altLang="en-US" sz="2400" dirty="0"/>
              <a:t>       其余都转换成布尔型true,包含资源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911259" y="396262"/>
            <a:ext cx="9121013" cy="96096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/>
              <a:t>转为整数或浮点型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1199728" y="1163989"/>
            <a:ext cx="9920393" cy="19389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381000" indent="-381000">
              <a:buFont typeface="Wingdings" panose="05000000000000000000" charset="0"/>
              <a:buChar char="ü"/>
            </a:pPr>
            <a:r>
              <a:rPr lang="zh-CN" altLang="en-US" sz="2400" dirty="0"/>
              <a:t>如果字符串为合法的数字字符串，则直接转换成整型/浮点型</a:t>
            </a:r>
            <a:endParaRPr lang="zh-CN" altLang="en-US" sz="2400" dirty="0"/>
          </a:p>
          <a:p>
            <a:pPr marL="381000" indent="-381000">
              <a:buFont typeface="Wingdings" panose="05000000000000000000" charset="0"/>
              <a:buChar char="ü"/>
            </a:pPr>
            <a:r>
              <a:rPr lang="zh-CN" altLang="en-US" sz="2400" dirty="0"/>
              <a:t>如果字符串中包含.或e或E，则转换成浮点型；否则转换成整型</a:t>
            </a:r>
            <a:endParaRPr lang="zh-CN" altLang="en-US" sz="2400" dirty="0"/>
          </a:p>
          <a:p>
            <a:pPr marL="381000" indent="-381000">
              <a:buFont typeface="Wingdings" panose="05000000000000000000" charset="0"/>
              <a:buChar char="ü"/>
            </a:pPr>
            <a:r>
              <a:rPr lang="zh-CN" altLang="en-US" sz="2400" dirty="0"/>
              <a:t>非法的数字字符串转换成数值0</a:t>
            </a:r>
            <a:endParaRPr lang="zh-CN" altLang="en-US" sz="2400" dirty="0"/>
          </a:p>
          <a:p>
            <a:pPr marL="381000" indent="-381000">
              <a:buFont typeface="Wingdings" panose="05000000000000000000" charset="0"/>
              <a:buChar char="ü"/>
            </a:pPr>
            <a:r>
              <a:rPr lang="zh-CN" altLang="en-US" sz="2400" dirty="0"/>
              <a:t>布尔型true转换成数字1,false转换成数字0</a:t>
            </a:r>
            <a:endParaRPr lang="zh-CN" altLang="en-US" sz="2400" dirty="0"/>
          </a:p>
          <a:p>
            <a:pPr marL="381000" indent="-381000">
              <a:buFont typeface="Wingdings" panose="05000000000000000000" charset="0"/>
              <a:buChar char="ü"/>
            </a:pPr>
            <a:r>
              <a:rPr lang="zh-CN" altLang="en-US" sz="2400" dirty="0"/>
              <a:t>空值</a:t>
            </a:r>
            <a:r>
              <a:rPr lang="en-US" altLang="zh-CN" sz="2400" dirty="0"/>
              <a:t>null</a:t>
            </a:r>
            <a:r>
              <a:rPr lang="zh-CN" altLang="en-US" sz="2400" dirty="0"/>
              <a:t>将转换成数字0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199727" y="4044349"/>
            <a:ext cx="10074487" cy="19389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381000" indent="-381000">
              <a:buFont typeface="Wingdings" panose="05000000000000000000" charset="0"/>
              <a:buChar char="ü"/>
            </a:pPr>
            <a:r>
              <a:rPr lang="zh-CN" altLang="en-US" sz="2400" dirty="0"/>
              <a:t>数值将直接转换成数字字符串</a:t>
            </a:r>
            <a:endParaRPr lang="zh-CN" altLang="en-US" sz="2400" dirty="0"/>
          </a:p>
          <a:p>
            <a:pPr marL="381000" indent="-381000">
              <a:buFont typeface="Wingdings" panose="05000000000000000000" charset="0"/>
              <a:buChar char="ü"/>
            </a:pPr>
            <a:r>
              <a:rPr lang="zh-CN" altLang="en-US" sz="2400" dirty="0">
                <a:solidFill>
                  <a:srgbClr val="FF0000"/>
                </a:solidFill>
              </a:rPr>
              <a:t>布尔型的true转换成字符"1"；false转换空字符串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381000" indent="-381000">
              <a:buFont typeface="Wingdings" panose="05000000000000000000" charset="0"/>
              <a:buChar char="ü"/>
            </a:pPr>
            <a:r>
              <a:rPr lang="zh-CN" altLang="en-US" sz="2400" dirty="0"/>
              <a:t>数组将转换成字符串Array</a:t>
            </a:r>
            <a:endParaRPr lang="zh-CN" altLang="en-US" sz="2400" dirty="0"/>
          </a:p>
          <a:p>
            <a:pPr marL="381000" indent="-381000">
              <a:buFont typeface="Wingdings" panose="05000000000000000000" charset="0"/>
              <a:buChar char="ü"/>
            </a:pPr>
            <a:r>
              <a:rPr lang="zh-CN" altLang="en-US" sz="2400" dirty="0"/>
              <a:t>资源将转换成Resource id#数字</a:t>
            </a:r>
            <a:endParaRPr lang="zh-CN" altLang="en-US" sz="2400" dirty="0"/>
          </a:p>
          <a:p>
            <a:pPr marL="381000" indent="-381000">
              <a:buFont typeface="Wingdings" panose="05000000000000000000" charset="0"/>
              <a:buChar char="ü"/>
            </a:pPr>
            <a:r>
              <a:rPr lang="zh-CN" altLang="en-US" sz="2400" dirty="0"/>
              <a:t>空值</a:t>
            </a:r>
            <a:r>
              <a:rPr lang="en-US" altLang="zh-CN" sz="2400" dirty="0"/>
              <a:t>null</a:t>
            </a:r>
            <a:r>
              <a:rPr lang="zh-CN" altLang="en-US" sz="2400" dirty="0"/>
              <a:t>将转换成空字符串</a:t>
            </a:r>
            <a:endParaRPr lang="zh-CN" altLang="en-US" sz="2400" dirty="0"/>
          </a:p>
        </p:txBody>
      </p:sp>
      <p:sp>
        <p:nvSpPr>
          <p:cNvPr id="8" name="内容占位符 1"/>
          <p:cNvSpPr>
            <a:spLocks noGrp="1"/>
          </p:cNvSpPr>
          <p:nvPr/>
        </p:nvSpPr>
        <p:spPr>
          <a:xfrm>
            <a:off x="1676434" y="3341180"/>
            <a:ext cx="9121013" cy="960967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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/>
              <a:t>转为字符串型</a:t>
            </a:r>
            <a:endParaRPr lang="zh-CN" altLang="en-US"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392" y="1256809"/>
            <a:ext cx="9121013" cy="96096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临时转换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2375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5 </a:t>
            </a:r>
            <a:r>
              <a:rPr lang="zh-CN" altLang="zh-CN" dirty="0" smtClean="0"/>
              <a:t>强制</a:t>
            </a:r>
            <a:r>
              <a:rPr lang="zh-CN" altLang="zh-CN" dirty="0"/>
              <a:t>转换</a:t>
            </a:r>
            <a:endParaRPr lang="zh-CN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104054" y="1928863"/>
            <a:ext cx="6311053" cy="26765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81000" indent="-381000">
              <a:buFont typeface="Wingdings" panose="05000000000000000000" charset="0"/>
              <a:buChar char="ü"/>
            </a:pPr>
            <a:r>
              <a:rPr lang="en-US" altLang="zh-CN" sz="2400" dirty="0"/>
              <a:t>   </a:t>
            </a:r>
            <a:r>
              <a:rPr lang="zh-CN" altLang="en-US" sz="2400" dirty="0"/>
              <a:t>转换成整型    --&gt; (int</a:t>
            </a:r>
            <a:r>
              <a:rPr lang="zh-CN" altLang="en-US" sz="2400" dirty="0" smtClean="0"/>
              <a:t>)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、(</a:t>
            </a:r>
            <a:r>
              <a:rPr lang="zh-CN" altLang="en-US" sz="2400" dirty="0"/>
              <a:t>integer)</a:t>
            </a:r>
            <a:endParaRPr lang="zh-CN" altLang="en-US" sz="2400" dirty="0"/>
          </a:p>
          <a:p>
            <a:pPr marL="381000" indent="-381000">
              <a:buFont typeface="Wingdings" panose="05000000000000000000" charset="0"/>
              <a:buChar char="ü"/>
            </a:pPr>
            <a:r>
              <a:rPr lang="zh-CN" altLang="en-US" sz="2400" dirty="0"/>
              <a:t>   转换成浮点型 --&gt; (float)、(real)、(double)</a:t>
            </a:r>
            <a:endParaRPr lang="zh-CN" altLang="en-US" sz="2400" dirty="0"/>
          </a:p>
          <a:p>
            <a:pPr marL="381000" indent="-381000">
              <a:buFont typeface="Wingdings" panose="05000000000000000000" charset="0"/>
              <a:buChar char="ü"/>
            </a:pPr>
            <a:r>
              <a:rPr lang="zh-CN" altLang="en-US" sz="2400" dirty="0"/>
              <a:t>   转换成布尔型 --&gt; (bool)、(boolean)</a:t>
            </a:r>
            <a:endParaRPr lang="zh-CN" altLang="en-US" sz="2400" dirty="0"/>
          </a:p>
          <a:p>
            <a:pPr marL="381000" indent="-381000">
              <a:buFont typeface="Wingdings" panose="05000000000000000000" charset="0"/>
              <a:buChar char="ü"/>
            </a:pPr>
            <a:r>
              <a:rPr lang="zh-CN" altLang="en-US" sz="2400" dirty="0"/>
              <a:t>   转换成字符型 --&gt; (string)</a:t>
            </a:r>
            <a:endParaRPr lang="zh-CN" altLang="en-US" sz="2400" dirty="0"/>
          </a:p>
          <a:p>
            <a:pPr marL="381000" indent="-381000">
              <a:buFont typeface="Wingdings" panose="05000000000000000000" charset="0"/>
              <a:buChar char="ü"/>
            </a:pPr>
            <a:r>
              <a:rPr lang="zh-CN" altLang="en-US" sz="2400" dirty="0"/>
              <a:t>   转换成数组    --&gt; (array)</a:t>
            </a:r>
            <a:endParaRPr lang="zh-CN" altLang="en-US" sz="2400" dirty="0"/>
          </a:p>
          <a:p>
            <a:pPr marL="381000" indent="-381000">
              <a:buFont typeface="Wingdings" panose="05000000000000000000" charset="0"/>
              <a:buChar char="ü"/>
            </a:pPr>
            <a:r>
              <a:rPr lang="zh-CN" altLang="en-US" sz="2400" dirty="0"/>
              <a:t>   转换成对象    --&gt; (object)</a:t>
            </a:r>
            <a:endParaRPr lang="zh-CN" altLang="en-US" sz="2400" dirty="0"/>
          </a:p>
          <a:p>
            <a:pPr marL="381000" indent="-381000">
              <a:buFont typeface="Wingdings" panose="05000000000000000000" charset="0"/>
              <a:buChar char="ü"/>
            </a:pPr>
            <a:r>
              <a:rPr lang="zh-CN" altLang="en-US" sz="2400" dirty="0"/>
              <a:t>   转换成空值    --&gt;  unset</a:t>
            </a:r>
            <a:r>
              <a:rPr lang="en-US" altLang="zh-CN" sz="2400" dirty="0"/>
              <a:t>()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sp>
        <p:nvSpPr>
          <p:cNvPr id="6" name="内容占位符 1"/>
          <p:cNvSpPr>
            <a:spLocks noGrp="1"/>
          </p:cNvSpPr>
          <p:nvPr/>
        </p:nvSpPr>
        <p:spPr>
          <a:xfrm>
            <a:off x="815586" y="4809422"/>
            <a:ext cx="9121013" cy="960967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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/>
              <a:t>永久转换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1147234" y="5520423"/>
            <a:ext cx="60985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通过系统函数settype</a:t>
            </a:r>
            <a:r>
              <a:rPr lang="en-US" altLang="zh-CN" sz="2400" dirty="0">
                <a:sym typeface="+mn-ea"/>
              </a:rPr>
              <a:t>()</a:t>
            </a:r>
            <a:r>
              <a:rPr lang="zh-CN" altLang="en-US" sz="2400" dirty="0"/>
              <a:t>设置变量的数据类型</a:t>
            </a:r>
            <a:endParaRPr lang="zh-CN" altLang="en-US" sz="2400" dirty="0"/>
          </a:p>
          <a:p>
            <a:r>
              <a:rPr lang="zh-CN" altLang="en-US" sz="2400" dirty="0"/>
              <a:t>语法:bool</a:t>
            </a:r>
            <a:r>
              <a:rPr lang="zh-CN" altLang="en-US" sz="2400" b="1" dirty="0">
                <a:solidFill>
                  <a:srgbClr val="FF0000"/>
                </a:solidFill>
              </a:rPr>
              <a:t> settype($var, $type)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45774" y="4920258"/>
            <a:ext cx="3865033" cy="11988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$a=100;</a:t>
            </a:r>
            <a:endParaRPr lang="en-US" altLang="zh-CN" sz="2400" dirty="0"/>
          </a:p>
          <a:p>
            <a:r>
              <a:rPr lang="en-US" altLang="zh-CN" sz="2400" dirty="0"/>
              <a:t>$b=200;</a:t>
            </a:r>
            <a:endParaRPr lang="en-US" altLang="zh-CN" sz="2400" dirty="0"/>
          </a:p>
          <a:p>
            <a:r>
              <a:rPr lang="en-US" altLang="zh-CN" sz="2400" dirty="0"/>
              <a:t>echo (</a:t>
            </a:r>
            <a:r>
              <a:rPr lang="en-US" altLang="zh-CN" sz="2400" dirty="0" err="1"/>
              <a:t>boolean</a:t>
            </a:r>
            <a:r>
              <a:rPr lang="en-US" altLang="zh-CN" sz="2400" dirty="0"/>
              <a:t>)$</a:t>
            </a:r>
            <a:r>
              <a:rPr lang="en-US" altLang="zh-CN" sz="2400" dirty="0" err="1"/>
              <a:t>a+$b   </a:t>
            </a:r>
            <a:r>
              <a:rPr lang="en-US" altLang="zh-CN" sz="2400" dirty="0"/>
              <a:t>?</a:t>
            </a:r>
            <a:endParaRPr lang="en-US" altLang="zh-CN" sz="2400" dirty="0"/>
          </a:p>
        </p:txBody>
      </p:sp>
      <p:pic>
        <p:nvPicPr>
          <p:cNvPr id="9" name="图片 8" descr="office6\wpsassist\cache\A000220150320F10P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2154" y="4606024"/>
            <a:ext cx="571500" cy="187028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2935" y="1124585"/>
            <a:ext cx="10467340" cy="506984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/>
              <a:t>bool </a:t>
            </a:r>
            <a:r>
              <a:rPr lang="zh-CN" altLang="en-US" sz="1800" b="1" dirty="0">
                <a:solidFill>
                  <a:srgbClr val="FF0000"/>
                </a:solidFill>
              </a:rPr>
              <a:t>isset</a:t>
            </a:r>
            <a:r>
              <a:rPr lang="zh-CN" altLang="en-US" sz="1800" dirty="0"/>
              <a:t> ($var)   </a:t>
            </a:r>
            <a:r>
              <a:rPr lang="zh-CN" altLang="en-US" sz="1800" dirty="0">
                <a:sym typeface="+mn-ea"/>
              </a:rPr>
              <a:t>检测变量是否设置</a:t>
            </a:r>
            <a:endParaRPr lang="zh-CN" altLang="en-US" sz="1800" dirty="0"/>
          </a:p>
          <a:p>
            <a:pPr lvl="1">
              <a:lnSpc>
                <a:spcPct val="120000"/>
              </a:lnSpc>
            </a:pPr>
            <a:r>
              <a:rPr lang="zh-CN" altLang="en-US" sz="1540" dirty="0"/>
              <a:t>变量不存在、变量存在但是没有赋值、变量的值为null时返回</a:t>
            </a:r>
            <a:r>
              <a:rPr lang="en-US" altLang="zh-CN" sz="1540" dirty="0"/>
              <a:t>false</a:t>
            </a:r>
            <a:endParaRPr lang="en-US" altLang="zh-CN" sz="1540" dirty="0"/>
          </a:p>
          <a:p>
            <a:pPr lvl="1">
              <a:lnSpc>
                <a:spcPct val="120000"/>
              </a:lnSpc>
            </a:pPr>
            <a:r>
              <a:rPr lang="zh-CN" altLang="en-US" sz="1540" dirty="0"/>
              <a:t>其它情况下返回</a:t>
            </a:r>
            <a:r>
              <a:rPr lang="en-US" altLang="zh-CN" sz="1540" dirty="0"/>
              <a:t>true</a:t>
            </a:r>
            <a:endParaRPr lang="zh-CN" altLang="en-US" sz="1540" dirty="0"/>
          </a:p>
          <a:p>
            <a:pPr>
              <a:lnSpc>
                <a:spcPct val="120000"/>
              </a:lnSpc>
            </a:pPr>
            <a:r>
              <a:rPr lang="zh-CN" altLang="en-US" sz="1800" dirty="0"/>
              <a:t>bool </a:t>
            </a:r>
            <a:r>
              <a:rPr lang="zh-CN" altLang="en-US" sz="1800" b="1" dirty="0">
                <a:solidFill>
                  <a:srgbClr val="FF0000"/>
                </a:solidFill>
              </a:rPr>
              <a:t>is_null</a:t>
            </a:r>
            <a:r>
              <a:rPr lang="zh-CN" altLang="en-US" sz="1800" dirty="0"/>
              <a:t> ($var)  检测变量是否为 </a:t>
            </a:r>
            <a:r>
              <a:rPr lang="en-US" altLang="zh-CN" sz="1800" dirty="0"/>
              <a:t>null</a:t>
            </a:r>
            <a:endParaRPr lang="en-US" altLang="zh-CN" sz="1800" dirty="0"/>
          </a:p>
          <a:p>
            <a:pPr lvl="1">
              <a:lnSpc>
                <a:spcPct val="120000"/>
              </a:lnSpc>
            </a:pPr>
            <a:r>
              <a:rPr lang="zh-CN" altLang="en-US" sz="1535" dirty="0">
                <a:sym typeface="+mn-ea"/>
              </a:rPr>
              <a:t>变量不存在、变量存在但是没有赋值、变量的值为null时返回</a:t>
            </a:r>
            <a:r>
              <a:rPr lang="en-US" altLang="zh-CN" sz="1535" dirty="0">
                <a:sym typeface="+mn-ea"/>
              </a:rPr>
              <a:t>true</a:t>
            </a:r>
            <a:endParaRPr lang="en-US" altLang="zh-CN" sz="1535" dirty="0"/>
          </a:p>
          <a:p>
            <a:pPr lvl="1">
              <a:lnSpc>
                <a:spcPct val="120000"/>
              </a:lnSpc>
            </a:pPr>
            <a:r>
              <a:rPr lang="zh-CN" altLang="en-US" sz="1535" dirty="0">
                <a:sym typeface="+mn-ea"/>
              </a:rPr>
              <a:t>其它情况下返回</a:t>
            </a:r>
            <a:r>
              <a:rPr lang="en-US" altLang="zh-CN" sz="1535" dirty="0">
                <a:sym typeface="+mn-ea"/>
              </a:rPr>
              <a:t>false</a:t>
            </a:r>
            <a:endParaRPr lang="zh-CN" altLang="en-US" sz="1540" dirty="0"/>
          </a:p>
          <a:p>
            <a:pPr>
              <a:lnSpc>
                <a:spcPct val="120000"/>
              </a:lnSpc>
            </a:pPr>
            <a:r>
              <a:rPr lang="zh-CN" altLang="en-US" sz="1800" dirty="0"/>
              <a:t>bool </a:t>
            </a:r>
            <a:r>
              <a:rPr lang="zh-CN" altLang="en-US" sz="1800" b="1" dirty="0">
                <a:solidFill>
                  <a:srgbClr val="FF0000"/>
                </a:solidFill>
              </a:rPr>
              <a:t>empty </a:t>
            </a:r>
            <a:r>
              <a:rPr lang="zh-CN" altLang="en-US" sz="1800" dirty="0"/>
              <a:t>($var )  检查一个变量是否为空</a:t>
            </a:r>
            <a:endParaRPr lang="zh-CN" altLang="en-US" sz="1800" dirty="0"/>
          </a:p>
          <a:p>
            <a:pPr lvl="1">
              <a:lnSpc>
                <a:spcPct val="120000"/>
              </a:lnSpc>
            </a:pPr>
            <a:r>
              <a:rPr lang="zh-CN" altLang="en-US" sz="1535" dirty="0">
                <a:sym typeface="+mn-ea"/>
              </a:rPr>
              <a:t>变量不存在、变量存在但是没有赋值、变量的值为null、</a:t>
            </a:r>
            <a:r>
              <a:rPr lang="en-US" altLang="zh-CN" sz="1535" dirty="0">
                <a:sym typeface="+mn-ea"/>
              </a:rPr>
              <a:t>''</a:t>
            </a:r>
            <a:r>
              <a:rPr lang="zh-CN" altLang="en-US" sz="1535" dirty="0">
                <a:sym typeface="+mn-ea"/>
              </a:rPr>
              <a:t>、""、0、"0"、</a:t>
            </a:r>
            <a:r>
              <a:rPr lang="en-US" altLang="zh-CN" sz="1535" dirty="0">
                <a:sym typeface="+mn-ea"/>
              </a:rPr>
              <a:t>false</a:t>
            </a:r>
            <a:r>
              <a:rPr lang="zh-CN" altLang="en-US" sz="1535" dirty="0">
                <a:sym typeface="+mn-ea"/>
              </a:rPr>
              <a:t>、</a:t>
            </a:r>
            <a:r>
              <a:rPr lang="en-US" altLang="zh-CN" sz="1535" dirty="0">
                <a:sym typeface="+mn-ea"/>
              </a:rPr>
              <a:t>array()</a:t>
            </a:r>
            <a:r>
              <a:rPr lang="zh-CN" altLang="en-US" sz="1535" dirty="0">
                <a:sym typeface="+mn-ea"/>
              </a:rPr>
              <a:t>都将被认为是空的返回</a:t>
            </a:r>
            <a:r>
              <a:rPr lang="en-US" altLang="zh-CN" sz="1535" dirty="0">
                <a:sym typeface="+mn-ea"/>
              </a:rPr>
              <a:t>true</a:t>
            </a:r>
            <a:endParaRPr lang="en-US" altLang="zh-CN" sz="1540" dirty="0"/>
          </a:p>
          <a:p>
            <a:pPr lvl="1">
              <a:lnSpc>
                <a:spcPct val="120000"/>
              </a:lnSpc>
            </a:pPr>
            <a:r>
              <a:rPr lang="zh-CN" altLang="en-US" sz="1535" dirty="0">
                <a:sym typeface="+mn-ea"/>
              </a:rPr>
              <a:t>其它情况下返回</a:t>
            </a:r>
            <a:r>
              <a:rPr lang="en-US" altLang="zh-CN" sz="1535" dirty="0">
                <a:sym typeface="+mn-ea"/>
              </a:rPr>
              <a:t>false</a:t>
            </a:r>
            <a:endParaRPr lang="zh-CN" altLang="en-US" sz="1540" dirty="0"/>
          </a:p>
          <a:p>
            <a:pPr>
              <a:lnSpc>
                <a:spcPct val="120000"/>
              </a:lnSpc>
            </a:pPr>
            <a:r>
              <a:rPr lang="zh-CN" altLang="en-US" sz="1800" dirty="0"/>
              <a:t>void </a:t>
            </a:r>
            <a:r>
              <a:rPr lang="zh-CN" altLang="en-US" sz="1800" b="1" dirty="0">
                <a:solidFill>
                  <a:srgbClr val="FF0000"/>
                </a:solidFill>
              </a:rPr>
              <a:t>unset</a:t>
            </a:r>
            <a:r>
              <a:rPr lang="zh-CN" altLang="en-US" sz="1800" dirty="0"/>
              <a:t> ($var )  </a:t>
            </a:r>
            <a:r>
              <a:rPr lang="zh-CN" altLang="en-US" sz="1800" dirty="0">
                <a:sym typeface="+mn-ea"/>
              </a:rPr>
              <a:t>销毁指定的变量</a:t>
            </a:r>
            <a:endParaRPr lang="zh-CN" altLang="en-US" sz="1800" dirty="0"/>
          </a:p>
          <a:p>
            <a:pPr>
              <a:lnSpc>
                <a:spcPct val="120000"/>
              </a:lnSpc>
            </a:pPr>
            <a:endParaRPr lang="zh-CN" altLang="en-US" sz="1800" dirty="0"/>
          </a:p>
          <a:p>
            <a:endParaRPr lang="zh-CN" altLang="en-US" sz="1800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01414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6 </a:t>
            </a:r>
            <a:r>
              <a:rPr lang="zh-CN" altLang="zh-CN" dirty="0" smtClean="0"/>
              <a:t>变量</a:t>
            </a:r>
            <a:r>
              <a:rPr lang="zh-CN" altLang="zh-CN" dirty="0"/>
              <a:t>相关函数</a:t>
            </a:r>
            <a:endParaRPr lang="zh-CN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2935" y="1124585"/>
            <a:ext cx="10467340" cy="506984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ym typeface="+mn-ea"/>
              </a:rPr>
              <a:t>bool 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is_string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()</a:t>
            </a:r>
            <a:r>
              <a:rPr lang="zh-CN" altLang="en-US" sz="2000" dirty="0">
                <a:sym typeface="+mn-ea"/>
              </a:rPr>
              <a:t>   检测变量是否是字符类型</a:t>
            </a:r>
            <a:endParaRPr lang="zh-CN" altLang="en-US" sz="2000" dirty="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ym typeface="+mn-ea"/>
              </a:rPr>
              <a:t>bool 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is_int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()        </a:t>
            </a:r>
            <a:r>
              <a:rPr lang="zh-CN" altLang="en-US" sz="2000" dirty="0">
                <a:sym typeface="+mn-ea"/>
              </a:rPr>
              <a:t>检测变量是否是整数</a:t>
            </a:r>
            <a:endParaRPr lang="zh-CN" altLang="en-US" sz="2000" dirty="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ym typeface="+mn-ea"/>
              </a:rPr>
              <a:t>bool </a:t>
            </a:r>
            <a:r>
              <a:rPr lang="zh-CN" altLang="en-US" sz="2000" b="1" dirty="0" smtClean="0">
                <a:solidFill>
                  <a:srgbClr val="FF0000"/>
                </a:solidFill>
                <a:sym typeface="+mn-ea"/>
              </a:rPr>
              <a:t>is_float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()    </a:t>
            </a:r>
            <a:r>
              <a:rPr lang="zh-CN" altLang="en-US" sz="2000" dirty="0">
                <a:sym typeface="+mn-ea"/>
              </a:rPr>
              <a:t> 检测变量是否是浮点型</a:t>
            </a:r>
            <a:endParaRPr lang="zh-CN" altLang="en-US" sz="2000" dirty="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ym typeface="+mn-ea"/>
              </a:rPr>
              <a:t>bool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 is_numeric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()</a:t>
            </a:r>
            <a:r>
              <a:rPr lang="zh-CN" altLang="en-US" sz="2000" dirty="0">
                <a:sym typeface="+mn-ea"/>
              </a:rPr>
              <a:t>  检测变量是否为数字或数字字符串</a:t>
            </a:r>
            <a:endParaRPr lang="zh-CN" altLang="en-US" sz="2000" dirty="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ym typeface="+mn-ea"/>
              </a:rPr>
              <a:t>bool 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is_bool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()</a:t>
            </a:r>
            <a:r>
              <a:rPr lang="zh-CN" altLang="en-US" sz="2000" dirty="0">
                <a:sym typeface="+mn-ea"/>
              </a:rPr>
              <a:t>  检测变量是否是布尔型</a:t>
            </a:r>
            <a:endParaRPr lang="zh-CN" altLang="en-US" sz="2000" dirty="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ym typeface="+mn-ea"/>
              </a:rPr>
              <a:t>bool </a:t>
            </a:r>
            <a:r>
              <a:rPr lang="zh-CN" altLang="en-US" sz="2000" b="1" dirty="0" smtClean="0">
                <a:solidFill>
                  <a:srgbClr val="FF0000"/>
                </a:solidFill>
                <a:sym typeface="+mn-ea"/>
              </a:rPr>
              <a:t>is_null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()</a:t>
            </a:r>
            <a:r>
              <a:rPr lang="zh-CN" altLang="en-US" sz="2000" dirty="0">
                <a:sym typeface="+mn-ea"/>
              </a:rPr>
              <a:t>  检测变量是否为 NULL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r>
              <a:rPr lang="zh-CN" altLang="en-US" sz="2000" dirty="0">
                <a:sym typeface="+mn-ea"/>
              </a:rPr>
              <a:t>bool </a:t>
            </a:r>
            <a:r>
              <a:rPr lang="zh-CN" altLang="en-US" sz="2000" b="1" dirty="0">
                <a:solidFill>
                  <a:srgbClr val="FF0000"/>
                </a:solidFill>
              </a:rPr>
              <a:t>is_array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()</a:t>
            </a:r>
            <a:r>
              <a:rPr lang="zh-CN" altLang="en-US" sz="2000" dirty="0"/>
              <a:t> 检测变量是否是数组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r>
              <a:rPr lang="zh-CN" altLang="en-US" sz="2000" dirty="0">
                <a:sym typeface="+mn-ea"/>
              </a:rPr>
              <a:t>bool </a:t>
            </a:r>
            <a:r>
              <a:rPr lang="zh-CN" altLang="en-US" sz="2000" b="1" dirty="0">
                <a:solidFill>
                  <a:srgbClr val="FF0000"/>
                </a:solidFill>
              </a:rPr>
              <a:t>is_object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()</a:t>
            </a:r>
            <a:r>
              <a:rPr lang="zh-CN" altLang="en-US" sz="2000" dirty="0"/>
              <a:t> 检测变量是否是一个对象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r>
              <a:rPr lang="zh-CN" altLang="en-US" sz="2000" dirty="0">
                <a:sym typeface="+mn-ea"/>
              </a:rPr>
              <a:t>bool </a:t>
            </a:r>
            <a:r>
              <a:rPr lang="zh-CN" altLang="en-US" sz="2000" b="1" dirty="0">
                <a:solidFill>
                  <a:srgbClr val="FF0000"/>
                </a:solidFill>
              </a:rPr>
              <a:t>is_resource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()</a:t>
            </a:r>
            <a:r>
              <a:rPr lang="zh-CN" altLang="en-US" sz="2000" dirty="0"/>
              <a:t> 检测变量是否为资源类型</a:t>
            </a:r>
            <a:endParaRPr lang="zh-CN" altLang="en-US" sz="1800" dirty="0"/>
          </a:p>
          <a:p>
            <a:endParaRPr lang="zh-CN" altLang="en-US" sz="1800" dirty="0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392" y="1316766"/>
            <a:ext cx="9121013" cy="960967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zh-CN" altLang="en-US" dirty="0" smtClean="0">
                <a:sym typeface="+mn-ea"/>
              </a:rPr>
              <a:t>以其它变量的值作为变量名的变量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61825" y="0"/>
            <a:ext cx="10515600" cy="1325563"/>
          </a:xfrm>
        </p:spPr>
        <p:txBody>
          <a:bodyPr/>
          <a:lstStyle/>
          <a:p>
            <a:r>
              <a:rPr lang="en-US" altLang="zh-CN" smtClean="0"/>
              <a:t>7 </a:t>
            </a:r>
            <a:r>
              <a:rPr lang="zh-CN" altLang="zh-CN" smtClean="0"/>
              <a:t>可变</a:t>
            </a:r>
            <a:r>
              <a:rPr lang="zh-CN" altLang="zh-CN"/>
              <a:t>变量</a:t>
            </a:r>
            <a:endParaRPr lang="zh-CN" altLang="zh-CN"/>
          </a:p>
        </p:txBody>
      </p:sp>
      <p:sp>
        <p:nvSpPr>
          <p:cNvPr id="299012" name="AutoShape 4"/>
          <p:cNvSpPr>
            <a:spLocks noChangeArrowheads="1"/>
          </p:cNvSpPr>
          <p:nvPr/>
        </p:nvSpPr>
        <p:spPr bwMode="auto">
          <a:xfrm>
            <a:off x="1391073" y="2181861"/>
            <a:ext cx="7777480" cy="2996353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C00000"/>
                </a:solidFill>
                <a:latin typeface="Arial" panose="020B0604020202020204" pitchFamily="34" charset="0"/>
                <a:ea typeface="楷体_GB2312" pitchFamily="1" charset="-122"/>
                <a:cs typeface="Arial" panose="020B0604020202020204" pitchFamily="34" charset="0"/>
              </a:rPr>
              <a:t>&lt;?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Arial" panose="020B0604020202020204" pitchFamily="34" charset="0"/>
                <a:ea typeface="楷体_GB2312" pitchFamily="1" charset="-122"/>
                <a:cs typeface="Arial" panose="020B0604020202020204" pitchFamily="34" charset="0"/>
              </a:rPr>
              <a:t>php</a:t>
            </a:r>
            <a:endParaRPr lang="en-US" altLang="zh-CN" sz="2000" b="1" dirty="0">
              <a:solidFill>
                <a:srgbClr val="C00000"/>
              </a:solidFill>
              <a:latin typeface="Arial" panose="020B0604020202020204" pitchFamily="34" charset="0"/>
              <a:ea typeface="楷体_GB2312" pitchFamily="1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1" charset="-122"/>
                <a:cs typeface="Arial" panose="020B0604020202020204" pitchFamily="34" charset="0"/>
              </a:rPr>
              <a:t>	</a:t>
            </a:r>
            <a:r>
              <a:rPr lang="en-US" altLang="zh-CN" sz="2000" dirty="0">
                <a:solidFill>
                  <a:srgbClr val="009900"/>
                </a:solidFill>
                <a:latin typeface="Arial" panose="020B0604020202020204" pitchFamily="34" charset="0"/>
                <a:ea typeface="楷体_GB2312" pitchFamily="1" charset="-122"/>
                <a:cs typeface="Arial" panose="020B0604020202020204" pitchFamily="34" charset="0"/>
              </a:rPr>
              <a:t>$a = </a:t>
            </a:r>
            <a:r>
              <a:rPr lang="en-US" altLang="zh-CN" sz="2000" dirty="0" smtClean="0">
                <a:solidFill>
                  <a:srgbClr val="009900"/>
                </a:solidFill>
                <a:latin typeface="Arial" panose="020B0604020202020204" pitchFamily="34" charset="0"/>
                <a:ea typeface="楷体_GB2312" pitchFamily="1" charset="-122"/>
                <a:cs typeface="Arial" panose="020B0604020202020204" pitchFamily="34" charset="0"/>
              </a:rPr>
              <a:t>'</a:t>
            </a:r>
            <a:r>
              <a:rPr lang="en-US" altLang="zh-CN" sz="2000" dirty="0" smtClean="0">
                <a:solidFill>
                  <a:srgbClr val="FF00FF"/>
                </a:solidFill>
                <a:latin typeface="Arial" panose="020B0604020202020204" pitchFamily="34" charset="0"/>
                <a:ea typeface="楷体_GB2312" pitchFamily="1" charset="-122"/>
                <a:cs typeface="Arial" panose="020B0604020202020204" pitchFamily="34" charset="0"/>
              </a:rPr>
              <a:t>hello</a:t>
            </a:r>
            <a:r>
              <a:rPr lang="en-US" altLang="zh-CN" sz="2000" dirty="0" smtClean="0">
                <a:solidFill>
                  <a:srgbClr val="009900"/>
                </a:solidFill>
                <a:latin typeface="Arial" panose="020B0604020202020204" pitchFamily="34" charset="0"/>
                <a:ea typeface="楷体_GB2312" pitchFamily="1" charset="-122"/>
                <a:cs typeface="Arial" panose="020B0604020202020204" pitchFamily="34" charset="0"/>
              </a:rPr>
              <a:t>';</a:t>
            </a:r>
            <a:r>
              <a:rPr lang="en-US" altLang="zh-CN" sz="2000" dirty="0">
                <a:solidFill>
                  <a:srgbClr val="009900"/>
                </a:solidFill>
                <a:latin typeface="Arial" panose="020B0604020202020204" pitchFamily="34" charset="0"/>
                <a:ea typeface="楷体_GB2312" pitchFamily="1" charset="-122"/>
                <a:cs typeface="Arial" panose="020B0604020202020204" pitchFamily="34" charset="0"/>
              </a:rPr>
              <a:t>		</a:t>
            </a:r>
            <a:r>
              <a:rPr lang="en-US" altLang="zh-CN" sz="2000" dirty="0">
                <a:solidFill>
                  <a:srgbClr val="0099CC"/>
                </a:solidFill>
                <a:latin typeface="Arial" panose="020B0604020202020204" pitchFamily="34" charset="0"/>
                <a:ea typeface="楷体_GB2312" pitchFamily="1" charset="-122"/>
                <a:cs typeface="Arial" panose="020B0604020202020204" pitchFamily="34" charset="0"/>
              </a:rPr>
              <a:t>//</a:t>
            </a:r>
            <a:r>
              <a:rPr lang="zh-CN" altLang="en-US" sz="2000" dirty="0">
                <a:solidFill>
                  <a:srgbClr val="0099CC"/>
                </a:solidFill>
                <a:latin typeface="Arial" panose="020B0604020202020204" pitchFamily="34" charset="0"/>
                <a:ea typeface="楷体_GB2312" pitchFamily="1" charset="-122"/>
                <a:cs typeface="Arial" panose="020B0604020202020204" pitchFamily="34" charset="0"/>
              </a:rPr>
              <a:t>普通变量</a:t>
            </a:r>
            <a:endParaRPr lang="zh-CN" altLang="en-US" sz="2000" dirty="0">
              <a:solidFill>
                <a:srgbClr val="0099CC"/>
              </a:solidFill>
              <a:latin typeface="Arial" panose="020B0604020202020204" pitchFamily="34" charset="0"/>
              <a:ea typeface="楷体_GB2312" pitchFamily="1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009900"/>
                </a:solidFill>
                <a:latin typeface="Arial" panose="020B0604020202020204" pitchFamily="34" charset="0"/>
                <a:ea typeface="楷体_GB2312" pitchFamily="1" charset="-122"/>
                <a:cs typeface="Arial" panose="020B0604020202020204" pitchFamily="34" charset="0"/>
              </a:rPr>
              <a:t>	</a:t>
            </a:r>
            <a:r>
              <a:rPr lang="en-US" altLang="zh-CN" sz="2000" dirty="0">
                <a:solidFill>
                  <a:srgbClr val="009900"/>
                </a:solidFill>
                <a:latin typeface="Arial" panose="020B0604020202020204" pitchFamily="34" charset="0"/>
                <a:ea typeface="楷体_GB2312" pitchFamily="1" charset="-122"/>
                <a:cs typeface="Arial" panose="020B0604020202020204" pitchFamily="34" charset="0"/>
              </a:rPr>
              <a:t>$$a = ‘</a:t>
            </a:r>
            <a:r>
              <a:rPr lang="en-US" altLang="zh-CN" sz="2000" dirty="0">
                <a:solidFill>
                  <a:srgbClr val="FF00FF"/>
                </a:solidFill>
                <a:latin typeface="Arial" panose="020B0604020202020204" pitchFamily="34" charset="0"/>
                <a:ea typeface="楷体_GB2312" pitchFamily="1" charset="-122"/>
                <a:cs typeface="Arial" panose="020B0604020202020204" pitchFamily="34" charset="0"/>
              </a:rPr>
              <a:t>world</a:t>
            </a:r>
            <a:r>
              <a:rPr lang="en-US" altLang="zh-CN" sz="2000" dirty="0">
                <a:solidFill>
                  <a:srgbClr val="009900"/>
                </a:solidFill>
                <a:latin typeface="Arial" panose="020B0604020202020204" pitchFamily="34" charset="0"/>
                <a:ea typeface="楷体_GB2312" pitchFamily="1" charset="-122"/>
                <a:cs typeface="Arial" panose="020B0604020202020204" pitchFamily="34" charset="0"/>
              </a:rPr>
              <a:t>’;		</a:t>
            </a:r>
            <a:r>
              <a:rPr lang="en-US" altLang="zh-CN" sz="2000" dirty="0">
                <a:solidFill>
                  <a:srgbClr val="0099CC"/>
                </a:solidFill>
                <a:latin typeface="Arial" panose="020B0604020202020204" pitchFamily="34" charset="0"/>
                <a:ea typeface="楷体_GB2312" pitchFamily="1" charset="-122"/>
                <a:cs typeface="Arial" panose="020B0604020202020204" pitchFamily="34" charset="0"/>
              </a:rPr>
              <a:t>//</a:t>
            </a:r>
            <a:r>
              <a:rPr lang="zh-CN" altLang="en-US" sz="2000" dirty="0">
                <a:solidFill>
                  <a:srgbClr val="0099CC"/>
                </a:solidFill>
                <a:latin typeface="Arial" panose="020B0604020202020204" pitchFamily="34" charset="0"/>
                <a:ea typeface="楷体_GB2312" pitchFamily="1" charset="-122"/>
                <a:cs typeface="Arial" panose="020B0604020202020204" pitchFamily="34" charset="0"/>
              </a:rPr>
              <a:t>可变变量</a:t>
            </a:r>
            <a:br>
              <a:rPr lang="zh-CN" altLang="en-US" sz="2000" dirty="0">
                <a:solidFill>
                  <a:srgbClr val="009900"/>
                </a:solidFill>
                <a:latin typeface="Arial" panose="020B0604020202020204" pitchFamily="34" charset="0"/>
                <a:ea typeface="楷体_GB2312" pitchFamily="1" charset="-122"/>
                <a:cs typeface="Arial" panose="020B0604020202020204" pitchFamily="34" charset="0"/>
              </a:rPr>
            </a:br>
            <a:r>
              <a:rPr lang="zh-CN" altLang="en-US" sz="2000" dirty="0">
                <a:solidFill>
                  <a:srgbClr val="009900"/>
                </a:solidFill>
                <a:latin typeface="Arial" panose="020B0604020202020204" pitchFamily="34" charset="0"/>
                <a:ea typeface="楷体_GB2312" pitchFamily="1" charset="-122"/>
                <a:cs typeface="Arial" panose="020B0604020202020204" pitchFamily="34" charset="0"/>
              </a:rPr>
              <a:t>	</a:t>
            </a:r>
            <a:r>
              <a:rPr lang="en-US" altLang="zh-CN" sz="2000" dirty="0">
                <a:solidFill>
                  <a:srgbClr val="009900"/>
                </a:solidFill>
                <a:latin typeface="Arial" panose="020B0604020202020204" pitchFamily="34" charset="0"/>
                <a:ea typeface="楷体_GB2312" pitchFamily="1" charset="-122"/>
                <a:cs typeface="Arial" panose="020B0604020202020204" pitchFamily="34" charset="0"/>
              </a:rPr>
              <a:t>echo $hello;                                 //</a:t>
            </a:r>
            <a:r>
              <a:rPr lang="zh-CN" altLang="en-US" sz="2000" dirty="0">
                <a:solidFill>
                  <a:srgbClr val="009900"/>
                </a:solidFill>
                <a:latin typeface="Arial" panose="020B0604020202020204" pitchFamily="34" charset="0"/>
                <a:ea typeface="楷体_GB2312" pitchFamily="1" charset="-122"/>
                <a:cs typeface="Arial" panose="020B0604020202020204" pitchFamily="34" charset="0"/>
              </a:rPr>
              <a:t>输出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  <a:cs typeface="Arial" panose="020B0604020202020204" pitchFamily="34" charset="0"/>
              </a:rPr>
              <a:t>?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  <a:ea typeface="楷体_GB2312" pitchFamily="1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1" charset="-122"/>
                <a:cs typeface="Arial" panose="020B0604020202020204" pitchFamily="34" charset="0"/>
              </a:rPr>
              <a:t>?&gt;</a:t>
            </a:r>
            <a:endParaRPr lang="en-US" altLang="zh-CN" sz="2000" b="1" dirty="0">
              <a:solidFill>
                <a:srgbClr val="C00000"/>
              </a:solidFill>
              <a:latin typeface="Arial" panose="020B0604020202020204" pitchFamily="34" charset="0"/>
              <a:ea typeface="楷体_GB2312" pitchFamily="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147" y="1316567"/>
            <a:ext cx="10546080" cy="115316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30000"/>
              </a:lnSpc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zh-CN" altLang="en-US" sz="2665" dirty="0">
                <a:sym typeface="+mn-ea"/>
              </a:rPr>
              <a:t>引用操作符</a:t>
            </a:r>
            <a:r>
              <a:rPr lang="en-US" altLang="zh-CN" sz="2665" b="1" dirty="0">
                <a:solidFill>
                  <a:srgbClr val="FF0000"/>
                </a:solidFill>
                <a:sym typeface="+mn-ea"/>
              </a:rPr>
              <a:t>&amp;</a:t>
            </a:r>
            <a:r>
              <a:rPr lang="zh-CN" altLang="en-US" sz="2665" dirty="0">
                <a:sym typeface="+mn-ea"/>
              </a:rPr>
              <a:t>可以在关联赋值中使用，就像一个别名，使得变量都</a:t>
            </a:r>
            <a:r>
              <a:rPr lang="zh-CN" altLang="en-US" sz="2665" b="1" dirty="0">
                <a:solidFill>
                  <a:srgbClr val="FF0000"/>
                </a:solidFill>
                <a:sym typeface="+mn-ea"/>
              </a:rPr>
              <a:t>指向了内存的相同地址</a:t>
            </a:r>
            <a:endParaRPr lang="zh-CN" altLang="en-US" sz="2665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14009" y="0"/>
            <a:ext cx="10515600" cy="1325563"/>
          </a:xfrm>
        </p:spPr>
        <p:txBody>
          <a:bodyPr/>
          <a:lstStyle/>
          <a:p>
            <a:r>
              <a:rPr lang="en-US" altLang="zh-CN" smtClean="0"/>
              <a:t>8 </a:t>
            </a:r>
            <a:r>
              <a:rPr lang="zh-CN" altLang="en-US" smtClean="0"/>
              <a:t>变量</a:t>
            </a:r>
            <a:r>
              <a:rPr lang="zh-CN" altLang="en-US"/>
              <a:t>的引用赋值</a:t>
            </a:r>
            <a:endParaRPr lang="zh-CN" altLang="en-US"/>
          </a:p>
        </p:txBody>
      </p:sp>
      <p:sp>
        <p:nvSpPr>
          <p:cNvPr id="297988" name="AutoShape 4"/>
          <p:cNvSpPr>
            <a:spLocks noChangeArrowheads="1"/>
          </p:cNvSpPr>
          <p:nvPr/>
        </p:nvSpPr>
        <p:spPr bwMode="auto">
          <a:xfrm>
            <a:off x="1871241" y="2853267"/>
            <a:ext cx="7632700" cy="2376488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lvl="1"/>
            <a:r>
              <a:rPr lang="en-US" altLang="zh-CN" sz="2000" b="1" dirty="0" smtClean="0">
                <a:solidFill>
                  <a:srgbClr val="C00000"/>
                </a:solidFill>
              </a:rPr>
              <a:t>&lt;?php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lvl="1"/>
            <a:r>
              <a:rPr lang="en-US" altLang="zh-CN" sz="2000" b="1" dirty="0">
                <a:solidFill>
                  <a:srgbClr val="3333FF"/>
                </a:solidFill>
              </a:rPr>
              <a:t>	</a:t>
            </a:r>
            <a:r>
              <a:rPr lang="en-US" altLang="zh-CN" sz="2000" b="1" dirty="0">
                <a:solidFill>
                  <a:srgbClr val="009900"/>
                </a:solidFill>
              </a:rPr>
              <a:t>$a</a:t>
            </a:r>
            <a:r>
              <a:rPr lang="en-US" altLang="zh-CN" sz="2000" b="1" dirty="0"/>
              <a:t>=5</a:t>
            </a:r>
            <a:r>
              <a:rPr lang="en-US" altLang="zh-CN" sz="2000" b="1" dirty="0">
                <a:solidFill>
                  <a:srgbClr val="009900"/>
                </a:solidFill>
              </a:rPr>
              <a:t>;</a:t>
            </a:r>
            <a:endParaRPr lang="en-US" altLang="zh-CN" sz="2000" b="1" dirty="0">
              <a:solidFill>
                <a:srgbClr val="009900"/>
              </a:solidFill>
            </a:endParaRPr>
          </a:p>
          <a:p>
            <a:pPr lvl="1"/>
            <a:r>
              <a:rPr lang="en-US" altLang="zh-CN" sz="2000" b="1" dirty="0">
                <a:solidFill>
                  <a:srgbClr val="009900"/>
                </a:solidFill>
              </a:rPr>
              <a:t>	$b</a:t>
            </a:r>
            <a:r>
              <a:rPr lang="en-US" altLang="zh-CN" sz="2000" b="1" dirty="0" smtClean="0"/>
              <a:t>=&amp;</a:t>
            </a:r>
            <a:r>
              <a:rPr lang="en-US" altLang="zh-CN" sz="2000" b="1" dirty="0" smtClean="0">
                <a:solidFill>
                  <a:srgbClr val="009900"/>
                </a:solidFill>
              </a:rPr>
              <a:t>$</a:t>
            </a:r>
            <a:r>
              <a:rPr lang="en-US" altLang="zh-CN" sz="2000" b="1" dirty="0">
                <a:solidFill>
                  <a:srgbClr val="009900"/>
                </a:solidFill>
              </a:rPr>
              <a:t>a;</a:t>
            </a:r>
            <a:endParaRPr lang="en-US" altLang="zh-CN" sz="2000" b="1" dirty="0">
              <a:solidFill>
                <a:srgbClr val="009900"/>
              </a:solidFill>
            </a:endParaRPr>
          </a:p>
          <a:p>
            <a:pPr lvl="1"/>
            <a:r>
              <a:rPr lang="en-US" altLang="zh-CN" sz="2000" b="1" dirty="0">
                <a:solidFill>
                  <a:srgbClr val="009900"/>
                </a:solidFill>
              </a:rPr>
              <a:t>	echo $b;	</a:t>
            </a:r>
            <a:r>
              <a:rPr lang="en-US" altLang="zh-CN" sz="2000" b="1" dirty="0" smtClean="0">
                <a:solidFill>
                  <a:srgbClr val="009900"/>
                </a:solidFill>
              </a:rPr>
              <a:t>    </a:t>
            </a:r>
            <a:r>
              <a:rPr lang="en-US" altLang="zh-CN" sz="2000" b="1" dirty="0" smtClean="0">
                <a:solidFill>
                  <a:srgbClr val="0099CC"/>
                </a:solidFill>
              </a:rPr>
              <a:t>//</a:t>
            </a:r>
            <a:r>
              <a:rPr lang="zh-CN" altLang="en-US" sz="2000" b="1" dirty="0">
                <a:solidFill>
                  <a:srgbClr val="0099CC"/>
                </a:solidFill>
              </a:rPr>
              <a:t>输</a:t>
            </a:r>
            <a:r>
              <a:rPr lang="zh-CN" altLang="en-US" sz="2000" b="1" dirty="0" smtClean="0">
                <a:solidFill>
                  <a:srgbClr val="0099CC"/>
                </a:solidFill>
              </a:rPr>
              <a:t>出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? 5 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lvl="1"/>
            <a:r>
              <a:rPr lang="en-US" altLang="zh-CN" sz="2000" b="1" dirty="0">
                <a:solidFill>
                  <a:srgbClr val="009900"/>
                </a:solidFill>
              </a:rPr>
              <a:t>	$a</a:t>
            </a:r>
            <a:r>
              <a:rPr lang="en-US" altLang="zh-CN" sz="2000" b="1" dirty="0"/>
              <a:t>=7</a:t>
            </a:r>
            <a:r>
              <a:rPr lang="en-US" altLang="zh-CN" sz="2000" b="1" dirty="0">
                <a:solidFill>
                  <a:srgbClr val="009900"/>
                </a:solidFill>
              </a:rPr>
              <a:t>;</a:t>
            </a:r>
            <a:endParaRPr lang="en-US" altLang="zh-CN" sz="2000" b="1" dirty="0">
              <a:solidFill>
                <a:srgbClr val="009900"/>
              </a:solidFill>
            </a:endParaRPr>
          </a:p>
          <a:p>
            <a:pPr lvl="1"/>
            <a:r>
              <a:rPr lang="en-US" altLang="zh-CN" sz="2000" b="1" dirty="0">
                <a:solidFill>
                  <a:srgbClr val="009900"/>
                </a:solidFill>
              </a:rPr>
              <a:t>	echo $b;	</a:t>
            </a:r>
            <a:r>
              <a:rPr lang="en-US" altLang="zh-CN" sz="2000" b="1" dirty="0" smtClean="0">
                <a:solidFill>
                  <a:srgbClr val="009900"/>
                </a:solidFill>
              </a:rPr>
              <a:t>   </a:t>
            </a:r>
            <a:r>
              <a:rPr lang="en-US" altLang="zh-CN" sz="2000" b="1" dirty="0" smtClean="0">
                <a:solidFill>
                  <a:srgbClr val="0099CC"/>
                </a:solidFill>
              </a:rPr>
              <a:t>//</a:t>
            </a:r>
            <a:r>
              <a:rPr lang="zh-CN" altLang="en-US" sz="2000" b="1" dirty="0">
                <a:solidFill>
                  <a:srgbClr val="0099CC"/>
                </a:solidFill>
              </a:rPr>
              <a:t>输</a:t>
            </a:r>
            <a:r>
              <a:rPr lang="zh-CN" altLang="en-US" sz="2000" b="1" dirty="0" smtClean="0">
                <a:solidFill>
                  <a:srgbClr val="0099CC"/>
                </a:solidFill>
              </a:rPr>
              <a:t>出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? 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lvl="1"/>
            <a:r>
              <a:rPr lang="en-US" altLang="zh-CN" sz="2000" b="1" dirty="0">
                <a:solidFill>
                  <a:srgbClr val="C00000"/>
                </a:solidFill>
              </a:rPr>
              <a:t>?&gt;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59847" y="5541434"/>
            <a:ext cx="4237355" cy="48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可以通过</a:t>
            </a:r>
            <a:r>
              <a:rPr lang="en-US" altLang="zh-CN" sz="24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unset()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取消变量引用</a:t>
            </a:r>
            <a:endParaRPr lang="zh-C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1"/>
          <p:cNvSpPr txBox="1"/>
          <p:nvPr/>
        </p:nvSpPr>
        <p:spPr bwMode="auto">
          <a:xfrm>
            <a:off x="50800" y="166370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defTabSz="1370965">
              <a:spcBef>
                <a:spcPct val="0"/>
              </a:spcBef>
              <a:defRPr/>
            </a:pPr>
            <a:r>
              <a:rPr lang="zh-CN" altLang="en-US" sz="3735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上章回顾</a:t>
            </a:r>
            <a:endParaRPr lang="zh-CN" altLang="en-US" sz="3735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815586" y="926628"/>
            <a:ext cx="10561173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PHP</a:t>
            </a:r>
            <a:r>
              <a:rPr kumimoji="1"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特点</a:t>
            </a:r>
            <a:endParaRPr kumimoji="1"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zh-CN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PHP</a:t>
            </a:r>
            <a:r>
              <a:rPr kumimoji="1"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环境搭建</a:t>
            </a:r>
            <a:endParaRPr kumimoji="1" lang="zh-CN" altLang="en-US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zh-CN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phpStorm</a:t>
            </a:r>
            <a:r>
              <a:rPr kumimoji="1"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安装与使用</a:t>
            </a:r>
            <a:endParaRPr kumimoji="1" lang="zh-CN" altLang="en-US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zh-CN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PHP</a:t>
            </a:r>
            <a:r>
              <a:rPr kumimoji="1"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基本语法</a:t>
            </a:r>
            <a:endParaRPr kumimoji="1" lang="zh-CN" altLang="en-US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147" y="1125220"/>
            <a:ext cx="10066867" cy="329353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dirty="0"/>
              <a:t>全局作用域</a:t>
            </a:r>
            <a:endParaRPr lang="zh-CN" altLang="en-US" dirty="0"/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dirty="0"/>
              <a:t>局部作用域</a:t>
            </a:r>
            <a:endParaRPr lang="zh-CN" altLang="en-US" dirty="0"/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altLang="zh-CN" dirty="0"/>
              <a:t>static</a:t>
            </a:r>
            <a:r>
              <a:rPr lang="zh-CN" altLang="en-US" dirty="0"/>
              <a:t>作用</a:t>
            </a:r>
            <a:r>
              <a:rPr lang="zh-CN" altLang="en-US" dirty="0" smtClean="0"/>
              <a:t>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4414" y="0"/>
            <a:ext cx="10515600" cy="1325563"/>
          </a:xfrm>
        </p:spPr>
        <p:txBody>
          <a:bodyPr/>
          <a:lstStyle/>
          <a:p>
            <a:r>
              <a:rPr lang="en-US" altLang="zh-CN" smtClean="0"/>
              <a:t>9 </a:t>
            </a:r>
            <a:r>
              <a:rPr lang="zh-CN" altLang="en-US" smtClean="0"/>
              <a:t>变量</a:t>
            </a:r>
            <a:r>
              <a:rPr lang="zh-CN" altLang="en-US"/>
              <a:t>作用域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147" y="1125220"/>
            <a:ext cx="10066867" cy="329353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在所有</a:t>
            </a:r>
            <a:r>
              <a:rPr lang="zh-CN" altLang="en-US" b="1" dirty="0">
                <a:solidFill>
                  <a:srgbClr val="FF0000"/>
                </a:solidFill>
              </a:rPr>
              <a:t>函数外部定义的变量</a:t>
            </a:r>
            <a:r>
              <a:rPr lang="zh-CN" altLang="en-US" dirty="0"/>
              <a:t>，拥有</a:t>
            </a:r>
            <a:r>
              <a:rPr lang="zh-CN" altLang="en-US" b="1" dirty="0">
                <a:solidFill>
                  <a:srgbClr val="FF0000"/>
                </a:solidFill>
              </a:rPr>
              <a:t>全局</a:t>
            </a:r>
            <a:r>
              <a:rPr lang="zh-CN" altLang="en-US" dirty="0"/>
              <a:t>作用域。除了函数外，全局变量可以被脚本中的任何部分访问</a:t>
            </a:r>
            <a:endParaRPr lang="zh-CN" altLang="en-US" dirty="0"/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在 PHP </a:t>
            </a:r>
            <a:r>
              <a:rPr lang="zh-CN" altLang="en-US" b="1" dirty="0">
                <a:solidFill>
                  <a:srgbClr val="FF0000"/>
                </a:solidFill>
              </a:rPr>
              <a:t>函数内部声明的变量</a:t>
            </a:r>
            <a:r>
              <a:rPr lang="zh-CN" altLang="en-US" dirty="0"/>
              <a:t>是</a:t>
            </a:r>
            <a:r>
              <a:rPr lang="zh-CN" altLang="en-US" b="1" dirty="0">
                <a:solidFill>
                  <a:srgbClr val="FF0000"/>
                </a:solidFill>
              </a:rPr>
              <a:t>局部变量</a:t>
            </a:r>
            <a:r>
              <a:rPr lang="zh-CN" altLang="en-US" dirty="0"/>
              <a:t>，仅能在函数内部访问</a:t>
            </a:r>
            <a:endParaRPr lang="zh-CN" altLang="en-US" dirty="0"/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要在一个函数中访问一个全局变量，需要使用 </a:t>
            </a:r>
            <a:r>
              <a:rPr lang="zh-CN" altLang="en-US" b="1" dirty="0">
                <a:solidFill>
                  <a:srgbClr val="FF0000"/>
                </a:solidFill>
              </a:rPr>
              <a:t>global </a:t>
            </a:r>
            <a:r>
              <a:rPr lang="zh-CN" altLang="en-US" dirty="0"/>
              <a:t>关键字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4414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9.1 </a:t>
            </a:r>
            <a:r>
              <a:rPr lang="zh-CN" altLang="en-US" dirty="0" smtClean="0"/>
              <a:t>全局</a:t>
            </a:r>
            <a:r>
              <a:rPr lang="zh-CN" altLang="en-US" dirty="0"/>
              <a:t>和局部作用域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62361" y="3678696"/>
            <a:ext cx="5059680" cy="26549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$a=</a:t>
            </a:r>
            <a:r>
              <a:rPr lang="en-US" altLang="zh-CN" sz="2400" dirty="0"/>
              <a:t>10</a:t>
            </a:r>
            <a:r>
              <a:rPr lang="zh-CN" altLang="en-US" sz="2400" dirty="0"/>
              <a:t>;</a:t>
            </a:r>
            <a:endParaRPr lang="zh-CN" altLang="en-US" sz="2400" dirty="0"/>
          </a:p>
          <a:p>
            <a:r>
              <a:rPr lang="zh-CN" altLang="en-US" sz="2400" dirty="0"/>
              <a:t>function test(){</a:t>
            </a:r>
            <a:endParaRPr lang="zh-CN" altLang="en-US" sz="2400" dirty="0"/>
          </a:p>
          <a:p>
            <a:r>
              <a:rPr lang="zh-CN" altLang="en-US" sz="2400" dirty="0"/>
              <a:t>    global $a;</a:t>
            </a:r>
            <a:endParaRPr lang="zh-CN" altLang="en-US" sz="2400" dirty="0"/>
          </a:p>
          <a:p>
            <a:r>
              <a:rPr lang="zh-CN" altLang="en-US" sz="2400" dirty="0"/>
              <a:t>    </a:t>
            </a:r>
            <a:r>
              <a:rPr lang="en-US" altLang="zh-CN" sz="2400" dirty="0"/>
              <a:t>$a++;</a:t>
            </a:r>
            <a:endParaRPr lang="zh-CN" altLang="en-US" sz="2400" dirty="0"/>
          </a:p>
          <a:p>
            <a:r>
              <a:rPr lang="zh-CN" altLang="en-US" sz="2400" dirty="0"/>
              <a:t>}</a:t>
            </a:r>
            <a:endParaRPr lang="zh-CN" altLang="en-US" sz="2400" dirty="0"/>
          </a:p>
          <a:p>
            <a:r>
              <a:rPr lang="zh-CN" altLang="en-US" sz="2400" dirty="0"/>
              <a:t>test();</a:t>
            </a:r>
            <a:endParaRPr lang="zh-CN" altLang="en-US" sz="2400" dirty="0"/>
          </a:p>
          <a:p>
            <a:r>
              <a:rPr lang="en-US" altLang="zh-CN" sz="2400" dirty="0"/>
              <a:t>echo $a;   </a:t>
            </a:r>
            <a:r>
              <a:rPr lang="en-GB" altLang="en-US" sz="2400" dirty="0"/>
              <a:t>//</a:t>
            </a:r>
            <a:r>
              <a:rPr lang="en-GB" altLang="en-US" sz="2400" dirty="0">
                <a:solidFill>
                  <a:srgbClr val="C00000"/>
                </a:solidFill>
              </a:rPr>
              <a:t>?</a:t>
            </a:r>
            <a:endParaRPr lang="en-GB" alt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4841" y="1316567"/>
            <a:ext cx="10811087" cy="132757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当一个函数完成时，它的所有变量通常都会被删除。然而，有时候您希望某个局部变量不要被删除。要做到这一点，请在您第一次声明变量时使用 static 关键字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82102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9.2 static</a:t>
            </a:r>
            <a:r>
              <a:rPr lang="zh-CN" altLang="en-US" dirty="0"/>
              <a:t>作用域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08015" y="2570700"/>
            <a:ext cx="5218853" cy="37522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&lt;?php</a:t>
            </a:r>
            <a:endParaRPr lang="zh-CN" altLang="en-US" sz="2400" dirty="0"/>
          </a:p>
          <a:p>
            <a:r>
              <a:rPr lang="zh-CN" altLang="en-US" sz="2400" dirty="0"/>
              <a:t>function myTest(){</a:t>
            </a:r>
            <a:endParaRPr lang="zh-CN" altLang="en-US" sz="2400" dirty="0"/>
          </a:p>
          <a:p>
            <a:pPr lvl="1"/>
            <a:r>
              <a:rPr lang="zh-CN" altLang="en-US" sz="2400" dirty="0"/>
              <a:t>static $x=0;</a:t>
            </a:r>
            <a:endParaRPr lang="zh-CN" altLang="en-US" sz="2400" dirty="0"/>
          </a:p>
          <a:p>
            <a:pPr lvl="1"/>
            <a:r>
              <a:rPr lang="zh-CN" altLang="en-US" sz="2400" dirty="0"/>
              <a:t>echo $x;</a:t>
            </a:r>
            <a:endParaRPr lang="zh-CN" altLang="en-US" sz="2400" dirty="0"/>
          </a:p>
          <a:p>
            <a:pPr lvl="1"/>
            <a:r>
              <a:rPr lang="zh-CN" altLang="en-US" sz="2400" dirty="0"/>
              <a:t>$x++;</a:t>
            </a:r>
            <a:endParaRPr lang="zh-CN" altLang="en-US" sz="2400" dirty="0"/>
          </a:p>
          <a:p>
            <a:r>
              <a:rPr lang="zh-CN" altLang="en-US" sz="2400" dirty="0"/>
              <a:t>}</a:t>
            </a:r>
            <a:endParaRPr lang="zh-CN" altLang="en-US" sz="2400" dirty="0"/>
          </a:p>
          <a:p>
            <a:r>
              <a:rPr lang="zh-CN" altLang="en-US" sz="2400" dirty="0"/>
              <a:t>myTest();   </a:t>
            </a:r>
            <a:r>
              <a:rPr lang="en-GB" altLang="zh-CN" sz="2400" dirty="0" smtClean="0"/>
              <a:t>//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0</a:t>
            </a:r>
            <a:endParaRPr lang="en-GB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myTest();   </a:t>
            </a:r>
            <a:r>
              <a:rPr lang="en-GB" altLang="zh-CN" sz="2400" dirty="0" smtClean="0"/>
              <a:t>//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 1</a:t>
            </a:r>
            <a:endParaRPr lang="en-GB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myTest();   </a:t>
            </a:r>
            <a:r>
              <a:rPr lang="en-GB" altLang="zh-CN" sz="2400" dirty="0" smtClean="0"/>
              <a:t>//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 2</a:t>
            </a:r>
            <a:endParaRPr lang="en-GB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?&gt;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147" y="928793"/>
            <a:ext cx="10092267" cy="4211320"/>
          </a:xfrm>
          <a:prstGeom prst="rect">
            <a:avLst/>
          </a:prstGeom>
        </p:spPr>
        <p:txBody>
          <a:bodyPr>
            <a:normAutofit fontScale="87500" lnSpcReduction="20000"/>
          </a:bodyPr>
          <a:lstStyle/>
          <a:p>
            <a:pPr marL="0" indent="0">
              <a:buNone/>
            </a:pPr>
            <a:endParaRPr lang="zh-CN" altLang="en-US" dirty="0"/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zh-CN" altLang="en-US" b="1" dirty="0">
                <a:solidFill>
                  <a:srgbClr val="FF0000"/>
                </a:solidFill>
              </a:rPr>
              <a:t>$_SERVER — 服务器和执行环境信息</a:t>
            </a:r>
            <a:endParaRPr lang="zh-CN" altLang="en-US" b="1" dirty="0">
              <a:solidFill>
                <a:srgbClr val="FF0000"/>
              </a:solidFill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zh-CN" altLang="en-US" b="1" dirty="0">
                <a:solidFill>
                  <a:srgbClr val="FF0000"/>
                </a:solidFill>
              </a:rPr>
              <a:t>$_GET </a:t>
            </a:r>
            <a:r>
              <a:rPr lang="zh-CN" altLang="en-US" dirty="0"/>
              <a:t>— HTTP GET 变量</a:t>
            </a:r>
            <a:endParaRPr lang="zh-CN" altLang="en-US" dirty="0"/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zh-CN" altLang="en-US" b="1" dirty="0">
                <a:solidFill>
                  <a:srgbClr val="FF0000"/>
                </a:solidFill>
              </a:rPr>
              <a:t>$_POST</a:t>
            </a:r>
            <a:r>
              <a:rPr lang="zh-CN" altLang="en-US" dirty="0"/>
              <a:t> — HTTP POST 变量</a:t>
            </a:r>
            <a:endParaRPr lang="zh-CN" altLang="en-US" dirty="0"/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$_REQUEST — HTTP Request 变量</a:t>
            </a:r>
            <a:endParaRPr lang="zh-CN" altLang="en-US" b="1" dirty="0">
              <a:solidFill>
                <a:srgbClr val="FF0000"/>
              </a:solidFill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$_FILES — HTTP 文件上传变量</a:t>
            </a:r>
            <a:endParaRPr lang="zh-CN" altLang="en-US" dirty="0"/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$_SESSION — Session 变量</a:t>
            </a:r>
            <a:endParaRPr lang="zh-CN" altLang="en-US" dirty="0"/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$_COOKIE — HTTP Cookies</a:t>
            </a:r>
            <a:endParaRPr lang="zh-CN" altLang="en-US" dirty="0"/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zh-CN" altLang="en-US" dirty="0">
                <a:sym typeface="+mn-ea"/>
              </a:rPr>
              <a:t>$_ENV — 环境变</a:t>
            </a:r>
            <a:r>
              <a:rPr lang="zh-CN" altLang="en-US" dirty="0" smtClean="0">
                <a:sym typeface="+mn-ea"/>
              </a:rPr>
              <a:t>量</a:t>
            </a:r>
            <a:r>
              <a:rPr lang="en-US" altLang="zh-CN" dirty="0" smtClean="0">
                <a:sym typeface="+mn-ea"/>
              </a:rPr>
              <a:t>(php5.3</a:t>
            </a:r>
            <a:r>
              <a:rPr lang="zh-CN" altLang="en-US" dirty="0" smtClean="0">
                <a:sym typeface="+mn-ea"/>
              </a:rPr>
              <a:t>之后被删除</a:t>
            </a:r>
            <a:r>
              <a:rPr lang="en-US" altLang="zh-CN" dirty="0" smtClean="0">
                <a:sym typeface="+mn-ea"/>
              </a:rPr>
              <a:t>)</a:t>
            </a:r>
            <a:endParaRPr lang="zh-CN" altLang="en-US" dirty="0">
              <a:sym typeface="+mn-ea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$GLOBALS</a:t>
            </a:r>
            <a:r>
              <a:rPr lang="zh-CN" altLang="en-US" dirty="0">
                <a:sym typeface="+mn-ea"/>
              </a:rPr>
              <a:t> — 引用全局作用域中可用的全部变量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99814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10 </a:t>
            </a:r>
            <a:r>
              <a:rPr lang="zh-CN" altLang="en-US" dirty="0" smtClean="0"/>
              <a:t>预定</a:t>
            </a:r>
            <a:r>
              <a:rPr lang="zh-CN" altLang="en-US" dirty="0"/>
              <a:t>义超全局变量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239971" y="408317"/>
            <a:ext cx="3615055" cy="48494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zh-CN" altLang="en-US" sz="2400" dirty="0"/>
              <a:t>&lt;?php </a:t>
            </a:r>
            <a:endParaRPr lang="zh-CN" altLang="en-US" sz="2400" dirty="0"/>
          </a:p>
          <a:p>
            <a:r>
              <a:rPr lang="zh-CN" altLang="en-US" sz="2400" dirty="0"/>
              <a:t>$x = 75; </a:t>
            </a:r>
            <a:endParaRPr lang="zh-CN" altLang="en-US" sz="2400" dirty="0"/>
          </a:p>
          <a:p>
            <a:r>
              <a:rPr lang="zh-CN" altLang="en-US" sz="2400" dirty="0"/>
              <a:t>$y = 25;</a:t>
            </a:r>
            <a:endParaRPr lang="zh-CN" altLang="en-US" sz="2400" dirty="0"/>
          </a:p>
          <a:p>
            <a:r>
              <a:rPr lang="zh-CN" altLang="en-US" sz="2400" dirty="0"/>
              <a:t> </a:t>
            </a:r>
            <a:endParaRPr lang="zh-CN" altLang="en-US" sz="2400" dirty="0"/>
          </a:p>
          <a:p>
            <a:r>
              <a:rPr lang="zh-CN" altLang="en-US" sz="2400" dirty="0"/>
              <a:t>function </a:t>
            </a:r>
            <a:r>
              <a:rPr lang="en-US" altLang="zh-CN" sz="2400" dirty="0"/>
              <a:t>test</a:t>
            </a:r>
            <a:r>
              <a:rPr lang="zh-CN" altLang="en-US" sz="2400" dirty="0"/>
              <a:t>() </a:t>
            </a:r>
            <a:endParaRPr lang="zh-CN" altLang="en-US" sz="2400" dirty="0"/>
          </a:p>
          <a:p>
            <a:r>
              <a:rPr lang="zh-CN" altLang="en-US" sz="2400" dirty="0"/>
              <a:t>{ </a:t>
            </a:r>
            <a:endParaRPr lang="zh-CN" altLang="en-US" sz="2400" dirty="0"/>
          </a:p>
          <a:p>
            <a:pPr lvl="1"/>
            <a:r>
              <a:rPr lang="zh-CN" altLang="en-US" sz="2400" dirty="0"/>
              <a:t>$GLOBALS['z'] = $GLOBALS['x'] + $GLOBALS['y']; </a:t>
            </a:r>
            <a:endParaRPr lang="zh-CN" altLang="en-US" sz="2400" dirty="0"/>
          </a:p>
          <a:p>
            <a:r>
              <a:rPr lang="zh-CN" altLang="en-US" sz="2400" dirty="0"/>
              <a:t>}</a:t>
            </a:r>
            <a:endParaRPr lang="zh-CN" altLang="en-US" sz="2400" dirty="0"/>
          </a:p>
          <a:p>
            <a:r>
              <a:rPr lang="en-US" altLang="zh-CN" sz="2400" dirty="0"/>
              <a:t>test</a:t>
            </a:r>
            <a:r>
              <a:rPr lang="zh-CN" altLang="en-US" sz="2400" dirty="0"/>
              <a:t>(); </a:t>
            </a:r>
            <a:endParaRPr lang="zh-CN" altLang="en-US" sz="2400" dirty="0"/>
          </a:p>
          <a:p>
            <a:r>
              <a:rPr lang="zh-CN" altLang="en-US" sz="2400" dirty="0"/>
              <a:t>echo $z; 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//100</a:t>
            </a:r>
            <a:endParaRPr lang="zh-CN" altLang="en-US" sz="2400" dirty="0"/>
          </a:p>
          <a:p>
            <a:r>
              <a:rPr lang="zh-CN" altLang="en-US" sz="2400" dirty="0"/>
              <a:t>?&gt;</a:t>
            </a:r>
            <a:endParaRPr lang="zh-CN" altLang="en-US" sz="2400" dirty="0"/>
          </a:p>
        </p:txBody>
      </p:sp>
      <p:pic>
        <p:nvPicPr>
          <p:cNvPr id="7" name="图片 6" descr="office6\wpsassist\cache\A000220150319C60P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6541" y="3909060"/>
            <a:ext cx="1438487" cy="246210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7474" y="933027"/>
            <a:ext cx="11141287" cy="530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常量是一个简单值的标识符。</a:t>
            </a:r>
            <a:r>
              <a:rPr kumimoji="1"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其值一经定义，无法通过程序修改。</a:t>
            </a:r>
            <a:endParaRPr kumimoji="1"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一个常量由英文字母、下划线、和数字组成,但数字不能作为首字母出现。 (</a:t>
            </a:r>
            <a:r>
              <a:rPr kumimoji="1"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常量名不需要加 $ 修饰符，一般采用全大写字母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)。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常量在整个脚本中都可以使用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设置常量，使用 define() 函数，函数语法如下：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  <a:buClr>
                <a:srgbClr val="00B0F0"/>
              </a:buClr>
            </a:pP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kumimoji="1"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define(常量名, 值, </a:t>
            </a:r>
            <a:r>
              <a:rPr lang="en-US" altLang="x-none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[false] </a:t>
            </a:r>
            <a:r>
              <a:rPr kumimoji="1"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lnSpc>
                <a:spcPct val="140000"/>
              </a:lnSpc>
              <a:buClr>
                <a:srgbClr val="00B0F0"/>
              </a:buClr>
            </a:pP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最后一个参数为可选参数，指定是否大小写敏感，指定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true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则为不敏感，默认为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false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defined()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函数来判断一个常量是否存在，存在返回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true,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不存在返回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false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kumimoji="1"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15487" y="2279228"/>
            <a:ext cx="3457787" cy="15271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865" dirty="0"/>
              <a:t>&lt;?php</a:t>
            </a:r>
            <a:endParaRPr lang="zh-CN" altLang="en-US" sz="1865" dirty="0"/>
          </a:p>
          <a:p>
            <a:r>
              <a:rPr lang="zh-CN" altLang="en-US" sz="1865" dirty="0"/>
              <a:t>define("</a:t>
            </a:r>
            <a:r>
              <a:rPr lang="en-US" altLang="zh-CN" sz="1865" dirty="0"/>
              <a:t>SITENAME</a:t>
            </a:r>
            <a:r>
              <a:rPr lang="zh-CN" altLang="en-US" sz="1865" dirty="0"/>
              <a:t>", "</a:t>
            </a:r>
            <a:r>
              <a:rPr lang="en-US" altLang="zh-CN" sz="1865" dirty="0" err="1"/>
              <a:t>ego.com</a:t>
            </a:r>
            <a:r>
              <a:rPr lang="zh-CN" altLang="en-US" sz="1865" dirty="0"/>
              <a:t>");</a:t>
            </a:r>
            <a:endParaRPr lang="zh-CN" altLang="en-US" sz="1865" dirty="0"/>
          </a:p>
          <a:p>
            <a:r>
              <a:rPr lang="zh-CN" altLang="en-US" sz="1865" dirty="0"/>
              <a:t>echo </a:t>
            </a:r>
            <a:r>
              <a:rPr lang="en-US" altLang="zh-CN" sz="1865" dirty="0">
                <a:sym typeface="+mn-ea"/>
              </a:rPr>
              <a:t>SITENAME</a:t>
            </a:r>
            <a:r>
              <a:rPr lang="zh-CN" altLang="en-US" sz="1865" dirty="0"/>
              <a:t>;</a:t>
            </a:r>
            <a:endParaRPr lang="zh-CN" altLang="en-US" sz="1865" dirty="0"/>
          </a:p>
          <a:p>
            <a:r>
              <a:rPr lang="zh-CN" altLang="en-US" sz="1865" dirty="0"/>
              <a:t>var_dump(defined('</a:t>
            </a:r>
            <a:r>
              <a:rPr lang="en-US" altLang="zh-CN" sz="1860" dirty="0">
                <a:sym typeface="+mn-ea"/>
              </a:rPr>
              <a:t>SITENAME</a:t>
            </a:r>
            <a:r>
              <a:rPr lang="zh-CN" altLang="en-US" sz="1865" dirty="0"/>
              <a:t>'));</a:t>
            </a:r>
            <a:endParaRPr lang="zh-CN" altLang="en-US" sz="1865" dirty="0"/>
          </a:p>
          <a:p>
            <a:r>
              <a:rPr lang="zh-CN" altLang="en-US" sz="1865" dirty="0"/>
              <a:t>?&gt;</a:t>
            </a:r>
            <a:endParaRPr lang="zh-CN" altLang="en-US" sz="1865" dirty="0"/>
          </a:p>
        </p:txBody>
      </p:sp>
      <p:sp>
        <p:nvSpPr>
          <p:cNvPr id="5" name="标题 1"/>
          <p:cNvSpPr txBox="1"/>
          <p:nvPr/>
        </p:nvSpPr>
        <p:spPr bwMode="auto">
          <a:xfrm>
            <a:off x="239143" y="356425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defTabSz="1370965">
              <a:spcBef>
                <a:spcPct val="0"/>
              </a:spcBef>
              <a:defRPr/>
            </a:pPr>
            <a:r>
              <a:rPr lang="en-US" altLang="zh-CN" sz="3735" b="1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11 </a:t>
            </a:r>
            <a:r>
              <a:rPr lang="zh-CN" altLang="en-US" sz="3735" b="1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常量</a:t>
            </a:r>
            <a:r>
              <a:rPr lang="zh-CN" altLang="en-US" sz="3735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endParaRPr lang="en-US" altLang="zh-CN" sz="3735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5687" y="1320801"/>
            <a:ext cx="11410527" cy="43307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PHP_VERSION     返回服务器</a:t>
            </a:r>
            <a:r>
              <a:rPr lang="en-US" altLang="zh-CN" dirty="0"/>
              <a:t>PHP</a:t>
            </a:r>
            <a:r>
              <a:rPr lang="zh-CN" altLang="en-US" dirty="0"/>
              <a:t>版本号</a:t>
            </a:r>
            <a:endParaRPr lang="zh-CN" altLang="en-US" dirty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__</a:t>
            </a:r>
            <a:r>
              <a:rPr lang="zh-CN" altLang="en-US" b="1" dirty="0">
                <a:solidFill>
                  <a:srgbClr val="FF0000"/>
                </a:solidFill>
              </a:rPr>
              <a:t>FILE__ 返回当前文档的位置及名称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__DIR__ 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返回当前文档的位置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__LINE__ 返回行号</a:t>
            </a:r>
            <a:endParaRPr lang="zh-CN" altLang="en-US" dirty="0"/>
          </a:p>
          <a:p>
            <a:r>
              <a:rPr lang="zh-CN" altLang="en-US" dirty="0"/>
              <a:t>__CLASS__ 返回类名称</a:t>
            </a:r>
            <a:endParaRPr lang="zh-CN" altLang="en-US" dirty="0"/>
          </a:p>
          <a:p>
            <a:r>
              <a:rPr lang="zh-CN" altLang="en-US" dirty="0"/>
              <a:t>__METHOD__ 返回方法名称</a:t>
            </a:r>
            <a:endParaRPr lang="zh-CN" altLang="en-US" dirty="0"/>
          </a:p>
          <a:p>
            <a:r>
              <a:rPr lang="zh-CN" altLang="en-US" dirty="0"/>
              <a:t>__FUNCTION__ 返回函数名称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5475" y="-5295"/>
            <a:ext cx="10515600" cy="1325563"/>
          </a:xfrm>
        </p:spPr>
        <p:txBody>
          <a:bodyPr/>
          <a:lstStyle/>
          <a:p>
            <a:r>
              <a:rPr lang="en-US" altLang="zh-CN" dirty="0"/>
              <a:t>12 </a:t>
            </a:r>
            <a:r>
              <a:rPr lang="zh-CN" altLang="en-US" dirty="0"/>
              <a:t>魔术常量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4840" y="1016000"/>
            <a:ext cx="10238740" cy="410146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charset="0"/>
              <a:buChar char="v"/>
            </a:pPr>
            <a:r>
              <a:rPr lang="zh-CN" altLang="en-US" sz="3200" dirty="0">
                <a:sym typeface="Arial" panose="020B0604020202020204" pitchFamily="34" charset="0"/>
              </a:rPr>
              <a:t>常量和变量不同： 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lnSpc>
                <a:spcPct val="120000"/>
              </a:lnSpc>
              <a:buSzPct val="100000"/>
              <a:buFont typeface="Wingdings" panose="05000000000000000000" charset="0"/>
              <a:buChar char="ü"/>
            </a:pPr>
            <a:r>
              <a:rPr lang="zh-CN" altLang="en-US" sz="2800" dirty="0">
                <a:sym typeface="Arial" panose="020B0604020202020204" pitchFamily="34" charset="0"/>
              </a:rPr>
              <a:t>常量前面没有美元符号（</a:t>
            </a:r>
            <a:r>
              <a:rPr lang="en-US" altLang="x-none" sz="2800" dirty="0">
                <a:sym typeface="Arial" panose="020B0604020202020204" pitchFamily="34" charset="0"/>
              </a:rPr>
              <a:t>$</a:t>
            </a:r>
            <a:r>
              <a:rPr lang="zh-CN" altLang="en-US" sz="2800" dirty="0">
                <a:sym typeface="Arial" panose="020B0604020202020204" pitchFamily="34" charset="0"/>
              </a:rPr>
              <a:t>）；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lnSpc>
                <a:spcPct val="120000"/>
              </a:lnSpc>
              <a:buSzPct val="100000"/>
              <a:buFont typeface="Wingdings" panose="05000000000000000000" charset="0"/>
              <a:buChar char="ü"/>
            </a:pPr>
            <a:r>
              <a:rPr lang="zh-CN" altLang="en-US" sz="2800" dirty="0">
                <a:sym typeface="Arial" panose="020B0604020202020204" pitchFamily="34" charset="0"/>
              </a:rPr>
              <a:t>常量只能用 </a:t>
            </a:r>
            <a:r>
              <a:rPr lang="en-US" altLang="x-none" sz="2800" dirty="0">
                <a:sym typeface="Arial" panose="020B0604020202020204" pitchFamily="34" charset="0"/>
              </a:rPr>
              <a:t>define() </a:t>
            </a:r>
            <a:r>
              <a:rPr lang="zh-CN" altLang="en-US" sz="2800" dirty="0">
                <a:sym typeface="Arial" panose="020B0604020202020204" pitchFamily="34" charset="0"/>
              </a:rPr>
              <a:t>函数定义，而不能通过赋值语句定义；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lnSpc>
                <a:spcPct val="120000"/>
              </a:lnSpc>
              <a:buSzPct val="100000"/>
              <a:buFont typeface="Wingdings" panose="05000000000000000000" charset="0"/>
              <a:buChar char="ü"/>
            </a:pPr>
            <a:r>
              <a:rPr lang="zh-CN" altLang="en-US" sz="2800" dirty="0">
                <a:sym typeface="Arial" panose="020B0604020202020204" pitchFamily="34" charset="0"/>
              </a:rPr>
              <a:t>常量可以不用理会变量范围的规则而在任何地方定义和访问；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lnSpc>
                <a:spcPct val="120000"/>
              </a:lnSpc>
              <a:buSzPct val="100000"/>
              <a:buFont typeface="Wingdings" panose="05000000000000000000" charset="0"/>
              <a:buChar char="ü"/>
            </a:pPr>
            <a:r>
              <a:rPr lang="zh-CN" altLang="en-US" sz="2800" dirty="0">
                <a:sym typeface="Arial" panose="020B0604020202020204" pitchFamily="34" charset="0"/>
              </a:rPr>
              <a:t>常量一旦定义就不能被重新定义或者取消定义； </a:t>
            </a:r>
            <a:endParaRPr lang="zh-CN" altLang="en-US" sz="2800" dirty="0">
              <a:sym typeface="Arial" panose="020B0604020202020204" pitchFamily="34" charset="0"/>
            </a:endParaRPr>
          </a:p>
          <a:p>
            <a:pPr lvl="1">
              <a:lnSpc>
                <a:spcPct val="120000"/>
              </a:lnSpc>
              <a:buSzPct val="100000"/>
              <a:buFont typeface="Wingdings" panose="05000000000000000000" charset="0"/>
              <a:buChar char="ü"/>
            </a:pPr>
            <a:r>
              <a:rPr lang="zh-CN" altLang="zh-CN" sz="2800" dirty="0">
                <a:sym typeface="Arial" panose="020B0604020202020204" pitchFamily="34" charset="0"/>
              </a:rPr>
              <a:t>常量</a:t>
            </a:r>
            <a:r>
              <a:rPr lang="zh-CN" altLang="en-US" sz="2800" dirty="0">
                <a:sym typeface="Arial" panose="020B0604020202020204" pitchFamily="34" charset="0"/>
              </a:rPr>
              <a:t>不能通过</a:t>
            </a:r>
            <a:r>
              <a:rPr lang="en-US" altLang="zh-CN" sz="2800" dirty="0">
                <a:sym typeface="Arial" panose="020B0604020202020204" pitchFamily="34" charset="0"/>
              </a:rPr>
              <a:t>unset()</a:t>
            </a:r>
            <a:r>
              <a:rPr lang="zh-CN" altLang="zh-CN" sz="2800" dirty="0">
                <a:sym typeface="Arial" panose="020B0604020202020204" pitchFamily="34" charset="0"/>
              </a:rPr>
              <a:t>释放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charset="0"/>
              <a:buChar char="v"/>
            </a:pPr>
            <a:endParaRPr lang="en-US" altLang="zh-CN" sz="4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9009" y="-253"/>
            <a:ext cx="10972800" cy="1143000"/>
          </a:xfrm>
        </p:spPr>
        <p:txBody>
          <a:bodyPr/>
          <a:lstStyle/>
          <a:p>
            <a:r>
              <a:rPr lang="en-US" altLang="zh-CN"/>
              <a:t>13 </a:t>
            </a:r>
            <a:r>
              <a:rPr lang="zh-CN" altLang="en-US"/>
              <a:t>常量与变量区别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330372" y="218440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defTabSz="1370965">
              <a:spcBef>
                <a:spcPct val="0"/>
              </a:spcBef>
              <a:defRPr/>
            </a:pPr>
            <a:r>
              <a:rPr lang="zh-CN" altLang="en-US" sz="3735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本章重点</a:t>
            </a:r>
            <a:endParaRPr lang="zh-CN" altLang="en-US" sz="3735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815586" y="1316428"/>
            <a:ext cx="10561173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变量</a:t>
            </a:r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常量</a:t>
            </a:r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kumimoji="1" lang="zh-CN" altLang="en-US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994" y="1317414"/>
            <a:ext cx="10159153" cy="337566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$变量名称;</a:t>
            </a:r>
            <a:endParaRPr lang="zh-CN" altLang="en-US" dirty="0"/>
          </a:p>
          <a:p>
            <a:r>
              <a:rPr lang="zh-CN" altLang="en-US" dirty="0"/>
              <a:t>$变量名称 = 值;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67547" y="0"/>
            <a:ext cx="10515600" cy="1325563"/>
          </a:xfrm>
        </p:spPr>
        <p:txBody>
          <a:bodyPr/>
          <a:lstStyle/>
          <a:p>
            <a:r>
              <a:rPr lang="en-US" altLang="zh-CN" smtClean="0"/>
              <a:t>1 PHP</a:t>
            </a:r>
            <a:r>
              <a:rPr lang="zh-CN" altLang="en-US" dirty="0"/>
              <a:t>变量声明与赋值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15341" y="2756747"/>
            <a:ext cx="8833273" cy="3177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变量名命名规则</a:t>
            </a:r>
            <a:r>
              <a:rPr lang="zh-CN" altLang="en-US" sz="21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1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1000" indent="-381000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21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PHP变量必须以美元符号($)为前缀</a:t>
            </a:r>
            <a:endParaRPr lang="zh-CN" altLang="en-US" sz="21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1000" indent="-381000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21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变量名称必须以字母或下划线开头，包含字母、数字及下划线</a:t>
            </a:r>
            <a:endParaRPr lang="zh-CN" altLang="en-US" sz="21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1000" indent="-381000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21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变量名称禁止包含空格、斜线、反斜线等特殊符号</a:t>
            </a:r>
            <a:endParaRPr lang="zh-CN" altLang="en-US" sz="21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1000" indent="-381000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21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变量名称必须含义明确，不能使用关键字</a:t>
            </a:r>
            <a:endParaRPr lang="zh-CN" altLang="en-US" sz="21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1000" indent="-381000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21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变量名称建议遵守“小驼峰命名法”</a:t>
            </a:r>
            <a:endParaRPr lang="zh-CN" altLang="en-US" sz="21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1000" indent="-381000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21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PHP是一种“弱”类型语言，所以变量不需要声明数据类型</a:t>
            </a:r>
            <a:endParaRPr lang="zh-CN" altLang="en-US" sz="21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1000" indent="-381000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21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变量名区分大小写</a:t>
            </a:r>
            <a:endParaRPr lang="zh-CN" altLang="en-US" sz="21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089" y="775335"/>
            <a:ext cx="7295501" cy="5306695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719912" y="1028899"/>
            <a:ext cx="9121013" cy="960967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/>
              <a:t>PHP支持8种主要数据类型和3种伪类</a:t>
            </a:r>
            <a:r>
              <a:rPr lang="zh-CN" altLang="en-US" smtClean="0"/>
              <a:t>型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-27951"/>
            <a:ext cx="10972800" cy="995680"/>
          </a:xfrm>
        </p:spPr>
        <p:txBody>
          <a:bodyPr/>
          <a:lstStyle/>
          <a:p>
            <a:r>
              <a:rPr lang="en-US" altLang="zh-CN" dirty="0" smtClean="0"/>
              <a:t> 2 PHP</a:t>
            </a:r>
            <a:r>
              <a:rPr lang="zh-CN" altLang="en-US" dirty="0"/>
              <a:t>数据类</a:t>
            </a:r>
            <a:r>
              <a:rPr lang="zh-CN" altLang="en-US" dirty="0" smtClean="0"/>
              <a:t>型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45854" y="5015865"/>
            <a:ext cx="6509173" cy="74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5">
                <a:latin typeface="微软雅黑" panose="020B0503020204020204" pitchFamily="34" charset="-122"/>
                <a:ea typeface="微软雅黑" panose="020B0503020204020204" pitchFamily="34" charset="-122"/>
              </a:rPr>
              <a:t>可使用系统函数gettype获取变量的数据类型</a:t>
            </a:r>
            <a:endParaRPr lang="zh-CN" altLang="en-US" sz="213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135">
                <a:latin typeface="微软雅黑" panose="020B0503020204020204" pitchFamily="34" charset="-122"/>
                <a:ea typeface="微软雅黑" panose="020B0503020204020204" pitchFamily="34" charset="-122"/>
              </a:rPr>
              <a:t>语法: </a:t>
            </a:r>
            <a:r>
              <a:rPr lang="zh-CN" altLang="en-US" sz="213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 gettype($var)  </a:t>
            </a:r>
            <a:endParaRPr lang="en-US" altLang="zh-CN" sz="2135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5687" y="1166708"/>
            <a:ext cx="11132820" cy="519599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字符型(String),必须括在定界符内，多个字符串用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. </a:t>
            </a:r>
            <a:r>
              <a:rPr lang="zh-CN" altLang="en-US" dirty="0"/>
              <a:t>连接</a:t>
            </a:r>
            <a:endParaRPr lang="zh-CN" altLang="en-US" dirty="0"/>
          </a:p>
          <a:p>
            <a:pPr>
              <a:lnSpc>
                <a:spcPct val="140000"/>
              </a:lnSpc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PHP字符数据类型的定界符有：</a:t>
            </a:r>
            <a:endParaRPr lang="zh-CN" altLang="en-US" dirty="0"/>
          </a:p>
          <a:p>
            <a:pPr lvl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2280" dirty="0"/>
              <a:t>单引号   </a:t>
            </a:r>
            <a:r>
              <a:rPr lang="en-US" altLang="zh-CN" sz="2280" dirty="0"/>
              <a:t>' '</a:t>
            </a:r>
            <a:endParaRPr lang="en-US" altLang="zh-CN" sz="2280" dirty="0"/>
          </a:p>
          <a:p>
            <a:pPr lvl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2280" dirty="0"/>
              <a:t>双引号    </a:t>
            </a:r>
            <a:r>
              <a:rPr lang="en-US" altLang="zh-CN" sz="2280" dirty="0"/>
              <a:t>" "</a:t>
            </a:r>
            <a:endParaRPr lang="en-US" altLang="zh-CN" sz="2280" dirty="0"/>
          </a:p>
          <a:p>
            <a:pPr lvl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2280" dirty="0"/>
              <a:t>HereDoc </a:t>
            </a:r>
            <a:r>
              <a:rPr lang="en-US" altLang="zh-CN" sz="2280" dirty="0"/>
              <a:t>:</a:t>
            </a:r>
            <a:r>
              <a:rPr lang="zh-CN" altLang="en-US" sz="2280" dirty="0"/>
              <a:t>  </a:t>
            </a:r>
            <a:endParaRPr lang="zh-CN" altLang="en-US" sz="228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1830" dirty="0"/>
              <a:t> &lt;&lt;&lt;</a:t>
            </a:r>
            <a:r>
              <a:rPr lang="en-US" altLang="zh-CN" sz="1830" dirty="0" err="1"/>
              <a:t>定界符</a:t>
            </a:r>
            <a:r>
              <a:rPr lang="en-US" altLang="zh-CN" sz="1830" dirty="0"/>
              <a:t> </a:t>
            </a:r>
            <a:endParaRPr lang="en-US" altLang="zh-CN" sz="183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1830" dirty="0"/>
              <a:t>       ………………</a:t>
            </a:r>
            <a:endParaRPr lang="en-US" altLang="zh-CN" sz="1830" dirty="0"/>
          </a:p>
          <a:p>
            <a:pPr marL="457200" lvl="1" indent="0">
              <a:buNone/>
            </a:pPr>
            <a:r>
              <a:rPr lang="zh-CN" altLang="en-US" sz="1830" dirty="0"/>
              <a:t> 定界符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14400" lvl="2" indent="0">
              <a:buNone/>
            </a:pPr>
            <a:r>
              <a:rPr lang="zh-CN" altLang="en-US" sz="171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说明:</a:t>
            </a:r>
            <a:endParaRPr lang="zh-CN" altLang="en-US" sz="171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buClr>
                <a:srgbClr val="00B0F0"/>
              </a:buClr>
              <a:buFont typeface="Wingdings" panose="05000000000000000000" charset="0"/>
              <a:buChar char="Ø"/>
            </a:pPr>
            <a:r>
              <a:rPr lang="zh-CN" altLang="en-US" sz="152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定界符中标识符只能包含字母数字下划线，而且必须以下划线或非数字字符开始</a:t>
            </a:r>
            <a:endParaRPr lang="zh-CN" altLang="en-US" sz="1525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>
              <a:buClr>
                <a:srgbClr val="00B0F0"/>
              </a:buClr>
              <a:buFont typeface="Wingdings" panose="05000000000000000000" charset="0"/>
              <a:buChar char="Ø"/>
            </a:pPr>
            <a:r>
              <a:rPr lang="zh-CN" altLang="en-US" sz="1710" b="1" dirty="0">
                <a:solidFill>
                  <a:srgbClr val="FF0000"/>
                </a:solidFill>
              </a:rPr>
              <a:t>结束定界符必须位于行首，</a:t>
            </a:r>
            <a:r>
              <a:rPr lang="en-US" altLang="zh-CN" sz="1710" dirty="0" err="1">
                <a:latin typeface="+mj-ea"/>
                <a:ea typeface="+mj-ea"/>
                <a:sym typeface="+mn-ea"/>
              </a:rPr>
              <a:t>定界符</a:t>
            </a:r>
            <a:r>
              <a:rPr lang="zh-CN" altLang="en-US" sz="171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所在的行后不能包含任何其它字符</a:t>
            </a:r>
            <a:endParaRPr lang="zh-CN" altLang="en-US" sz="1710" b="1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2.1 </a:t>
            </a:r>
            <a:r>
              <a:rPr lang="zh-CN" altLang="en-US" smtClean="0"/>
              <a:t>字</a:t>
            </a:r>
            <a:r>
              <a:rPr lang="zh-CN" altLang="en-US"/>
              <a:t>符串型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04281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smtClean="0"/>
              <a:t>转义</a:t>
            </a:r>
            <a:r>
              <a:rPr lang="zh-CN" altLang="en-US" sz="4000"/>
              <a:t>字符</a:t>
            </a:r>
            <a:endParaRPr lang="zh-CN" altLang="en-US" sz="4000"/>
          </a:p>
        </p:txBody>
      </p:sp>
      <p:graphicFrame>
        <p:nvGraphicFramePr>
          <p:cNvPr id="29699" name="内容占位符 29698"/>
          <p:cNvGraphicFramePr>
            <a:graphicFrameLocks noGrp="1"/>
          </p:cNvGraphicFramePr>
          <p:nvPr>
            <p:ph sz="quarter" idx="4294967295"/>
          </p:nvPr>
        </p:nvGraphicFramePr>
        <p:xfrm>
          <a:off x="815586" y="1413286"/>
          <a:ext cx="9120293" cy="4340015"/>
        </p:xfrm>
        <a:graphic>
          <a:graphicData uri="http://schemas.openxmlformats.org/drawingml/2006/table">
            <a:tbl>
              <a:tblPr/>
              <a:tblGrid>
                <a:gridCol w="2557780"/>
                <a:gridCol w="6562513"/>
              </a:tblGrid>
              <a:tr h="414867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342900" lvl="0" indent="-342900">
                        <a:lnSpc>
                          <a:spcPct val="9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序列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T="45724" marB="45724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342900" lvl="0" indent="-342900">
                        <a:lnSpc>
                          <a:spcPct val="9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含义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T="45724" marB="4572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13173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342900" lvl="0" indent="-342900">
                        <a:lnSpc>
                          <a:spcPct val="9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\</a:t>
                      </a:r>
                      <a:r>
                        <a:rPr lang="en-US" altLang="x-none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n</a:t>
                      </a:r>
                      <a:endParaRPr lang="en-US" altLang="x-none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T="45724" marB="45724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342900" lvl="0" indent="-342900">
                        <a:lnSpc>
                          <a:spcPct val="9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换行（</a:t>
                      </a:r>
                      <a:r>
                        <a:rPr lang="en-US" altLang="x-none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LF </a:t>
                      </a:r>
                      <a:r>
                        <a:rPr lang="zh-CN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或 </a:t>
                      </a:r>
                      <a:r>
                        <a:rPr lang="en-US" altLang="x-none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ASCII </a:t>
                      </a:r>
                      <a:r>
                        <a:rPr lang="zh-CN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字符 </a:t>
                      </a:r>
                      <a:r>
                        <a:rPr lang="en-US" altLang="x-none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0x0A</a:t>
                      </a:r>
                      <a:r>
                        <a:rPr lang="zh-CN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（</a:t>
                      </a:r>
                      <a:r>
                        <a:rPr lang="en-US" altLang="x-none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10</a:t>
                      </a:r>
                      <a:r>
                        <a:rPr lang="zh-CN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）） 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T="45724" marB="4572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327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342900" lvl="0" indent="-342900" algn="l">
                        <a:lnSpc>
                          <a:spcPct val="9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\r </a:t>
                      </a:r>
                      <a:endParaRPr lang="en-US" altLang="x-none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T="45724" marB="45724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342900" lvl="0" indent="-342900">
                        <a:lnSpc>
                          <a:spcPct val="9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回车（</a:t>
                      </a:r>
                      <a:r>
                        <a:rPr lang="en-US" altLang="x-none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CR </a:t>
                      </a:r>
                      <a:r>
                        <a:rPr lang="zh-CN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或 </a:t>
                      </a:r>
                      <a:r>
                        <a:rPr lang="en-US" altLang="x-none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ASCII </a:t>
                      </a:r>
                      <a:r>
                        <a:rPr lang="zh-CN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字符 </a:t>
                      </a:r>
                      <a:r>
                        <a:rPr lang="en-US" altLang="x-none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0x0D</a:t>
                      </a:r>
                      <a:r>
                        <a:rPr lang="zh-CN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（</a:t>
                      </a:r>
                      <a:r>
                        <a:rPr lang="en-US" altLang="x-none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13</a:t>
                      </a:r>
                      <a:r>
                        <a:rPr lang="zh-CN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）） 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T="45724" marB="4572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96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342900" lvl="0" indent="-342900">
                        <a:lnSpc>
                          <a:spcPct val="9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\t </a:t>
                      </a:r>
                      <a:endParaRPr lang="en-US" altLang="x-none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T="45724" marB="45724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342900" lvl="0" indent="-342900">
                        <a:lnSpc>
                          <a:spcPct val="9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水平制表符（</a:t>
                      </a:r>
                      <a:r>
                        <a:rPr lang="en-US" altLang="x-none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HT </a:t>
                      </a:r>
                      <a:r>
                        <a:rPr lang="zh-CN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或 </a:t>
                      </a:r>
                      <a:r>
                        <a:rPr lang="en-US" altLang="x-none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ASCII </a:t>
                      </a:r>
                      <a:r>
                        <a:rPr lang="zh-CN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字符 </a:t>
                      </a:r>
                      <a:r>
                        <a:rPr lang="en-US" altLang="x-none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0x09</a:t>
                      </a:r>
                      <a:r>
                        <a:rPr lang="zh-CN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（</a:t>
                      </a:r>
                      <a:r>
                        <a:rPr lang="en-US" altLang="x-none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9</a:t>
                      </a:r>
                      <a:r>
                        <a:rPr lang="zh-CN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）） 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T="45724" marB="4572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327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342900" lvl="0" indent="-342900">
                        <a:lnSpc>
                          <a:spcPct val="9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\</a:t>
                      </a:r>
                      <a:r>
                        <a:rPr lang="en-US" altLang="x-none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\</a:t>
                      </a:r>
                      <a:endParaRPr lang="en-US" altLang="x-none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T="45724" marB="45724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342900" lvl="0" indent="-342900">
                        <a:lnSpc>
                          <a:spcPct val="9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反斜线 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T="45724" marB="4572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327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342900" lvl="0" indent="-342900">
                        <a:lnSpc>
                          <a:spcPct val="9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\$ </a:t>
                      </a:r>
                      <a:endParaRPr lang="en-US" altLang="x-none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T="45724" marB="45724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342900" lvl="0" indent="-342900">
                        <a:lnSpc>
                          <a:spcPct val="9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美元符号 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T="45724" marB="4572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327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342900" lvl="0" indent="-342900">
                        <a:lnSpc>
                          <a:spcPct val="9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\”</a:t>
                      </a:r>
                      <a:endParaRPr lang="en-US" altLang="x-none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T="45724" marB="45724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342900" lvl="0" indent="-342900">
                        <a:lnSpc>
                          <a:spcPct val="9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双引号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T="45724" marB="4572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6647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342900" lvl="0" indent="-342900">
                        <a:lnSpc>
                          <a:spcPct val="9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\[0-7]{1,3}</a:t>
                      </a:r>
                      <a:endParaRPr lang="en-US" altLang="x-none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T="45724" marB="45724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342900" lvl="0" indent="-342900">
                        <a:lnSpc>
                          <a:spcPct val="9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此正则表达式序列匹配一个用八进制符号表示的字符 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T="45724" marB="4572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406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342900" lvl="0" indent="-342900">
                        <a:lnSpc>
                          <a:spcPct val="9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\x[0-9A-Fa-f]{1,2} </a:t>
                      </a:r>
                      <a:endParaRPr lang="en-US" altLang="x-none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T="45724" marB="45724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342900" lvl="0" indent="-342900">
                        <a:lnSpc>
                          <a:spcPct val="9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此正则表达式序列匹配一个用十六进制符号表示的字符 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T="45724" marB="4572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430954" y="1028700"/>
            <a:ext cx="10824633" cy="192987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zh-CN" altLang="en-US" sz="2400" dirty="0"/>
              <a:t>单引号仅支持\'和\\两个转义符；而双引号支持所有转义符  </a:t>
            </a:r>
            <a:endParaRPr lang="zh-CN" altLang="en-US" sz="2400" dirty="0"/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zh-CN" altLang="en-US" sz="2400" dirty="0"/>
              <a:t>双引号内的变量可以被解</a:t>
            </a:r>
            <a:r>
              <a:rPr lang="zh-CN" altLang="en-US" sz="2400" dirty="0" smtClean="0"/>
              <a:t>析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而</a:t>
            </a:r>
            <a:r>
              <a:rPr lang="zh-CN" altLang="en-US" sz="2400" dirty="0"/>
              <a:t>单引号无此功能</a:t>
            </a:r>
            <a:endParaRPr lang="zh-CN" altLang="en-US" sz="2400" dirty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zh-CN" altLang="en-US" sz="2000" dirty="0"/>
              <a:t>双引号内的变量可以被解析，但是在解析时，PHP引擎会尽量多获取一些合法字符，PHP引擎认为获取的字符越多，含义就越明确！但如果变量后面带有合法字符，但该字符不应该认为是变量名称的组成部分时,使用</a:t>
            </a:r>
            <a:r>
              <a:rPr lang="zh-CN" altLang="en-US" sz="2000" b="1" dirty="0">
                <a:solidFill>
                  <a:srgbClr val="FF0000"/>
                </a:solidFill>
              </a:rPr>
              <a:t>花括号</a:t>
            </a:r>
            <a:r>
              <a:rPr lang="zh-CN" altLang="en-US" sz="2000" dirty="0"/>
              <a:t>将变量名称括起来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028700"/>
          </a:xfrm>
        </p:spPr>
        <p:txBody>
          <a:bodyPr/>
          <a:lstStyle/>
          <a:p>
            <a:r>
              <a:rPr lang="zh-CN" altLang="en-US" smtClean="0"/>
              <a:t> </a:t>
            </a:r>
            <a:r>
              <a:rPr lang="zh-CN" altLang="en-US" sz="4000" smtClean="0"/>
              <a:t>单</a:t>
            </a:r>
            <a:r>
              <a:rPr lang="zh-CN" altLang="en-US" sz="4000" dirty="0"/>
              <a:t>引号与双引号区别</a:t>
            </a:r>
            <a:endParaRPr lang="zh-CN" altLang="en-US" sz="4000" dirty="0"/>
          </a:p>
        </p:txBody>
      </p:sp>
      <p:sp>
        <p:nvSpPr>
          <p:cNvPr id="30722" name="AutoShape 4"/>
          <p:cNvSpPr/>
          <p:nvPr/>
        </p:nvSpPr>
        <p:spPr>
          <a:xfrm>
            <a:off x="1143846" y="2958573"/>
            <a:ext cx="8227907" cy="3261360"/>
          </a:xfrm>
          <a:prstGeom prst="flowChartAlternateProcess">
            <a:avLst/>
          </a:prstGeom>
          <a:gradFill rotWithShape="1">
            <a:gsLst>
              <a:gs pos="0">
                <a:srgbClr val="CDE9EB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>
              <a:lnSpc>
                <a:spcPct val="120000"/>
              </a:lnSpc>
            </a:pPr>
            <a:r>
              <a:rPr lang="en-US" altLang="x-none" sz="1600" b="1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1" charset="-122"/>
              </a:rPr>
              <a:t>&lt;?php</a:t>
            </a:r>
            <a:endParaRPr lang="en-US" altLang="x-none" sz="1600" b="1" dirty="0">
              <a:solidFill>
                <a:schemeClr val="accent2"/>
              </a:solidFill>
              <a:latin typeface="Arial" panose="020B0604020202020204" pitchFamily="34" charset="0"/>
              <a:ea typeface="楷体_GB2312" pitchFamily="1" charset="-122"/>
            </a:endParaRPr>
          </a:p>
          <a:p>
            <a:pPr lvl="0"/>
            <a:r>
              <a:rPr lang="en-US" altLang="x-none" sz="1600" b="1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1" charset="-122"/>
              </a:rPr>
              <a:t>    </a:t>
            </a:r>
            <a:r>
              <a:rPr lang="en-US" altLang="x-none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$beer</a:t>
            </a:r>
            <a:r>
              <a:rPr lang="en-US" altLang="x-none" dirty="0" smtClean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=‘</a:t>
            </a:r>
            <a:r>
              <a:rPr lang="en-US" altLang="x-none" dirty="0" smtClean="0">
                <a:solidFill>
                  <a:srgbClr val="FF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Heineken</a:t>
            </a:r>
            <a:r>
              <a:rPr lang="en-US" altLang="x-none" dirty="0" smtClean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’; </a:t>
            </a:r>
            <a:endParaRPr lang="en-US" altLang="x-none" dirty="0" smtClean="0">
              <a:solidFill>
                <a:srgbClr val="0099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dirty="0" smtClean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echo "$beer</a:t>
            </a:r>
            <a:r>
              <a:rPr lang="en-US" altLang="x-none" dirty="0" smtClean="0">
                <a:solidFill>
                  <a:srgbClr val="FF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‘s taste is great</a:t>
            </a:r>
            <a:r>
              <a:rPr lang="en-US" altLang="x-none" dirty="0" smtClean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";  	 //</a:t>
            </a:r>
            <a:r>
              <a:rPr lang="zh-CN" altLang="en-US" dirty="0" smtClean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输出：</a:t>
            </a:r>
            <a:r>
              <a:rPr lang="en-US" altLang="x-none" dirty="0" smtClean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Heineken's taste is great</a:t>
            </a:r>
            <a:endParaRPr lang="en-US" altLang="x-none" dirty="0" smtClean="0">
              <a:solidFill>
                <a:srgbClr val="0099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dirty="0" smtClean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endParaRPr lang="en-US" altLang="x-none" dirty="0">
              <a:solidFill>
                <a:srgbClr val="0099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echo "</a:t>
            </a:r>
            <a:r>
              <a:rPr lang="en-US" altLang="x-none" dirty="0">
                <a:solidFill>
                  <a:srgbClr val="FF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He drank some</a:t>
            </a:r>
            <a:r>
              <a:rPr lang="en-US" altLang="x-none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$beers";	 //</a:t>
            </a:r>
            <a:r>
              <a:rPr lang="zh-CN" altLang="en-US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输出：</a:t>
            </a:r>
            <a:r>
              <a:rPr lang="en-US" altLang="x-none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He drank some </a:t>
            </a:r>
            <a:endParaRPr lang="en-US" altLang="x-none" dirty="0">
              <a:solidFill>
                <a:srgbClr val="0099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endParaRPr lang="en-US" altLang="x-none" dirty="0">
              <a:solidFill>
                <a:srgbClr val="0099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echo "</a:t>
            </a:r>
            <a:r>
              <a:rPr lang="en-US" altLang="x-none" dirty="0">
                <a:solidFill>
                  <a:srgbClr val="FF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He drank some</a:t>
            </a:r>
            <a:r>
              <a:rPr lang="en-US" altLang="x-none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dirty="0" smtClean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$</a:t>
            </a:r>
            <a:r>
              <a:rPr lang="en-US" altLang="x-none" dirty="0" smtClean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r>
              <a:rPr lang="en-US" altLang="x-none" dirty="0" smtClean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beer</a:t>
            </a:r>
            <a:r>
              <a:rPr lang="en-US" altLang="x-none" dirty="0" smtClean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r>
              <a:rPr lang="en-US" altLang="x-none" dirty="0" smtClean="0">
                <a:solidFill>
                  <a:srgbClr val="FF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en-US" altLang="x-none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";	 //</a:t>
            </a:r>
            <a:r>
              <a:rPr lang="zh-CN" altLang="en-US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输出：</a:t>
            </a:r>
            <a:r>
              <a:rPr lang="en-US" altLang="x-none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He drank some Heinekens</a:t>
            </a:r>
            <a:endParaRPr lang="en-US" altLang="x-none" dirty="0">
              <a:solidFill>
                <a:srgbClr val="0099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endParaRPr lang="en-US" altLang="x-none" dirty="0">
              <a:solidFill>
                <a:srgbClr val="0099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echo "</a:t>
            </a:r>
            <a:r>
              <a:rPr lang="en-US" altLang="x-none" dirty="0">
                <a:solidFill>
                  <a:srgbClr val="FF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He drank some</a:t>
            </a:r>
            <a:r>
              <a:rPr lang="en-US" altLang="x-none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r>
              <a:rPr lang="en-US" altLang="x-none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$beer</a:t>
            </a:r>
            <a:r>
              <a:rPr lang="en-US" altLang="x-none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r>
              <a:rPr lang="en-US" altLang="x-none" dirty="0">
                <a:solidFill>
                  <a:srgbClr val="FF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en-US" altLang="x-none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";	 //</a:t>
            </a:r>
            <a:r>
              <a:rPr lang="zh-CN" altLang="en-US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输出：</a:t>
            </a:r>
            <a:r>
              <a:rPr lang="en-US" altLang="x-none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He drank some Heinekens</a:t>
            </a:r>
            <a:endParaRPr lang="en-US" altLang="x-none" dirty="0">
              <a:solidFill>
                <a:srgbClr val="0099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1600" b="1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1" charset="-122"/>
              </a:rPr>
              <a:t>?&gt;</a:t>
            </a:r>
            <a:endParaRPr lang="en-US" altLang="x-none" sz="1600" b="1" dirty="0">
              <a:solidFill>
                <a:schemeClr val="accent2"/>
              </a:solidFill>
              <a:latin typeface="Arial" panose="020B0604020202020204" pitchFamily="34" charset="0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147" y="968588"/>
            <a:ext cx="11414760" cy="4921673"/>
          </a:xfrm>
          <a:prstGeom prst="rect">
            <a:avLst/>
          </a:prstGeom>
        </p:spPr>
        <p:txBody>
          <a:bodyPr>
            <a:normAutofit fontScale="87500"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 整型(Integer),可以存储八进制、十进制、十六进制的整数</a:t>
            </a:r>
            <a:endParaRPr lang="zh-CN" altLang="en-US" dirty="0"/>
          </a:p>
          <a:p>
            <a:pPr marL="609600" lvl="1" indent="0">
              <a:lnSpc>
                <a:spcPct val="130000"/>
              </a:lnSpc>
              <a:buNone/>
            </a:pPr>
            <a:r>
              <a:rPr lang="en-US" altLang="zh-CN" dirty="0">
                <a:sym typeface="+mn-ea"/>
              </a:rPr>
              <a:t>$a = 1234; // </a:t>
            </a:r>
            <a:r>
              <a:rPr lang="zh-CN" altLang="en-US" dirty="0">
                <a:sym typeface="+mn-ea"/>
              </a:rPr>
              <a:t>十进制数</a:t>
            </a:r>
            <a:br>
              <a:rPr lang="zh-CN" altLang="en-US" dirty="0">
                <a:sym typeface="+mn-ea"/>
              </a:rPr>
            </a:br>
            <a:r>
              <a:rPr lang="en-US" altLang="zh-CN" dirty="0">
                <a:sym typeface="+mn-ea"/>
              </a:rPr>
              <a:t>$a = -123; // </a:t>
            </a:r>
            <a:r>
              <a:rPr lang="zh-CN" altLang="en-US" dirty="0">
                <a:sym typeface="+mn-ea"/>
              </a:rPr>
              <a:t>负数</a:t>
            </a:r>
            <a:br>
              <a:rPr lang="zh-CN" altLang="en-US" dirty="0">
                <a:sym typeface="+mn-ea"/>
              </a:rPr>
            </a:br>
            <a:r>
              <a:rPr lang="en-US" altLang="zh-CN" dirty="0">
                <a:sym typeface="+mn-ea"/>
              </a:rPr>
              <a:t>$a = 0123; // </a:t>
            </a:r>
            <a:r>
              <a:rPr lang="zh-CN" altLang="en-US" dirty="0">
                <a:sym typeface="+mn-ea"/>
              </a:rPr>
              <a:t>八进制数 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等于十进制 </a:t>
            </a:r>
            <a:r>
              <a:rPr lang="en-US" altLang="zh-CN" dirty="0">
                <a:sym typeface="+mn-ea"/>
              </a:rPr>
              <a:t>83)</a:t>
            </a:r>
            <a:br>
              <a:rPr lang="en-US" altLang="zh-CN" dirty="0">
                <a:sym typeface="+mn-ea"/>
              </a:rPr>
            </a:br>
            <a:r>
              <a:rPr lang="en-US" altLang="zh-CN" dirty="0">
                <a:sym typeface="+mn-ea"/>
              </a:rPr>
              <a:t>$a = 0x1A; // </a:t>
            </a:r>
            <a:r>
              <a:rPr lang="zh-CN" altLang="en-US" dirty="0">
                <a:sym typeface="+mn-ea"/>
              </a:rPr>
              <a:t>十六进制数 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等于十进制 </a:t>
            </a:r>
            <a:r>
              <a:rPr lang="en-US" altLang="zh-CN" dirty="0">
                <a:sym typeface="+mn-ea"/>
              </a:rPr>
              <a:t>26)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en-US" dirty="0">
                <a:sym typeface="+mn-ea"/>
              </a:rPr>
              <a:t>整型数的字长和平台有关，通常是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个字节（-2147483648~2147483647）</a:t>
            </a:r>
            <a:endParaRPr lang="zh-CN" altLang="en-US" dirty="0"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400" dirty="0">
                <a:sym typeface="+mn-ea"/>
              </a:rPr>
              <a:t>       Integer</a:t>
            </a:r>
            <a:r>
              <a:rPr lang="zh-CN" altLang="en-US" sz="2400" dirty="0">
                <a:sym typeface="+mn-ea"/>
              </a:rPr>
              <a:t>值的字长可以用常量</a:t>
            </a:r>
            <a:r>
              <a:rPr lang="en-US" altLang="zh-CN" sz="2400" dirty="0">
                <a:sym typeface="+mn-ea"/>
              </a:rPr>
              <a:t>PHP_INT_SIZE</a:t>
            </a:r>
            <a:r>
              <a:rPr lang="zh-CN" altLang="en-US" sz="2400" dirty="0">
                <a:sym typeface="+mn-ea"/>
              </a:rPr>
              <a:t>来表示，最大值可以用常量</a:t>
            </a:r>
            <a:r>
              <a:rPr lang="en-US" altLang="zh-CN" sz="2400" dirty="0">
                <a:sym typeface="+mn-ea"/>
              </a:rPr>
              <a:t>PHP_INT_MAX</a:t>
            </a:r>
            <a:r>
              <a:rPr lang="zh-CN" altLang="en-US" sz="2400" dirty="0">
                <a:sym typeface="+mn-ea"/>
              </a:rPr>
              <a:t>来  表示。</a:t>
            </a:r>
            <a:endParaRPr lang="zh-CN" altLang="en-US" sz="2400" dirty="0"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 dirty="0">
                <a:sym typeface="+mn-ea"/>
              </a:rPr>
              <a:t>       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如果给定的一个数超出了 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integer  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的范围，将会被解释为 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float</a:t>
            </a:r>
            <a:endParaRPr lang="en-US" altLang="zh-CN" sz="2400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84826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2.2</a:t>
            </a:r>
            <a:r>
              <a:rPr lang="zh-CN" altLang="en-US" dirty="0" smtClean="0"/>
              <a:t>整型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4487</Words>
  <Application>WPS 演示</Application>
  <PresentationFormat>自定义</PresentationFormat>
  <Paragraphs>338</Paragraphs>
  <Slides>26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Heiti SC Light</vt:lpstr>
      <vt:lpstr>Wingdings</vt:lpstr>
      <vt:lpstr>Arial</vt:lpstr>
      <vt:lpstr>Calibri</vt:lpstr>
      <vt:lpstr>Impact</vt:lpstr>
      <vt:lpstr>楷体_GB2312</vt:lpstr>
      <vt:lpstr>Arial Unicode MS</vt:lpstr>
      <vt:lpstr>新宋体</vt:lpstr>
      <vt:lpstr>云和</vt:lpstr>
      <vt:lpstr>PowerPoint 演示文稿</vt:lpstr>
      <vt:lpstr>PowerPoint 演示文稿</vt:lpstr>
      <vt:lpstr>PowerPoint 演示文稿</vt:lpstr>
      <vt:lpstr>1 PHP变量声明与赋值</vt:lpstr>
      <vt:lpstr> 2 PHP数据类型</vt:lpstr>
      <vt:lpstr> 2.1 字符串型</vt:lpstr>
      <vt:lpstr>转义字符</vt:lpstr>
      <vt:lpstr> 单引号与双引号区别</vt:lpstr>
      <vt:lpstr>2.2整型</vt:lpstr>
      <vt:lpstr>2.3浮点型</vt:lpstr>
      <vt:lpstr> 2.4 布尔型</vt:lpstr>
      <vt:lpstr> 3 数据类型转换</vt:lpstr>
      <vt:lpstr>4 自动转换</vt:lpstr>
      <vt:lpstr>PowerPoint 演示文稿</vt:lpstr>
      <vt:lpstr>5 强制转换</vt:lpstr>
      <vt:lpstr>6 变量相关函数</vt:lpstr>
      <vt:lpstr>PowerPoint 演示文稿</vt:lpstr>
      <vt:lpstr>7 可变变量</vt:lpstr>
      <vt:lpstr>8 变量的引用赋值</vt:lpstr>
      <vt:lpstr>9 变量作用域</vt:lpstr>
      <vt:lpstr>9.1 全局和局部作用域</vt:lpstr>
      <vt:lpstr>9.2 static作用域</vt:lpstr>
      <vt:lpstr>10 预定义超全局变量</vt:lpstr>
      <vt:lpstr>PowerPoint 演示文稿</vt:lpstr>
      <vt:lpstr>12 魔术常量</vt:lpstr>
      <vt:lpstr>13 常量与变量区别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201</cp:revision>
  <dcterms:created xsi:type="dcterms:W3CDTF">2016-09-06T02:25:00Z</dcterms:created>
  <dcterms:modified xsi:type="dcterms:W3CDTF">2019-07-25T06:26:08Z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