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62" r:id="rId5"/>
    <p:sldId id="263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281" r:id="rId19"/>
    <p:sldId id="265" r:id="rId20"/>
    <p:sldId id="266" r:id="rId21"/>
    <p:sldId id="267" r:id="rId22"/>
    <p:sldId id="268" r:id="rId23"/>
    <p:sldId id="269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302" r:id="rId34"/>
    <p:sldId id="333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314"/>
    <p:restoredTop sz="98830" autoAdjust="0"/>
  </p:normalViewPr>
  <p:slideViewPr>
    <p:cSldViewPr snapToGrid="0" snapToObjects="1">
      <p:cViewPr varScale="1">
        <p:scale>
          <a:sx n="112" d="100"/>
          <a:sy n="112" d="100"/>
        </p:scale>
        <p:origin x="-264" y="-72"/>
      </p:cViewPr>
      <p:guideLst>
        <p:guide orient="horz" pos="20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AFE1F-002B-7B46-8355-500A6338E41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&lt;?php</a:t>
            </a:r>
            <a:endParaRPr lang="zh-CN" altLang="en-US"/>
          </a:p>
          <a:p>
            <a:r>
              <a:rPr lang="zh-CN" altLang="en-US"/>
              <a:t>header("Content-type:text/html;charset=utf-8");</a:t>
            </a:r>
            <a:endParaRPr lang="zh-CN" altLang="en-US"/>
          </a:p>
          <a:p>
            <a:r>
              <a:rPr lang="zh-CN" altLang="en-US"/>
              <a:t>function jzt($n){</a:t>
            </a:r>
            <a:endParaRPr lang="zh-CN" altLang="en-US"/>
          </a:p>
          <a:p>
            <a:r>
              <a:rPr lang="zh-CN" altLang="en-US"/>
              <a:t>    //打行数</a:t>
            </a:r>
            <a:endParaRPr lang="zh-CN" altLang="en-US"/>
          </a:p>
          <a:p>
            <a:r>
              <a:rPr lang="zh-CN" altLang="en-US"/>
              <a:t>    for($c=1;$c&lt;=$n;$c++){</a:t>
            </a:r>
            <a:endParaRPr lang="zh-CN" altLang="en-US"/>
          </a:p>
          <a:p>
            <a:r>
              <a:rPr lang="zh-CN" altLang="en-US"/>
              <a:t>        //打印空格</a:t>
            </a:r>
            <a:endParaRPr lang="zh-CN" altLang="en-US"/>
          </a:p>
          <a:p>
            <a:r>
              <a:rPr lang="zh-CN" altLang="en-US"/>
              <a:t>        for($k=1;$k&lt;=$n-$c;$k++){</a:t>
            </a:r>
            <a:endParaRPr lang="zh-CN" altLang="en-US"/>
          </a:p>
          <a:p>
            <a:r>
              <a:rPr lang="zh-CN" altLang="en-US"/>
              <a:t>            echo "&amp;nbsp;";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    //打印金字</a:t>
            </a:r>
            <a:endParaRPr lang="zh-CN" altLang="en-US"/>
          </a:p>
          <a:p>
            <a:r>
              <a:rPr lang="zh-CN" altLang="en-US"/>
              <a:t>        for($j=1;$j&lt;=2*$c-1;$j++){</a:t>
            </a:r>
            <a:endParaRPr lang="zh-CN" altLang="en-US"/>
          </a:p>
          <a:p>
            <a:r>
              <a:rPr lang="zh-CN" altLang="en-US"/>
              <a:t>            echo "金";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    echo "&lt;br/&gt;";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jzt(15);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phpStorm快捷鍵：</a:t>
            </a:r>
            <a:endParaRPr lang="zh-CN" altLang="en-US"/>
          </a:p>
          <a:p>
            <a:r>
              <a:rPr lang="zh-CN" altLang="en-US"/>
              <a:t>ctrl + shift + n: 打开项目中的文件</a:t>
            </a:r>
            <a:endParaRPr lang="zh-CN" altLang="en-US"/>
          </a:p>
          <a:p>
            <a:r>
              <a:rPr lang="zh-CN" altLang="en-US"/>
              <a:t>ctrl + alt + i  格式化</a:t>
            </a:r>
            <a:endParaRPr lang="zh-CN" altLang="en-US"/>
          </a:p>
          <a:p>
            <a:r>
              <a:rPr lang="zh-CN" altLang="en-US"/>
              <a:t>ctrl + x 剪切当前行</a:t>
            </a:r>
            <a:endParaRPr lang="zh-CN" altLang="en-US"/>
          </a:p>
          <a:p>
            <a:r>
              <a:rPr lang="zh-CN" altLang="en-US"/>
              <a:t>ctrl + d 复制当前行</a:t>
            </a:r>
            <a:endParaRPr lang="zh-CN" altLang="en-US"/>
          </a:p>
          <a:p>
            <a:r>
              <a:rPr lang="zh-CN" altLang="en-US"/>
              <a:t>ctrl + y 粘贴当前行</a:t>
            </a:r>
            <a:endParaRPr lang="zh-CN" altLang="en-US"/>
          </a:p>
          <a:p>
            <a:r>
              <a:rPr lang="zh-CN" altLang="en-US"/>
              <a:t>ctrl + shift + up/down  行移动</a:t>
            </a:r>
            <a:endParaRPr lang="zh-CN" altLang="en-US"/>
          </a:p>
          <a:p>
            <a:r>
              <a:rPr lang="zh-CN" altLang="en-US"/>
              <a:t>ctrl + /  单行注释</a:t>
            </a:r>
            <a:endParaRPr lang="zh-CN" altLang="en-US"/>
          </a:p>
          <a:p>
            <a:r>
              <a:rPr lang="zh-CN" altLang="en-US"/>
              <a:t>ctrl + shift + /  块注释</a:t>
            </a:r>
            <a:endParaRPr lang="zh-CN" altLang="en-US"/>
          </a:p>
          <a:p>
            <a:r>
              <a:rPr lang="zh-CN" altLang="en-US"/>
              <a:t>ctrl + f12 展开文件结构 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    	var sum=0;</a:t>
            </a:r>
            <a:endParaRPr lang="zh-CN" altLang="en-US"/>
          </a:p>
          <a:p>
            <a:r>
              <a:rPr lang="zh-CN" altLang="en-US"/>
              <a:t>    	for(var i=1;i&lt;=100;i++){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	    </a:t>
            </a:r>
            <a:r>
              <a:rPr lang="zh-CN" altLang="en-US"/>
              <a:t>sum+=i;</a:t>
            </a:r>
            <a:endParaRPr lang="zh-CN" altLang="en-US"/>
          </a:p>
          <a:p>
            <a:r>
              <a:rPr lang="zh-CN" altLang="en-US"/>
              <a:t>    	}</a:t>
            </a:r>
            <a:endParaRPr lang="zh-CN" altLang="en-US"/>
          </a:p>
          <a:p>
            <a:r>
              <a:rPr lang="zh-CN" altLang="en-US"/>
              <a:t>    	alert(sum);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for(var i=1;i&lt;=9;i++){</a:t>
            </a:r>
            <a:endParaRPr lang="zh-CN" altLang="en-US"/>
          </a:p>
          <a:p>
            <a:r>
              <a:rPr lang="zh-CN" altLang="en-US"/>
              <a:t>    	     for(var j=1;j&lt;=i;j++){</a:t>
            </a:r>
            <a:endParaRPr lang="zh-CN" altLang="en-US"/>
          </a:p>
          <a:p>
            <a:r>
              <a:rPr lang="zh-CN" altLang="en-US"/>
              <a:t>                                   document.write(j+'x'+i+'='+i*j+'&amp;nbsp;');</a:t>
            </a:r>
            <a:endParaRPr lang="zh-CN" altLang="en-US"/>
          </a:p>
          <a:p>
            <a:r>
              <a:rPr lang="zh-CN" altLang="en-US"/>
              <a:t>    	     }</a:t>
            </a:r>
            <a:endParaRPr lang="zh-CN" altLang="en-US"/>
          </a:p>
          <a:p>
            <a:r>
              <a:rPr lang="zh-CN" altLang="en-US"/>
              <a:t>    	    document.write('&lt;br/&gt;');</a:t>
            </a:r>
            <a:endParaRPr lang="zh-CN" altLang="en-US"/>
          </a:p>
          <a:p>
            <a:r>
              <a:rPr lang="zh-CN" altLang="en-US"/>
              <a:t>    	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for循环中的"参数初始化表达式"、"条件表达式"和"更新循环变量表达式"都是选择项, 即可以缺省, 但";"不能缺省。省略了初始化, 表示不对循环控制变量赋初值。 省略了条件表达式, 则不做其它处理时便成为死循环。省略了增量, 则不对循环控制变量进行操作, 这时可在语句体中加入修改循环控制变量的语句。 for循环的三个表达式都是逗号表达式，也就是说每个表达式可以由几个表达式构成，中间用",”隔开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//百僧吃百馍  大3  小1/3</a:t>
            </a:r>
            <a:endParaRPr lang="zh-CN" altLang="en-US"/>
          </a:p>
          <a:p>
            <a:r>
              <a:rPr lang="zh-CN" altLang="en-US"/>
              <a:t>for($d=0;$d&lt;=25;$d++){</a:t>
            </a:r>
            <a:endParaRPr lang="zh-CN" altLang="en-US"/>
          </a:p>
          <a:p>
            <a:r>
              <a:rPr lang="zh-CN" altLang="en-US"/>
              <a:t>    if($d*3+(100-$d)/3==100){</a:t>
            </a:r>
            <a:endParaRPr lang="zh-CN" altLang="en-US"/>
          </a:p>
          <a:p>
            <a:r>
              <a:rPr lang="zh-CN" altLang="en-US"/>
              <a:t>        echo "大和尚有{$d}人,小和尚有".(100-$d)."人";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r>
              <a:rPr lang="zh-CN" altLang="en-US"/>
              <a:t>//百钱买百鸡  公5  母3  小 1/3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for($g=0;$g&lt;=20;$g++){</a:t>
            </a:r>
            <a:endParaRPr lang="zh-CN" altLang="en-US"/>
          </a:p>
          <a:p>
            <a:r>
              <a:rPr lang="zh-CN" altLang="en-US"/>
              <a:t>    for($m=0;$m&lt;=33;$m++){</a:t>
            </a:r>
            <a:endParaRPr lang="zh-CN" altLang="en-US"/>
          </a:p>
          <a:p>
            <a:r>
              <a:rPr lang="zh-CN" altLang="en-US"/>
              <a:t>        if(5*$g+3*$m+(100-$g-$m)/3==100){</a:t>
            </a:r>
            <a:endParaRPr lang="zh-CN" altLang="en-US"/>
          </a:p>
          <a:p>
            <a:r>
              <a:rPr lang="zh-CN" altLang="en-US"/>
              <a:t>            echo "公鸡有{$g}只,母鸡有{$m}只,小鸡有".(100-$g-$m)."只";</a:t>
            </a:r>
            <a:endParaRPr lang="zh-CN" altLang="en-US"/>
          </a:p>
          <a:p>
            <a:r>
              <a:rPr lang="zh-CN" altLang="en-US"/>
              <a:t>            echo "&lt;br/&gt;";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ChangeArrowheads="1"/>
          </p:cNvSpPr>
          <p:nvPr>
            <p:ph type="sldImg" idx="2"/>
          </p:nvPr>
        </p:nvSpPr>
        <p:spPr>
          <a:xfrm>
            <a:off x="-287338" y="2751138"/>
            <a:ext cx="3773488" cy="2124075"/>
          </a:xfrm>
        </p:spPr>
      </p:sp>
      <p:sp>
        <p:nvSpPr>
          <p:cNvPr id="11267" name="文本占位符 2"/>
          <p:cNvSpPr>
            <a:spLocks noGrp="1" noRot="1" noChangeAspect="1" noChangeArrowheads="1"/>
          </p:cNvSpPr>
          <p:nvPr>
            <p:ph type="body" idx="3"/>
          </p:nvPr>
        </p:nvSpPr>
        <p:spPr bwMode="auto">
          <a:xfrm>
            <a:off x="466725" y="987425"/>
            <a:ext cx="6840538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3021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23021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717048" y="2327504"/>
            <a:ext cx="326243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405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4202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53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4263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25024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263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5024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31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9255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74758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53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5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65" y="5982120"/>
            <a:ext cx="2071558" cy="75606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9961" y="6468360"/>
            <a:ext cx="89964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13760" y="6468360"/>
            <a:ext cx="7200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1540490" y="6527800"/>
            <a:ext cx="54610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</a:fld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B0F0"/>
        </a:buClr>
        <a:buFont typeface="Wingdings" panose="05000000000000000000" charset="0"/>
        <a:buChar char="v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Wingdings" panose="05000000000000000000" charset="0"/>
        <a:buChar char="ü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67542" y="3226912"/>
            <a:ext cx="8310880" cy="13220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运算符、流程控制</a:t>
            </a:r>
            <a:endParaRPr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603914" y="1133687"/>
            <a:ext cx="3975100" cy="1944058"/>
            <a:chOff x="5908792" y="644194"/>
            <a:chExt cx="2306655" cy="1458043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908792" y="644194"/>
              <a:ext cx="2306655" cy="14580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37160" tIns="68580" rIns="137160" bIns="685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735" dirty="0">
                  <a:solidFill>
                    <a:schemeClr val="bg1"/>
                  </a:solidFill>
                  <a:latin typeface="Impact" panose="020B0806030902050204" pitchFamily="34" charset="0"/>
                </a:rPr>
                <a:t> PHP</a:t>
              </a:r>
              <a:endParaRPr lang="zh-CN" altLang="en-US" sz="1173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85061" y="857238"/>
              <a:ext cx="535786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sz="quarter" idx="4294967295"/>
          </p:nvPr>
        </p:nvGraphicFramePr>
        <p:xfrm>
          <a:off x="223520" y="863600"/>
          <a:ext cx="11807190" cy="536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395"/>
                <a:gridCol w="1497330"/>
                <a:gridCol w="6187440"/>
                <a:gridCol w="2867025"/>
              </a:tblGrid>
              <a:tr h="5111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 dirty="0" err="1"/>
                        <a:t>运算符</a:t>
                      </a:r>
                      <a:endParaRPr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/>
                        <a:t>名称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/>
                        <a:t>描述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/>
                        <a:t>实例</a:t>
                      </a:r>
                      <a:endParaRPr sz="2400"/>
                    </a:p>
                  </a:txBody>
                  <a:tcPr marL="121920" marR="121920" marT="60960" marB="60960"/>
                </a:tc>
              </a:tr>
              <a:tr h="4908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 dirty="0"/>
                        <a:t>x == y</a:t>
                      </a:r>
                      <a:endParaRPr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/>
                        <a:t>等于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/>
                        <a:t>如果 x 等于 y，则返回 true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/>
                        <a:t>5==8 返回 false</a:t>
                      </a:r>
                      <a:endParaRPr sz="2400"/>
                    </a:p>
                  </a:txBody>
                  <a:tcPr marL="121920" marR="121920" marT="60960" marB="60960"/>
                </a:tc>
              </a:tr>
              <a:tr h="5581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 dirty="0"/>
                        <a:t>x === y</a:t>
                      </a:r>
                      <a:endParaRPr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/>
                        <a:t>恒等于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/>
                        <a:t>如果 x 等于 y，且它们类型相同，则返回 true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/>
                        <a:t>5==="5" 返回 false</a:t>
                      </a:r>
                      <a:endParaRPr sz="2400"/>
                    </a:p>
                  </a:txBody>
                  <a:tcPr marL="121920" marR="121920" marT="60960" marB="60960"/>
                </a:tc>
              </a:tr>
              <a:tr h="4908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 dirty="0"/>
                        <a:t>x != y</a:t>
                      </a:r>
                      <a:endParaRPr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/>
                        <a:t>不等于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/>
                        <a:t>如果 x 不等于 y，则返回 true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/>
                        <a:t>5!=8 返回 true</a:t>
                      </a:r>
                      <a:endParaRPr sz="2400"/>
                    </a:p>
                  </a:txBody>
                  <a:tcPr marL="121920" marR="121920" marT="60960" marB="60960"/>
                </a:tc>
              </a:tr>
              <a:tr h="4908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 dirty="0"/>
                        <a:t>x &lt;&gt; y</a:t>
                      </a:r>
                      <a:endParaRPr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/>
                        <a:t>不等于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/>
                        <a:t>如果 x 不等于 y，则返回 true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/>
                        <a:t>5&lt;&gt;8 返回 true</a:t>
                      </a:r>
                      <a:endParaRPr sz="2400"/>
                    </a:p>
                  </a:txBody>
                  <a:tcPr marL="121920" marR="121920" marT="60960" marB="60960"/>
                </a:tc>
              </a:tr>
              <a:tr h="8566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 dirty="0"/>
                        <a:t>x !== y</a:t>
                      </a:r>
                      <a:endParaRPr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/>
                        <a:t>不恒等于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/>
                        <a:t>如果 x 不等于 y，或它们类型不相同，则返回 true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/>
                        <a:t>5!=="5" 返回 true</a:t>
                      </a:r>
                      <a:endParaRPr sz="2400"/>
                    </a:p>
                  </a:txBody>
                  <a:tcPr marL="121920" marR="121920" marT="60960" marB="60960"/>
                </a:tc>
              </a:tr>
              <a:tr h="4908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/>
                        <a:t>x &gt; y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/>
                        <a:t>大于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/>
                        <a:t>如果 x 大于 y，则返回 true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/>
                        <a:t>5&gt;8 返回 false</a:t>
                      </a:r>
                      <a:endParaRPr sz="2400"/>
                    </a:p>
                  </a:txBody>
                  <a:tcPr marL="121920" marR="121920" marT="60960" marB="60960"/>
                </a:tc>
              </a:tr>
              <a:tr h="4908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/>
                        <a:t>x &lt; y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/>
                        <a:t>小于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/>
                        <a:t>如果 x 小于 y，则返回 true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/>
                        <a:t>5&lt;8 返回 true</a:t>
                      </a:r>
                      <a:endParaRPr sz="2400"/>
                    </a:p>
                  </a:txBody>
                  <a:tcPr marL="121920" marR="121920" marT="60960" marB="60960"/>
                </a:tc>
              </a:tr>
              <a:tr h="4908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/>
                        <a:t>x &gt;= y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/>
                        <a:t>大于等于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/>
                        <a:t>如果 x 大于或者等于 y，则返回 true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/>
                        <a:t>5&gt;=8 返回 false</a:t>
                      </a:r>
                      <a:endParaRPr sz="2400"/>
                    </a:p>
                  </a:txBody>
                  <a:tcPr marL="121920" marR="121920" marT="60960" marB="60960"/>
                </a:tc>
              </a:tr>
              <a:tr h="4908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/>
                        <a:t>x &lt;= y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/>
                        <a:t>小于等于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/>
                        <a:t>如果 x 小于或者等于 y，则返回 true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/>
                        <a:t>5&lt;=8 返回 true</a:t>
                      </a:r>
                      <a:endParaRPr sz="240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23520" y="-44450"/>
            <a:ext cx="10515600" cy="1118870"/>
          </a:xfrm>
        </p:spPr>
        <p:txBody>
          <a:bodyPr/>
          <a:lstStyle/>
          <a:p>
            <a:r>
              <a:rPr lang="en-US" altLang="zh-CN"/>
              <a:t>1.6 </a:t>
            </a:r>
            <a:r>
              <a:rPr lang="zh-CN" altLang="en-US">
                <a:sym typeface="+mn-ea"/>
              </a:rPr>
              <a:t>比较运算符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9100" y="35345"/>
            <a:ext cx="10515600" cy="1325563"/>
          </a:xfrm>
        </p:spPr>
        <p:txBody>
          <a:bodyPr/>
          <a:lstStyle/>
          <a:p>
            <a:r>
              <a:rPr lang="en-US" altLang="zh-CN"/>
              <a:t>1.7 </a:t>
            </a:r>
            <a:r>
              <a:rPr lang="zh-CN" altLang="en-US">
                <a:sym typeface="+mn-ea"/>
              </a:rPr>
              <a:t>逻辑运算符</a:t>
            </a:r>
            <a:endParaRPr lang="en-US" altLang="zh-CN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quarter" idx="4294967295"/>
          </p:nvPr>
        </p:nvGraphicFramePr>
        <p:xfrm>
          <a:off x="624841" y="1508760"/>
          <a:ext cx="9954260" cy="4011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507"/>
                <a:gridCol w="7339753"/>
              </a:tblGrid>
              <a:tr h="10033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2400" dirty="0"/>
                        <a:t>运算符</a:t>
                      </a:r>
                      <a:endParaRPr lang="zh-C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2400"/>
                        <a:t>描述</a:t>
                      </a:r>
                      <a:endParaRPr lang="zh-CN" sz="2400"/>
                    </a:p>
                  </a:txBody>
                  <a:tcPr marL="121920" marR="121920" marT="60960" marB="60960"/>
                </a:tc>
              </a:tr>
              <a:tr h="1000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dirty="0"/>
                        <a:t>！</a:t>
                      </a:r>
                      <a:endParaRPr lang="zh-CN" alt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not </a:t>
                      </a:r>
                      <a:r>
                        <a:rPr lang="zh-CN" alt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Franklin Gothic Book" pitchFamily="34" charset="0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逻辑</a:t>
                      </a:r>
                      <a:r>
                        <a:rPr lang="zh-CN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Franklin Gothic Book" pitchFamily="34" charset="0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非</a:t>
                      </a:r>
                      <a:endParaRPr lang="zh-CN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Franklin Gothic Book" pitchFamily="34" charset="0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121920" marR="121920" marT="60960" marB="60960"/>
                </a:tc>
              </a:tr>
              <a:tr h="100414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/>
                        <a:t>&amp;&amp;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and </a:t>
                      </a:r>
                      <a:r>
                        <a:rPr lang="zh-CN" alt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Franklin Gothic Book" pitchFamily="34" charset="0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逻辑与</a:t>
                      </a:r>
                      <a:endParaRPr lang="zh-CN" alt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Franklin Gothic Book" pitchFamily="34" charset="0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121920" marR="121920" marT="60960" marB="60960"/>
                </a:tc>
              </a:tr>
              <a:tr h="10033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/>
                        <a:t>||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or </a:t>
                      </a:r>
                      <a:r>
                        <a:rPr lang="zh-CN" alt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Franklin Gothic Book" pitchFamily="34" charset="0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逻辑</a:t>
                      </a:r>
                      <a:r>
                        <a:rPr lang="zh-CN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Franklin Gothic Book" pitchFamily="34" charset="0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或</a:t>
                      </a:r>
                      <a:endParaRPr lang="zh-CN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Franklin Gothic Book" pitchFamily="34" charset="0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endParaRPr lang="en-US" altLang="zh-CN" sz="240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29260" y="56300"/>
            <a:ext cx="10515600" cy="1325563"/>
          </a:xfrm>
        </p:spPr>
        <p:txBody>
          <a:bodyPr/>
          <a:lstStyle/>
          <a:p>
            <a:r>
              <a:rPr lang="en-US" altLang="zh-CN"/>
              <a:t>1.8 </a:t>
            </a:r>
            <a:r>
              <a:rPr lang="zh-CN" altLang="en-US">
                <a:sym typeface="+mn-ea"/>
              </a:rPr>
              <a:t>三元运算符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sz="quarter" idx="4294967295"/>
          </p:nvPr>
        </p:nvSpPr>
        <p:spPr>
          <a:xfrm>
            <a:off x="626534" y="1316567"/>
            <a:ext cx="8623300" cy="511386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Wingdings" panose="05000000000000000000" charset="0"/>
              <a:buChar char="v"/>
            </a:pPr>
            <a:r>
              <a:rPr lang="zh-CN" altLang="en-US" dirty="0"/>
              <a:t>条件表达式</a:t>
            </a:r>
            <a:r>
              <a:rPr lang="en-US" altLang="zh-CN" dirty="0"/>
              <a:t>?</a:t>
            </a:r>
            <a:r>
              <a:rPr lang="zh-CN" altLang="en-US" dirty="0"/>
              <a:t>结果</a:t>
            </a:r>
            <a:r>
              <a:rPr lang="en-US" altLang="zh-CN" dirty="0"/>
              <a:t>1:</a:t>
            </a:r>
            <a:r>
              <a:rPr lang="zh-CN" altLang="en-US" dirty="0"/>
              <a:t>结果</a:t>
            </a:r>
            <a:r>
              <a:rPr lang="en-US" altLang="zh-CN" dirty="0"/>
              <a:t>2</a:t>
            </a:r>
            <a:endParaRPr lang="en-US" altLang="zh-CN" dirty="0"/>
          </a:p>
          <a:p>
            <a:pPr>
              <a:buFont typeface="Wingdings" panose="05000000000000000000" charset="0"/>
              <a:buChar char="v"/>
            </a:pPr>
            <a:r>
              <a:rPr lang="zh-CN" altLang="en-US" dirty="0"/>
              <a:t>如果条件表达式结果为</a:t>
            </a:r>
            <a:r>
              <a:rPr lang="en-US" altLang="zh-CN" dirty="0"/>
              <a:t>true</a:t>
            </a:r>
            <a:r>
              <a:rPr lang="zh-CN" altLang="en-US" dirty="0"/>
              <a:t>则返回结果</a:t>
            </a:r>
            <a:r>
              <a:rPr lang="en-US" altLang="zh-CN" dirty="0"/>
              <a:t>1</a:t>
            </a:r>
            <a:endParaRPr lang="en-US" altLang="zh-CN" dirty="0"/>
          </a:p>
          <a:p>
            <a:pPr>
              <a:buFont typeface="Wingdings" panose="05000000000000000000" charset="0"/>
              <a:buChar char="v"/>
            </a:pPr>
            <a:r>
              <a:rPr lang="zh-CN" altLang="en-US" dirty="0"/>
              <a:t>如果条件表达式结果为</a:t>
            </a:r>
            <a:r>
              <a:rPr lang="en-US" altLang="zh-CN" dirty="0"/>
              <a:t>false</a:t>
            </a:r>
            <a:r>
              <a:rPr lang="zh-CN" altLang="en-US" dirty="0"/>
              <a:t>则返回结果</a:t>
            </a:r>
            <a:r>
              <a:rPr lang="en-US" altLang="zh-CN" dirty="0"/>
              <a:t>2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sz="quarter" idx="4294967295"/>
          </p:nvPr>
        </p:nvGraphicFramePr>
        <p:xfrm>
          <a:off x="815586" y="1221092"/>
          <a:ext cx="9120293" cy="440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0380"/>
                <a:gridCol w="3039533"/>
                <a:gridCol w="3040380"/>
              </a:tblGrid>
              <a:tr h="508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/>
                        <a:t>运算符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/>
                        <a:t>等同于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/>
                        <a:t>描述</a:t>
                      </a:r>
                      <a:endParaRPr sz="2400"/>
                    </a:p>
                  </a:txBody>
                  <a:tcPr marL="121920" marR="121920" marT="60960" marB="60960"/>
                </a:tc>
              </a:tr>
              <a:tr h="81277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/>
                        <a:t>x = y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/>
                        <a:t>x = y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/>
                        <a:t>左操作数被设置为右侧表达式的值</a:t>
                      </a:r>
                      <a:endParaRPr sz="2400"/>
                    </a:p>
                  </a:txBody>
                  <a:tcPr marL="121920" marR="121920" marT="60960" marB="60960"/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/>
                        <a:t>x += y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/>
                        <a:t>x = x + y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/>
                        <a:t>加</a:t>
                      </a:r>
                      <a:endParaRPr sz="2400"/>
                    </a:p>
                  </a:txBody>
                  <a:tcPr marL="121920" marR="121920" marT="60960" marB="60960"/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/>
                        <a:t>x -= y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/>
                        <a:t>x = x - y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/>
                        <a:t>减</a:t>
                      </a:r>
                      <a:endParaRPr sz="2400"/>
                    </a:p>
                  </a:txBody>
                  <a:tcPr marL="121920" marR="121920" marT="60960" marB="60960"/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/>
                        <a:t>x *= y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/>
                        <a:t>x = x * y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/>
                        <a:t>乘</a:t>
                      </a:r>
                      <a:endParaRPr sz="2400"/>
                    </a:p>
                  </a:txBody>
                  <a:tcPr marL="121920" marR="121920" marT="60960" marB="60960"/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/>
                        <a:t>x /= y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/>
                        <a:t>x = x / y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/>
                        <a:t>除</a:t>
                      </a:r>
                      <a:endParaRPr sz="2400"/>
                    </a:p>
                  </a:txBody>
                  <a:tcPr marL="121920" marR="121920" marT="60960" marB="60960"/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/>
                        <a:t>x %= y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/>
                        <a:t>x = x % y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/>
                        <a:t>模（除法的余数）</a:t>
                      </a:r>
                      <a:endParaRPr sz="2400"/>
                    </a:p>
                  </a:txBody>
                  <a:tcPr marL="121920" marR="121920" marT="60960" marB="60960"/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/>
                        <a:t>a .= b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/>
                        <a:t>a = a . b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 dirty="0" err="1"/>
                        <a:t>连接两个字符串</a:t>
                      </a:r>
                      <a:endParaRPr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8465" y="14390"/>
            <a:ext cx="10515600" cy="1325563"/>
          </a:xfrm>
        </p:spPr>
        <p:txBody>
          <a:bodyPr/>
          <a:lstStyle/>
          <a:p>
            <a:r>
              <a:rPr lang="en-US" altLang="zh-CN"/>
              <a:t>1.9 </a:t>
            </a:r>
            <a:r>
              <a:rPr lang="zh-CN" altLang="en-US">
                <a:sym typeface="+mn-ea"/>
              </a:rPr>
              <a:t>赋值运算符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76860" y="24550"/>
            <a:ext cx="10515600" cy="1325563"/>
          </a:xfrm>
        </p:spPr>
        <p:txBody>
          <a:bodyPr/>
          <a:lstStyle/>
          <a:p>
            <a:r>
              <a:rPr lang="en-US" altLang="zh-CN"/>
              <a:t>1.10 </a:t>
            </a:r>
            <a:r>
              <a:rPr lang="zh-CN" altLang="en-US"/>
              <a:t>运算符优先级</a:t>
            </a:r>
            <a:endParaRPr lang="zh-CN" altLang="en-US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quarter" idx="4294967295"/>
          </p:nvPr>
        </p:nvGraphicFramePr>
        <p:xfrm>
          <a:off x="643044" y="1154642"/>
          <a:ext cx="8425180" cy="5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4700"/>
                <a:gridCol w="2570480"/>
              </a:tblGrid>
              <a:tr h="508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 dirty="0" err="1">
                          <a:sym typeface="+mn-ea"/>
                        </a:rPr>
                        <a:t>运算符</a:t>
                      </a:r>
                      <a:endParaRPr sz="2400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>
                          <a:sym typeface="+mn-ea"/>
                        </a:rPr>
                        <a:t>描述</a:t>
                      </a:r>
                      <a:endParaRPr sz="240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/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 dirty="0"/>
                        <a:t>++</a:t>
                      </a:r>
                      <a:r>
                        <a:rPr lang="en-US" sz="2400" dirty="0"/>
                        <a:t>$a</a:t>
                      </a:r>
                      <a:r>
                        <a:rPr sz="2400" dirty="0"/>
                        <a:t>    -- </a:t>
                      </a:r>
                      <a:r>
                        <a:rPr lang="en-US" sz="2400" dirty="0"/>
                        <a:t>$a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2400"/>
                        <a:t>前递增</a:t>
                      </a:r>
                      <a:r>
                        <a:rPr lang="en-US" altLang="zh-CN" sz="2400"/>
                        <a:t>(</a:t>
                      </a:r>
                      <a:r>
                        <a:rPr lang="zh-CN" altLang="en-US" sz="2400"/>
                        <a:t>递减</a:t>
                      </a:r>
                      <a:r>
                        <a:rPr lang="en-US" altLang="zh-CN" sz="2400"/>
                        <a:t>)</a:t>
                      </a:r>
                      <a:endParaRPr lang="en-US" altLang="zh-CN" sz="2400"/>
                    </a:p>
                  </a:txBody>
                  <a:tcPr marL="121920" marR="121920" marT="60960" marB="60960"/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 dirty="0"/>
                        <a:t>!</a:t>
                      </a:r>
                      <a:endParaRPr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 dirty="0" smtClean="0"/>
                        <a:t>取</a:t>
                      </a:r>
                      <a:r>
                        <a:rPr lang="zh-CN" sz="2400" dirty="0" smtClean="0"/>
                        <a:t>反</a:t>
                      </a:r>
                      <a:endParaRPr lang="zh-CN" sz="2400" dirty="0"/>
                    </a:p>
                  </a:txBody>
                  <a:tcPr marL="121920" marR="121920" marT="60960" marB="60960"/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 dirty="0"/>
                        <a:t>* / % </a:t>
                      </a:r>
                      <a:r>
                        <a:rPr lang="en-US" sz="2400" dirty="0"/>
                        <a:t>+ -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2400" dirty="0"/>
                        <a:t>算术运算</a:t>
                      </a:r>
                      <a:endParaRPr lang="zh-CN" sz="2400" dirty="0"/>
                    </a:p>
                  </a:txBody>
                  <a:tcPr marL="121920" marR="121920" marT="60960" marB="60960"/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 dirty="0"/>
                        <a:t>.</a:t>
                      </a:r>
                      <a:endParaRPr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2400"/>
                        <a:t>字符串运算</a:t>
                      </a:r>
                      <a:endParaRPr lang="zh-CN" sz="2400"/>
                    </a:p>
                  </a:txBody>
                  <a:tcPr marL="121920" marR="121920" marT="60960" marB="60960"/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 dirty="0"/>
                        <a:t>== != === !== &lt; &gt;</a:t>
                      </a:r>
                      <a:endParaRPr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2400" dirty="0"/>
                        <a:t>比较运算</a:t>
                      </a:r>
                      <a:endParaRPr lang="zh-CN" sz="2400" dirty="0"/>
                    </a:p>
                  </a:txBody>
                  <a:tcPr marL="121920" marR="121920" marT="60960" marB="60960"/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/>
                        <a:t>&amp;&amp;  ||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2400" dirty="0"/>
                        <a:t>逻辑运算</a:t>
                      </a:r>
                      <a:endParaRPr lang="zh-CN" sz="2400" dirty="0"/>
                    </a:p>
                  </a:txBody>
                  <a:tcPr marL="121920" marR="121920" marT="60960" marB="60960"/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 dirty="0"/>
                        <a:t>? :</a:t>
                      </a:r>
                      <a:endParaRPr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2400" dirty="0"/>
                        <a:t>三元运算</a:t>
                      </a:r>
                      <a:endParaRPr lang="zh-CN" sz="2400" dirty="0"/>
                    </a:p>
                  </a:txBody>
                  <a:tcPr marL="121920" marR="121920" marT="60960" marB="60960"/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 dirty="0"/>
                        <a:t>= += -= *= /= .= </a:t>
                      </a:r>
                      <a:r>
                        <a:rPr sz="2400" dirty="0" smtClean="0"/>
                        <a:t>%=</a:t>
                      </a:r>
                      <a:endParaRPr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2400"/>
                        <a:t>赋值运算</a:t>
                      </a:r>
                      <a:endParaRPr lang="zh-CN" sz="2400"/>
                    </a:p>
                  </a:txBody>
                  <a:tcPr marL="121920" marR="121920" marT="60960" marB="60960"/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$a++   $a--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2400"/>
                        <a:t>后递增</a:t>
                      </a:r>
                      <a:r>
                        <a:rPr lang="en-US" altLang="zh-CN" sz="2400"/>
                        <a:t>(</a:t>
                      </a:r>
                      <a:r>
                        <a:rPr lang="zh-CN" altLang="en-US" sz="2400"/>
                        <a:t>递减</a:t>
                      </a:r>
                      <a:r>
                        <a:rPr lang="en-US" altLang="zh-CN" sz="2400"/>
                        <a:t>)</a:t>
                      </a:r>
                      <a:endParaRPr lang="en-US" altLang="zh-CN" sz="240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2" name="下箭头 1"/>
          <p:cNvSpPr/>
          <p:nvPr/>
        </p:nvSpPr>
        <p:spPr>
          <a:xfrm>
            <a:off x="276860" y="1666875"/>
            <a:ext cx="132715" cy="4464050"/>
          </a:xfrm>
          <a:prstGeom prst="downArrow">
            <a:avLst>
              <a:gd name="adj1" fmla="val 4979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4485" y="989965"/>
            <a:ext cx="5295265" cy="10147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/>
              <a:t>//</a:t>
            </a:r>
            <a:r>
              <a:rPr lang="zh-CN" altLang="en-US" sz="2000" dirty="0"/>
              <a:t>思考</a:t>
            </a:r>
            <a:r>
              <a:rPr lang="en-US" altLang="zh-CN" sz="2000" dirty="0"/>
              <a:t>1</a:t>
            </a:r>
            <a:endParaRPr lang="en-US" altLang="zh-CN" sz="2000" dirty="0"/>
          </a:p>
          <a:p>
            <a:r>
              <a:rPr lang="zh-CN" altLang="en-US" sz="2000" dirty="0"/>
              <a:t>$i = 4=='4' ? 'A' : 'B';</a:t>
            </a:r>
            <a:endParaRPr lang="zh-CN" altLang="en-US" sz="2000" dirty="0"/>
          </a:p>
          <a:p>
            <a:r>
              <a:rPr lang="zh-CN" altLang="en-US" sz="2000" dirty="0"/>
              <a:t>echo $i ;             </a:t>
            </a:r>
            <a:r>
              <a:rPr lang="en-US" altLang="zh-CN" sz="2000" dirty="0" smtClean="0"/>
              <a:t>//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?A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2735" y="3212465"/>
            <a:ext cx="5327650" cy="316928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>
                <a:sym typeface="+mn-ea"/>
              </a:rPr>
              <a:t>//</a:t>
            </a:r>
            <a:r>
              <a:rPr lang="zh-CN" altLang="en-US" sz="2000" dirty="0">
                <a:sym typeface="+mn-ea"/>
              </a:rPr>
              <a:t>思考</a:t>
            </a:r>
            <a:r>
              <a:rPr lang="en-US" altLang="zh-CN" dirty="0">
                <a:sym typeface="+mn-ea"/>
              </a:rPr>
              <a:t>3</a:t>
            </a:r>
            <a:endParaRPr lang="en-US" altLang="zh-CN" dirty="0">
              <a:sym typeface="+mn-ea"/>
            </a:endParaRPr>
          </a:p>
          <a:p>
            <a:r>
              <a:rPr lang="zh-CN" altLang="en-US" sz="2000" dirty="0"/>
              <a:t>$n = 1;</a:t>
            </a:r>
            <a:endParaRPr lang="zh-CN" altLang="en-US" sz="2000" dirty="0"/>
          </a:p>
          <a:p>
            <a:r>
              <a:rPr lang="zh-CN" altLang="en-US" sz="2000" dirty="0"/>
              <a:t>$s = 0;</a:t>
            </a:r>
            <a:endParaRPr lang="zh-CN" altLang="en-US" sz="2000" dirty="0"/>
          </a:p>
          <a:p>
            <a:r>
              <a:rPr lang="zh-CN" altLang="en-US" sz="2000" dirty="0"/>
              <a:t>if($p=--$n||++$s</a:t>
            </a:r>
            <a:r>
              <a:rPr lang="zh-CN" altLang="en-US" sz="2000" dirty="0" smtClean="0"/>
              <a:t>){   </a:t>
            </a:r>
            <a:endParaRPr lang="zh-CN" altLang="en-US" sz="2000" dirty="0" smtClean="0"/>
          </a:p>
          <a:p>
            <a:r>
              <a:rPr lang="zh-CN" altLang="en-US" sz="2000" dirty="0" smtClean="0"/>
              <a:t>      $n++;</a:t>
            </a:r>
            <a:endParaRPr lang="zh-CN" altLang="en-US" sz="2000" dirty="0" smtClean="0"/>
          </a:p>
          <a:p>
            <a:r>
              <a:rPr lang="zh-CN" altLang="en-US" sz="2000" dirty="0" smtClean="0"/>
              <a:t>      </a:t>
            </a:r>
            <a:r>
              <a:rPr lang="zh-CN" altLang="en-US" sz="2000" dirty="0"/>
              <a:t>$s++;</a:t>
            </a:r>
            <a:endParaRPr lang="zh-CN" altLang="en-US" sz="2000" dirty="0"/>
          </a:p>
          <a:p>
            <a:r>
              <a:rPr lang="zh-CN" altLang="en-US" sz="2000" dirty="0" smtClean="0"/>
              <a:t>}</a:t>
            </a:r>
            <a:endParaRPr lang="en-US" altLang="zh-CN" sz="2000" dirty="0" smtClean="0"/>
          </a:p>
          <a:p>
            <a:r>
              <a:rPr lang="zh-CN" altLang="en-US" sz="2000" dirty="0" smtClean="0"/>
              <a:t>var_dump($</a:t>
            </a:r>
            <a:r>
              <a:rPr lang="en-US" altLang="zh-CN" sz="2000" dirty="0" smtClean="0"/>
              <a:t>p</a:t>
            </a:r>
            <a:r>
              <a:rPr lang="zh-CN" altLang="en-US" sz="2000" dirty="0" smtClean="0"/>
              <a:t>);           </a:t>
            </a:r>
            <a:r>
              <a:rPr lang="en-US" altLang="zh-CN" sz="2000" dirty="0" smtClean="0"/>
              <a:t>//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?     true</a:t>
            </a:r>
            <a:endParaRPr lang="zh-CN" altLang="en-US" sz="2000" dirty="0"/>
          </a:p>
          <a:p>
            <a:r>
              <a:rPr lang="zh-CN" altLang="en-US" sz="2000" dirty="0"/>
              <a:t>var_dump($n);           </a:t>
            </a:r>
            <a:r>
              <a:rPr lang="en-US" altLang="zh-CN" sz="2000" dirty="0" smtClean="0"/>
              <a:t>//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?     1</a:t>
            </a:r>
            <a:endParaRPr lang="en-US" altLang="zh-CN" sz="2000" dirty="0"/>
          </a:p>
          <a:p>
            <a:r>
              <a:rPr lang="zh-CN" altLang="en-US" sz="2000" dirty="0"/>
              <a:t>var_dump($s)</a:t>
            </a:r>
            <a:r>
              <a:rPr lang="en-US" altLang="zh-CN" sz="2000" dirty="0"/>
              <a:t>;            </a:t>
            </a:r>
            <a:r>
              <a:rPr lang="en-US" altLang="zh-CN" sz="2000" dirty="0" smtClean="0"/>
              <a:t>//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?     2 </a:t>
            </a:r>
            <a:endParaRPr lang="en-US" altLang="zh-CN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5885180" y="989965"/>
            <a:ext cx="4097020" cy="132207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>
                <a:sym typeface="+mn-ea"/>
              </a:rPr>
              <a:t>//</a:t>
            </a:r>
            <a:r>
              <a:rPr lang="zh-CN" altLang="en-US" sz="2000" dirty="0">
                <a:sym typeface="+mn-ea"/>
              </a:rPr>
              <a:t>思考</a:t>
            </a:r>
            <a:r>
              <a:rPr lang="en-US" altLang="zh-CN" sz="2000" dirty="0">
                <a:sym typeface="+mn-ea"/>
              </a:rPr>
              <a:t>4</a:t>
            </a:r>
            <a:endParaRPr lang="en-US" altLang="zh-CN" sz="2000" dirty="0">
              <a:sym typeface="+mn-ea"/>
            </a:endParaRPr>
          </a:p>
          <a:p>
            <a:r>
              <a:rPr lang="en-US" altLang="zh-CN" sz="2000" dirty="0"/>
              <a:t>$a=100;</a:t>
            </a:r>
            <a:endParaRPr lang="en-US" altLang="zh-CN" sz="2000" dirty="0"/>
          </a:p>
          <a:p>
            <a:r>
              <a:rPr lang="en-US" altLang="zh-CN" sz="2000" dirty="0"/>
              <a:t>echo   ++$a.$a--+100;     </a:t>
            </a:r>
            <a:r>
              <a:rPr lang="en-US" altLang="zh-CN" sz="2000" dirty="0" smtClean="0"/>
              <a:t>//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? 101201 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echo  $a;  //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? 100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pic>
        <p:nvPicPr>
          <p:cNvPr id="5" name="图片 4" descr="office6\wpsassist\cache\A000220150318R51P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4065" y="-19050"/>
            <a:ext cx="1089660" cy="100901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885815" y="2456180"/>
            <a:ext cx="4096385" cy="163004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>
                <a:sym typeface="+mn-ea"/>
              </a:rPr>
              <a:t>//</a:t>
            </a:r>
            <a:r>
              <a:rPr lang="zh-CN" altLang="en-US" sz="2000" dirty="0">
                <a:sym typeface="+mn-ea"/>
              </a:rPr>
              <a:t>思考</a:t>
            </a:r>
            <a:r>
              <a:rPr lang="en-US" altLang="zh-CN" sz="2000" dirty="0">
                <a:sym typeface="+mn-ea"/>
              </a:rPr>
              <a:t>5</a:t>
            </a:r>
            <a:endParaRPr lang="zh-CN" altLang="en-US" sz="2000" dirty="0"/>
          </a:p>
          <a:p>
            <a:r>
              <a:rPr lang="zh-CN" altLang="en-US" sz="2000" dirty="0"/>
              <a:t>$a=5;</a:t>
            </a:r>
            <a:endParaRPr lang="zh-CN" altLang="en-US" sz="2000" dirty="0"/>
          </a:p>
          <a:p>
            <a:r>
              <a:rPr lang="zh-CN" altLang="en-US" sz="2000" dirty="0"/>
              <a:t>$b</a:t>
            </a:r>
            <a:r>
              <a:rPr lang="zh-CN" altLang="en-US" sz="2000" dirty="0" smtClean="0"/>
              <a:t>=</a:t>
            </a:r>
            <a:r>
              <a:rPr lang="en-US" altLang="zh-CN" sz="2000" dirty="0" smtClean="0"/>
              <a:t>$a-</a:t>
            </a:r>
            <a:r>
              <a:rPr lang="zh-CN" altLang="en-US" sz="2000" dirty="0" smtClean="0"/>
              <a:t>- . $a; </a:t>
            </a:r>
            <a:endParaRPr lang="zh-CN" altLang="en-US" sz="2000" dirty="0"/>
          </a:p>
          <a:p>
            <a:r>
              <a:rPr lang="zh-CN" altLang="en-US" sz="2000" dirty="0"/>
              <a:t>echo $b; </a:t>
            </a:r>
            <a:r>
              <a:rPr lang="zh-CN" altLang="en-US" sz="2000" dirty="0" smtClean="0"/>
              <a:t>    </a:t>
            </a:r>
            <a:r>
              <a:rPr lang="en-US" altLang="zh-CN" sz="2000" dirty="0" smtClean="0"/>
              <a:t>//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?  54</a:t>
            </a:r>
            <a:endParaRPr lang="en-US" altLang="zh-CN" sz="2000" dirty="0"/>
          </a:p>
          <a:p>
            <a:r>
              <a:rPr lang="zh-CN" altLang="en-US" sz="2000" dirty="0"/>
              <a:t>echo $a;     </a:t>
            </a:r>
            <a:r>
              <a:rPr lang="en-US" altLang="zh-CN" sz="2000" dirty="0" smtClean="0"/>
              <a:t>//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? 4</a:t>
            </a:r>
            <a:endParaRPr lang="en-US" altLang="zh-CN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308610" y="2105660"/>
            <a:ext cx="5311140" cy="10147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>
                <a:sym typeface="+mn-ea"/>
              </a:rPr>
              <a:t>//</a:t>
            </a:r>
            <a:r>
              <a:rPr lang="zh-CN" altLang="en-US" sz="2000" dirty="0">
                <a:sym typeface="+mn-ea"/>
              </a:rPr>
              <a:t>思考</a:t>
            </a:r>
            <a:r>
              <a:rPr lang="en-US" altLang="zh-CN" dirty="0">
                <a:sym typeface="+mn-ea"/>
              </a:rPr>
              <a:t>2</a:t>
            </a:r>
            <a:endParaRPr lang="en-US" altLang="zh-CN" dirty="0">
              <a:sym typeface="+mn-ea"/>
            </a:endParaRPr>
          </a:p>
          <a:p>
            <a:r>
              <a:rPr lang="zh-CN" altLang="en-US" sz="2000" dirty="0"/>
              <a:t>$m = 3+</a:t>
            </a:r>
            <a:r>
              <a:rPr lang="en-US" altLang="zh-CN" sz="2000" dirty="0"/>
              <a:t>4</a:t>
            </a:r>
            <a:r>
              <a:rPr lang="zh-CN" altLang="en-US" sz="2000" dirty="0"/>
              <a:t>-7 || 4*0.25-0.09; </a:t>
            </a:r>
            <a:endParaRPr lang="zh-CN" altLang="en-US" sz="2000" dirty="0"/>
          </a:p>
          <a:p>
            <a:r>
              <a:rPr lang="zh-CN" altLang="en-US" sz="2000" dirty="0"/>
              <a:t>var_dump($m);          </a:t>
            </a:r>
            <a:r>
              <a:rPr lang="en-US" altLang="zh-CN" sz="2000" dirty="0" smtClean="0"/>
              <a:t>//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? true</a:t>
            </a:r>
            <a:endParaRPr lang="en-US" altLang="zh-CN" sz="2000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308610" y="-19050"/>
            <a:ext cx="9497060" cy="1325880"/>
          </a:xfrm>
        </p:spPr>
        <p:txBody>
          <a:bodyPr/>
          <a:lstStyle/>
          <a:p>
            <a:r>
              <a:rPr lang="zh-CN"/>
              <a:t>思考：</a:t>
            </a:r>
            <a:endParaRPr lang="zh-CN"/>
          </a:p>
        </p:txBody>
      </p:sp>
      <p:sp>
        <p:nvSpPr>
          <p:cNvPr id="11" name="文本框 10"/>
          <p:cNvSpPr txBox="1"/>
          <p:nvPr/>
        </p:nvSpPr>
        <p:spPr>
          <a:xfrm>
            <a:off x="5885815" y="4219575"/>
            <a:ext cx="4097020" cy="163004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>
                <a:sym typeface="+mn-ea"/>
              </a:rPr>
              <a:t>//</a:t>
            </a:r>
            <a:r>
              <a:rPr lang="zh-CN" altLang="en-US" sz="2000" dirty="0">
                <a:sym typeface="+mn-ea"/>
              </a:rPr>
              <a:t>思考</a:t>
            </a:r>
            <a:r>
              <a:rPr lang="en-US" altLang="zh-CN" sz="2000" dirty="0">
                <a:sym typeface="+mn-ea"/>
              </a:rPr>
              <a:t>6</a:t>
            </a:r>
            <a:endParaRPr lang="zh-CN" altLang="en-US" sz="2000" dirty="0"/>
          </a:p>
          <a:p>
            <a:r>
              <a:rPr lang="zh-CN" altLang="en-US" sz="2000" dirty="0">
                <a:sym typeface="+mn-ea"/>
              </a:rPr>
              <a:t>$</a:t>
            </a:r>
            <a:r>
              <a:rPr lang="zh-CN" altLang="en-US" sz="2000" dirty="0" smtClean="0">
                <a:sym typeface="+mn-ea"/>
              </a:rPr>
              <a:t>a=</a:t>
            </a:r>
            <a:r>
              <a:rPr lang="zh-CN" altLang="en-US" sz="2000" dirty="0">
                <a:sym typeface="+mn-ea"/>
              </a:rPr>
              <a:t>' </a:t>
            </a:r>
            <a:r>
              <a:rPr lang="en-US" altLang="zh-CN" sz="2000" dirty="0" smtClean="0">
                <a:sym typeface="+mn-ea"/>
              </a:rPr>
              <a:t>a</a:t>
            </a:r>
            <a:r>
              <a:rPr lang="zh-CN" altLang="en-US" sz="2000" dirty="0">
                <a:sym typeface="+mn-ea"/>
              </a:rPr>
              <a:t>' </a:t>
            </a:r>
            <a:r>
              <a:rPr lang="zh-CN" altLang="en-US" sz="2000" dirty="0" smtClean="0">
                <a:sym typeface="+mn-ea"/>
              </a:rPr>
              <a:t>; </a:t>
            </a:r>
            <a:endParaRPr lang="zh-CN" altLang="en-US" sz="2000" dirty="0">
              <a:sym typeface="+mn-ea"/>
            </a:endParaRPr>
          </a:p>
          <a:p>
            <a:r>
              <a:rPr lang="en-US" altLang="zh-CN" sz="2000" dirty="0"/>
              <a:t>$a++;</a:t>
            </a:r>
            <a:endParaRPr lang="en-US" altLang="zh-CN" sz="2000" dirty="0"/>
          </a:p>
          <a:p>
            <a:r>
              <a:rPr lang="en-US" altLang="zh-CN" sz="2000" dirty="0"/>
              <a:t>$a++; </a:t>
            </a:r>
            <a:endParaRPr lang="en-US" altLang="zh-CN" sz="2000" dirty="0"/>
          </a:p>
          <a:p>
            <a:r>
              <a:rPr lang="en-US" altLang="zh-CN" sz="2000" dirty="0"/>
              <a:t> echo $a;           </a:t>
            </a:r>
            <a:r>
              <a:rPr lang="en-US" altLang="zh-CN" sz="2000" dirty="0" smtClean="0"/>
              <a:t>//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? c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993" y="1220893"/>
            <a:ext cx="10972800" cy="452596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zh-CN" altLang="en-US" sz="2400" dirty="0"/>
              <a:t>流程：程序执行的顺序</a:t>
            </a:r>
            <a:endParaRPr lang="zh-CN" altLang="en-US" sz="2400" dirty="0"/>
          </a:p>
          <a:p>
            <a:pPr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zh-CN" altLang="en-US" sz="2400" dirty="0">
                <a:sym typeface="+mn-ea"/>
              </a:rPr>
              <a:t>流程控制：对程序代码执行流程的控制。</a:t>
            </a:r>
            <a:endParaRPr lang="zh-CN" altLang="en-US" sz="2400" dirty="0"/>
          </a:p>
          <a:p>
            <a:pPr>
              <a:lnSpc>
                <a:spcPct val="150000"/>
              </a:lnSpc>
              <a:buFont typeface="Wingdings" panose="05000000000000000000" charset="0"/>
              <a:buChar char="v"/>
            </a:pPr>
            <a:r>
              <a:rPr sz="2400" dirty="0"/>
              <a:t>在任何一门程序设计语言中，都需要支持满足程序结构化所需要的三种基本结构:</a:t>
            </a:r>
            <a:endParaRPr sz="2400" dirty="0"/>
          </a:p>
          <a:p>
            <a:pPr marL="590550" lvl="0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sz="2520" dirty="0"/>
              <a:t>顺序结构</a:t>
            </a:r>
            <a:endParaRPr sz="2520" dirty="0"/>
          </a:p>
          <a:p>
            <a:pPr marL="590550" lvl="0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sz="2520" dirty="0"/>
              <a:t>分支结构（选择结构）</a:t>
            </a:r>
            <a:endParaRPr sz="2520" dirty="0"/>
          </a:p>
          <a:p>
            <a:pPr marL="590550" lvl="0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sz="2520" dirty="0"/>
              <a:t>循环结构</a:t>
            </a:r>
            <a:endParaRPr sz="2520" dirty="0"/>
          </a:p>
          <a:p>
            <a:pPr>
              <a:lnSpc>
                <a:spcPct val="150000"/>
              </a:lnSpc>
              <a:buFont typeface="Wingdings" panose="05000000000000000000" charset="0"/>
              <a:buChar char="v"/>
            </a:pPr>
            <a:r>
              <a:rPr sz="2400" dirty="0"/>
              <a:t>顺序结构：在程序结构中，最基本的就是顺序结构。</a:t>
            </a:r>
            <a:r>
              <a:rPr sz="2400" dirty="0" err="1" smtClean="0"/>
              <a:t>程序会按照自上而下的顺序执行</a:t>
            </a:r>
            <a:endParaRPr sz="2400" dirty="0"/>
          </a:p>
        </p:txBody>
      </p:sp>
      <p:sp>
        <p:nvSpPr>
          <p:cNvPr id="5" name="标题 1"/>
          <p:cNvSpPr txBox="1"/>
          <p:nvPr/>
        </p:nvSpPr>
        <p:spPr bwMode="auto">
          <a:xfrm>
            <a:off x="490179" y="360023"/>
            <a:ext cx="11531600" cy="759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20000"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accent5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流程控制概述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 bwMode="auto">
          <a:xfrm>
            <a:off x="504149" y="190478"/>
            <a:ext cx="11531600" cy="759884"/>
          </a:xfrm>
          <a:prstGeom prst="rect">
            <a:avLst/>
          </a:prstGeom>
          <a:noFill/>
          <a:ln>
            <a:noFill/>
          </a:ln>
        </p:spPr>
        <p:txBody>
          <a:bodyPr vert="horz" wrap="square" lIns="137160" tIns="68580" rIns="137160" bIns="68580" numCol="1" rtlCol="0" anchor="ctr" anchorCtr="0" compatLnSpc="1">
            <a:normAutofit/>
          </a:bodyPr>
          <a:lstStyle/>
          <a:p>
            <a:pPr algn="l" defTabSz="1370965">
              <a:defRPr/>
            </a:pPr>
            <a:r>
              <a:rPr lang="en-US" altLang="zh-CN" sz="3735" b="1">
                <a:solidFill>
                  <a:schemeClr val="accent5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2.1 分支控制语句</a:t>
            </a:r>
            <a:endParaRPr lang="en-US" altLang="zh-CN" sz="3735" b="1">
              <a:solidFill>
                <a:schemeClr val="accent5">
                  <a:lumMod val="7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3392" y="1220755"/>
            <a:ext cx="10561173" cy="2924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if 语句</a:t>
            </a:r>
            <a:endParaRPr kumimoji="1"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switch</a:t>
            </a:r>
            <a:r>
              <a:rPr kumimoji="1"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语句</a:t>
            </a:r>
            <a:endParaRPr kumimoji="1"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en-GB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if</a:t>
            </a:r>
            <a:r>
              <a:rPr kumimoji="1" lang="zh-CN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语句嵌套</a:t>
            </a:r>
            <a:endParaRPr kumimoji="1" lang="zh-CN" altLang="zh-CN" sz="3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endParaRPr kumimoji="1" lang="zh-CN" altLang="en-US" sz="2665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623994" y="1316567"/>
            <a:ext cx="10543540" cy="4717627"/>
          </a:xfrm>
          <a:prstGeom prst="rect">
            <a:avLst/>
          </a:prstGeom>
        </p:spPr>
        <p:txBody>
          <a:bodyPr>
            <a:normAutofit fontScale="95000" lnSpcReduction="10000"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b="1" dirty="0" smtClean="0">
                <a:sym typeface="+mn-ea"/>
              </a:rPr>
              <a:t> </a:t>
            </a:r>
            <a:r>
              <a:rPr lang="en-US" altLang="zh-CN" b="1" dirty="0" smtClean="0">
                <a:solidFill>
                  <a:srgbClr val="009900"/>
                </a:solidFill>
                <a:sym typeface="+mn-ea"/>
              </a:rPr>
              <a:t>if(</a:t>
            </a:r>
            <a:r>
              <a:rPr lang="zh-CN" altLang="en-US" b="1" dirty="0" smtClean="0">
                <a:solidFill>
                  <a:srgbClr val="FF6600"/>
                </a:solidFill>
                <a:sym typeface="+mn-ea"/>
              </a:rPr>
              <a:t>条件表达式</a:t>
            </a:r>
            <a:r>
              <a:rPr lang="en-US" altLang="zh-CN" b="1" dirty="0" smtClean="0">
                <a:solidFill>
                  <a:srgbClr val="009900"/>
                </a:solidFill>
                <a:sym typeface="+mn-ea"/>
              </a:rPr>
              <a:t>){</a:t>
            </a:r>
            <a:endParaRPr lang="en-US" altLang="zh-CN" b="1" dirty="0" smtClean="0">
              <a:solidFill>
                <a:srgbClr val="00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rgbClr val="009900"/>
                </a:solidFill>
                <a:sym typeface="+mn-ea"/>
              </a:rPr>
              <a:t>	 </a:t>
            </a:r>
            <a:r>
              <a:rPr lang="zh-CN" altLang="en-US" b="1" dirty="0" smtClean="0">
                <a:solidFill>
                  <a:srgbClr val="009900"/>
                </a:solidFill>
                <a:sym typeface="+mn-ea"/>
              </a:rPr>
              <a:t>语句组</a:t>
            </a:r>
            <a:r>
              <a:rPr lang="en-US" altLang="zh-CN" b="1" dirty="0" smtClean="0">
                <a:solidFill>
                  <a:srgbClr val="009900"/>
                </a:solidFill>
                <a:sym typeface="+mn-ea"/>
              </a:rPr>
              <a:t>; </a:t>
            </a:r>
            <a:endParaRPr lang="en-US" altLang="zh-CN" b="1" dirty="0" smtClean="0">
              <a:solidFill>
                <a:srgbClr val="00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rgbClr val="0099CC"/>
                </a:solidFill>
                <a:sym typeface="+mn-ea"/>
              </a:rPr>
              <a:t>      //</a:t>
            </a:r>
            <a:r>
              <a:rPr lang="zh-CN" altLang="en-US" b="1" dirty="0" smtClean="0">
                <a:solidFill>
                  <a:srgbClr val="0099CC"/>
                </a:solidFill>
                <a:sym typeface="+mn-ea"/>
              </a:rPr>
              <a:t>语句组为单条语句时可省略“</a:t>
            </a:r>
            <a:r>
              <a:rPr lang="en-US" altLang="zh-CN" b="1" dirty="0" smtClean="0">
                <a:solidFill>
                  <a:srgbClr val="0099CC"/>
                </a:solidFill>
                <a:sym typeface="+mn-ea"/>
              </a:rPr>
              <a:t>{ }”</a:t>
            </a:r>
            <a:r>
              <a:rPr lang="zh-CN" altLang="en-US" b="1" dirty="0" smtClean="0">
                <a:solidFill>
                  <a:srgbClr val="0099CC"/>
                </a:solidFill>
                <a:sym typeface="+mn-ea"/>
              </a:rPr>
              <a:t>。</a:t>
            </a:r>
            <a:endParaRPr lang="zh-CN" altLang="en-US" b="1" dirty="0" smtClean="0">
              <a:solidFill>
                <a:srgbClr val="0099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rgbClr val="009900"/>
                </a:solidFill>
                <a:sym typeface="+mn-ea"/>
              </a:rPr>
              <a:t> </a:t>
            </a:r>
            <a:r>
              <a:rPr lang="en-US" altLang="zh-CN" b="1" dirty="0" smtClean="0">
                <a:solidFill>
                  <a:srgbClr val="009900"/>
                </a:solidFill>
                <a:sym typeface="+mn-ea"/>
              </a:rPr>
              <a:t>}</a:t>
            </a:r>
            <a:endParaRPr lang="en-US" altLang="zh-CN" b="1" dirty="0" smtClean="0">
              <a:solidFill>
                <a:srgbClr val="00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dirty="0" smtClean="0">
                <a:sym typeface="+mn-ea"/>
              </a:rPr>
              <a:t>	</a:t>
            </a:r>
            <a:r>
              <a:rPr lang="zh-CN" altLang="en-US" dirty="0" smtClean="0">
                <a:sym typeface="+mn-ea"/>
              </a:rPr>
              <a:t>当条件表达式的值为真（</a:t>
            </a:r>
            <a:r>
              <a:rPr lang="en-US" altLang="zh-CN" dirty="0" smtClean="0">
                <a:sym typeface="+mn-ea"/>
              </a:rPr>
              <a:t>true</a:t>
            </a:r>
            <a:r>
              <a:rPr lang="zh-CN" altLang="en-US" dirty="0" smtClean="0">
                <a:sym typeface="+mn-ea"/>
              </a:rPr>
              <a:t>）时，</a:t>
            </a:r>
            <a:r>
              <a:rPr lang="en-US" altLang="zh-CN" dirty="0" smtClean="0">
                <a:sym typeface="+mn-ea"/>
              </a:rPr>
              <a:t>PHP</a:t>
            </a:r>
            <a:r>
              <a:rPr lang="zh-CN" altLang="en-US" dirty="0" smtClean="0">
                <a:sym typeface="+mn-ea"/>
              </a:rPr>
              <a:t>将执行语句组，相反条件表达式的值为假（</a:t>
            </a:r>
            <a:r>
              <a:rPr lang="en-US" altLang="zh-CN" dirty="0" smtClean="0">
                <a:sym typeface="+mn-ea"/>
              </a:rPr>
              <a:t>false</a:t>
            </a:r>
            <a:r>
              <a:rPr lang="zh-CN" altLang="en-US" dirty="0" smtClean="0">
                <a:sym typeface="+mn-ea"/>
              </a:rPr>
              <a:t>）时，</a:t>
            </a:r>
            <a:r>
              <a:rPr lang="en-US" altLang="zh-CN" dirty="0" smtClean="0">
                <a:sym typeface="+mn-ea"/>
              </a:rPr>
              <a:t>PHP</a:t>
            </a:r>
            <a:r>
              <a:rPr lang="zh-CN" altLang="en-US" dirty="0" smtClean="0">
                <a:sym typeface="+mn-ea"/>
              </a:rPr>
              <a:t>将不执行语句组，忽略语句组执行下面的语句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830" y="-9740"/>
            <a:ext cx="10515600" cy="1325563"/>
          </a:xfrm>
        </p:spPr>
        <p:txBody>
          <a:bodyPr/>
          <a:lstStyle/>
          <a:p>
            <a:r>
              <a:rPr lang="en-US" altLang="zh-CN"/>
              <a:t>2.1.1 </a:t>
            </a:r>
            <a:r>
              <a:rPr lang="zh-CN" altLang="en-US"/>
              <a:t>单分支条件控制语句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623147" y="1317414"/>
            <a:ext cx="10066867" cy="473032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marL="812800" indent="-812800">
              <a:buNone/>
            </a:pPr>
            <a:r>
              <a:rPr lang="en-US" altLang="x-none" b="1" dirty="0">
                <a:solidFill>
                  <a:srgbClr val="009900"/>
                </a:solidFill>
                <a:sym typeface="+mn-ea"/>
              </a:rPr>
              <a:t>  if(</a:t>
            </a:r>
            <a:r>
              <a:rPr lang="zh-CN" altLang="en-US" b="1" dirty="0">
                <a:solidFill>
                  <a:srgbClr val="FF6600"/>
                </a:solidFill>
                <a:sym typeface="+mn-ea"/>
              </a:rPr>
              <a:t>条件表达式</a:t>
            </a:r>
            <a:r>
              <a:rPr lang="en-US" altLang="x-none" b="1" dirty="0">
                <a:solidFill>
                  <a:srgbClr val="009900"/>
                </a:solidFill>
                <a:sym typeface="+mn-ea"/>
              </a:rPr>
              <a:t>){</a:t>
            </a:r>
            <a:endParaRPr lang="en-US" altLang="x-none" b="1" dirty="0">
              <a:solidFill>
                <a:srgbClr val="009900"/>
              </a:solidFill>
              <a:sym typeface="+mn-ea"/>
            </a:endParaRPr>
          </a:p>
          <a:p>
            <a:pPr marL="812800" indent="-812800">
              <a:lnSpc>
                <a:spcPct val="106000"/>
              </a:lnSpc>
              <a:spcBef>
                <a:spcPts val="665"/>
              </a:spcBef>
              <a:spcAft>
                <a:spcPts val="665"/>
              </a:spcAft>
              <a:buNone/>
            </a:pPr>
            <a:r>
              <a:rPr lang="en-US" altLang="x-none" b="1" dirty="0">
                <a:solidFill>
                  <a:srgbClr val="009900"/>
                </a:solidFill>
                <a:sym typeface="+mn-ea"/>
              </a:rPr>
              <a:t>		</a:t>
            </a:r>
            <a:r>
              <a:rPr lang="zh-CN" altLang="en-US" b="1" dirty="0">
                <a:solidFill>
                  <a:schemeClr val="hlink"/>
                </a:solidFill>
                <a:sym typeface="+mn-ea"/>
              </a:rPr>
              <a:t>语句组</a:t>
            </a:r>
            <a:r>
              <a:rPr lang="en-US" altLang="x-none" b="1" dirty="0">
                <a:solidFill>
                  <a:schemeClr val="hlink"/>
                </a:solidFill>
                <a:sym typeface="+mn-ea"/>
              </a:rPr>
              <a:t>1</a:t>
            </a:r>
            <a:endParaRPr lang="en-US" altLang="x-none" b="1" dirty="0">
              <a:solidFill>
                <a:schemeClr val="hlink"/>
              </a:solidFill>
              <a:sym typeface="+mn-ea"/>
            </a:endParaRPr>
          </a:p>
          <a:p>
            <a:pPr marL="812800" indent="-812800">
              <a:lnSpc>
                <a:spcPct val="106000"/>
              </a:lnSpc>
              <a:spcBef>
                <a:spcPts val="665"/>
              </a:spcBef>
              <a:spcAft>
                <a:spcPts val="665"/>
              </a:spcAft>
              <a:buNone/>
            </a:pPr>
            <a:r>
              <a:rPr lang="en-US" altLang="x-none" b="1" dirty="0">
                <a:solidFill>
                  <a:srgbClr val="009900"/>
                </a:solidFill>
                <a:sym typeface="+mn-ea"/>
              </a:rPr>
              <a:t>  }else{	</a:t>
            </a:r>
            <a:endParaRPr lang="en-US" altLang="x-none" b="1" dirty="0">
              <a:solidFill>
                <a:srgbClr val="009900"/>
              </a:solidFill>
              <a:sym typeface="+mn-ea"/>
            </a:endParaRPr>
          </a:p>
          <a:p>
            <a:pPr marL="812800" indent="-812800">
              <a:lnSpc>
                <a:spcPct val="106000"/>
              </a:lnSpc>
              <a:spcBef>
                <a:spcPts val="665"/>
              </a:spcBef>
              <a:spcAft>
                <a:spcPts val="665"/>
              </a:spcAft>
              <a:buNone/>
            </a:pPr>
            <a:r>
              <a:rPr lang="en-US" altLang="x-none" b="1" dirty="0">
                <a:solidFill>
                  <a:srgbClr val="009900"/>
                </a:solidFill>
                <a:sym typeface="+mn-ea"/>
              </a:rPr>
              <a:t>		</a:t>
            </a:r>
            <a:r>
              <a:rPr lang="zh-CN" altLang="en-US" b="1" dirty="0">
                <a:solidFill>
                  <a:schemeClr val="hlink"/>
                </a:solidFill>
                <a:sym typeface="+mn-ea"/>
              </a:rPr>
              <a:t>语句组</a:t>
            </a:r>
            <a:r>
              <a:rPr lang="en-US" altLang="x-none" b="1" dirty="0">
                <a:solidFill>
                  <a:schemeClr val="hlink"/>
                </a:solidFill>
                <a:sym typeface="+mn-ea"/>
              </a:rPr>
              <a:t>2	</a:t>
            </a:r>
            <a:endParaRPr lang="zh-CN" altLang="en-US" b="1" dirty="0">
              <a:solidFill>
                <a:srgbClr val="0099CC"/>
              </a:solidFill>
              <a:sym typeface="+mn-ea"/>
            </a:endParaRPr>
          </a:p>
          <a:p>
            <a:pPr marL="812800" indent="-812800">
              <a:lnSpc>
                <a:spcPct val="106000"/>
              </a:lnSpc>
              <a:spcBef>
                <a:spcPts val="665"/>
              </a:spcBef>
              <a:spcAft>
                <a:spcPts val="665"/>
              </a:spcAft>
              <a:buNone/>
            </a:pPr>
            <a:r>
              <a:rPr lang="en-US" altLang="x-none" b="1" dirty="0">
                <a:solidFill>
                  <a:srgbClr val="009900"/>
                </a:solidFill>
                <a:sym typeface="+mn-ea"/>
              </a:rPr>
              <a:t>  }</a:t>
            </a:r>
            <a:endParaRPr lang="en-US" altLang="x-none" b="1" dirty="0" smtClean="0">
              <a:solidFill>
                <a:srgbClr val="009900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dirty="0" smtClean="0">
                <a:sym typeface="+mn-ea"/>
              </a:rPr>
              <a:t>	</a:t>
            </a:r>
            <a:r>
              <a:rPr dirty="0" smtClean="0">
                <a:sym typeface="+mn-ea"/>
              </a:rPr>
              <a:t>if-else 条件判断与 if 条件判断类似，所不同的是，if-else 语句的条件表达式值为真(true)时，会执行 if 的本体语句(语句组1)，而条件表达式值为假(false)时，则执行 else 的本体语句(语句组2)。</a:t>
            </a:r>
            <a:endParaRPr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98780" y="-847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2.1.2 </a:t>
            </a:r>
            <a:r>
              <a:rPr lang="zh-CN" altLang="en-US">
                <a:sym typeface="+mn-ea"/>
              </a:rPr>
              <a:t>双分支条件控制语句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"/>
          <p:cNvSpPr txBox="1"/>
          <p:nvPr/>
        </p:nvSpPr>
        <p:spPr>
          <a:xfrm>
            <a:off x="536186" y="1347543"/>
            <a:ext cx="10561173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变量</a:t>
            </a:r>
            <a:endParaRPr kumimoji="1"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常量</a:t>
            </a:r>
            <a:endParaRPr kumimoji="1"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endParaRPr kumimoji="1" lang="zh-CN" altLang="en-US" sz="3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标题 1"/>
          <p:cNvSpPr txBox="1"/>
          <p:nvPr/>
        </p:nvSpPr>
        <p:spPr bwMode="auto">
          <a:xfrm>
            <a:off x="50800" y="0"/>
            <a:ext cx="11531600" cy="759884"/>
          </a:xfrm>
          <a:prstGeom prst="rect">
            <a:avLst/>
          </a:prstGeom>
          <a:noFill/>
          <a:ln>
            <a:noFill/>
          </a:ln>
        </p:spPr>
        <p:txBody>
          <a:bodyPr vert="horz" wrap="square" lIns="137160" tIns="68580" rIns="137160" bIns="68580" numCol="1" rtlCol="0" anchor="ctr" anchorCtr="0" compatLnSpc="1">
            <a:normAutofit/>
          </a:bodyPr>
          <a:lstStyle/>
          <a:p>
            <a:pPr defTabSz="1370965">
              <a:spcBef>
                <a:spcPct val="0"/>
              </a:spcBef>
              <a:defRPr/>
            </a:pPr>
            <a:r>
              <a:rPr lang="zh-CN" altLang="en-US" sz="3735" b="1" dirty="0">
                <a:solidFill>
                  <a:srgbClr val="0070C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上章回顾</a:t>
            </a:r>
            <a:endParaRPr lang="zh-CN" altLang="en-US" sz="3735" b="1" dirty="0">
              <a:solidFill>
                <a:srgbClr val="0070C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625687" y="1318260"/>
            <a:ext cx="5624407" cy="4964853"/>
          </a:xfrm>
          <a:prstGeom prst="rect">
            <a:avLst/>
          </a:prstGeom>
        </p:spPr>
        <p:txBody>
          <a:bodyPr>
            <a:normAutofit fontScale="87500" lnSpcReduction="10000"/>
          </a:bodyPr>
          <a:lstStyle/>
          <a:p>
            <a:pPr>
              <a:spcBef>
                <a:spcPts val="665"/>
              </a:spcBef>
              <a:spcAft>
                <a:spcPts val="665"/>
              </a:spcAft>
              <a:buNone/>
            </a:pPr>
            <a:r>
              <a:rPr lang="zh-CN" altLang="en-US" b="1" dirty="0">
                <a:sym typeface="+mn-ea"/>
              </a:rPr>
              <a:t>	</a:t>
            </a:r>
            <a:r>
              <a:rPr lang="en-US" altLang="x-none" b="1" dirty="0">
                <a:solidFill>
                  <a:srgbClr val="009900"/>
                </a:solidFill>
                <a:sym typeface="+mn-ea"/>
              </a:rPr>
              <a:t>if(</a:t>
            </a:r>
            <a:r>
              <a:rPr lang="zh-CN" altLang="en-US" b="1" dirty="0">
                <a:solidFill>
                  <a:srgbClr val="FF6600"/>
                </a:solidFill>
                <a:sym typeface="+mn-ea"/>
              </a:rPr>
              <a:t>条件表达式</a:t>
            </a:r>
            <a:r>
              <a:rPr lang="en-US" altLang="x-none" b="1" dirty="0">
                <a:solidFill>
                  <a:srgbClr val="FF6600"/>
                </a:solidFill>
                <a:sym typeface="+mn-ea"/>
              </a:rPr>
              <a:t>1</a:t>
            </a:r>
            <a:r>
              <a:rPr lang="en-US" altLang="x-none" b="1" dirty="0">
                <a:solidFill>
                  <a:srgbClr val="009900"/>
                </a:solidFill>
                <a:sym typeface="+mn-ea"/>
              </a:rPr>
              <a:t>){</a:t>
            </a:r>
            <a:endParaRPr lang="en-US" altLang="x-none" b="1" dirty="0">
              <a:solidFill>
                <a:srgbClr val="009900"/>
              </a:solidFill>
            </a:endParaRPr>
          </a:p>
          <a:p>
            <a:pPr>
              <a:spcBef>
                <a:spcPts val="665"/>
              </a:spcBef>
              <a:spcAft>
                <a:spcPts val="665"/>
              </a:spcAft>
              <a:buNone/>
            </a:pPr>
            <a:r>
              <a:rPr lang="en-US" altLang="x-none" b="1" dirty="0">
                <a:solidFill>
                  <a:srgbClr val="009900"/>
                </a:solidFill>
                <a:sym typeface="+mn-ea"/>
              </a:rPr>
              <a:t>		</a:t>
            </a:r>
            <a:r>
              <a:rPr lang="zh-CN" altLang="en-US" b="1" dirty="0">
                <a:solidFill>
                  <a:schemeClr val="hlink"/>
                </a:solidFill>
                <a:sym typeface="+mn-ea"/>
              </a:rPr>
              <a:t>语句块</a:t>
            </a:r>
            <a:r>
              <a:rPr lang="en-US" altLang="x-none" b="1" dirty="0">
                <a:solidFill>
                  <a:schemeClr val="hlink"/>
                </a:solidFill>
                <a:sym typeface="+mn-ea"/>
              </a:rPr>
              <a:t>1</a:t>
            </a:r>
            <a:endParaRPr lang="en-US" altLang="x-none" b="1" dirty="0">
              <a:solidFill>
                <a:schemeClr val="hlink"/>
              </a:solidFill>
            </a:endParaRPr>
          </a:p>
          <a:p>
            <a:pPr>
              <a:spcBef>
                <a:spcPts val="665"/>
              </a:spcBef>
              <a:spcAft>
                <a:spcPts val="665"/>
              </a:spcAft>
              <a:buNone/>
            </a:pPr>
            <a:r>
              <a:rPr lang="en-US" altLang="x-none" b="1" dirty="0">
                <a:solidFill>
                  <a:srgbClr val="009900"/>
                </a:solidFill>
                <a:sym typeface="+mn-ea"/>
              </a:rPr>
              <a:t>	}else if(</a:t>
            </a:r>
            <a:r>
              <a:rPr lang="zh-CN" altLang="en-US" b="1" dirty="0">
                <a:solidFill>
                  <a:srgbClr val="FF6600"/>
                </a:solidFill>
                <a:sym typeface="+mn-ea"/>
              </a:rPr>
              <a:t>条件表达式</a:t>
            </a:r>
            <a:r>
              <a:rPr lang="en-US" altLang="x-none" b="1" dirty="0">
                <a:solidFill>
                  <a:srgbClr val="FF6600"/>
                </a:solidFill>
                <a:sym typeface="+mn-ea"/>
              </a:rPr>
              <a:t>1</a:t>
            </a:r>
            <a:r>
              <a:rPr lang="en-US" altLang="x-none" b="1" dirty="0">
                <a:solidFill>
                  <a:srgbClr val="009900"/>
                </a:solidFill>
                <a:sym typeface="+mn-ea"/>
              </a:rPr>
              <a:t>){	</a:t>
            </a:r>
            <a:endParaRPr lang="en-US" altLang="x-none" b="1" dirty="0">
              <a:solidFill>
                <a:srgbClr val="009900"/>
              </a:solidFill>
            </a:endParaRPr>
          </a:p>
          <a:p>
            <a:pPr>
              <a:spcBef>
                <a:spcPts val="665"/>
              </a:spcBef>
              <a:spcAft>
                <a:spcPts val="665"/>
              </a:spcAft>
              <a:buNone/>
            </a:pPr>
            <a:r>
              <a:rPr lang="en-US" altLang="x-none" b="1" dirty="0">
                <a:solidFill>
                  <a:srgbClr val="009900"/>
                </a:solidFill>
                <a:sym typeface="+mn-ea"/>
              </a:rPr>
              <a:t>		</a:t>
            </a:r>
            <a:r>
              <a:rPr lang="zh-CN" altLang="en-US" b="1" dirty="0">
                <a:solidFill>
                  <a:schemeClr val="hlink"/>
                </a:solidFill>
                <a:sym typeface="+mn-ea"/>
              </a:rPr>
              <a:t>语句块</a:t>
            </a:r>
            <a:r>
              <a:rPr lang="en-US" altLang="x-none" b="1" dirty="0">
                <a:solidFill>
                  <a:schemeClr val="hlink"/>
                </a:solidFill>
                <a:sym typeface="+mn-ea"/>
              </a:rPr>
              <a:t>2	</a:t>
            </a:r>
            <a:endParaRPr lang="en-US" altLang="x-none" b="1" dirty="0">
              <a:solidFill>
                <a:schemeClr val="hlink"/>
              </a:solidFill>
            </a:endParaRPr>
          </a:p>
          <a:p>
            <a:pPr>
              <a:spcBef>
                <a:spcPts val="665"/>
              </a:spcBef>
              <a:spcAft>
                <a:spcPts val="665"/>
              </a:spcAft>
              <a:buNone/>
            </a:pPr>
            <a:r>
              <a:rPr lang="en-US" altLang="x-none" b="1" dirty="0">
                <a:solidFill>
                  <a:srgbClr val="009900"/>
                </a:solidFill>
                <a:sym typeface="+mn-ea"/>
              </a:rPr>
              <a:t>	......		</a:t>
            </a:r>
            <a:endParaRPr lang="en-US" altLang="x-none" b="1" dirty="0">
              <a:solidFill>
                <a:srgbClr val="009900"/>
              </a:solidFill>
            </a:endParaRPr>
          </a:p>
          <a:p>
            <a:pPr>
              <a:spcBef>
                <a:spcPts val="665"/>
              </a:spcBef>
              <a:spcAft>
                <a:spcPts val="665"/>
              </a:spcAft>
              <a:buNone/>
            </a:pPr>
            <a:r>
              <a:rPr lang="zh-CN" altLang="en-US" b="1" dirty="0">
                <a:solidFill>
                  <a:srgbClr val="009900"/>
                </a:solidFill>
                <a:sym typeface="+mn-ea"/>
              </a:rPr>
              <a:t>	</a:t>
            </a:r>
            <a:r>
              <a:rPr lang="en-US" altLang="x-none" b="1" dirty="0">
                <a:solidFill>
                  <a:srgbClr val="009900"/>
                </a:solidFill>
                <a:sym typeface="+mn-ea"/>
              </a:rPr>
              <a:t>}else if(</a:t>
            </a:r>
            <a:r>
              <a:rPr lang="zh-CN" altLang="en-US" b="1" dirty="0">
                <a:solidFill>
                  <a:srgbClr val="FF6600"/>
                </a:solidFill>
                <a:sym typeface="+mn-ea"/>
              </a:rPr>
              <a:t>条件表达式</a:t>
            </a:r>
            <a:r>
              <a:rPr lang="en-US" altLang="x-none" b="1" dirty="0">
                <a:solidFill>
                  <a:srgbClr val="FF6600"/>
                </a:solidFill>
                <a:sym typeface="+mn-ea"/>
              </a:rPr>
              <a:t>n</a:t>
            </a:r>
            <a:r>
              <a:rPr lang="en-US" altLang="x-none" b="1" dirty="0">
                <a:solidFill>
                  <a:srgbClr val="009900"/>
                </a:solidFill>
                <a:sym typeface="+mn-ea"/>
              </a:rPr>
              <a:t>){</a:t>
            </a:r>
            <a:endParaRPr lang="en-US" altLang="x-none" b="1" dirty="0">
              <a:solidFill>
                <a:srgbClr val="009900"/>
              </a:solidFill>
            </a:endParaRPr>
          </a:p>
          <a:p>
            <a:pPr>
              <a:spcBef>
                <a:spcPts val="665"/>
              </a:spcBef>
              <a:spcAft>
                <a:spcPts val="665"/>
              </a:spcAft>
              <a:buNone/>
            </a:pPr>
            <a:r>
              <a:rPr lang="zh-CN" altLang="en-US" b="1" dirty="0">
                <a:solidFill>
                  <a:schemeClr val="hlink"/>
                </a:solidFill>
                <a:sym typeface="+mn-ea"/>
              </a:rPr>
              <a:t>	     语句块</a:t>
            </a:r>
            <a:r>
              <a:rPr lang="en-US" altLang="x-none" b="1" dirty="0">
                <a:solidFill>
                  <a:schemeClr val="hlink"/>
                </a:solidFill>
                <a:sym typeface="+mn-ea"/>
              </a:rPr>
              <a:t>n</a:t>
            </a:r>
            <a:endParaRPr lang="en-US" altLang="x-none" b="1" dirty="0">
              <a:solidFill>
                <a:srgbClr val="009900"/>
              </a:solidFill>
            </a:endParaRPr>
          </a:p>
          <a:p>
            <a:pPr>
              <a:spcBef>
                <a:spcPts val="665"/>
              </a:spcBef>
              <a:spcAft>
                <a:spcPts val="665"/>
              </a:spcAft>
              <a:buNone/>
            </a:pPr>
            <a:r>
              <a:rPr lang="en-US" altLang="x-none" b="1" dirty="0">
                <a:solidFill>
                  <a:srgbClr val="009900"/>
                </a:solidFill>
                <a:sym typeface="+mn-ea"/>
              </a:rPr>
              <a:t>   }else{</a:t>
            </a:r>
            <a:endParaRPr lang="en-US" altLang="x-none" b="1" dirty="0">
              <a:solidFill>
                <a:srgbClr val="009900"/>
              </a:solidFill>
            </a:endParaRPr>
          </a:p>
          <a:p>
            <a:pPr>
              <a:spcBef>
                <a:spcPts val="665"/>
              </a:spcBef>
              <a:spcAft>
                <a:spcPts val="665"/>
              </a:spcAft>
              <a:buNone/>
            </a:pPr>
            <a:r>
              <a:rPr lang="zh-CN" altLang="en-US" b="1" dirty="0">
                <a:solidFill>
                  <a:schemeClr val="hlink"/>
                </a:solidFill>
                <a:sym typeface="+mn-ea"/>
              </a:rPr>
              <a:t>		语句块</a:t>
            </a:r>
            <a:r>
              <a:rPr lang="en-US" altLang="x-none" b="1" dirty="0">
                <a:solidFill>
                  <a:schemeClr val="hlink"/>
                </a:solidFill>
                <a:sym typeface="+mn-ea"/>
              </a:rPr>
              <a:t>n+1</a:t>
            </a:r>
            <a:endParaRPr lang="en-US" altLang="x-none" b="1" dirty="0">
              <a:solidFill>
                <a:srgbClr val="009900"/>
              </a:solidFill>
            </a:endParaRPr>
          </a:p>
          <a:p>
            <a:pPr>
              <a:spcBef>
                <a:spcPts val="665"/>
              </a:spcBef>
              <a:spcAft>
                <a:spcPts val="665"/>
              </a:spcAft>
              <a:buNone/>
            </a:pPr>
            <a:r>
              <a:rPr lang="en-US" altLang="x-none" b="1" dirty="0">
                <a:solidFill>
                  <a:srgbClr val="009900"/>
                </a:solidFill>
                <a:sym typeface="+mn-ea"/>
              </a:rPr>
              <a:t>  }</a:t>
            </a:r>
            <a:endParaRPr lang="zh-CN" altLang="en-US" b="1" dirty="0">
              <a:solidFill>
                <a:srgbClr val="009900"/>
              </a:solidFill>
            </a:endParaRP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4805" y="-7835"/>
            <a:ext cx="10515600" cy="1325563"/>
          </a:xfrm>
        </p:spPr>
        <p:txBody>
          <a:bodyPr/>
          <a:lstStyle/>
          <a:p>
            <a:r>
              <a:rPr lang="en-US" altLang="zh-CN"/>
              <a:t>2.1.3 </a:t>
            </a:r>
            <a:r>
              <a:rPr lang="zh-CN" altLang="en-US"/>
              <a:t>多分支条件控制语句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590551" y="1125008"/>
            <a:ext cx="9395460" cy="5408507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b="1">
                <a:solidFill>
                  <a:srgbClr val="FF0000"/>
                </a:solidFill>
              </a:rPr>
              <a:t>switch</a:t>
            </a:r>
            <a:r>
              <a:rPr lang="zh-CN" altLang="en-US"/>
              <a:t> (变量或表达式)</a:t>
            </a:r>
            <a:r>
              <a:rPr lang="en-US" altLang="zh-CN"/>
              <a:t>{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  </a:t>
            </a:r>
            <a:r>
              <a:rPr lang="zh-CN" altLang="en-US" b="1">
                <a:solidFill>
                  <a:srgbClr val="FF0000"/>
                </a:solidFill>
              </a:rPr>
              <a:t>case</a:t>
            </a:r>
            <a:r>
              <a:rPr lang="zh-CN" altLang="en-US"/>
              <a:t> 值</a:t>
            </a:r>
            <a:r>
              <a:rPr lang="en-US" altLang="zh-CN"/>
              <a:t>1</a:t>
            </a:r>
            <a:r>
              <a:rPr lang="zh-CN" altLang="en-US"/>
              <a:t>: 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 b="1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语句块</a:t>
            </a:r>
            <a:r>
              <a:rPr lang="en-US" altLang="x-none" b="1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/>
              <a:t>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</a:t>
            </a:r>
            <a:r>
              <a:rPr lang="zh-CN" altLang="en-US" b="1">
                <a:solidFill>
                  <a:srgbClr val="FF0000"/>
                </a:solidFill>
              </a:rPr>
              <a:t> break</a:t>
            </a:r>
            <a:r>
              <a:rPr lang="zh-CN" altLang="en-US"/>
              <a:t>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</a:t>
            </a:r>
            <a:r>
              <a:rPr lang="zh-CN" altLang="en-US" b="1">
                <a:solidFill>
                  <a:srgbClr val="FF0000"/>
                </a:solidFill>
              </a:rPr>
              <a:t>case </a:t>
            </a:r>
            <a:r>
              <a:rPr lang="zh-CN" altLang="en-US"/>
              <a:t>值</a:t>
            </a:r>
            <a:r>
              <a:rPr lang="en-US" altLang="zh-CN"/>
              <a:t>2</a:t>
            </a:r>
            <a:r>
              <a:rPr lang="zh-CN" altLang="en-US"/>
              <a:t>: 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 b="1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语句块</a:t>
            </a:r>
            <a:r>
              <a:rPr lang="en-US" altLang="x-none" b="1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en-US" altLang="zh-CN"/>
              <a:t>;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            </a:t>
            </a:r>
            <a:r>
              <a:rPr lang="zh-CN" altLang="en-US" b="1">
                <a:solidFill>
                  <a:srgbClr val="FF0000"/>
                </a:solidFill>
              </a:rPr>
              <a:t>break</a:t>
            </a:r>
            <a:r>
              <a:rPr lang="zh-CN" altLang="en-US"/>
              <a:t>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...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</a:t>
            </a:r>
            <a:r>
              <a:rPr lang="zh-CN" altLang="en-US" b="1">
                <a:solidFill>
                  <a:srgbClr val="FF0000"/>
                </a:solidFill>
              </a:rPr>
              <a:t>default</a:t>
            </a:r>
            <a:r>
              <a:rPr lang="zh-CN" altLang="en-US"/>
              <a:t>: 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代码段;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}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90525" y="-8470"/>
            <a:ext cx="10515600" cy="1325563"/>
          </a:xfrm>
        </p:spPr>
        <p:txBody>
          <a:bodyPr/>
          <a:lstStyle/>
          <a:p>
            <a:r>
              <a:rPr lang="en-US" altLang="zh-CN"/>
              <a:t>2.1.4 swich</a:t>
            </a:r>
            <a:r>
              <a:rPr lang="zh-CN" altLang="en-US"/>
              <a:t>语句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40207" y="1125220"/>
            <a:ext cx="6058747" cy="497670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623994" y="1317414"/>
            <a:ext cx="10343727" cy="461179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/>
              <a:t>while</a:t>
            </a:r>
            <a:r>
              <a:rPr lang="zh-CN" altLang="en-US"/>
              <a:t>语句</a:t>
            </a:r>
            <a:endParaRPr lang="zh-CN" altLang="en-US"/>
          </a:p>
          <a:p>
            <a:r>
              <a:rPr lang="en-US" altLang="zh-CN"/>
              <a:t>do......while</a:t>
            </a:r>
            <a:r>
              <a:rPr lang="zh-CN" altLang="en-US"/>
              <a:t>语句</a:t>
            </a:r>
            <a:endParaRPr lang="zh-CN" altLang="en-US"/>
          </a:p>
          <a:p>
            <a:r>
              <a:rPr lang="en-US" altLang="zh-CN"/>
              <a:t>for</a:t>
            </a:r>
            <a:r>
              <a:rPr lang="zh-CN" altLang="en-US"/>
              <a:t>循环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2120" y="-8470"/>
            <a:ext cx="10515600" cy="1325563"/>
          </a:xfrm>
        </p:spPr>
        <p:txBody>
          <a:bodyPr/>
          <a:lstStyle/>
          <a:p>
            <a:r>
              <a:rPr lang="en-US" altLang="zh-CN"/>
              <a:t>2.2 </a:t>
            </a:r>
            <a:r>
              <a:rPr lang="zh-CN" altLang="en-US"/>
              <a:t>循环控制语句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624841" y="1316567"/>
            <a:ext cx="9121140" cy="268224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b="1" dirty="0" smtClean="0">
                <a:solidFill>
                  <a:schemeClr val="bg1">
                    <a:lumMod val="85000"/>
                  </a:schemeClr>
                </a:solidFill>
              </a:rPr>
              <a:t>循环变量的初始化表达式</a:t>
            </a:r>
            <a:r>
              <a:rPr lang="en-US" altLang="zh-CN" b="1" dirty="0" smtClean="0">
                <a:solidFill>
                  <a:schemeClr val="bg1">
                    <a:lumMod val="85000"/>
                  </a:schemeClr>
                </a:solidFill>
              </a:rPr>
              <a:t>; </a:t>
            </a:r>
            <a:endParaRPr lang="en-US" altLang="zh-CN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while</a:t>
            </a:r>
            <a:r>
              <a:rPr lang="zh-CN" altLang="en-US" dirty="0" smtClean="0"/>
              <a:t> </a:t>
            </a:r>
            <a:r>
              <a:rPr lang="zh-CN" altLang="en-US" dirty="0"/>
              <a:t>(条件表达式) 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en-US" altLang="zh-CN" dirty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zh-CN" dirty="0"/>
              <a:t>循环</a:t>
            </a:r>
            <a:r>
              <a:rPr lang="zh-CN" altLang="zh-CN" dirty="0" smtClean="0"/>
              <a:t>体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循环变量的变化表达式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;</a:t>
            </a:r>
            <a:endParaRPr lang="zh-CN" altLang="zh-CN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en-US" altLang="zh-CN" dirty="0"/>
              <a:t>}</a:t>
            </a:r>
            <a:endParaRPr lang="en-US" altLang="zh-CN" dirty="0"/>
          </a:p>
          <a:p>
            <a:pPr marL="609600" lvl="1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5440" y="88050"/>
            <a:ext cx="10515600" cy="1325563"/>
          </a:xfrm>
        </p:spPr>
        <p:txBody>
          <a:bodyPr/>
          <a:lstStyle/>
          <a:p>
            <a:r>
              <a:rPr lang="en-US" altLang="zh-CN"/>
              <a:t>2.2.1 while</a:t>
            </a:r>
            <a:r>
              <a:rPr lang="zh-CN" altLang="en-US"/>
              <a:t>语句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07533" y="4484793"/>
            <a:ext cx="4666827" cy="15576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>
                <a:sym typeface="+mn-ea"/>
              </a:rPr>
              <a:t> $</a:t>
            </a:r>
            <a:r>
              <a:rPr lang="zh-CN" altLang="en-US" sz="2400">
                <a:sym typeface="+mn-ea"/>
              </a:rPr>
              <a:t>i = 0;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 while (</a:t>
            </a:r>
            <a:r>
              <a:rPr lang="en-US" altLang="zh-CN" sz="2400">
                <a:sym typeface="+mn-ea"/>
              </a:rPr>
              <a:t>$</a:t>
            </a:r>
            <a:r>
              <a:rPr lang="zh-CN" altLang="en-US" sz="2400">
                <a:sym typeface="+mn-ea"/>
              </a:rPr>
              <a:t>i &lt; 10) {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   </a:t>
            </a:r>
            <a:r>
              <a:rPr lang="en-US" altLang="zh-CN" sz="2400">
                <a:sym typeface="+mn-ea"/>
              </a:rPr>
              <a:t> $</a:t>
            </a:r>
            <a:r>
              <a:rPr lang="zh-CN" altLang="en-US" sz="2400">
                <a:sym typeface="+mn-ea"/>
              </a:rPr>
              <a:t>i+</a:t>
            </a:r>
            <a:r>
              <a:rPr lang="en-US" altLang="zh-CN" sz="2400">
                <a:sym typeface="+mn-ea"/>
              </a:rPr>
              <a:t>+</a:t>
            </a:r>
            <a:r>
              <a:rPr lang="zh-CN" altLang="en-US" sz="2400">
                <a:sym typeface="+mn-ea"/>
              </a:rPr>
              <a:t> ;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 }</a:t>
            </a:r>
            <a:endParaRPr lang="zh-CN" altLang="en-US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1674" y="1508761"/>
            <a:ext cx="5498253" cy="44695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627381" y="1317413"/>
            <a:ext cx="9121140" cy="230462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do</a:t>
            </a:r>
            <a:r>
              <a:rPr lang="zh-CN" altLang="en-US" dirty="0"/>
              <a:t> {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代码段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} </a:t>
            </a:r>
            <a:r>
              <a:rPr lang="zh-CN" altLang="en-US" b="1" dirty="0">
                <a:solidFill>
                  <a:srgbClr val="FF0000"/>
                </a:solidFill>
              </a:rPr>
              <a:t>while</a:t>
            </a:r>
            <a:r>
              <a:rPr lang="zh-CN" altLang="en-US" dirty="0"/>
              <a:t> (条件表达式)</a:t>
            </a:r>
            <a:endParaRPr lang="zh-CN" altLang="en-US" dirty="0"/>
          </a:p>
          <a:p>
            <a:pPr marL="609600" lvl="1" indent="0">
              <a:buNone/>
            </a:pPr>
            <a:endParaRPr lang="zh-CN" altLang="en-US" dirty="0"/>
          </a:p>
          <a:p>
            <a:pPr marL="609600" lvl="1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27685" y="-8470"/>
            <a:ext cx="10515600" cy="1325563"/>
          </a:xfrm>
        </p:spPr>
        <p:txBody>
          <a:bodyPr/>
          <a:lstStyle/>
          <a:p>
            <a:r>
              <a:rPr lang="en-US" altLang="zh-CN"/>
              <a:t>2.2.2 do......while</a:t>
            </a:r>
            <a:r>
              <a:rPr lang="zh-CN" altLang="en-US"/>
              <a:t>语句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27473" y="3909060"/>
            <a:ext cx="5103707" cy="19234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$</a:t>
            </a:r>
            <a:r>
              <a:rPr lang="zh-CN" altLang="en-US" sz="2400" dirty="0">
                <a:sym typeface="+mn-ea"/>
              </a:rPr>
              <a:t>i = </a:t>
            </a:r>
            <a:r>
              <a:rPr lang="en-US" altLang="zh-CN" sz="2400" dirty="0" smtClean="0">
                <a:sym typeface="+mn-ea"/>
              </a:rPr>
              <a:t>1</a:t>
            </a:r>
            <a:r>
              <a:rPr lang="zh-CN" altLang="en-US" sz="2400" dirty="0" smtClean="0">
                <a:sym typeface="+mn-ea"/>
              </a:rPr>
              <a:t>;</a:t>
            </a:r>
            <a:endParaRPr lang="zh-CN" altLang="en-US" sz="2400" dirty="0"/>
          </a:p>
          <a:p>
            <a:r>
              <a:rPr lang="zh-CN" altLang="en-US" sz="2400" dirty="0">
                <a:sym typeface="+mn-ea"/>
              </a:rPr>
              <a:t>do {</a:t>
            </a:r>
            <a:endParaRPr lang="zh-CN" altLang="en-US" sz="2400" dirty="0"/>
          </a:p>
          <a:p>
            <a:r>
              <a:rPr lang="zh-CN" altLang="en-US" sz="2400" dirty="0">
                <a:sym typeface="+mn-ea"/>
              </a:rPr>
              <a:t>        </a:t>
            </a:r>
            <a:r>
              <a:rPr lang="en-US" altLang="zh-CN" sz="2400" dirty="0">
                <a:sym typeface="+mn-ea"/>
              </a:rPr>
              <a:t>$</a:t>
            </a:r>
            <a:r>
              <a:rPr lang="zh-CN" altLang="en-US" sz="2400" dirty="0">
                <a:sym typeface="+mn-ea"/>
              </a:rPr>
              <a:t>i+</a:t>
            </a:r>
            <a:r>
              <a:rPr lang="en-US" altLang="zh-CN" sz="2400" dirty="0">
                <a:sym typeface="+mn-ea"/>
              </a:rPr>
              <a:t>+</a:t>
            </a:r>
            <a:r>
              <a:rPr lang="zh-CN" altLang="en-US" sz="2400" dirty="0">
                <a:sym typeface="+mn-ea"/>
              </a:rPr>
              <a:t>;</a:t>
            </a:r>
            <a:endParaRPr lang="zh-CN" altLang="en-US" sz="2400" dirty="0"/>
          </a:p>
          <a:p>
            <a:r>
              <a:rPr lang="zh-CN" altLang="en-US" sz="2400" dirty="0">
                <a:sym typeface="+mn-ea"/>
              </a:rPr>
              <a:t>} while (</a:t>
            </a:r>
            <a:r>
              <a:rPr lang="en-US" altLang="zh-CN" sz="2400" dirty="0">
                <a:sym typeface="+mn-ea"/>
              </a:rPr>
              <a:t>$</a:t>
            </a:r>
            <a:r>
              <a:rPr lang="zh-CN" altLang="en-US" sz="2400" dirty="0">
                <a:sym typeface="+mn-ea"/>
              </a:rPr>
              <a:t>i </a:t>
            </a:r>
            <a:r>
              <a:rPr lang="zh-CN" altLang="en-US" sz="2400" dirty="0" smtClean="0">
                <a:sym typeface="+mn-ea"/>
              </a:rPr>
              <a:t>&lt;</a:t>
            </a:r>
            <a:r>
              <a:rPr lang="en-US" altLang="zh-CN" sz="2400" dirty="0" smtClean="0">
                <a:sym typeface="+mn-ea"/>
              </a:rPr>
              <a:t>=</a:t>
            </a:r>
            <a:r>
              <a:rPr lang="zh-CN" altLang="en-US" sz="2400" dirty="0" smtClean="0">
                <a:sym typeface="+mn-ea"/>
              </a:rPr>
              <a:t> </a:t>
            </a:r>
            <a:r>
              <a:rPr lang="zh-CN" altLang="en-US" sz="2400" dirty="0">
                <a:sym typeface="+mn-ea"/>
              </a:rPr>
              <a:t>10);</a:t>
            </a:r>
            <a:endParaRPr lang="zh-CN" altLang="en-US" sz="2400" dirty="0"/>
          </a:p>
          <a:p>
            <a:endParaRPr lang="zh-CN" altLang="en-US" sz="2400" dirty="0"/>
          </a:p>
        </p:txBody>
      </p:sp>
      <p:grpSp>
        <p:nvGrpSpPr>
          <p:cNvPr id="22531" name="Group 3"/>
          <p:cNvGrpSpPr/>
          <p:nvPr/>
        </p:nvGrpSpPr>
        <p:grpSpPr>
          <a:xfrm>
            <a:off x="6383867" y="1883834"/>
            <a:ext cx="4400551" cy="3214090"/>
            <a:chOff x="0" y="0"/>
            <a:chExt cx="2292" cy="1675"/>
          </a:xfrm>
        </p:grpSpPr>
        <p:sp>
          <p:nvSpPr>
            <p:cNvPr id="65539" name="AutoShape 4"/>
            <p:cNvSpPr/>
            <p:nvPr/>
          </p:nvSpPr>
          <p:spPr>
            <a:xfrm>
              <a:off x="378" y="828"/>
              <a:ext cx="1536" cy="432"/>
            </a:xfrm>
            <a:prstGeom prst="diamond">
              <a:avLst/>
            </a:prstGeom>
            <a:solidFill>
              <a:schemeClr val="bg2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0" hangingPunct="0">
                <a:buClr>
                  <a:srgbClr val="000000"/>
                </a:buClr>
              </a:pPr>
              <a:endParaRPr lang="zh-CN" altLang="en-US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540" name="Text Box 5"/>
            <p:cNvSpPr txBox="1"/>
            <p:nvPr/>
          </p:nvSpPr>
          <p:spPr>
            <a:xfrm>
              <a:off x="702" y="876"/>
              <a:ext cx="894" cy="29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110581" tIns="55292" rIns="110581" bIns="55292" anchor="t">
              <a:spAutoFit/>
            </a:bodyPr>
            <a:lstStyle/>
            <a:p>
              <a:pPr algn="ctr" defTabSz="1104265" eaLnBrk="0" hangingPunct="0">
                <a:spcBef>
                  <a:spcPct val="50000"/>
                </a:spcBef>
                <a:buClr>
                  <a:srgbClr val="000000"/>
                </a:buClr>
              </a:pPr>
              <a:r>
                <a:rPr lang="zh-CN" altLang="en-US" sz="2935" b="1" dirty="0">
                  <a:solidFill>
                    <a:srgbClr val="FF6600"/>
                  </a:solidFill>
                  <a:latin typeface="Times New Roman" panose="02020603050405020304" pitchFamily="4" charset="0"/>
                  <a:ea typeface="宋体" panose="02010600030101010101" pitchFamily="2" charset="-122"/>
                </a:rPr>
                <a:t>表达式</a:t>
              </a:r>
              <a:r>
                <a:rPr lang="en-US" altLang="x-none" sz="2935" dirty="0">
                  <a:solidFill>
                    <a:srgbClr val="FF6600"/>
                  </a:solidFill>
                  <a:latin typeface="Times New Roman" panose="02020603050405020304" pitchFamily="4" charset="0"/>
                  <a:ea typeface="宋体" panose="02010600030101010101" pitchFamily="2" charset="-122"/>
                </a:rPr>
                <a:t>?</a:t>
              </a:r>
              <a:endParaRPr lang="en-US" altLang="x-none" sz="2935" dirty="0">
                <a:solidFill>
                  <a:srgbClr val="FF6600"/>
                </a:solidFill>
                <a:latin typeface="Times New Roman" panose="02020603050405020304" pitchFamily="4" charset="0"/>
                <a:ea typeface="宋体" panose="02010600030101010101" pitchFamily="2" charset="-122"/>
              </a:endParaRPr>
            </a:p>
          </p:txBody>
        </p:sp>
        <p:sp>
          <p:nvSpPr>
            <p:cNvPr id="65541" name="Text Box 6"/>
            <p:cNvSpPr txBox="1"/>
            <p:nvPr/>
          </p:nvSpPr>
          <p:spPr>
            <a:xfrm>
              <a:off x="480" y="222"/>
              <a:ext cx="1392" cy="246"/>
            </a:xfrm>
            <a:prstGeom prst="rect">
              <a:avLst/>
            </a:prstGeom>
            <a:solidFill>
              <a:schemeClr val="bg2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10581" tIns="55292" rIns="110581" bIns="55292" anchor="t">
              <a:spAutoFit/>
            </a:bodyPr>
            <a:lstStyle/>
            <a:p>
              <a:pPr algn="ctr" defTabSz="1104265" eaLnBrk="0" hangingPunct="0">
                <a:lnSpc>
                  <a:spcPct val="80000"/>
                </a:lnSpc>
                <a:spcBef>
                  <a:spcPct val="50000"/>
                </a:spcBef>
                <a:buClr>
                  <a:srgbClr val="000000"/>
                </a:buClr>
              </a:pPr>
              <a:r>
                <a:rPr lang="zh-CN" altLang="en-US" sz="2935" dirty="0">
                  <a:solidFill>
                    <a:srgbClr val="0000FF"/>
                  </a:solidFill>
                  <a:latin typeface="Times New Roman" panose="02020603050405020304" pitchFamily="4" charset="0"/>
                  <a:ea typeface="宋体" panose="02010600030101010101" pitchFamily="2" charset="-122"/>
                </a:rPr>
                <a:t>执行</a:t>
              </a:r>
              <a:r>
                <a:rPr lang="zh-CN" altLang="en-US" sz="2935" b="1" dirty="0">
                  <a:solidFill>
                    <a:srgbClr val="0000FF"/>
                  </a:solidFill>
                  <a:latin typeface="Times New Roman" panose="02020603050405020304" pitchFamily="4" charset="0"/>
                  <a:ea typeface="宋体" panose="02010600030101010101" pitchFamily="2" charset="-122"/>
                </a:rPr>
                <a:t>语句</a:t>
              </a:r>
              <a:endParaRPr lang="zh-CN" altLang="en-US" sz="2935" dirty="0">
                <a:solidFill>
                  <a:srgbClr val="0000FF"/>
                </a:solidFill>
                <a:latin typeface="Times New Roman" panose="02020603050405020304" pitchFamily="4" charset="0"/>
                <a:ea typeface="宋体" panose="02010600030101010101" pitchFamily="2" charset="-122"/>
              </a:endParaRPr>
            </a:p>
          </p:txBody>
        </p:sp>
        <p:sp>
          <p:nvSpPr>
            <p:cNvPr id="65542" name="Line 7"/>
            <p:cNvSpPr/>
            <p:nvPr/>
          </p:nvSpPr>
          <p:spPr>
            <a:xfrm>
              <a:off x="1158" y="0"/>
              <a:ext cx="0" cy="21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pPr lvl="0"/>
              <a:endParaRPr lang="zh-CN" altLang="en-US" sz="2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543" name="Line 8"/>
            <p:cNvSpPr/>
            <p:nvPr/>
          </p:nvSpPr>
          <p:spPr>
            <a:xfrm>
              <a:off x="1146" y="1260"/>
              <a:ext cx="0" cy="18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pPr lvl="0"/>
              <a:endParaRPr lang="zh-CN" altLang="en-US" sz="2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544" name="Line 9"/>
            <p:cNvSpPr/>
            <p:nvPr/>
          </p:nvSpPr>
          <p:spPr>
            <a:xfrm flipH="1">
              <a:off x="1152" y="474"/>
              <a:ext cx="0" cy="36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pPr lvl="0"/>
              <a:endParaRPr lang="zh-CN" altLang="en-US" sz="2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545" name="Text Box 10"/>
            <p:cNvSpPr txBox="1"/>
            <p:nvPr/>
          </p:nvSpPr>
          <p:spPr>
            <a:xfrm>
              <a:off x="103" y="846"/>
              <a:ext cx="503" cy="18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110581" tIns="55292" rIns="110581" bIns="55292" anchor="t">
              <a:spAutoFit/>
            </a:bodyPr>
            <a:lstStyle/>
            <a:p>
              <a:pPr defTabSz="1104265" eaLnBrk="0" hangingPunct="0">
                <a:lnSpc>
                  <a:spcPct val="80000"/>
                </a:lnSpc>
                <a:spcBef>
                  <a:spcPct val="50000"/>
                </a:spcBef>
                <a:buClr>
                  <a:srgbClr val="000000"/>
                </a:buClr>
              </a:pPr>
              <a:r>
                <a:rPr lang="zh-CN" altLang="en-US" sz="2000" b="1" dirty="0">
                  <a:solidFill>
                    <a:srgbClr val="0066FF"/>
                  </a:solidFill>
                  <a:latin typeface="Times New Roman" panose="02020603050405020304" pitchFamily="4" charset="0"/>
                  <a:ea typeface="宋体" panose="02010600030101010101" pitchFamily="2" charset="-122"/>
                </a:rPr>
                <a:t>成立</a:t>
              </a:r>
              <a:endParaRPr lang="zh-CN" altLang="en-US" sz="2935" dirty="0">
                <a:solidFill>
                  <a:srgbClr val="0066FF"/>
                </a:solidFill>
                <a:latin typeface="Times New Roman" panose="02020603050405020304" pitchFamily="4" charset="0"/>
                <a:ea typeface="宋体" panose="02010600030101010101" pitchFamily="2" charset="-122"/>
              </a:endParaRPr>
            </a:p>
          </p:txBody>
        </p:sp>
        <p:sp>
          <p:nvSpPr>
            <p:cNvPr id="65546" name="Text Box 11"/>
            <p:cNvSpPr txBox="1"/>
            <p:nvPr/>
          </p:nvSpPr>
          <p:spPr>
            <a:xfrm>
              <a:off x="1272" y="1254"/>
              <a:ext cx="504" cy="17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110581" tIns="55292" rIns="110581" bIns="55292" anchor="t">
              <a:spAutoFit/>
            </a:bodyPr>
            <a:lstStyle/>
            <a:p>
              <a:pPr defTabSz="1104265" eaLnBrk="0" hangingPunct="0">
                <a:lnSpc>
                  <a:spcPct val="80000"/>
                </a:lnSpc>
                <a:spcBef>
                  <a:spcPct val="50000"/>
                </a:spcBef>
                <a:buClr>
                  <a:srgbClr val="000000"/>
                </a:buClr>
              </a:pPr>
              <a:r>
                <a:rPr lang="zh-CN" altLang="en-US" sz="1865" b="1" dirty="0">
                  <a:solidFill>
                    <a:srgbClr val="FF0066"/>
                  </a:solidFill>
                  <a:latin typeface="Times New Roman" panose="02020603050405020304" pitchFamily="4" charset="0"/>
                  <a:ea typeface="宋体" panose="02010600030101010101" pitchFamily="2" charset="-122"/>
                </a:rPr>
                <a:t>不成立</a:t>
              </a:r>
              <a:endParaRPr lang="zh-CN" altLang="en-US" sz="1865" dirty="0">
                <a:solidFill>
                  <a:srgbClr val="FF0066"/>
                </a:solidFill>
                <a:latin typeface="Times New Roman" panose="02020603050405020304" pitchFamily="4" charset="0"/>
                <a:ea typeface="宋体" panose="02010600030101010101" pitchFamily="2" charset="-122"/>
              </a:endParaRPr>
            </a:p>
          </p:txBody>
        </p:sp>
        <p:sp>
          <p:nvSpPr>
            <p:cNvPr id="65547" name="Line 12"/>
            <p:cNvSpPr/>
            <p:nvPr/>
          </p:nvSpPr>
          <p:spPr>
            <a:xfrm flipH="1">
              <a:off x="48" y="1038"/>
              <a:ext cx="33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 sz="2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548" name="Line 13"/>
            <p:cNvSpPr/>
            <p:nvPr/>
          </p:nvSpPr>
          <p:spPr>
            <a:xfrm flipV="1">
              <a:off x="54" y="84"/>
              <a:ext cx="0" cy="96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 sz="2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549" name="Line 14"/>
            <p:cNvSpPr/>
            <p:nvPr/>
          </p:nvSpPr>
          <p:spPr>
            <a:xfrm flipV="1">
              <a:off x="66" y="96"/>
              <a:ext cx="110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pPr lvl="0"/>
              <a:endParaRPr lang="zh-CN" altLang="en-US" sz="2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550" name="Text Box 15"/>
            <p:cNvSpPr txBox="1"/>
            <p:nvPr/>
          </p:nvSpPr>
          <p:spPr>
            <a:xfrm>
              <a:off x="0" y="1446"/>
              <a:ext cx="2292" cy="229"/>
            </a:xfrm>
            <a:prstGeom prst="rect">
              <a:avLst/>
            </a:prstGeom>
            <a:solidFill>
              <a:schemeClr val="bg2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10581" tIns="55292" rIns="110581" bIns="55292" anchor="t">
              <a:spAutoFit/>
            </a:bodyPr>
            <a:lstStyle/>
            <a:p>
              <a:pPr algn="ctr" defTabSz="1104265" eaLnBrk="0" hangingPunct="0">
                <a:lnSpc>
                  <a:spcPct val="80000"/>
                </a:lnSpc>
                <a:spcBef>
                  <a:spcPct val="50000"/>
                </a:spcBef>
                <a:buClr>
                  <a:srgbClr val="000000"/>
                </a:buClr>
              </a:pPr>
              <a:r>
                <a:rPr lang="zh-CN" altLang="en-US" sz="2665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4" charset="0"/>
                  <a:ea typeface="宋体" panose="02010600030101010101" pitchFamily="2" charset="-122"/>
                </a:rPr>
                <a:t>执行</a:t>
              </a:r>
              <a:r>
                <a:rPr lang="en-US" altLang="x-none" sz="2665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4" charset="0"/>
                  <a:ea typeface="宋体" panose="02010600030101010101" pitchFamily="2" charset="-122"/>
                </a:rPr>
                <a:t>while</a:t>
              </a:r>
              <a:r>
                <a:rPr lang="zh-CN" altLang="en-US" sz="2665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4" charset="0"/>
                  <a:ea typeface="宋体" panose="02010600030101010101" pitchFamily="2" charset="-122"/>
                </a:rPr>
                <a:t>子句之后的语句</a:t>
              </a:r>
              <a:endParaRPr lang="zh-CN" altLang="en-US" sz="2665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83867" y="2181014"/>
            <a:ext cx="3688927" cy="4205393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627381" y="1317413"/>
            <a:ext cx="11452860" cy="2507827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zh-CN" altLang="en-US" b="1">
                <a:solidFill>
                  <a:srgbClr val="FF0000"/>
                </a:solidFill>
              </a:rPr>
              <a:t>for </a:t>
            </a:r>
            <a:r>
              <a:rPr lang="zh-CN" altLang="en-US"/>
              <a:t>(循环变量初始化表达式; </a:t>
            </a:r>
            <a:r>
              <a:rPr lang="zh-CN" altLang="en-US">
                <a:sym typeface="+mn-ea"/>
              </a:rPr>
              <a:t>循环</a:t>
            </a:r>
            <a:r>
              <a:rPr lang="zh-CN" altLang="en-US"/>
              <a:t>条件表达式; 更新</a:t>
            </a:r>
            <a:r>
              <a:rPr lang="zh-CN" altLang="en-US">
                <a:sym typeface="+mn-ea"/>
              </a:rPr>
              <a:t>循环变量表达式</a:t>
            </a:r>
            <a:r>
              <a:rPr lang="zh-CN" altLang="en-US"/>
              <a:t>) 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{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    循环体</a:t>
            </a:r>
            <a:endParaRPr lang="zh-CN" altLang="en-US"/>
          </a:p>
          <a:p>
            <a:pPr marL="0" indent="0">
              <a:buNone/>
            </a:pPr>
            <a:r>
              <a:rPr lang="en-US" altLang="zh-CN" sz="3735"/>
              <a:t>}</a:t>
            </a:r>
            <a:endParaRPr lang="en-US" altLang="zh-CN" sz="3735"/>
          </a:p>
          <a:p>
            <a:pPr marL="609600" lvl="1" indent="0">
              <a:buNone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36245" y="-8470"/>
            <a:ext cx="10515600" cy="1325563"/>
          </a:xfrm>
        </p:spPr>
        <p:txBody>
          <a:bodyPr/>
          <a:lstStyle/>
          <a:p>
            <a:r>
              <a:rPr lang="en-US" altLang="zh-CN"/>
              <a:t>2.2.3 </a:t>
            </a:r>
            <a:r>
              <a:rPr lang="en-US"/>
              <a:t>for</a:t>
            </a:r>
            <a:r>
              <a:rPr lang="zh-CN" altLang="en-US"/>
              <a:t>循环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15340" y="4197774"/>
            <a:ext cx="4394200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/>
              <a:t>for($i=1;$i&lt;=10;$i++){</a:t>
            </a:r>
            <a:endParaRPr lang="en-US" altLang="zh-CN" sz="2400"/>
          </a:p>
          <a:p>
            <a:r>
              <a:rPr lang="en-US" altLang="zh-CN" sz="2400"/>
              <a:t>      </a:t>
            </a:r>
            <a:r>
              <a:rPr lang="en-US" sz="2400"/>
              <a:t>echo $i;</a:t>
            </a:r>
            <a:endParaRPr lang="en-US" sz="2400"/>
          </a:p>
          <a:p>
            <a:r>
              <a:rPr lang="en-US" altLang="zh-CN" sz="2400"/>
              <a:t>}</a:t>
            </a:r>
            <a:endParaRPr lang="en-US" altLang="zh-CN"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623147" y="1316567"/>
            <a:ext cx="9863667" cy="330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/>
              <a:t>continue</a:t>
            </a:r>
            <a:r>
              <a:rPr lang="zh-CN" altLang="en-US"/>
              <a:t>语句</a:t>
            </a:r>
            <a:endParaRPr lang="zh-CN" altLang="en-US"/>
          </a:p>
          <a:p>
            <a:r>
              <a:rPr lang="en-US" altLang="zh-CN"/>
              <a:t>break</a:t>
            </a:r>
            <a:r>
              <a:rPr lang="zh-CN" altLang="en-US"/>
              <a:t>语句</a:t>
            </a:r>
            <a:endParaRPr lang="zh-CN" altLang="en-US"/>
          </a:p>
          <a:p>
            <a:r>
              <a:rPr lang="en-US" altLang="zh-CN"/>
              <a:t>exit</a:t>
            </a:r>
            <a:r>
              <a:rPr lang="zh-CN" altLang="en-US"/>
              <a:t>语句  </a:t>
            </a:r>
            <a:r>
              <a:rPr lang="en-GB" altLang="zh-CN"/>
              <a:t>die</a:t>
            </a:r>
            <a:r>
              <a:rPr lang="zh-CN" altLang="zh-CN"/>
              <a:t>语句</a:t>
            </a:r>
            <a:endParaRPr lang="zh-CN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36245" y="-9740"/>
            <a:ext cx="10515600" cy="1325563"/>
          </a:xfrm>
        </p:spPr>
        <p:txBody>
          <a:bodyPr/>
          <a:lstStyle/>
          <a:p>
            <a:r>
              <a:rPr lang="en-US" altLang="zh-CN"/>
              <a:t>2.3  </a:t>
            </a:r>
            <a:r>
              <a:rPr lang="zh-CN" altLang="en-US"/>
              <a:t>特殊控制语句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623147" y="1125220"/>
            <a:ext cx="10486813" cy="260942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/>
              <a:t>continue</a:t>
            </a:r>
            <a:r>
              <a:rPr lang="zh-CN" altLang="en-US" dirty="0"/>
              <a:t>语句只能应用在</a:t>
            </a:r>
            <a:r>
              <a:rPr lang="en-US" altLang="zh-CN" dirty="0"/>
              <a:t>while</a:t>
            </a:r>
            <a:r>
              <a:rPr lang="zh-CN" altLang="en-US" dirty="0"/>
              <a:t>、</a:t>
            </a:r>
            <a:r>
              <a:rPr lang="en-US" altLang="zh-CN" dirty="0"/>
              <a:t>do......while</a:t>
            </a:r>
            <a:r>
              <a:rPr lang="zh-CN" altLang="en-US" dirty="0"/>
              <a:t>、</a:t>
            </a:r>
            <a:r>
              <a:rPr lang="en-US" altLang="zh-CN" dirty="0"/>
              <a:t>for</a:t>
            </a:r>
            <a:r>
              <a:rPr lang="zh-CN" altLang="en-US" dirty="0"/>
              <a:t>和</a:t>
            </a:r>
            <a:r>
              <a:rPr lang="en-US" altLang="zh-CN" dirty="0"/>
              <a:t>switch</a:t>
            </a:r>
            <a:r>
              <a:rPr lang="zh-CN" altLang="en-US" dirty="0"/>
              <a:t>语句中</a:t>
            </a:r>
            <a:endParaRPr lang="zh-CN" altLang="en-US" dirty="0"/>
          </a:p>
          <a:p>
            <a:r>
              <a:rPr lang="en-US" altLang="zh-CN" dirty="0"/>
              <a:t>continue</a:t>
            </a:r>
            <a:r>
              <a:rPr lang="zh-CN" altLang="en-US" dirty="0"/>
              <a:t>语句用于</a:t>
            </a:r>
            <a:r>
              <a:rPr lang="zh-CN" altLang="en-US" b="1" dirty="0">
                <a:solidFill>
                  <a:srgbClr val="FF0000"/>
                </a:solidFill>
              </a:rPr>
              <a:t>中止本次循环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7675" y="0"/>
            <a:ext cx="10515600" cy="1325563"/>
          </a:xfrm>
        </p:spPr>
        <p:txBody>
          <a:bodyPr/>
          <a:lstStyle/>
          <a:p>
            <a:r>
              <a:rPr lang="en-US" altLang="zh-CN"/>
              <a:t>2.3.1 continu</a:t>
            </a:r>
            <a:r>
              <a:rPr lang="zh-CN" altLang="en-US"/>
              <a:t>语句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050503" y="2854960"/>
            <a:ext cx="7248313" cy="30469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smtClean="0"/>
              <a:t>$n</a:t>
            </a:r>
            <a:r>
              <a:rPr lang="zh-CN" altLang="en-US" sz="2400" dirty="0" smtClean="0"/>
              <a:t> </a:t>
            </a:r>
            <a:r>
              <a:rPr lang="zh-CN" altLang="en-US" sz="2400" dirty="0"/>
              <a:t>= 0;  </a:t>
            </a:r>
            <a:r>
              <a:rPr lang="en-GB" altLang="zh-CN" sz="2400" dirty="0"/>
              <a:t>//</a:t>
            </a:r>
            <a:r>
              <a:rPr lang="en-GB" altLang="zh-CN" sz="2400" dirty="0" err="1"/>
              <a:t>退出循环前执行循环的次数</a:t>
            </a:r>
            <a:endParaRPr lang="en-GB" altLang="zh-CN" sz="2400" dirty="0"/>
          </a:p>
          <a:p>
            <a:r>
              <a:rPr lang="zh-CN" altLang="en-US" sz="2400" dirty="0"/>
              <a:t>for (</a:t>
            </a:r>
            <a:r>
              <a:rPr lang="en-US" altLang="zh-CN" sz="2400" dirty="0"/>
              <a:t>$</a:t>
            </a:r>
            <a:r>
              <a:rPr lang="zh-CN" altLang="en-US" sz="2400" dirty="0"/>
              <a:t>i=1; </a:t>
            </a:r>
            <a:r>
              <a:rPr lang="en-US" altLang="zh-CN" sz="2400" dirty="0"/>
              <a:t>$</a:t>
            </a:r>
            <a:r>
              <a:rPr lang="zh-CN" altLang="en-US" sz="2400" dirty="0"/>
              <a:t>i&lt;10; </a:t>
            </a:r>
            <a:r>
              <a:rPr lang="en-US" altLang="zh-CN" sz="2400" dirty="0"/>
              <a:t>$</a:t>
            </a:r>
            <a:r>
              <a:rPr lang="zh-CN" altLang="en-US" sz="2400" dirty="0"/>
              <a:t>i++) {</a:t>
            </a:r>
            <a:endParaRPr lang="zh-CN" altLang="en-US" sz="2400" dirty="0"/>
          </a:p>
          <a:p>
            <a:r>
              <a:rPr lang="zh-CN" altLang="en-US" sz="2400" dirty="0" smtClean="0"/>
              <a:t>  if (</a:t>
            </a:r>
            <a:r>
              <a:rPr lang="en-US" altLang="zh-CN" sz="2400" dirty="0" smtClean="0"/>
              <a:t>$</a:t>
            </a:r>
            <a:r>
              <a:rPr lang="zh-CN" altLang="en-US" sz="2400" dirty="0" smtClean="0"/>
              <a:t>i % 5 == 0) {</a:t>
            </a:r>
            <a:endParaRPr lang="zh-CN" altLang="en-US" sz="2400" dirty="0" smtClean="0"/>
          </a:p>
          <a:p>
            <a:r>
              <a:rPr lang="zh-CN" altLang="en-US" sz="2400" dirty="0" smtClean="0"/>
              <a:t>     </a:t>
            </a:r>
            <a:r>
              <a:rPr lang="en-US" altLang="zh-CN" sz="2400" dirty="0" smtClean="0"/>
              <a:t>continue</a:t>
            </a:r>
            <a:r>
              <a:rPr lang="zh-CN" altLang="en-US" sz="2400" dirty="0" smtClean="0"/>
              <a:t>;</a:t>
            </a:r>
            <a:endParaRPr lang="zh-CN" altLang="en-US" sz="2400" dirty="0" smtClean="0"/>
          </a:p>
          <a:p>
            <a:r>
              <a:rPr lang="zh-CN" altLang="en-US" sz="2400" dirty="0" smtClean="0"/>
              <a:t>   }</a:t>
            </a:r>
            <a:endParaRPr lang="zh-CN" altLang="en-US" sz="2400" dirty="0" smtClean="0"/>
          </a:p>
          <a:p>
            <a:r>
              <a:rPr lang="zh-CN" altLang="en-US" sz="2400" dirty="0" smtClean="0"/>
              <a:t>  </a:t>
            </a:r>
            <a:r>
              <a:rPr lang="en-US" altLang="zh-CN" sz="2400" dirty="0" smtClean="0"/>
              <a:t>$n</a:t>
            </a:r>
            <a:r>
              <a:rPr lang="zh-CN" altLang="en-US" sz="2400" dirty="0" smtClean="0"/>
              <a:t>++;</a:t>
            </a:r>
            <a:endParaRPr lang="zh-CN" altLang="en-US" sz="2400" dirty="0" smtClean="0"/>
          </a:p>
          <a:p>
            <a:r>
              <a:rPr lang="zh-CN" altLang="en-US" sz="2400" dirty="0" smtClean="0"/>
              <a:t>}</a:t>
            </a:r>
            <a:endParaRPr lang="zh-CN" altLang="en-US" sz="2400" dirty="0"/>
          </a:p>
          <a:p>
            <a:r>
              <a:rPr lang="en-US" altLang="zh-CN" sz="2400" dirty="0"/>
              <a:t>echo $n</a:t>
            </a:r>
            <a:r>
              <a:rPr lang="zh-CN" altLang="en-US" sz="2400" dirty="0"/>
              <a:t>;	//输出 "</a:t>
            </a:r>
            <a:r>
              <a:rPr lang="en-US" altLang="zh-CN" sz="2400" dirty="0"/>
              <a:t>8</a:t>
            </a:r>
            <a:r>
              <a:rPr lang="zh-CN" altLang="en-US" sz="2400" dirty="0"/>
              <a:t>"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623147" y="1125221"/>
            <a:ext cx="10645140" cy="213783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 err="1">
                <a:sym typeface="+mn-ea"/>
              </a:rPr>
              <a:t>breal</a:t>
            </a:r>
            <a:r>
              <a:rPr lang="zh-CN" altLang="en-US" dirty="0">
                <a:sym typeface="+mn-ea"/>
              </a:rPr>
              <a:t>语句通常应用在</a:t>
            </a:r>
            <a:r>
              <a:rPr lang="en-US" altLang="zh-CN" dirty="0">
                <a:sym typeface="+mn-ea"/>
              </a:rPr>
              <a:t>while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do......while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for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switch</a:t>
            </a:r>
            <a:r>
              <a:rPr lang="zh-CN" altLang="en-US" dirty="0">
                <a:sym typeface="+mn-ea"/>
              </a:rPr>
              <a:t>语句中</a:t>
            </a:r>
            <a:endParaRPr lang="zh-CN" altLang="en-US" dirty="0">
              <a:sym typeface="+mn-ea"/>
            </a:endParaRPr>
          </a:p>
          <a:p>
            <a:r>
              <a:rPr lang="en-US" altLang="zh-CN" dirty="0"/>
              <a:t>break</a:t>
            </a:r>
            <a:r>
              <a:rPr lang="zh-CN" altLang="en-US" dirty="0"/>
              <a:t>语句用于</a:t>
            </a:r>
            <a:r>
              <a:rPr lang="zh-CN" altLang="en-US" b="1" dirty="0">
                <a:solidFill>
                  <a:srgbClr val="FF0000"/>
                </a:solidFill>
              </a:rPr>
              <a:t>退出循环</a:t>
            </a:r>
            <a:r>
              <a:rPr lang="zh-CN" altLang="en-US" dirty="0"/>
              <a:t>或者退出一个</a:t>
            </a:r>
            <a:r>
              <a:rPr lang="en-US" altLang="zh-CN" dirty="0"/>
              <a:t>switch</a:t>
            </a:r>
            <a:r>
              <a:rPr lang="zh-CN" altLang="en-US" dirty="0"/>
              <a:t>语句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52687" y="-22440"/>
            <a:ext cx="10515600" cy="1325563"/>
          </a:xfrm>
        </p:spPr>
        <p:txBody>
          <a:bodyPr/>
          <a:lstStyle/>
          <a:p>
            <a:r>
              <a:rPr lang="en-US" altLang="zh-CN"/>
              <a:t>2.3.2 break</a:t>
            </a:r>
            <a:r>
              <a:rPr lang="zh-CN" altLang="en-US"/>
              <a:t>语句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54525" y="2784263"/>
            <a:ext cx="7248313" cy="30469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/>
              <a:t>$n</a:t>
            </a:r>
            <a:r>
              <a:rPr lang="zh-CN" altLang="en-US" sz="2400" dirty="0"/>
              <a:t> = 0;  </a:t>
            </a:r>
            <a:r>
              <a:rPr lang="en-GB" altLang="zh-CN" sz="2400" dirty="0">
                <a:sym typeface="+mn-ea"/>
              </a:rPr>
              <a:t>//</a:t>
            </a:r>
            <a:r>
              <a:rPr lang="en-GB" altLang="zh-CN" sz="2400" dirty="0" err="1">
                <a:sym typeface="+mn-ea"/>
              </a:rPr>
              <a:t>退出循环前执行循环的次数</a:t>
            </a:r>
            <a:endParaRPr lang="zh-CN" altLang="en-US" sz="2400" dirty="0"/>
          </a:p>
          <a:p>
            <a:r>
              <a:rPr lang="zh-CN" altLang="en-US" sz="2400" dirty="0"/>
              <a:t>for (</a:t>
            </a:r>
            <a:r>
              <a:rPr lang="en-US" altLang="zh-CN" sz="2400" dirty="0"/>
              <a:t>$</a:t>
            </a:r>
            <a:r>
              <a:rPr lang="zh-CN" altLang="en-US" sz="2400" dirty="0"/>
              <a:t>i=1; </a:t>
            </a:r>
            <a:r>
              <a:rPr lang="en-US" altLang="zh-CN" sz="2400" dirty="0"/>
              <a:t>$</a:t>
            </a:r>
            <a:r>
              <a:rPr lang="zh-CN" altLang="en-US" sz="2400" dirty="0"/>
              <a:t>i&lt;10; </a:t>
            </a:r>
            <a:r>
              <a:rPr lang="en-US" altLang="zh-CN" sz="2400" dirty="0"/>
              <a:t>$</a:t>
            </a:r>
            <a:r>
              <a:rPr lang="zh-CN" altLang="en-US" sz="2400" dirty="0"/>
              <a:t>i++) {</a:t>
            </a:r>
            <a:endParaRPr lang="zh-CN" altLang="en-US" sz="2400" dirty="0"/>
          </a:p>
          <a:p>
            <a:r>
              <a:rPr lang="zh-CN" altLang="en-US" sz="2400" dirty="0"/>
              <a:t>  if (</a:t>
            </a:r>
            <a:r>
              <a:rPr lang="en-US" altLang="zh-CN" sz="2400" dirty="0"/>
              <a:t>$</a:t>
            </a:r>
            <a:r>
              <a:rPr lang="zh-CN" altLang="en-US" sz="2400" dirty="0"/>
              <a:t>i % 5 == 0) {</a:t>
            </a:r>
            <a:endParaRPr lang="zh-CN" altLang="en-US" sz="2400" dirty="0"/>
          </a:p>
          <a:p>
            <a:r>
              <a:rPr lang="zh-CN" altLang="en-US" sz="2400" dirty="0"/>
              <a:t>      break;</a:t>
            </a:r>
            <a:endParaRPr lang="zh-CN" altLang="en-US" sz="2400" dirty="0"/>
          </a:p>
          <a:p>
            <a:r>
              <a:rPr lang="zh-CN" altLang="en-US" sz="2400" dirty="0"/>
              <a:t>   }</a:t>
            </a:r>
            <a:endParaRPr lang="zh-CN" altLang="en-US" sz="2400" dirty="0"/>
          </a:p>
          <a:p>
            <a:r>
              <a:rPr lang="zh-CN" altLang="en-US" sz="2400" dirty="0"/>
              <a:t> </a:t>
            </a:r>
            <a:r>
              <a:rPr lang="en-US" altLang="zh-CN" sz="2400" dirty="0"/>
              <a:t>$n</a:t>
            </a:r>
            <a:r>
              <a:rPr lang="zh-CN" altLang="en-US" sz="2400" dirty="0"/>
              <a:t>++;</a:t>
            </a:r>
            <a:endParaRPr lang="zh-CN" altLang="en-US" sz="2400" dirty="0"/>
          </a:p>
          <a:p>
            <a:r>
              <a:rPr lang="zh-CN" altLang="en-US" sz="2400" dirty="0"/>
              <a:t>}</a:t>
            </a:r>
            <a:endParaRPr lang="zh-CN" altLang="en-US" sz="2400" dirty="0"/>
          </a:p>
          <a:p>
            <a:r>
              <a:rPr lang="en-US" altLang="zh-CN" sz="2400" dirty="0"/>
              <a:t>echo $n</a:t>
            </a:r>
            <a:r>
              <a:rPr lang="zh-CN" altLang="en-US" sz="2400" dirty="0"/>
              <a:t>;	//输出 "4"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624841" y="1318261"/>
            <a:ext cx="9852660" cy="2706793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r>
              <a:rPr lang="en-US" altLang="zh-CN" dirty="0" smtClean="0">
                <a:sym typeface="+mn-ea"/>
              </a:rPr>
              <a:t>当前的脚本中只要执行到exit语句，而不管它在哪个</a:t>
            </a:r>
            <a:r>
              <a:rPr lang="zh-CN" altLang="en-US" dirty="0" smtClean="0">
                <a:sym typeface="+mn-ea"/>
              </a:rPr>
              <a:t>控制流程</a:t>
            </a:r>
            <a:r>
              <a:rPr lang="en-US" altLang="zh-CN" dirty="0" smtClean="0">
                <a:sym typeface="+mn-ea"/>
              </a:rPr>
              <a:t>中都会</a:t>
            </a:r>
            <a:r>
              <a:rPr lang="en-US" altLang="zh-CN" b="1" dirty="0" smtClean="0">
                <a:solidFill>
                  <a:srgbClr val="FF0000"/>
                </a:solidFill>
                <a:sym typeface="+mn-ea"/>
              </a:rPr>
              <a:t>直接退出当前脚本</a:t>
            </a:r>
            <a:endParaRPr lang="en-US" altLang="zh-CN" b="1" dirty="0" smtClean="0">
              <a:solidFill>
                <a:srgbClr val="FF0000"/>
              </a:solidFill>
              <a:sym typeface="+mn-ea"/>
            </a:endParaRPr>
          </a:p>
          <a:p>
            <a:r>
              <a:rPr lang="en-US" altLang="zh-CN" dirty="0" smtClean="0">
                <a:sym typeface="+mn-ea"/>
              </a:rPr>
              <a:t>die</a:t>
            </a:r>
            <a:r>
              <a:rPr lang="zh-CN" altLang="en-US" dirty="0" smtClean="0">
                <a:sym typeface="+mn-ea"/>
              </a:rPr>
              <a:t>是</a:t>
            </a:r>
            <a:r>
              <a:rPr lang="en-US" altLang="zh-CN" dirty="0" smtClean="0">
                <a:sym typeface="+mn-ea"/>
              </a:rPr>
              <a:t>exit</a:t>
            </a:r>
            <a:r>
              <a:rPr lang="zh-CN" altLang="en-US" dirty="0" smtClean="0">
                <a:sym typeface="+mn-ea"/>
              </a:rPr>
              <a:t>的别名</a:t>
            </a:r>
            <a:endParaRPr lang="zh-CN" altLang="en-US" dirty="0" smtClean="0">
              <a:sym typeface="+mn-ea"/>
            </a:endParaRPr>
          </a:p>
          <a:p>
            <a:r>
              <a:rPr lang="zh-CN" altLang="en-US" dirty="0" smtClean="0">
                <a:sym typeface="+mn-ea"/>
              </a:rPr>
              <a:t>使用</a:t>
            </a:r>
            <a:r>
              <a:rPr lang="en-US" altLang="zh-CN" dirty="0" smtClean="0">
                <a:sym typeface="+mn-ea"/>
              </a:rPr>
              <a:t>exit()</a:t>
            </a:r>
            <a:r>
              <a:rPr lang="zh-CN" altLang="en-US" dirty="0" smtClean="0">
                <a:sym typeface="+mn-ea"/>
              </a:rPr>
              <a:t>或</a:t>
            </a:r>
            <a:r>
              <a:rPr lang="en-US" altLang="zh-CN" dirty="0" smtClean="0">
                <a:sym typeface="+mn-ea"/>
              </a:rPr>
              <a:t>die()</a:t>
            </a:r>
            <a:r>
              <a:rPr lang="zh-CN" altLang="en-US" dirty="0" smtClean="0">
                <a:sym typeface="+mn-ea"/>
              </a:rPr>
              <a:t>可以在退出时通过参数输出提示信息</a:t>
            </a:r>
            <a:endParaRPr lang="zh-CN" altLang="en-US" dirty="0" smtClean="0">
              <a:sym typeface="+mn-ea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70535" y="-7835"/>
            <a:ext cx="10515600" cy="1325563"/>
          </a:xfrm>
        </p:spPr>
        <p:txBody>
          <a:bodyPr/>
          <a:lstStyle/>
          <a:p>
            <a:r>
              <a:rPr lang="en-US" altLang="zh-CN" dirty="0"/>
              <a:t>2.3.3 exit</a:t>
            </a:r>
            <a:r>
              <a:rPr lang="zh-CN" altLang="en-US" dirty="0"/>
              <a:t>语句和</a:t>
            </a:r>
            <a:r>
              <a:rPr lang="en-US" altLang="zh-CN" dirty="0"/>
              <a:t>die</a:t>
            </a:r>
            <a:r>
              <a:rPr lang="zh-CN" altLang="en-US" dirty="0"/>
              <a:t>语句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97585" y="3564890"/>
            <a:ext cx="9316720" cy="4603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/>
              <a:t>$</a:t>
            </a:r>
            <a:r>
              <a:rPr lang="en-US" altLang="zh-CN" sz="2400" dirty="0"/>
              <a:t>resource </a:t>
            </a:r>
            <a:r>
              <a:rPr lang="zh-CN" altLang="en-US" sz="2400" dirty="0"/>
              <a:t>= </a:t>
            </a:r>
            <a:r>
              <a:rPr lang="en-US" altLang="zh-CN" sz="2400" dirty="0"/>
              <a:t>@</a:t>
            </a:r>
            <a:r>
              <a:rPr lang="zh-CN" altLang="en-US" sz="2400" dirty="0"/>
              <a:t>fopen("te</a:t>
            </a:r>
            <a:r>
              <a:rPr lang="en-US" altLang="zh-CN" sz="2400" dirty="0"/>
              <a:t>s</a:t>
            </a:r>
            <a:r>
              <a:rPr lang="zh-CN" altLang="en-US" sz="2400" dirty="0"/>
              <a:t>t.php","r") || exit("不能打开该文件");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 bwMode="auto">
          <a:xfrm>
            <a:off x="431336" y="452098"/>
            <a:ext cx="11531600" cy="759884"/>
          </a:xfrm>
          <a:prstGeom prst="rect">
            <a:avLst/>
          </a:prstGeom>
          <a:noFill/>
          <a:ln>
            <a:noFill/>
          </a:ln>
        </p:spPr>
        <p:txBody>
          <a:bodyPr vert="horz" wrap="square" lIns="137160" tIns="68580" rIns="137160" bIns="68580" numCol="1" rtlCol="0" anchor="ctr" anchorCtr="0" compatLnSpc="1">
            <a:normAutofit/>
          </a:bodyPr>
          <a:lstStyle/>
          <a:p>
            <a:pPr defTabSz="1370965">
              <a:spcBef>
                <a:spcPct val="0"/>
              </a:spcBef>
              <a:defRPr/>
            </a:pPr>
            <a:r>
              <a:rPr lang="zh-CN" altLang="en-US" sz="3735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本章重点</a:t>
            </a:r>
            <a:endParaRPr lang="zh-CN" altLang="en-US" sz="3735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815586" y="1316428"/>
            <a:ext cx="10561173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运算符</a:t>
            </a:r>
            <a:endParaRPr kumimoji="1"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流程控制语句</a:t>
            </a:r>
            <a:endParaRPr kumimoji="1"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066800" lvl="1" indent="-45720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kumimoji="1"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分支控制语句</a:t>
            </a:r>
            <a:endParaRPr kumimoji="1"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066800" lvl="1" indent="-45720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kumimoji="1"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循环控制语句</a:t>
            </a:r>
            <a:endParaRPr kumimoji="1"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066800" lvl="1" indent="-45720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kumimoji="1"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跳转语句</a:t>
            </a:r>
            <a:endParaRPr kumimoji="1" lang="zh-CN" altLang="en-US" sz="3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1391073" y="1988820"/>
            <a:ext cx="9960187" cy="153077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lnSpc>
                <a:spcPct val="160000"/>
              </a:lnSpc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在一座寺院中，有大和尚和小和尚共100人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，大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和尚每人每餐吃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个馍,小和尚每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人每餐吃1个馍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共吃掉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个馍，求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大、小和尚各多少人？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思考？</a:t>
            </a:r>
            <a:endParaRPr lang="zh-CN" altLang="en-US"/>
          </a:p>
        </p:txBody>
      </p:sp>
      <p:sp>
        <p:nvSpPr>
          <p:cNvPr id="5" name="内容占位符 1"/>
          <p:cNvSpPr>
            <a:spLocks noGrp="1"/>
          </p:cNvSpPr>
          <p:nvPr/>
        </p:nvSpPr>
        <p:spPr>
          <a:xfrm>
            <a:off x="1391073" y="4293447"/>
            <a:ext cx="9960187" cy="153077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121920" tIns="60960" rIns="121920" bIns="6096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"/>
              <a:defRPr sz="2400" kern="12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ü"/>
              <a:defRPr sz="2000" kern="12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ü"/>
              <a:defRPr sz="1800" kern="12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ü"/>
              <a:defRPr sz="1600" kern="12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ü"/>
              <a:defRPr sz="1400" kern="12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None/>
            </a:pPr>
            <a:r>
              <a:rPr lang="zh-CN" altLang="en-US" dirty="0"/>
              <a:t>公鸡每只5块钱，母</a:t>
            </a:r>
            <a:r>
              <a:rPr lang="zh-CN" altLang="en-US" dirty="0">
                <a:sym typeface="+mn-ea"/>
              </a:rPr>
              <a:t>鸡</a:t>
            </a:r>
            <a:r>
              <a:rPr lang="zh-CN" altLang="en-US" dirty="0"/>
              <a:t>每只3块钱，小鸡3只一块钱 ，用百钱买得百鸡，问</a:t>
            </a:r>
            <a:r>
              <a:rPr lang="zh-CN" altLang="en-US" dirty="0">
                <a:sym typeface="+mn-ea"/>
              </a:rPr>
              <a:t>公鸡</a:t>
            </a:r>
            <a:r>
              <a:rPr lang="zh-CN" altLang="en-US" dirty="0"/>
              <a:t>,</a:t>
            </a:r>
            <a:r>
              <a:rPr lang="zh-CN" altLang="en-US" dirty="0">
                <a:sym typeface="+mn-ea"/>
              </a:rPr>
              <a:t>母鸡</a:t>
            </a:r>
            <a:r>
              <a:rPr lang="zh-CN" altLang="en-US" dirty="0"/>
              <a:t>,</a:t>
            </a:r>
            <a:r>
              <a:rPr lang="zh-CN" altLang="en-US" dirty="0">
                <a:sym typeface="+mn-ea"/>
              </a:rPr>
              <a:t>小鸡</a:t>
            </a:r>
            <a:r>
              <a:rPr lang="zh-CN" altLang="en-US" dirty="0"/>
              <a:t>各多少只？</a:t>
            </a:r>
            <a:endParaRPr lang="zh-CN" altLang="en-US" dirty="0"/>
          </a:p>
        </p:txBody>
      </p:sp>
      <p:pic>
        <p:nvPicPr>
          <p:cNvPr id="6" name="图片 5" descr="office6\wpsassist\cache\A000220150320F10P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607" y="1028700"/>
            <a:ext cx="769620" cy="2517987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内容占位符 1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904240" y="1375410"/>
            <a:ext cx="10703560" cy="3700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Clr>
                <a:srgbClr val="00B0F0"/>
              </a:buClr>
              <a:buNone/>
            </a:pPr>
            <a:r>
              <a:rPr lang="zh-CN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假设某个人有100000现金，每经过一个路口需要交过路费。</a:t>
            </a:r>
            <a:endParaRPr lang="zh-CN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Clr>
                <a:srgbClr val="00B0F0"/>
              </a:buClr>
              <a:buNone/>
            </a:pPr>
            <a:r>
              <a:rPr lang="zh-CN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规则是当他现金大于50000时每次需要交5%，如果现金少于等于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0000时每次交5000</a:t>
            </a:r>
            <a:endParaRPr lang="zh-CN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Clr>
                <a:srgbClr val="00B0F0"/>
              </a:buClr>
              <a:buNone/>
            </a:pPr>
            <a:endParaRPr lang="zh-CN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Clr>
                <a:srgbClr val="00B0F0"/>
              </a:buClr>
              <a:buNone/>
            </a:pPr>
            <a:r>
              <a:rPr lang="zh-CN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请写出程序计算此人可以经过多少次这个路口</a:t>
            </a:r>
            <a:endParaRPr lang="zh-CN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endParaRPr lang="zh-CN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2"/>
          <p:cNvSpPr>
            <a:spLocks noGrp="1" noChangeArrowheads="1"/>
          </p:cNvSpPr>
          <p:nvPr/>
        </p:nvSpPr>
        <p:spPr>
          <a:xfrm>
            <a:off x="219851" y="-148449"/>
            <a:ext cx="14630400" cy="1524000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5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r>
              <a:rPr lang="zh-CN" altLang="en-US" sz="4265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</a:t>
            </a:r>
            <a:r>
              <a:rPr lang="en-US" altLang="zh-CN" sz="4265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4265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1"/>
          <p:cNvSpPr>
            <a:spLocks noGrp="1" noChangeArrowheads="1"/>
          </p:cNvSpPr>
          <p:nvPr/>
        </p:nvSpPr>
        <p:spPr bwMode="auto">
          <a:xfrm>
            <a:off x="562188" y="5320453"/>
            <a:ext cx="9122833" cy="96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21920" tIns="60960" rIns="121920" bIns="6096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0B0F0"/>
              </a:buClr>
              <a:buFont typeface="Wingdings" panose="05000000000000000000" pitchFamily="2" charset="2"/>
              <a:buNone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office6\wpsassist\cache\A000220150320F10P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832" y="1209675"/>
            <a:ext cx="769620" cy="2517987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思考？</a:t>
            </a:r>
            <a:endParaRPr lang="zh-CN" altLang="en-US"/>
          </a:p>
        </p:txBody>
      </p:sp>
      <p:pic>
        <p:nvPicPr>
          <p:cNvPr id="7" name="内容占位符 6" descr="Image 1"/>
          <p:cNvPicPr>
            <a:picLocks noGrp="1" noChangeAspect="1"/>
          </p:cNvPicPr>
          <p:nvPr>
            <p:ph sz="quarter" idx="4294967295"/>
          </p:nvPr>
        </p:nvPicPr>
        <p:blipFill>
          <a:blip r:embed="rId1"/>
          <a:stretch>
            <a:fillRect/>
          </a:stretch>
        </p:blipFill>
        <p:spPr>
          <a:xfrm>
            <a:off x="5231553" y="1700954"/>
            <a:ext cx="5642187" cy="4157980"/>
          </a:xfrm>
          <a:prstGeom prst="rect">
            <a:avLst/>
          </a:prstGeom>
        </p:spPr>
      </p:pic>
      <p:pic>
        <p:nvPicPr>
          <p:cNvPr id="8" name="图片 7" descr="office6\wpsassist\cache\A000220150320F10PPI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1" y="1028700"/>
            <a:ext cx="769620" cy="2517987"/>
          </a:xfrm>
          <a:prstGeom prst="rect">
            <a:avLst/>
          </a:prstGeom>
        </p:spPr>
      </p:pic>
      <p:sp>
        <p:nvSpPr>
          <p:cNvPr id="9" name="内容占位符 1"/>
          <p:cNvSpPr>
            <a:spLocks noGrp="1"/>
          </p:cNvSpPr>
          <p:nvPr/>
        </p:nvSpPr>
        <p:spPr>
          <a:xfrm>
            <a:off x="1295401" y="1988820"/>
            <a:ext cx="3484033" cy="13834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121920" tIns="60960" rIns="121920" bIns="6096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"/>
              <a:defRPr sz="2400" kern="12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ü"/>
              <a:defRPr sz="2000" kern="12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ü"/>
              <a:defRPr sz="1800" kern="12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ü"/>
              <a:defRPr sz="1600" kern="12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ü"/>
              <a:defRPr sz="1400" kern="12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None/>
            </a:pPr>
            <a:r>
              <a:rPr lang="zh-CN" altLang="en-US"/>
              <a:t>如何打印出如右图所示的任意层数的金字塔？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623994" y="1317413"/>
            <a:ext cx="10748433" cy="4682067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r>
              <a:rPr lang="zh-CN" altLang="en-US" dirty="0"/>
              <a:t>递增递减运算</a:t>
            </a:r>
            <a:r>
              <a:rPr lang="zh-CN" altLang="en-US" dirty="0" smtClean="0"/>
              <a:t>符  </a:t>
            </a:r>
            <a:r>
              <a:rPr lang="en-US" altLang="zh-CN" dirty="0" smtClean="0"/>
              <a:t>++  --</a:t>
            </a:r>
            <a:endParaRPr lang="zh-CN" altLang="en-US" dirty="0"/>
          </a:p>
          <a:p>
            <a:r>
              <a:rPr lang="zh-CN" altLang="en-US" dirty="0"/>
              <a:t>类型运算</a:t>
            </a:r>
            <a:r>
              <a:rPr lang="zh-CN" altLang="en-US" dirty="0" smtClean="0"/>
              <a:t>符    </a:t>
            </a:r>
            <a:r>
              <a:rPr lang="en-US" altLang="zh-CN" dirty="0" smtClean="0"/>
              <a:t>(int)</a:t>
            </a:r>
            <a:endParaRPr lang="zh-CN" altLang="en-US" dirty="0"/>
          </a:p>
          <a:p>
            <a:r>
              <a:rPr lang="zh-CN" altLang="en-US" dirty="0"/>
              <a:t>错误抑制运算</a:t>
            </a:r>
            <a:r>
              <a:rPr lang="zh-CN" altLang="en-US" dirty="0" smtClean="0"/>
              <a:t>符 </a:t>
            </a:r>
            <a:r>
              <a:rPr lang="en-US" altLang="zh-CN" dirty="0" smtClean="0"/>
              <a:t>@</a:t>
            </a:r>
            <a:endParaRPr lang="zh-CN" altLang="en-US" dirty="0"/>
          </a:p>
          <a:p>
            <a:r>
              <a:rPr lang="zh-CN" altLang="en-US" dirty="0"/>
              <a:t>算术运算</a:t>
            </a:r>
            <a:r>
              <a:rPr lang="zh-CN" altLang="en-US" dirty="0" smtClean="0"/>
              <a:t>符 </a:t>
            </a:r>
            <a:r>
              <a:rPr lang="en-US" altLang="zh-CN" dirty="0" smtClean="0"/>
              <a:t>+ - / * %</a:t>
            </a:r>
            <a:endParaRPr lang="zh-CN" altLang="en-US" dirty="0"/>
          </a:p>
          <a:p>
            <a:r>
              <a:rPr lang="zh-CN" altLang="en-US" dirty="0"/>
              <a:t>字符串运算</a:t>
            </a:r>
            <a:r>
              <a:rPr lang="zh-CN" altLang="en-US" dirty="0" smtClean="0"/>
              <a:t>符  </a:t>
            </a:r>
            <a:r>
              <a:rPr lang="en-US" altLang="zh-CN" dirty="0" smtClean="0"/>
              <a:t>.</a:t>
            </a:r>
            <a:endParaRPr lang="zh-CN" altLang="en-US" dirty="0"/>
          </a:p>
          <a:p>
            <a:r>
              <a:rPr lang="zh-CN" altLang="en-US" dirty="0"/>
              <a:t>比较运算</a:t>
            </a:r>
            <a:r>
              <a:rPr lang="zh-CN" altLang="en-US" dirty="0" smtClean="0"/>
              <a:t>符  </a:t>
            </a:r>
            <a:r>
              <a:rPr lang="en-US" altLang="zh-CN" dirty="0" smtClean="0"/>
              <a:t>&gt; &lt; == </a:t>
            </a:r>
            <a:endParaRPr lang="zh-CN" altLang="en-US" dirty="0"/>
          </a:p>
          <a:p>
            <a:r>
              <a:rPr lang="zh-CN" altLang="en-US" dirty="0"/>
              <a:t>逻辑运算</a:t>
            </a:r>
            <a:r>
              <a:rPr lang="zh-CN" altLang="en-US" dirty="0" smtClean="0"/>
              <a:t>符  </a:t>
            </a:r>
            <a:r>
              <a:rPr lang="en-US" altLang="zh-CN" dirty="0" smtClean="0"/>
              <a:t>&amp;&amp;  ||  </a:t>
            </a:r>
            <a:r>
              <a:rPr lang="zh-CN" altLang="en-US" dirty="0" smtClean="0"/>
              <a:t>！</a:t>
            </a:r>
            <a:endParaRPr lang="zh-CN" altLang="en-US" dirty="0"/>
          </a:p>
          <a:p>
            <a:r>
              <a:rPr lang="zh-CN" altLang="en-US" dirty="0"/>
              <a:t>三元运算</a:t>
            </a:r>
            <a:r>
              <a:rPr lang="zh-CN" altLang="en-US" dirty="0" smtClean="0"/>
              <a:t>符   ？：</a:t>
            </a:r>
            <a:endParaRPr lang="zh-CN" altLang="en-US" dirty="0"/>
          </a:p>
          <a:p>
            <a:r>
              <a:rPr lang="zh-CN" altLang="en-US" dirty="0"/>
              <a:t>赋值运算</a:t>
            </a:r>
            <a:r>
              <a:rPr lang="zh-CN" altLang="en-US" dirty="0" smtClean="0"/>
              <a:t>符    </a:t>
            </a:r>
            <a:r>
              <a:rPr lang="en-US" altLang="zh-CN" dirty="0" smtClean="0"/>
              <a:t>= += -= *= 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28320" y="-8470"/>
            <a:ext cx="10515600" cy="1325563"/>
          </a:xfrm>
        </p:spPr>
        <p:txBody>
          <a:bodyPr/>
          <a:lstStyle/>
          <a:p>
            <a:r>
              <a:rPr lang="en-US" altLang="zh-CN"/>
              <a:t>1 </a:t>
            </a:r>
            <a:r>
              <a:rPr lang="zh-CN" altLang="en-US"/>
              <a:t>运算符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sz="quarter" idx="4294967295"/>
          </p:nvPr>
        </p:nvGraphicFramePr>
        <p:xfrm>
          <a:off x="623147" y="1028700"/>
          <a:ext cx="9917007" cy="2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5387"/>
                <a:gridCol w="1882987"/>
                <a:gridCol w="4728633"/>
              </a:tblGrid>
              <a:tr h="508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/>
                        <a:t>运算符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/>
                        <a:t>名称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/>
                        <a:t>描述</a:t>
                      </a:r>
                      <a:endParaRPr sz="2400"/>
                    </a:p>
                  </a:txBody>
                  <a:tcPr marL="121920" marR="121920" marT="60960" marB="60960"/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/>
                        <a:t>++ x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/>
                        <a:t>预递增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/>
                        <a:t>x 加 1，然后返回 x</a:t>
                      </a:r>
                      <a:endParaRPr sz="2400"/>
                    </a:p>
                  </a:txBody>
                  <a:tcPr marL="121920" marR="121920" marT="60960" marB="60960"/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/>
                        <a:t>x ++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/>
                        <a:t>后递增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/>
                        <a:t>返回 x，然后 x 加 1</a:t>
                      </a:r>
                      <a:endParaRPr sz="2400"/>
                    </a:p>
                  </a:txBody>
                  <a:tcPr marL="121920" marR="121920" marT="60960" marB="60960"/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/>
                        <a:t>-- x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/>
                        <a:t>预递减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/>
                        <a:t>x 减 1，然后返回 x</a:t>
                      </a:r>
                      <a:endParaRPr sz="2400"/>
                    </a:p>
                  </a:txBody>
                  <a:tcPr marL="121920" marR="121920" marT="60960" marB="60960"/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/>
                        <a:t>x --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/>
                        <a:t>后递减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/>
                        <a:t>返回 x，然后 x 减 1</a:t>
                      </a:r>
                      <a:endParaRPr sz="240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2935" y="56300"/>
            <a:ext cx="10515600" cy="1325563"/>
          </a:xfrm>
        </p:spPr>
        <p:txBody>
          <a:bodyPr/>
          <a:lstStyle/>
          <a:p>
            <a:r>
              <a:rPr lang="en-US" altLang="zh-CN"/>
              <a:t>1.1 </a:t>
            </a:r>
            <a:r>
              <a:rPr lang="zh-CN" altLang="en-US">
                <a:sym typeface="+mn-ea"/>
              </a:rPr>
              <a:t>递增递减运算符</a:t>
            </a:r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22935" y="3621405"/>
            <a:ext cx="7219315" cy="255454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/>
              <a:t>$x=10; </a:t>
            </a:r>
            <a:endParaRPr lang="zh-CN" altLang="en-US" sz="2000" dirty="0"/>
          </a:p>
          <a:p>
            <a:r>
              <a:rPr lang="zh-CN" altLang="en-US" sz="2000" dirty="0"/>
              <a:t>echo ++$x;          // 输出11</a:t>
            </a:r>
            <a:endParaRPr lang="zh-CN" altLang="en-US" sz="2000" dirty="0"/>
          </a:p>
          <a:p>
            <a:r>
              <a:rPr lang="zh-CN" altLang="en-US" sz="2000" dirty="0" smtClean="0"/>
              <a:t>$</a:t>
            </a:r>
            <a:r>
              <a:rPr lang="zh-CN" altLang="en-US" sz="2000" dirty="0"/>
              <a:t>y=10; </a:t>
            </a:r>
            <a:endParaRPr lang="zh-CN" altLang="en-US" sz="2000" dirty="0"/>
          </a:p>
          <a:p>
            <a:r>
              <a:rPr lang="zh-CN" altLang="en-US" sz="2000" dirty="0"/>
              <a:t>echo $y++;        // 输出10</a:t>
            </a:r>
            <a:endParaRPr lang="zh-CN" altLang="en-US" sz="2000" dirty="0"/>
          </a:p>
          <a:p>
            <a:r>
              <a:rPr lang="zh-CN" altLang="en-US" sz="2000" dirty="0"/>
              <a:t>$z=5;</a:t>
            </a:r>
            <a:endParaRPr lang="zh-CN" altLang="en-US" sz="2000" dirty="0"/>
          </a:p>
          <a:p>
            <a:r>
              <a:rPr lang="zh-CN" altLang="en-US" sz="2000" dirty="0"/>
              <a:t>echo --$z;           // 输出4</a:t>
            </a:r>
            <a:endParaRPr lang="zh-CN" altLang="en-US" sz="2000" dirty="0"/>
          </a:p>
          <a:p>
            <a:r>
              <a:rPr lang="zh-CN" altLang="en-US" sz="2000" dirty="0"/>
              <a:t>$i=5;</a:t>
            </a:r>
            <a:endParaRPr lang="zh-CN" altLang="en-US" sz="2000" dirty="0"/>
          </a:p>
          <a:p>
            <a:r>
              <a:rPr lang="zh-CN" altLang="en-US" sz="2000" dirty="0"/>
              <a:t>echo $i--;           // 输出5</a:t>
            </a:r>
            <a:endParaRPr lang="zh-CN" altLang="en-US" sz="2000" dirty="0"/>
          </a:p>
        </p:txBody>
      </p:sp>
      <p:pic>
        <p:nvPicPr>
          <p:cNvPr id="7" name="图片 6" descr="office6\wpsassist\cache\A000220150318T74P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7517766" y="3852546"/>
            <a:ext cx="2893060" cy="197527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623994" y="1604433"/>
            <a:ext cx="10331873" cy="387942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Wingdings" panose="05000000000000000000" charset="0"/>
              <a:buChar char="v"/>
            </a:pPr>
            <a:r>
              <a:rPr lang="zh-CN" altLang="en-US" dirty="0"/>
              <a:t>(int)  </a:t>
            </a:r>
            <a:endParaRPr lang="zh-CN" altLang="en-US" dirty="0"/>
          </a:p>
          <a:p>
            <a:pPr>
              <a:buFont typeface="Wingdings" panose="05000000000000000000" charset="0"/>
              <a:buChar char="v"/>
            </a:pPr>
            <a:r>
              <a:rPr lang="zh-CN" altLang="en-US" dirty="0"/>
              <a:t>(float)  </a:t>
            </a:r>
            <a:endParaRPr lang="zh-CN" altLang="en-US" dirty="0"/>
          </a:p>
          <a:p>
            <a:pPr>
              <a:buFont typeface="Wingdings" panose="05000000000000000000" charset="0"/>
              <a:buChar char="v"/>
            </a:pPr>
            <a:r>
              <a:rPr lang="zh-CN" altLang="en-US" dirty="0"/>
              <a:t>(string)  </a:t>
            </a:r>
            <a:endParaRPr lang="zh-CN" altLang="en-US" dirty="0"/>
          </a:p>
          <a:p>
            <a:pPr>
              <a:buFont typeface="Wingdings" panose="05000000000000000000" charset="0"/>
              <a:buChar char="v"/>
            </a:pPr>
            <a:r>
              <a:rPr lang="zh-CN" altLang="en-US" dirty="0"/>
              <a:t>(array)  </a:t>
            </a:r>
            <a:endParaRPr lang="zh-CN" altLang="en-US" dirty="0"/>
          </a:p>
          <a:p>
            <a:pPr>
              <a:buFont typeface="Wingdings" panose="05000000000000000000" charset="0"/>
              <a:buChar char="v"/>
            </a:pPr>
            <a:r>
              <a:rPr lang="zh-CN" altLang="en-US" dirty="0"/>
              <a:t>(object)  </a:t>
            </a:r>
            <a:endParaRPr lang="zh-CN" altLang="en-US" dirty="0"/>
          </a:p>
          <a:p>
            <a:pPr>
              <a:buFont typeface="Wingdings" panose="05000000000000000000" charset="0"/>
              <a:buChar char="v"/>
            </a:pPr>
            <a:r>
              <a:rPr lang="zh-CN" altLang="en-US" dirty="0"/>
              <a:t>(bool)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83210" y="66460"/>
            <a:ext cx="10515600" cy="1325563"/>
          </a:xfrm>
        </p:spPr>
        <p:txBody>
          <a:bodyPr/>
          <a:lstStyle/>
          <a:p>
            <a:r>
              <a:rPr lang="en-US" altLang="zh-CN">
                <a:sym typeface="+mn-ea"/>
              </a:rPr>
              <a:t>1.2 </a:t>
            </a:r>
            <a:r>
              <a:rPr lang="zh-CN" altLang="en-US">
                <a:sym typeface="+mn-ea"/>
              </a:rPr>
              <a:t>类型运算符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623147" y="1317414"/>
            <a:ext cx="9960187" cy="182795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/>
              <a:t>PHP 支持一个错误控制运算符：@。当将其放置在一个 PHP 表达式之前，该表达式可能产生的任何错误信息都被忽略掉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5440" y="77255"/>
            <a:ext cx="10515600" cy="1325563"/>
          </a:xfrm>
        </p:spPr>
        <p:txBody>
          <a:bodyPr/>
          <a:lstStyle/>
          <a:p>
            <a:r>
              <a:rPr lang="en-US" altLang="zh-CN"/>
              <a:t>1.3 </a:t>
            </a:r>
            <a:r>
              <a:rPr lang="zh-CN" altLang="en-US"/>
              <a:t>错误抑制运算符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36228" y="3536527"/>
            <a:ext cx="8320193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/>
              <a:t>$filename = "c:\\test.html";</a:t>
            </a:r>
            <a:endParaRPr lang="zh-CN" altLang="en-US" sz="2400" dirty="0"/>
          </a:p>
          <a:p>
            <a:r>
              <a:rPr lang="zh-CN" altLang="en-US" sz="2400" dirty="0"/>
              <a:t>echo @file_get_contents($filename);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65760" y="66460"/>
            <a:ext cx="10515600" cy="1325563"/>
          </a:xfrm>
        </p:spPr>
        <p:txBody>
          <a:bodyPr/>
          <a:lstStyle/>
          <a:p>
            <a:r>
              <a:rPr lang="en-US" altLang="zh-CN"/>
              <a:t>1.4  </a:t>
            </a:r>
            <a:r>
              <a:rPr lang="zh-CN" altLang="en-US">
                <a:sym typeface="+mn-ea"/>
              </a:rPr>
              <a:t>算术运算符</a:t>
            </a:r>
            <a:endParaRPr lang="zh-CN" altLang="en-US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sz="quarter" idx="4294967295"/>
          </p:nvPr>
        </p:nvGraphicFramePr>
        <p:xfrm>
          <a:off x="623147" y="1316567"/>
          <a:ext cx="10258213" cy="339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867"/>
                <a:gridCol w="2568787"/>
                <a:gridCol w="2302933"/>
                <a:gridCol w="1777153"/>
                <a:gridCol w="2051473"/>
              </a:tblGrid>
              <a:tr h="508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 dirty="0" err="1"/>
                        <a:t>运算符</a:t>
                      </a:r>
                      <a:endParaRPr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/>
                        <a:t>名称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/>
                        <a:t>描述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/>
                        <a:t>实例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/>
                        <a:t>结果</a:t>
                      </a:r>
                      <a:endParaRPr sz="2400"/>
                    </a:p>
                  </a:txBody>
                  <a:tcPr marL="121920" marR="121920" marT="60960" marB="60960"/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/>
                        <a:t>x + y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/>
                        <a:t>加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/>
                        <a:t>x 和 y 的和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/>
                        <a:t>2 + 2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/>
                        <a:t>4</a:t>
                      </a:r>
                      <a:endParaRPr sz="2400"/>
                    </a:p>
                  </a:txBody>
                  <a:tcPr marL="121920" marR="121920" marT="60960" marB="60960"/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/>
                        <a:t>x - y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/>
                        <a:t>减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/>
                        <a:t>x 和 y 的差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/>
                        <a:t>5 - 2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/>
                        <a:t>3</a:t>
                      </a:r>
                      <a:endParaRPr sz="2400"/>
                    </a:p>
                  </a:txBody>
                  <a:tcPr marL="121920" marR="121920" marT="60960" marB="60960"/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/>
                        <a:t>x * y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/>
                        <a:t>乘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/>
                        <a:t>x 和 y 的积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/>
                        <a:t>5 * 2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/>
                        <a:t>10</a:t>
                      </a:r>
                      <a:endParaRPr sz="2400"/>
                    </a:p>
                  </a:txBody>
                  <a:tcPr marL="121920" marR="121920" marT="60960" marB="60960"/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/>
                        <a:t>x / y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/>
                        <a:t>除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/>
                        <a:t>x 和 y 的商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/>
                        <a:t>15 / 5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/>
                        <a:t>3</a:t>
                      </a:r>
                      <a:endParaRPr sz="2400"/>
                    </a:p>
                  </a:txBody>
                  <a:tcPr marL="121920" marR="121920" marT="60960" marB="60960"/>
                </a:tc>
              </a:tr>
              <a:tr h="8534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 dirty="0"/>
                        <a:t>x % y</a:t>
                      </a:r>
                      <a:endParaRPr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/>
                        <a:t>模（除法的余数）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/>
                        <a:t>x 除以 y 的余数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/>
                        <a:t>5 % 2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1</a:t>
                      </a:r>
                      <a:endParaRPr lang="en-US" sz="240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624841" y="1317414"/>
            <a:ext cx="10355580" cy="327067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/>
              <a:t>连接字符串</a:t>
            </a:r>
            <a:endParaRPr lang="zh-CN" altLang="en-US"/>
          </a:p>
          <a:p>
            <a:r>
              <a:rPr lang="zh-CN" altLang="en-US"/>
              <a:t>连接字符串与变量</a:t>
            </a:r>
            <a:endParaRPr lang="zh-CN" altLang="en-US"/>
          </a:p>
          <a:p>
            <a:r>
              <a:rPr lang="zh-CN" altLang="en-US"/>
              <a:t>连接变量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65760" y="-8470"/>
            <a:ext cx="10515600" cy="1325563"/>
          </a:xfrm>
        </p:spPr>
        <p:txBody>
          <a:bodyPr/>
          <a:lstStyle/>
          <a:p>
            <a:r>
              <a:rPr lang="en-US" altLang="zh-CN"/>
              <a:t>1.5 </a:t>
            </a:r>
            <a:r>
              <a:rPr lang="zh-CN" altLang="en-US">
                <a:sym typeface="+mn-ea"/>
              </a:rPr>
              <a:t>字符串运算符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4463627" y="4005581"/>
            <a:ext cx="6417733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/>
              <a:t>$a=100;</a:t>
            </a:r>
            <a:endParaRPr lang="en-US" altLang="zh-CN" sz="2400" dirty="0"/>
          </a:p>
          <a:p>
            <a:r>
              <a:rPr lang="en-US" altLang="zh-CN" sz="2400" dirty="0"/>
              <a:t>echo   ++$</a:t>
            </a:r>
            <a:r>
              <a:rPr lang="en-US" altLang="zh-CN" sz="2400" dirty="0" err="1"/>
              <a:t>a.$a</a:t>
            </a:r>
            <a:r>
              <a:rPr lang="en-US" altLang="zh-CN" sz="2400" dirty="0" smtClean="0"/>
              <a:t>;  //101101</a:t>
            </a:r>
            <a:endParaRPr lang="en-US" altLang="zh-CN" sz="2400" dirty="0"/>
          </a:p>
        </p:txBody>
      </p:sp>
      <p:pic>
        <p:nvPicPr>
          <p:cNvPr id="6" name="图片 5" descr="office6\wpsassist\cache\A000220150318T81P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1013" y="3333328"/>
            <a:ext cx="2970107" cy="295063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云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云和</Template>
  <TotalTime>0</TotalTime>
  <Words>3914</Words>
  <Application>WPS 演示</Application>
  <PresentationFormat>自定义</PresentationFormat>
  <Paragraphs>580</Paragraphs>
  <Slides>32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5" baseType="lpstr">
      <vt:lpstr>Arial</vt:lpstr>
      <vt:lpstr>宋体</vt:lpstr>
      <vt:lpstr>Wingdings</vt:lpstr>
      <vt:lpstr>微软雅黑</vt:lpstr>
      <vt:lpstr>Heiti SC Light</vt:lpstr>
      <vt:lpstr>Wingdings</vt:lpstr>
      <vt:lpstr>Arial</vt:lpstr>
      <vt:lpstr>Calibri</vt:lpstr>
      <vt:lpstr>Impact</vt:lpstr>
      <vt:lpstr>Arial Unicode MS</vt:lpstr>
      <vt:lpstr>Franklin Gothic Book</vt:lpstr>
      <vt:lpstr>Times New Roman</vt:lpstr>
      <vt:lpstr>云和</vt:lpstr>
      <vt:lpstr>PowerPoint 演示文稿</vt:lpstr>
      <vt:lpstr>PowerPoint 演示文稿</vt:lpstr>
      <vt:lpstr>PowerPoint 演示文稿</vt:lpstr>
      <vt:lpstr>1 运算符</vt:lpstr>
      <vt:lpstr>1.1 递增递减运算符</vt:lpstr>
      <vt:lpstr>1.2 类型运算符</vt:lpstr>
      <vt:lpstr>1.3 错误抑制运算符</vt:lpstr>
      <vt:lpstr>1.4  算术运算符</vt:lpstr>
      <vt:lpstr>1.5 字符串运算符</vt:lpstr>
      <vt:lpstr>1.6 比较运算符</vt:lpstr>
      <vt:lpstr>1.7 逻辑运算符</vt:lpstr>
      <vt:lpstr>1.8 三元运算符</vt:lpstr>
      <vt:lpstr>1.9 赋值运算符</vt:lpstr>
      <vt:lpstr>1.10 运算符优先级</vt:lpstr>
      <vt:lpstr>思考：</vt:lpstr>
      <vt:lpstr>PowerPoint 演示文稿</vt:lpstr>
      <vt:lpstr>PowerPoint 演示文稿</vt:lpstr>
      <vt:lpstr>2.1.1 单分支条件控制语句</vt:lpstr>
      <vt:lpstr>2.1.2 双分支条件控制语句</vt:lpstr>
      <vt:lpstr>2.1.3 多分支条件控制语句</vt:lpstr>
      <vt:lpstr>2.1.4 swich语句</vt:lpstr>
      <vt:lpstr>2.2 循环控制语句</vt:lpstr>
      <vt:lpstr>2.2.1 while语句</vt:lpstr>
      <vt:lpstr>2.2.2 do......while语句</vt:lpstr>
      <vt:lpstr>2.2.3 for循环</vt:lpstr>
      <vt:lpstr>2.3  特殊控制语句</vt:lpstr>
      <vt:lpstr>2.3.1 continu语句 </vt:lpstr>
      <vt:lpstr>2.3.2 break语句</vt:lpstr>
      <vt:lpstr>2.3.3 exit语句和die语句</vt:lpstr>
      <vt:lpstr>思考？</vt:lpstr>
      <vt:lpstr>PowerPoint 演示文稿</vt:lpstr>
      <vt:lpstr>思考？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148</cp:revision>
  <dcterms:created xsi:type="dcterms:W3CDTF">2016-09-06T02:25:00Z</dcterms:created>
  <dcterms:modified xsi:type="dcterms:W3CDTF">2019-07-26T03:58:33Z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2052-10.8.0.6423</vt:lpwstr>
  </property>
</Properties>
</file>