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9882" autoAdjust="0"/>
  </p:normalViewPr>
  <p:slideViewPr>
    <p:cSldViewPr snapToGrid="0" snapToObjects="1">
      <p:cViewPr varScale="1">
        <p:scale>
          <a:sx n="114" d="100"/>
          <a:sy n="114" d="100"/>
        </p:scale>
        <p:origin x="-4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-287338" y="2751138"/>
            <a:ext cx="3773488" cy="2124075"/>
          </a:xfrm>
        </p:spPr>
      </p:sp>
      <p:sp>
        <p:nvSpPr>
          <p:cNvPr id="11267" name="文本占位符 2"/>
          <p:cNvSpPr>
            <a:spLocks noGrp="1" noRot="1" noChangeAspect="1" noChangeArrowheads="1"/>
          </p:cNvSpPr>
          <p:nvPr>
            <p:ph type="body" idx="3"/>
          </p:nvPr>
        </p:nvSpPr>
        <p:spPr bwMode="auto">
          <a:xfrm>
            <a:off x="466725" y="987425"/>
            <a:ext cx="684053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r>
              <a:rPr lang="zh-CN" altLang="en-US"/>
              <a:t>&lt;?php</a:t>
            </a:r>
            <a:endParaRPr lang="zh-CN" altLang="en-US"/>
          </a:p>
          <a:p>
            <a:r>
              <a:rPr lang="zh-CN" altLang="en-US"/>
              <a:t>function jsq($m,$n,$op=0){</a:t>
            </a:r>
            <a:endParaRPr lang="zh-CN" altLang="en-US"/>
          </a:p>
          <a:p>
            <a:r>
              <a:rPr lang="zh-CN" altLang="en-US"/>
              <a:t>   switch($op){</a:t>
            </a:r>
            <a:endParaRPr lang="zh-CN" altLang="en-US"/>
          </a:p>
          <a:p>
            <a:r>
              <a:rPr lang="zh-CN" altLang="en-US"/>
              <a:t>       case 1:</a:t>
            </a:r>
            <a:endParaRPr lang="zh-CN" altLang="en-US"/>
          </a:p>
          <a:p>
            <a:r>
              <a:rPr lang="zh-CN" altLang="en-US"/>
              <a:t>           return $m-$n;</a:t>
            </a:r>
            <a:endParaRPr lang="zh-CN" altLang="en-US"/>
          </a:p>
          <a:p>
            <a:r>
              <a:rPr lang="zh-CN" altLang="en-US"/>
              <a:t>       case 2:</a:t>
            </a:r>
            <a:endParaRPr lang="zh-CN" altLang="en-US"/>
          </a:p>
          <a:p>
            <a:r>
              <a:rPr lang="zh-CN" altLang="en-US"/>
              <a:t>           return $m*$n;</a:t>
            </a:r>
            <a:endParaRPr lang="zh-CN" altLang="en-US"/>
          </a:p>
          <a:p>
            <a:r>
              <a:rPr lang="zh-CN" altLang="en-US"/>
              <a:t>       case 3: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$m/$n;</a:t>
            </a:r>
            <a:endParaRPr lang="zh-CN" altLang="en-US"/>
          </a:p>
          <a:p>
            <a:r>
              <a:rPr lang="zh-CN" altLang="en-US"/>
              <a:t>       case 4:</a:t>
            </a:r>
            <a:endParaRPr lang="zh-CN" altLang="en-US"/>
          </a:p>
          <a:p>
            <a:r>
              <a:rPr lang="zh-CN" altLang="en-US"/>
              <a:t>           if($n==0){</a:t>
            </a:r>
            <a:endParaRPr lang="zh-CN" altLang="en-US"/>
          </a:p>
          <a:p>
            <a:r>
              <a:rPr lang="zh-CN" altLang="en-US"/>
              <a:t>               return "除数不能为0";</a:t>
            </a:r>
            <a:endParaRPr lang="zh-CN" altLang="en-US"/>
          </a:p>
          <a:p>
            <a:r>
              <a:rPr lang="zh-CN" altLang="en-US"/>
              <a:t>           }</a:t>
            </a:r>
            <a:endParaRPr lang="zh-CN" altLang="en-US"/>
          </a:p>
          <a:p>
            <a:r>
              <a:rPr lang="zh-CN" altLang="en-US"/>
              <a:t>           return $m%$n;</a:t>
            </a:r>
            <a:endParaRPr lang="zh-CN" altLang="en-US"/>
          </a:p>
          <a:p>
            <a:r>
              <a:rPr lang="zh-CN" altLang="en-US"/>
              <a:t>       default:</a:t>
            </a:r>
            <a:endParaRPr lang="zh-CN" altLang="en-US"/>
          </a:p>
          <a:p>
            <a:r>
              <a:rPr lang="zh-CN" altLang="en-US"/>
              <a:t>           return $m+$n;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$res=jsq($_GET['num1'],$_GET['num2'],$_GET['op']);</a:t>
            </a:r>
            <a:endParaRPr lang="zh-CN" altLang="en-US"/>
          </a:p>
          <a:p>
            <a:r>
              <a:rPr lang="zh-CN" altLang="en-US"/>
              <a:t>?&gt;</a:t>
            </a:r>
            <a:endParaRPr lang="zh-CN" altLang="en-US"/>
          </a:p>
          <a:p>
            <a:r>
              <a:rPr lang="zh-CN" altLang="en-US"/>
              <a:t>&lt;!doctype html&gt;</a:t>
            </a:r>
            <a:endParaRPr lang="zh-CN" altLang="en-US"/>
          </a:p>
          <a:p>
            <a:r>
              <a:rPr lang="zh-CN" altLang="en-US"/>
              <a:t>&lt;html lang="en"&gt;</a:t>
            </a:r>
            <a:endParaRPr lang="zh-CN" altLang="en-US"/>
          </a:p>
          <a:p>
            <a:r>
              <a:rPr lang="zh-CN" altLang="en-US"/>
              <a:t>&lt;head&gt;</a:t>
            </a:r>
            <a:endParaRPr lang="zh-CN" altLang="en-US"/>
          </a:p>
          <a:p>
            <a:r>
              <a:rPr lang="zh-CN" altLang="en-US"/>
              <a:t>    &lt;meta charset="UTF-8"&gt;</a:t>
            </a:r>
            <a:endParaRPr lang="zh-CN" altLang="en-US"/>
          </a:p>
          <a:p>
            <a:r>
              <a:rPr lang="zh-CN" altLang="en-US"/>
              <a:t>    &lt;title&gt;简易计算器&lt;/title&gt;</a:t>
            </a:r>
            <a:endParaRPr lang="zh-CN" altLang="en-US"/>
          </a:p>
          <a:p>
            <a:r>
              <a:rPr lang="zh-CN" altLang="en-US"/>
              <a:t>    &lt;style&gt;</a:t>
            </a:r>
            <a:endParaRPr lang="zh-CN" altLang="en-US"/>
          </a:p>
          <a:p>
            <a:r>
              <a:rPr lang="zh-CN" altLang="en-US"/>
              <a:t>        div{</a:t>
            </a:r>
            <a:endParaRPr lang="zh-CN" altLang="en-US"/>
          </a:p>
          <a:p>
            <a:r>
              <a:rPr lang="zh-CN" altLang="en-US"/>
              <a:t>            width:1000px;</a:t>
            </a:r>
            <a:endParaRPr lang="zh-CN" altLang="en-US"/>
          </a:p>
          <a:p>
            <a:r>
              <a:rPr lang="zh-CN" altLang="en-US"/>
              <a:t>            height: 300px;;</a:t>
            </a:r>
            <a:endParaRPr lang="zh-CN" altLang="en-US"/>
          </a:p>
          <a:p>
            <a:r>
              <a:rPr lang="zh-CN" altLang="en-US"/>
              <a:t>            margin:300px auto 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input,select,span{</a:t>
            </a:r>
            <a:endParaRPr lang="zh-CN" altLang="en-US"/>
          </a:p>
          <a:p>
            <a:r>
              <a:rPr lang="zh-CN" altLang="en-US"/>
              <a:t>            padding: 0;</a:t>
            </a:r>
            <a:endParaRPr lang="zh-CN" altLang="en-US"/>
          </a:p>
          <a:p>
            <a:r>
              <a:rPr lang="zh-CN" altLang="en-US"/>
              <a:t>            margin: 0;</a:t>
            </a:r>
            <a:endParaRPr lang="zh-CN" altLang="en-US"/>
          </a:p>
          <a:p>
            <a:r>
              <a:rPr lang="zh-CN" altLang="en-US"/>
              <a:t>            border:1px solid #ccc;</a:t>
            </a:r>
            <a:endParaRPr lang="zh-CN" altLang="en-US"/>
          </a:p>
          <a:p>
            <a:r>
              <a:rPr lang="zh-CN" altLang="en-US"/>
              <a:t>            height: 60px;</a:t>
            </a:r>
            <a:endParaRPr lang="zh-CN" altLang="en-US"/>
          </a:p>
          <a:p>
            <a:r>
              <a:rPr lang="zh-CN" altLang="en-US"/>
              <a:t>            line-height:60px;</a:t>
            </a:r>
            <a:endParaRPr lang="zh-CN" altLang="en-US"/>
          </a:p>
          <a:p>
            <a:r>
              <a:rPr lang="zh-CN" altLang="en-US"/>
              <a:t>            vertical-align: middle;</a:t>
            </a:r>
            <a:endParaRPr lang="zh-CN" altLang="en-US"/>
          </a:p>
          <a:p>
            <a:r>
              <a:rPr lang="zh-CN" altLang="en-US"/>
              <a:t>            font-size: 32px;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text-align: center;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  input{</a:t>
            </a:r>
            <a:endParaRPr lang="zh-CN" altLang="en-US"/>
          </a:p>
          <a:p>
            <a:r>
              <a:rPr lang="zh-CN" altLang="en-US"/>
              <a:t>              width: 200px;</a:t>
            </a:r>
            <a:endParaRPr lang="zh-CN" altLang="en-US"/>
          </a:p>
          <a:p>
            <a:r>
              <a:rPr lang="zh-CN" altLang="en-US"/>
              <a:t>          }</a:t>
            </a:r>
            <a:endParaRPr lang="zh-CN" altLang="en-US"/>
          </a:p>
          <a:p>
            <a:r>
              <a:rPr lang="zh-CN" altLang="en-US"/>
              <a:t>        span{</a:t>
            </a:r>
            <a:endParaRPr lang="zh-CN" altLang="en-US"/>
          </a:p>
          <a:p>
            <a:r>
              <a:rPr lang="zh-CN" altLang="en-US"/>
              <a:t>            border:0px;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&lt;/style&gt;</a:t>
            </a:r>
            <a:endParaRPr lang="zh-CN" altLang="en-US"/>
          </a:p>
          <a:p>
            <a:r>
              <a:rPr lang="zh-CN" altLang="en-US"/>
              <a:t>&lt;/head&gt;</a:t>
            </a:r>
            <a:endParaRPr lang="zh-CN" altLang="en-US"/>
          </a:p>
          <a:p>
            <a:r>
              <a:rPr lang="zh-CN" altLang="en-US"/>
              <a:t>&lt;body&gt;</a:t>
            </a:r>
            <a:endParaRPr lang="zh-CN" altLang="en-US"/>
          </a:p>
          <a:p>
            <a:r>
              <a:rPr lang="zh-CN" altLang="en-US"/>
              <a:t>    &lt;div&gt;</a:t>
            </a:r>
            <a:endParaRPr lang="zh-CN" altLang="en-US"/>
          </a:p>
          <a:p>
            <a:r>
              <a:rPr lang="zh-CN" altLang="en-US"/>
              <a:t>        &lt;form   action="" method="get" &gt;</a:t>
            </a:r>
            <a:endParaRPr lang="zh-CN" altLang="en-US"/>
          </a:p>
          <a:p>
            <a:r>
              <a:rPr lang="zh-CN" altLang="en-US"/>
              <a:t>            &lt;input type="text" name="num1" value="&lt;?=$_GET['num1']?&gt;"/&gt;</a:t>
            </a:r>
            <a:endParaRPr lang="zh-CN" altLang="en-US"/>
          </a:p>
          <a:p>
            <a:r>
              <a:rPr lang="zh-CN" altLang="en-US"/>
              <a:t>            &lt;select name="op" &gt;</a:t>
            </a:r>
            <a:endParaRPr lang="zh-CN" altLang="en-US"/>
          </a:p>
          <a:p>
            <a:r>
              <a:rPr lang="zh-CN" altLang="en-US"/>
              <a:t>                &lt;option value="0" &lt;?= $_GET['op']==0?'selected':'' ?&gt; &gt;+&lt;/option&gt;</a:t>
            </a:r>
            <a:endParaRPr lang="zh-CN" altLang="en-US"/>
          </a:p>
          <a:p>
            <a:r>
              <a:rPr lang="zh-CN" altLang="en-US"/>
              <a:t>                &lt;option value="1" &lt;?= $_GET['op']==1?'selected':'' ?&gt; &gt;-&lt;/option&gt;</a:t>
            </a:r>
            <a:endParaRPr lang="zh-CN" altLang="en-US"/>
          </a:p>
          <a:p>
            <a:r>
              <a:rPr lang="zh-CN" altLang="en-US"/>
              <a:t>                &lt;option value="2"  &lt;?= $_GET['op']==2?'selected':'' ?&gt; &gt;&amp;times;&lt;/option&gt;</a:t>
            </a:r>
            <a:endParaRPr lang="zh-CN" altLang="en-US"/>
          </a:p>
          <a:p>
            <a:r>
              <a:rPr lang="zh-CN" altLang="en-US"/>
              <a:t>                &lt;option value="3"  &lt;?= $_GET['op']==3?'selected':'' ?&gt; &gt;&amp;divide;&lt;/option&gt;</a:t>
            </a:r>
            <a:endParaRPr lang="zh-CN" altLang="en-US"/>
          </a:p>
          <a:p>
            <a:r>
              <a:rPr lang="zh-CN" altLang="en-US"/>
              <a:t>                &lt;option value="4"  &lt;?= $_GET['op']==4?'selected':'' ?&gt; &gt;%&lt;/option&gt;</a:t>
            </a:r>
            <a:endParaRPr lang="zh-CN" altLang="en-US"/>
          </a:p>
          <a:p>
            <a:r>
              <a:rPr lang="zh-CN" altLang="en-US"/>
              <a:t>            &lt;/select&gt;</a:t>
            </a:r>
            <a:endParaRPr lang="zh-CN" altLang="en-US"/>
          </a:p>
          <a:p>
            <a:r>
              <a:rPr lang="zh-CN" altLang="en-US"/>
              <a:t>            &lt;input type="text" name="num2" value="&lt;?=$_GET['num2']?&gt;" /&gt;</a:t>
            </a:r>
            <a:endParaRPr lang="zh-CN" altLang="en-US"/>
          </a:p>
          <a:p>
            <a:r>
              <a:rPr lang="zh-CN" altLang="en-US"/>
              <a:t>            &lt;span&gt;=&lt;/span&gt;</a:t>
            </a:r>
            <a:endParaRPr lang="zh-CN" altLang="en-US"/>
          </a:p>
          <a:p>
            <a:r>
              <a:rPr lang="zh-CN" altLang="en-US"/>
              <a:t>            &lt;input type="text" name="result" value="&lt;?=$res?&gt;"/&gt;</a:t>
            </a:r>
            <a:endParaRPr lang="zh-CN" altLang="en-US"/>
          </a:p>
          <a:p>
            <a:r>
              <a:rPr lang="zh-CN" altLang="en-US"/>
              <a:t>            &lt;input type="submit" value="开始计算" /&gt;</a:t>
            </a:r>
            <a:endParaRPr lang="zh-CN" altLang="en-US"/>
          </a:p>
          <a:p>
            <a:r>
              <a:rPr lang="zh-CN" altLang="en-US"/>
              <a:t>        &lt;/form&gt;</a:t>
            </a:r>
            <a:endParaRPr lang="zh-CN" altLang="en-US"/>
          </a:p>
          <a:p>
            <a:r>
              <a:rPr lang="zh-CN" altLang="en-US"/>
              <a:t>    &lt;/div&gt;</a:t>
            </a:r>
            <a:endParaRPr lang="zh-CN" altLang="en-US"/>
          </a:p>
          <a:p>
            <a:r>
              <a:rPr lang="zh-CN" altLang="en-US"/>
              <a:t>&lt;/body&gt;</a:t>
            </a:r>
            <a:endParaRPr lang="zh-CN" altLang="en-US"/>
          </a:p>
          <a:p>
            <a:r>
              <a:rPr lang="zh-CN" altLang="en-US"/>
              <a:t>&lt;/html&gt;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5641975" y="1130300"/>
            <a:ext cx="5726113" cy="3222625"/>
          </a:xfrm>
        </p:spPr>
      </p:sp>
      <p:sp>
        <p:nvSpPr>
          <p:cNvPr id="21507" name="文本占位符 2"/>
          <p:cNvSpPr>
            <a:spLocks noGrp="1" noRot="1" noChangeAspect="1" noChangeArrowheads="1"/>
          </p:cNvSpPr>
          <p:nvPr>
            <p:ph type="body" idx="3"/>
          </p:nvPr>
        </p:nvSpPr>
        <p:spPr bwMode="auto">
          <a:xfrm>
            <a:off x="466725" y="987425"/>
            <a:ext cx="6840538" cy="72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   function getTotal($length){</a:t>
            </a:r>
            <a:endParaRPr lang="zh-CN" altLang="en-US"/>
          </a:p>
          <a:p>
            <a:r>
              <a:rPr lang="zh-CN" altLang="en-US"/>
              <a:t>              $total=0;</a:t>
            </a:r>
            <a:endParaRPr lang="zh-CN" altLang="en-US"/>
          </a:p>
          <a:p>
            <a:r>
              <a:rPr lang="zh-CN" altLang="en-US"/>
              <a:t>              if ($length==0){ //假设只走了0米时只有一个</a:t>
            </a:r>
            <a:endParaRPr lang="zh-CN" altLang="en-US"/>
          </a:p>
          <a:p>
            <a:r>
              <a:rPr lang="zh-CN" altLang="en-US"/>
              <a:t>                         $total = 1;</a:t>
            </a:r>
            <a:endParaRPr lang="zh-CN" altLang="en-US"/>
          </a:p>
          <a:p>
            <a:r>
              <a:rPr lang="zh-CN" altLang="en-US"/>
              <a:t>              }else{ //以后每一米为前一米的2倍加上1个。</a:t>
            </a:r>
            <a:endParaRPr lang="zh-CN" altLang="en-US"/>
          </a:p>
          <a:p>
            <a:r>
              <a:rPr lang="zh-CN" altLang="en-US"/>
              <a:t>                         $total = 2*(getTotal($length-1)+1);</a:t>
            </a:r>
            <a:endParaRPr lang="zh-CN" altLang="en-US"/>
          </a:p>
          <a:p>
            <a:r>
              <a:rPr lang="zh-CN" altLang="en-US"/>
              <a:t>              }</a:t>
            </a:r>
            <a:endParaRPr lang="zh-CN" altLang="en-US"/>
          </a:p>
          <a:p>
            <a:r>
              <a:rPr lang="zh-CN" altLang="en-US"/>
              <a:t>              return $total;</a:t>
            </a:r>
            <a:endParaRPr lang="zh-CN" altLang="en-US"/>
          </a:p>
          <a:p>
            <a:r>
              <a:rPr lang="zh-CN" altLang="en-US"/>
              <a:t>   }</a:t>
            </a:r>
            <a:endParaRPr lang="zh-CN" altLang="en-US"/>
          </a:p>
          <a:p>
            <a:r>
              <a:rPr lang="zh-CN" altLang="en-US"/>
              <a:t>   //测试</a:t>
            </a:r>
            <a:endParaRPr lang="zh-CN" altLang="en-US"/>
          </a:p>
          <a:p>
            <a:r>
              <a:rPr lang="zh-CN" altLang="en-US"/>
              <a:t>   echo getTotal(10);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8260" y="6539865"/>
            <a:ext cx="5905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06247" y="3489167"/>
            <a:ext cx="2236510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88620" y="887730"/>
            <a:ext cx="9467850" cy="246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函数的参数为引用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赋值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在函数的形参中使用“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“修饰的参数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函数传值传的是变量的值，函数内部操作不会影响到变量本身，而函数传引用传的是变量地址，函数内部操作会影响到变量本身</a:t>
            </a:r>
            <a:endParaRPr lang="zh-CN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在调用该函数时必须传入一个变量给这个参数，而不能传递一个具体的值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Clr>
                <a:srgbClr val="00B0F0"/>
              </a:buClr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3.1</a:t>
            </a:r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引用参数的函数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</p:txBody>
      </p:sp>
      <p:sp>
        <p:nvSpPr>
          <p:cNvPr id="13317" name="文本框 4"/>
          <p:cNvSpPr>
            <a:spLocks noChangeArrowheads="1"/>
          </p:cNvSpPr>
          <p:nvPr/>
        </p:nvSpPr>
        <p:spPr bwMode="auto">
          <a:xfrm>
            <a:off x="884555" y="3300095"/>
            <a:ext cx="3705225" cy="2799715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$a=100;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test</a:t>
            </a:r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</a:t>
            </a:r>
            <a:r>
              <a:rPr lang="en-US" altLang="zh-CN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){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$a=888;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test($a</a:t>
            </a:r>
            <a:r>
              <a:rPr lang="zh-CN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);  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$a;    </a:t>
            </a:r>
            <a:r>
              <a:rPr lang="en-US" altLang="zh-CN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4"/>
          <p:cNvSpPr>
            <a:spLocks noChangeArrowheads="1"/>
          </p:cNvSpPr>
          <p:nvPr/>
        </p:nvSpPr>
        <p:spPr bwMode="auto">
          <a:xfrm>
            <a:off x="4914900" y="3300095"/>
            <a:ext cx="3705225" cy="2799715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$a=100;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test(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&amp;$a</a:t>
            </a: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){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$a=888;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test($a);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echo $a;    </a:t>
            </a:r>
            <a:r>
              <a:rPr lang="en-US" altLang="zh-CN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？</a:t>
            </a:r>
            <a:endParaRPr lang="en-US" altLang="zh-CN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2300" y="836295"/>
            <a:ext cx="1049718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通常用户定义函数时，设置的参数数量是有限的。如果希望函数可以接受任意数量的参数可以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func_get_args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来代替形参接收实参的值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  func_get_args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以数组形式返回所有实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func_num_agrs</a:t>
            </a:r>
            <a:r>
              <a:rPr lang="en-US" altLang="zh-CN" sz="2400" dirty="0" smtClean="0"/>
              <a:t>() </a:t>
            </a:r>
            <a:r>
              <a:rPr lang="zh-CN" altLang="en-US" sz="2400" dirty="0" smtClean="0"/>
              <a:t>返回所实参的个数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可变参数个数的函数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</p:txBody>
      </p:sp>
      <p:sp>
        <p:nvSpPr>
          <p:cNvPr id="14341" name="文本框 4"/>
          <p:cNvSpPr>
            <a:spLocks noChangeArrowheads="1"/>
          </p:cNvSpPr>
          <p:nvPr/>
        </p:nvSpPr>
        <p:spPr bwMode="auto">
          <a:xfrm>
            <a:off x="973540" y="2874821"/>
            <a:ext cx="7943849" cy="3444240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求任意多个数之和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(){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$arr=func_get_args();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$sum=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;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for($i=0;$i&lt;func_num_args();$i++){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$sum+=$arr[$i];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}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echo $sum;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sum(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10,20,60,99,88,77,23,55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);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342" name="图片 5" descr="office6\wpsassist\cache\A000220150321A31PP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24" y="5206541"/>
            <a:ext cx="1112520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2301" y="1028701"/>
            <a:ext cx="9122833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10000"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以一个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变量的值作为函数名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以一个变量名后面加个小括号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的方式调用函数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可变函数（变量函数）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文本框 4"/>
          <p:cNvSpPr>
            <a:spLocks noChangeArrowheads="1"/>
          </p:cNvSpPr>
          <p:nvPr/>
        </p:nvSpPr>
        <p:spPr bwMode="auto">
          <a:xfrm>
            <a:off x="5546090" y="2337435"/>
            <a:ext cx="4438650" cy="3745865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(){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reduce(){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times(){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divide(){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根据变量的值来调用不同的函数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$opt=$_GET['opt'];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opt();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4"/>
          <p:cNvSpPr>
            <a:spLocks noChangeArrowheads="1"/>
          </p:cNvSpPr>
          <p:nvPr/>
        </p:nvSpPr>
        <p:spPr bwMode="auto">
          <a:xfrm>
            <a:off x="911225" y="2303780"/>
            <a:ext cx="4438650" cy="3779520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wrap="square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系统函数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$fun='md5';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$fun(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'123456');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自定义函数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(){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echo 'test';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$fun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='a';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$fun();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4205" y="933450"/>
            <a:ext cx="10750550" cy="130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665">
                <a:latin typeface="微软雅黑" panose="020B0503020204020204" pitchFamily="34" charset="-122"/>
                <a:ea typeface="微软雅黑" panose="020B0503020204020204" pitchFamily="34" charset="-122"/>
              </a:rPr>
              <a:t>一个函数作为另一个函数的参数来调用，则此函数称之为回调函数</a:t>
            </a:r>
            <a:endParaRPr lang="zh-CN" altLang="zh-CN" sz="266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回调函数 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9" name="文本框 5"/>
          <p:cNvSpPr>
            <a:spLocks noChangeArrowheads="1"/>
          </p:cNvSpPr>
          <p:nvPr/>
        </p:nvSpPr>
        <p:spPr bwMode="auto">
          <a:xfrm>
            <a:off x="624205" y="1456055"/>
            <a:ext cx="8579485" cy="4970780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 add($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x,$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y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return  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x+$y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 reduce($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x,$y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return  $x-$y;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 times($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x,$y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return  $x*$y;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 divide($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x,$y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return  $x/$y;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function calc($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callback,$x,$y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){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   return $callback($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x,$y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);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}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  <a:p>
            <a:pPr lvl="1"/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$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result=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clac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('add',100,200);</a:t>
            </a:r>
            <a:endParaRPr lang="zh-CN" altLang="en-US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390" name="图片 6" descr="office6\wpsassist\cache\A000220150321A31PP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20" y="5232400"/>
            <a:ext cx="1194435" cy="1194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2300" y="1316355"/>
            <a:ext cx="10326370" cy="44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编程语言中，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函数直接或间接调用函数本身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，则该函数称为递归函数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必须具备判断是否执行递归调用的条件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终止函数的递归调用时，需把目前流程的主控权交回上一层函数执行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函数递归调用最大的好处在于可以精简程序中繁杂重复调用程序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ts val="4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实现目录的遍历、复制、删除操作，无限级分类操作时都会用到递归函数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/>
          <p:cNvSpPr>
            <a:spLocks noChangeArrowheads="1"/>
          </p:cNvSpPr>
          <p:nvPr/>
        </p:nvSpPr>
        <p:spPr bwMode="auto">
          <a:xfrm>
            <a:off x="143933" y="260351"/>
            <a:ext cx="11531600" cy="75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735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实例分析</a:t>
            </a:r>
            <a:endParaRPr lang="zh-CN" altLang="en-US" sz="3735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460" name="文本框 5"/>
          <p:cNvSpPr>
            <a:spLocks noChangeArrowheads="1"/>
          </p:cNvSpPr>
          <p:nvPr/>
        </p:nvSpPr>
        <p:spPr bwMode="auto">
          <a:xfrm>
            <a:off x="650876" y="1152102"/>
            <a:ext cx="10375900" cy="4686935"/>
          </a:xfrm>
          <a:prstGeom prst="rect">
            <a:avLst/>
          </a:prstGeom>
          <a:gradFill rotWithShape="1">
            <a:gsLst>
              <a:gs pos="0">
                <a:srgbClr val="A6E4FF"/>
              </a:gs>
              <a:gs pos="34999">
                <a:srgbClr val="BFEDFF"/>
              </a:gs>
              <a:gs pos="100000">
                <a:srgbClr val="E6F9FF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GB" altLang="zh-CN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function fun($n){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   echo $n</a:t>
            </a: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;</a:t>
            </a:r>
            <a:endParaRPr lang="zh-CN" altLang="en-US" sz="3200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   if($n&gt;0){  			    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	 </a:t>
            </a:r>
            <a:r>
              <a:rPr lang="zh-CN" altLang="en-US" sz="2665" b="1" dirty="0">
                <a:solidFill>
                  <a:srgbClr val="FF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fun($n-1);</a:t>
            </a:r>
            <a:endParaRPr lang="zh-CN" altLang="en-US" sz="2665" b="1" dirty="0">
              <a:solidFill>
                <a:srgbClr val="FF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   }else{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	 echo  '&lt;</a:t>
            </a:r>
            <a:r>
              <a:rPr lang="en-US" altLang="zh-CN" sz="2665" dirty="0">
                <a:solidFill>
                  <a:srgbClr val="000000"/>
                </a:solidFill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b</a:t>
            </a:r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r/&gt;';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   } 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   echo $n </a:t>
            </a:r>
            <a:r>
              <a:rPr lang="en-US" altLang="zh-CN" sz="2665" dirty="0">
                <a:solidFill>
                  <a:srgbClr val="000000"/>
                </a:solidFill>
                <a:ea typeface="微软雅黑" panose="020B0503020204020204" pitchFamily="34" charset="-122"/>
                <a:cs typeface="Calibri" panose="020F0502020204030204" pitchFamily="34" charset="0"/>
                <a:sym typeface="Calibri" panose="020F0502020204030204" pitchFamily="34" charset="0"/>
              </a:rPr>
              <a:t>;</a:t>
            </a:r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endParaRPr lang="zh-CN" altLang="en-US" sz="2665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}</a:t>
            </a:r>
            <a:endParaRPr lang="zh-CN" altLang="en-US" sz="3200" dirty="0">
              <a:solidFill>
                <a:srgbClr val="000000"/>
              </a:solidFill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   fun(</a:t>
            </a:r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Calibri" panose="020F0502020204030204" pitchFamily="34" charset="0"/>
              </a:rPr>
              <a:t>3</a:t>
            </a:r>
            <a:r>
              <a:rPr lang="zh-CN" altLang="en-US" sz="2665" dirty="0">
                <a:solidFill>
                  <a:srgbClr val="000000"/>
                </a:solidFill>
                <a:ea typeface="微软雅黑" panose="020B0503020204020204" pitchFamily="34" charset="-122"/>
                <a:sym typeface="宋体" panose="02010600030101010101" pitchFamily="2" charset="-122"/>
              </a:rPr>
              <a:t>);</a:t>
            </a:r>
            <a:r>
              <a:rPr lang="zh-CN" altLang="en-US" sz="2665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GB" altLang="en-US" sz="26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</a:t>
            </a:r>
            <a:r>
              <a:rPr lang="zh-CN" altLang="en-US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？</a:t>
            </a:r>
            <a:r>
              <a:rPr lang="en-US" altLang="zh-CN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3210&lt;</a:t>
            </a:r>
            <a:r>
              <a:rPr lang="en-US" altLang="zh-CN"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br</a:t>
            </a:r>
            <a:r>
              <a:rPr lang="en-US" altLang="zh-CN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/&gt;0123</a:t>
            </a:r>
            <a:endParaRPr lang="zh-CN" altLang="en-US" sz="2665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矩形 9"/>
          <p:cNvSpPr>
            <a:spLocks noChangeArrowheads="1"/>
          </p:cNvSpPr>
          <p:nvPr/>
        </p:nvSpPr>
        <p:spPr bwMode="auto">
          <a:xfrm>
            <a:off x="6000751" y="2565400"/>
            <a:ext cx="4224867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135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递归是一种思想，只不过在程序中，依靠函数自身嵌套来实现</a:t>
            </a:r>
            <a:endParaRPr lang="zh-CN" altLang="en-US" sz="2135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2" name="云形标注 7"/>
          <p:cNvSpPr>
            <a:spLocks noChangeArrowheads="1"/>
          </p:cNvSpPr>
          <p:nvPr/>
        </p:nvSpPr>
        <p:spPr bwMode="auto">
          <a:xfrm>
            <a:off x="5615518" y="1989667"/>
            <a:ext cx="4512733" cy="2400300"/>
          </a:xfrm>
          <a:prstGeom prst="cloudCallout">
            <a:avLst>
              <a:gd name="adj1" fmla="val -60458"/>
              <a:gd name="adj2" fmla="val 62144"/>
            </a:avLst>
          </a:prstGeom>
          <a:noFill/>
          <a:ln w="25400" cap="flat" cmpd="sng">
            <a:solidFill>
              <a:srgbClr val="395E8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"/>
          <p:cNvSpPr>
            <a:spLocks noChangeArrowheads="1"/>
          </p:cNvSpPr>
          <p:nvPr/>
        </p:nvSpPr>
        <p:spPr bwMode="auto">
          <a:xfrm>
            <a:off x="190500" y="285751"/>
            <a:ext cx="11531600" cy="759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73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思考？</a:t>
            </a:r>
            <a:endParaRPr lang="zh-CN" altLang="en-US" sz="3735" b="1" i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484" name="文本框 5"/>
          <p:cNvSpPr>
            <a:spLocks noChangeArrowheads="1"/>
          </p:cNvSpPr>
          <p:nvPr/>
        </p:nvSpPr>
        <p:spPr bwMode="auto">
          <a:xfrm>
            <a:off x="239185" y="1219201"/>
            <a:ext cx="1024678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b="1" dirty="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小熊掰玉米</a:t>
            </a:r>
            <a:endParaRPr lang="en-US" altLang="zh-CN" sz="3200" b="1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天小熊来到一片玉米地，兴奋的掰了若干个玉米，他发现太多了，于是扔了其中一半，感觉还是有点多，于是又扔了一个后往家赶；当它走了一米的时候感觉有点累，于是扔掉其中的一半加一个，继续往前每走一米重复以往的动作，扔掉其中的一半加一个；当它走到10米时候，发现手中就剩一个了，有点伤感，也忘了开始自己摘了几个玉米了，那么你帮小熊算算，它开始掰了多少个玉米？</a:t>
            </a:r>
            <a:endParaRPr lang="zh-CN" altLang="en-US" sz="24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485" name="图片 2" descr="office6\wpsassist\cache\A000220150320G18PPI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67" y="1509185"/>
            <a:ext cx="1659467" cy="429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ChangeArrowheads="1"/>
          </p:cNvSpPr>
          <p:nvPr/>
        </p:nvSpPr>
        <p:spPr bwMode="auto">
          <a:xfrm>
            <a:off x="431800" y="452967"/>
            <a:ext cx="11531600" cy="75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73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上章回顾</a:t>
            </a:r>
            <a:endParaRPr lang="zh-CN" altLang="en-US" sz="3735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0" name="文本框 1"/>
          <p:cNvSpPr>
            <a:spLocks noChangeArrowheads="1"/>
          </p:cNvSpPr>
          <p:nvPr/>
        </p:nvSpPr>
        <p:spPr bwMode="auto">
          <a:xfrm>
            <a:off x="814918" y="1221318"/>
            <a:ext cx="10562167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</a:t>
            </a:r>
            <a:endParaRPr lang="zh-CN" altLang="en-US" sz="320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分支控制语句</a:t>
            </a:r>
            <a:endParaRPr lang="zh-CN" altLang="en-US" sz="320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循环控制语句</a:t>
            </a:r>
            <a:endParaRPr lang="zh-CN" altLang="en-US" sz="320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>
                <a:solidFill>
                  <a:srgbClr val="1D1B1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特殊控制语句</a:t>
            </a:r>
            <a:endParaRPr lang="zh-CN" altLang="en-US" sz="320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ChangeArrowheads="1"/>
          </p:cNvSpPr>
          <p:nvPr/>
        </p:nvSpPr>
        <p:spPr bwMode="auto">
          <a:xfrm>
            <a:off x="441325" y="329142"/>
            <a:ext cx="11531600" cy="75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73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本章重点</a:t>
            </a:r>
            <a:endParaRPr lang="zh-CN" altLang="en-US" sz="3735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4" name="文本框 1"/>
          <p:cNvSpPr>
            <a:spLocks noChangeArrowheads="1"/>
          </p:cNvSpPr>
          <p:nvPr/>
        </p:nvSpPr>
        <p:spPr bwMode="auto">
          <a:xfrm>
            <a:off x="815341" y="936626"/>
            <a:ext cx="10562167" cy="694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函数概念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自定义函数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函数常见类型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引用参数的函数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可变参数个数的函数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变量函数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回调函数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递归函数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ChangeArrowheads="1"/>
          </p:cNvSpPr>
          <p:nvPr/>
        </p:nvSpPr>
        <p:spPr bwMode="auto">
          <a:xfrm>
            <a:off x="239184" y="355600"/>
            <a:ext cx="1153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60" tIns="68580" rIns="137160" bIns="6858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735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 </a:t>
            </a:r>
            <a:r>
              <a:rPr lang="zh-CN" altLang="en-US" sz="3735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en-US" altLang="zh-CN" sz="3735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48" name="文本框 1"/>
          <p:cNvSpPr>
            <a:spLocks noChangeArrowheads="1"/>
          </p:cNvSpPr>
          <p:nvPr/>
        </p:nvSpPr>
        <p:spPr bwMode="auto">
          <a:xfrm>
            <a:off x="524511" y="1124586"/>
            <a:ext cx="11142133" cy="460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函数（</a:t>
            </a:r>
            <a:r>
              <a:rPr lang="en-US" altLang="zh-CN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</a:t>
            </a:r>
            <a:r>
              <a:rPr lang="zh-CN" altLang="en-US" sz="266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）是一段完成特定功能的已命名代码块</a:t>
            </a:r>
            <a:r>
              <a:rPr lang="zh-CN" altLang="en-US" sz="2665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函数可以遵照参数完成特定的任务，并且可能返回一个值</a:t>
            </a:r>
            <a:endParaRPr lang="zh-CN" altLang="en-US" sz="26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</a:t>
            </a: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中有两种函数：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自定义函数</a:t>
            </a: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2665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系统内建函数</a:t>
            </a:r>
            <a:endParaRPr lang="zh-CN" altLang="en-US" sz="2665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213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PHP 的真正力量来自它的函数：它拥有超过 1000 个内建的函数，除了内建的 PHP 函数，我们可以创建我们自己的函数</a:t>
            </a:r>
            <a:endParaRPr lang="zh-CN" altLang="en-US" sz="213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array </a:t>
            </a:r>
            <a:r>
              <a:rPr lang="en-US" altLang="zh-CN" sz="2135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get_defined_functions</a:t>
            </a:r>
            <a:r>
              <a:rPr lang="en-US" altLang="zh-CN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13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返回所有已定义的函数名</a:t>
            </a:r>
            <a:endParaRPr lang="zh-CN" altLang="en-US" sz="213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页面加载时函数不会立即执行，函数</a:t>
            </a:r>
            <a:r>
              <a:rPr lang="zh-CN" altLang="en-US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只有在被调用时才会执行</a:t>
            </a:r>
            <a:endParaRPr lang="zh-CN" altLang="en-US" sz="2665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函数具有</a:t>
            </a:r>
            <a:r>
              <a:rPr lang="zh-CN" altLang="en-US" sz="266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重用性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381001" y="638438"/>
            <a:ext cx="11430000" cy="569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语法格式：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function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函数名称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1 ,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2=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默认值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,…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</a:t>
            </a:r>
            <a:endParaRPr lang="en-US" altLang="zh-CN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程序内容叙述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也叫函数体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；</a:t>
            </a:r>
            <a:endParaRPr lang="zh-CN" altLang="en-US" sz="24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None/>
            </a:pPr>
            <a:r>
              <a:rPr lang="zh-CN" altLang="en-US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	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[return </a:t>
            </a:r>
            <a:r>
              <a:rPr lang="zh-CN" altLang="en-US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返回值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;]     </a:t>
            </a:r>
            <a:r>
              <a:rPr lang="en-US" altLang="zh-CN" sz="2000" b="1" dirty="0">
                <a:solidFill>
                  <a:srgbClr val="0099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return语句将终止函数的执行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None/>
            </a:pP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	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}</a:t>
            </a:r>
            <a:r>
              <a:rPr lang="en-US" altLang="zh-CN" sz="20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函数的名称应该体现出它的功能，函数名对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大小写不敏感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函数名可以是以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字母或下划线开头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后跟字母、下划线和数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不能以数字开始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65"/>
              </a:spcBef>
              <a:spcAft>
                <a:spcPts val="665"/>
              </a:spcAft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建议采用小驼峰规则来命名</a:t>
            </a:r>
            <a:endParaRPr lang="zh-CN" altLang="en-US" sz="1800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函数的调用：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Aft>
                <a:spcPts val="1865"/>
              </a:spcAft>
              <a:buClr>
                <a:srgbClr val="00B0F0"/>
              </a:buClr>
              <a:buNone/>
            </a:pP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函数名称（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1 ,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参数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... 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）；</a:t>
            </a:r>
            <a:r>
              <a:rPr lang="zh-CN" altLang="en-US" sz="18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8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2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39395" y="19050"/>
            <a:ext cx="10972800" cy="100965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自定义函数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线形标注 2 4"/>
          <p:cNvSpPr/>
          <p:nvPr/>
        </p:nvSpPr>
        <p:spPr bwMode="auto">
          <a:xfrm>
            <a:off x="3770207" y="1026048"/>
            <a:ext cx="948267" cy="3407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gradFill rotWithShape="1">
            <a:gsLst>
              <a:gs pos="0">
                <a:srgbClr val="29869F"/>
              </a:gs>
              <a:gs pos="79999">
                <a:srgbClr val="36B0D0"/>
              </a:gs>
              <a:gs pos="100000">
                <a:srgbClr val="33B3D5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形参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74" name="线形标注 2 5"/>
          <p:cNvSpPr/>
          <p:nvPr/>
        </p:nvSpPr>
        <p:spPr bwMode="auto">
          <a:xfrm>
            <a:off x="3026834" y="5626101"/>
            <a:ext cx="742951" cy="3598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gradFill rotWithShape="1">
            <a:gsLst>
              <a:gs pos="0">
                <a:srgbClr val="29869F"/>
              </a:gs>
              <a:gs pos="79999">
                <a:srgbClr val="36B0D0"/>
              </a:gs>
              <a:gs pos="100000">
                <a:srgbClr val="33B3D5"/>
              </a:gs>
            </a:gsLst>
            <a:lin ang="5400000" scaled="1"/>
          </a:gradFill>
          <a:ln w="9525" cap="flat" cmpd="sng">
            <a:solidFill>
              <a:srgbClr val="4BACC6"/>
            </a:solidFill>
            <a:miter lim="800000"/>
          </a:ln>
        </p:spPr>
        <p:txBody>
          <a:bodyPr anchor="ctr"/>
          <a:lstStyle/>
          <a:p>
            <a:pPr algn="ctr"/>
            <a:r>
              <a:rPr lang="zh-CN" altLang="en-US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实参</a:t>
            </a:r>
            <a:endParaRPr lang="zh-CN" altLang="en-US" sz="16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4418" y="1318684"/>
            <a:ext cx="10610849" cy="459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函数可以有零个或多个参数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函数的参数可以为任意数据类型(除资源外)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有默认值的参数称为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，没有默认值的参数称为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必选参数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必选参数在调用时必须赋值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所有的必选参数必须位于所有可选参数之前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函数的参数往往用来改变函数执行结果或执行行为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4417" y="1316567"/>
            <a:ext cx="1017481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语句并不是必须的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默认情况下，函数的返回值为NULL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return语句将终止函数的执行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返回值可以为任意数据类型(除资源外)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622301" y="1316567"/>
            <a:ext cx="9122833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通过自定义函数实现简易计算器功能</a:t>
            </a:r>
            <a:endParaRPr lang="zh-CN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5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1" y="1933585"/>
            <a:ext cx="7308851" cy="230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5" descr="office6\wpsassist\cache\A000220150319H14P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0000">
            <a:off x="1001185" y="3668185"/>
            <a:ext cx="2262716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95301" y="1151467"/>
            <a:ext cx="11561233" cy="49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zh-CN" sz="3200"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引用参数的函数</a:t>
            </a:r>
            <a:endParaRPr lang="zh-CN" altLang="zh-CN" sz="3200"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zh-CN" sz="3200"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可变参数个数的函数</a:t>
            </a:r>
            <a:endParaRPr lang="zh-CN" altLang="zh-CN" sz="3200"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zh-CN" sz="3200"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变量函数</a:t>
            </a:r>
            <a:endParaRPr lang="zh-CN" altLang="zh-CN" sz="3200"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zh-CN" sz="3200">
                <a:latin typeface="Franklin Gothic Medium" panose="020B0603020102020204" charset="0"/>
                <a:ea typeface="微软雅黑" panose="020B0503020204020204" pitchFamily="34" charset="-122"/>
                <a:sym typeface="Franklin Gothic Medium" panose="020B0603020102020204" charset="0"/>
              </a:rPr>
              <a:t>回调函数</a:t>
            </a:r>
            <a:endParaRPr lang="zh-CN" altLang="zh-CN" sz="3200">
              <a:latin typeface="Franklin Gothic Medium" panose="020B0603020102020204" charset="0"/>
              <a:ea typeface="微软雅黑" panose="020B0503020204020204" pitchFamily="34" charset="-122"/>
              <a:sym typeface="Franklin Gothic Medium" panose="020B060302010202020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lang="zh-CN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endParaRPr lang="zh-CN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 noChangeArrowheads="1"/>
          </p:cNvSpPr>
          <p:nvPr>
            <p:ph type="title" idx="4294967295"/>
          </p:nvPr>
        </p:nvSpPr>
        <p:spPr>
          <a:xfrm>
            <a:off x="207433" y="16933"/>
            <a:ext cx="10972800" cy="1143000"/>
          </a:xfrm>
        </p:spPr>
        <p:txBody>
          <a:bodyPr/>
          <a:lstStyle/>
          <a:p>
            <a:r>
              <a:rPr lang="en-US" altLang="zh-CN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3735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函数的常见类型</a:t>
            </a:r>
            <a:endParaRPr lang="zh-CN" altLang="en-US" sz="3735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2409</Words>
  <Application>WPS 演示</Application>
  <PresentationFormat>自定义</PresentationFormat>
  <Paragraphs>198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PowerPoint 演示文稿</vt:lpstr>
      <vt:lpstr>2 自定义函数</vt:lpstr>
      <vt:lpstr>2.1函数参数</vt:lpstr>
      <vt:lpstr>2.2 函数return返回值</vt:lpstr>
      <vt:lpstr>思考:</vt:lpstr>
      <vt:lpstr>3 函数的常见类型</vt:lpstr>
      <vt:lpstr>3.1 引用参数的函数</vt:lpstr>
      <vt:lpstr>3.2 可变参数个数的函数</vt:lpstr>
      <vt:lpstr>3.3 可变函数（变量函数）</vt:lpstr>
      <vt:lpstr>3.4 回调函数 </vt:lpstr>
      <vt:lpstr>3.5 递归函数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211</cp:revision>
  <dcterms:created xsi:type="dcterms:W3CDTF">2016-09-06T02:25:00Z</dcterms:created>
  <dcterms:modified xsi:type="dcterms:W3CDTF">2019-07-25T08:50:40Z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