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312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14"/>
    <p:restoredTop sz="97778" autoAdjust="0"/>
  </p:normalViewPr>
  <p:slideViewPr>
    <p:cSldViewPr snapToGrid="0" snapToObjects="1">
      <p:cViewPr varScale="1">
        <p:scale>
          <a:sx n="114" d="100"/>
          <a:sy n="114" d="100"/>
        </p:scale>
        <p:origin x="-2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var_dump(usort($arr,function($x,$y){</a:t>
            </a:r>
            <a:endParaRPr lang="zh-CN" altLang="en-US"/>
          </a:p>
          <a:p>
            <a:r>
              <a:rPr lang="zh-CN" altLang="en-US"/>
              <a:t>    if(strlen($x)&lt;strlen($y)){</a:t>
            </a:r>
            <a:endParaRPr lang="zh-CN" altLang="en-US"/>
          </a:p>
          <a:p>
            <a:r>
              <a:rPr lang="zh-CN" altLang="en-US"/>
              <a:t>        return 1;</a:t>
            </a:r>
            <a:endParaRPr lang="zh-CN" altLang="en-US"/>
          </a:p>
          <a:p>
            <a:r>
              <a:rPr lang="zh-CN" altLang="en-US"/>
              <a:t>    }else if(strlen($x)&gt;strlen($y)){</a:t>
            </a:r>
            <a:endParaRPr lang="zh-CN" altLang="en-US"/>
          </a:p>
          <a:p>
            <a:r>
              <a:rPr lang="zh-CN" altLang="en-US"/>
              <a:t>        return -1;</a:t>
            </a:r>
            <a:endParaRPr lang="zh-CN" altLang="en-US"/>
          </a:p>
          <a:p>
            <a:r>
              <a:rPr lang="zh-CN" altLang="en-US"/>
              <a:t>    }else{</a:t>
            </a:r>
            <a:endParaRPr lang="zh-CN" altLang="en-US"/>
          </a:p>
          <a:p>
            <a:r>
              <a:rPr lang="zh-CN" altLang="en-US"/>
              <a:t>        return 0;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}));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654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7845" y="14544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45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4174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5915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616055" y="6564630"/>
            <a:ext cx="61150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09777" y="3310732"/>
            <a:ext cx="2236510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96147" y="1151468"/>
            <a:ext cx="11559540" cy="490135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6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/>
              <a:t>下标为字符串的数组</a:t>
            </a:r>
            <a:endParaRPr lang="zh-CN" altLang="zh-CN"/>
          </a:p>
          <a:p>
            <a:pPr lvl="0">
              <a:lnSpc>
                <a:spcPct val="16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/>
              <a:t>关联数组声明时下标必须用引号包含起来</a:t>
            </a:r>
            <a:endParaRPr lang="zh-CN" altLang="en-US"/>
          </a:p>
          <a:p>
            <a:pPr marL="0" indent="0">
              <a:lnSpc>
                <a:spcPct val="160000"/>
              </a:lnSpc>
              <a:buClr>
                <a:srgbClr val="00B0F0"/>
              </a:buClr>
              <a:buNone/>
            </a:pPr>
            <a:endParaRPr lang="zh-CN" altLang="en-US"/>
          </a:p>
          <a:p>
            <a:pPr marL="0" indent="0">
              <a:lnSpc>
                <a:spcPct val="160000"/>
              </a:lnSpc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关联数组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7533" y="3237653"/>
            <a:ext cx="6094307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array['name']='</a:t>
            </a:r>
            <a:r>
              <a:rPr lang="zh-CN" altLang="en-US" sz="2400" dirty="0"/>
              <a:t>张三</a:t>
            </a:r>
            <a:r>
              <a:rPr lang="en-US" altLang="zh-CN" sz="2400" dirty="0"/>
              <a:t>';</a:t>
            </a:r>
            <a:endParaRPr lang="en-US" altLang="zh-CN" sz="2400" dirty="0"/>
          </a:p>
          <a:p>
            <a:r>
              <a:rPr lang="en-US" altLang="zh-CN" sz="2400" dirty="0"/>
              <a:t>array['sex']='</a:t>
            </a:r>
            <a:r>
              <a:rPr lang="zh-CN" altLang="en-US" sz="2400" dirty="0"/>
              <a:t>男</a:t>
            </a:r>
            <a:r>
              <a:rPr lang="en-US" altLang="zh-CN" sz="2400" dirty="0"/>
              <a:t>';</a:t>
            </a:r>
            <a:endParaRPr lang="en-US" altLang="zh-CN" sz="2400" dirty="0"/>
          </a:p>
          <a:p>
            <a:r>
              <a:rPr lang="en-US" altLang="zh-CN" sz="2400" dirty="0"/>
              <a:t>array(</a:t>
            </a:r>
            <a:r>
              <a:rPr lang="en-US" altLang="zh-CN" sz="2400" dirty="0">
                <a:sym typeface="+mn-ea"/>
              </a:rPr>
              <a:t>'name'=&gt;</a:t>
            </a:r>
            <a:r>
              <a:rPr lang="en-US" altLang="zh-CN" sz="2400" dirty="0"/>
              <a:t>'</a:t>
            </a:r>
            <a:r>
              <a:rPr lang="zh-CN" altLang="en-US" sz="2400" dirty="0"/>
              <a:t>张三</a:t>
            </a:r>
            <a:r>
              <a:rPr lang="en-US" altLang="zh-CN" sz="2400" dirty="0"/>
              <a:t>','sex'=&gt;'</a:t>
            </a:r>
            <a:r>
              <a:rPr lang="zh-CN" altLang="en-US" sz="2400" dirty="0"/>
              <a:t>男</a:t>
            </a:r>
            <a:r>
              <a:rPr lang="en-US" altLang="zh-CN" sz="2400" dirty="0"/>
              <a:t>') ;</a:t>
            </a:r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['name'=&gt;'</a:t>
            </a:r>
            <a:r>
              <a:rPr lang="zh-CN" altLang="en-US" sz="2400" dirty="0">
                <a:sym typeface="+mn-ea"/>
              </a:rPr>
              <a:t>张三</a:t>
            </a:r>
            <a:r>
              <a:rPr lang="en-US" altLang="zh-CN" sz="2400" dirty="0">
                <a:sym typeface="+mn-ea"/>
              </a:rPr>
              <a:t>','sex'=&gt;'</a:t>
            </a:r>
            <a:r>
              <a:rPr lang="zh-CN" altLang="en-US" sz="2400" dirty="0">
                <a:sym typeface="+mn-ea"/>
              </a:rPr>
              <a:t>男</a:t>
            </a:r>
            <a:r>
              <a:rPr lang="en-US" altLang="zh-CN" sz="2400" dirty="0">
                <a:sym typeface="+mn-ea"/>
              </a:rPr>
              <a:t>'];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96147" y="1151468"/>
            <a:ext cx="11559540" cy="490135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6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/>
              <a:t>下标既有数字又有字符串的数组</a:t>
            </a:r>
            <a:endParaRPr lang="zh-CN" altLang="en-US"/>
          </a:p>
          <a:p>
            <a:pPr marL="0" indent="0">
              <a:lnSpc>
                <a:spcPct val="160000"/>
              </a:lnSpc>
              <a:buClr>
                <a:srgbClr val="00B0F0"/>
              </a:buClr>
              <a:buNone/>
            </a:pPr>
            <a:endParaRPr lang="zh-CN" altLang="en-US"/>
          </a:p>
          <a:p>
            <a:pPr marL="0" indent="0">
              <a:lnSpc>
                <a:spcPct val="160000"/>
              </a:lnSpc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混合数组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1230" y="2632075"/>
            <a:ext cx="9126220" cy="26549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$</a:t>
            </a:r>
            <a:r>
              <a:rPr lang="en-US" altLang="zh-CN" sz="2400" dirty="0" err="1">
                <a:sym typeface="+mn-ea"/>
              </a:rPr>
              <a:t>arr</a:t>
            </a:r>
            <a:r>
              <a:rPr lang="en-US" altLang="zh-CN" sz="2400" dirty="0">
                <a:sym typeface="+mn-ea"/>
              </a:rPr>
              <a:t>=['name'=&gt;'</a:t>
            </a:r>
            <a:r>
              <a:rPr lang="zh-CN" altLang="en-US" sz="2400" dirty="0">
                <a:sym typeface="+mn-ea"/>
              </a:rPr>
              <a:t>张三</a:t>
            </a:r>
            <a:r>
              <a:rPr lang="en-US" altLang="zh-CN" sz="2400" dirty="0">
                <a:sym typeface="+mn-ea"/>
              </a:rPr>
              <a:t>','</a:t>
            </a:r>
            <a:r>
              <a:rPr lang="en-US" altLang="zh-CN" sz="2400" dirty="0" err="1">
                <a:sym typeface="+mn-ea"/>
              </a:rPr>
              <a:t>Tom','sex</a:t>
            </a:r>
            <a:r>
              <a:rPr lang="en-US" altLang="zh-CN" sz="2400" dirty="0">
                <a:sym typeface="+mn-ea"/>
              </a:rPr>
              <a:t>'=&gt;'</a:t>
            </a:r>
            <a:r>
              <a:rPr lang="zh-CN" altLang="en-US" sz="2400" dirty="0">
                <a:sym typeface="+mn-ea"/>
              </a:rPr>
              <a:t>男</a:t>
            </a:r>
            <a:r>
              <a:rPr lang="en-US" altLang="zh-CN" sz="2400" dirty="0">
                <a:sym typeface="+mn-ea"/>
              </a:rPr>
              <a:t>','Jack',66=&gt;88,'Rose'];</a:t>
            </a:r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Tom</a:t>
            </a:r>
            <a:r>
              <a:rPr lang="zh-CN" altLang="zh-CN" sz="2400" dirty="0">
                <a:sym typeface="+mn-ea"/>
              </a:rPr>
              <a:t>的下标为  </a:t>
            </a:r>
            <a:r>
              <a:rPr lang="en-US" altLang="zh-CN" sz="2400" dirty="0" smtClean="0">
                <a:sym typeface="+mn-ea"/>
              </a:rPr>
              <a:t>? //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Jack</a:t>
            </a:r>
            <a:r>
              <a:rPr lang="zh-CN" altLang="zh-CN" sz="2400" dirty="0">
                <a:sym typeface="+mn-ea"/>
              </a:rPr>
              <a:t>的下标为  </a:t>
            </a:r>
            <a:r>
              <a:rPr lang="en-US" altLang="zh-CN" sz="2400" dirty="0" smtClean="0">
                <a:sym typeface="+mn-ea"/>
              </a:rPr>
              <a:t>? //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Rose</a:t>
            </a:r>
            <a:r>
              <a:rPr lang="zh-CN" altLang="zh-CN" sz="2400" dirty="0">
                <a:sym typeface="+mn-ea"/>
              </a:rPr>
              <a:t>的下标为  </a:t>
            </a:r>
            <a:r>
              <a:rPr lang="en-US" altLang="zh-CN" sz="2400" dirty="0" smtClean="0">
                <a:sym typeface="+mn-ea"/>
              </a:rPr>
              <a:t>? //</a:t>
            </a:r>
            <a:endParaRPr lang="en-US" altLang="zh-CN" sz="2400" dirty="0">
              <a:sym typeface="+mn-ea"/>
            </a:endParaRPr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228600" y="827194"/>
            <a:ext cx="10951633" cy="5983393"/>
          </a:xfrm>
          <a:prstGeom prst="rect">
            <a:avLst/>
          </a:prstGeom>
        </p:spPr>
        <p:txBody>
          <a:bodyPr>
            <a:normAutofit fontScale="95000"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如果数组的成员元素为数组则会构成多维数组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多维数组的声明</a:t>
            </a:r>
            <a:endParaRPr lang="zh-CN" altLang="en-US" sz="2000" b="1" dirty="0"/>
          </a:p>
          <a:p>
            <a:pPr marL="609600" lvl="1" indent="0">
              <a:buNone/>
            </a:pPr>
            <a:r>
              <a:rPr lang="en-US" altLang="zh-CN" sz="1700" dirty="0"/>
              <a:t>$</a:t>
            </a:r>
            <a:r>
              <a:rPr lang="en-US" altLang="zh-CN" sz="1700" dirty="0" err="1"/>
              <a:t>arr</a:t>
            </a:r>
            <a:r>
              <a:rPr lang="en-US" altLang="zh-CN" sz="1700" dirty="0"/>
              <a:t>=array(</a:t>
            </a:r>
            <a:endParaRPr lang="en-US" altLang="zh-CN" sz="1700" dirty="0"/>
          </a:p>
          <a:p>
            <a:pPr marL="609600" lvl="1" indent="0">
              <a:buNone/>
            </a:pPr>
            <a:r>
              <a:rPr lang="en-US" altLang="zh-CN" sz="1700" dirty="0"/>
              <a:t>     array(</a:t>
            </a:r>
            <a:endParaRPr lang="en-US" altLang="zh-CN" sz="1700" dirty="0"/>
          </a:p>
          <a:p>
            <a:pPr marL="609600" lvl="1" indent="0">
              <a:buNone/>
            </a:pPr>
            <a:r>
              <a:rPr lang="en-US" altLang="zh-CN" sz="1700" dirty="0"/>
              <a:t>         'name'=&gt;'</a:t>
            </a:r>
            <a:r>
              <a:rPr lang="zh-CN" altLang="en-US" sz="1700" dirty="0"/>
              <a:t>张三</a:t>
            </a:r>
            <a:r>
              <a:rPr lang="en-US" altLang="zh-CN" sz="1700" dirty="0"/>
              <a:t>',</a:t>
            </a:r>
            <a:endParaRPr lang="en-US" altLang="zh-CN" sz="1700" dirty="0"/>
          </a:p>
          <a:p>
            <a:pPr marL="609600" lvl="1" indent="0">
              <a:buNone/>
            </a:pPr>
            <a:r>
              <a:rPr lang="en-US" altLang="zh-CN" sz="1700" dirty="0"/>
              <a:t>         'sex'=&gt;'</a:t>
            </a:r>
            <a:r>
              <a:rPr lang="zh-CN" altLang="en-US" sz="1700" dirty="0"/>
              <a:t>男</a:t>
            </a:r>
            <a:r>
              <a:rPr lang="en-US" altLang="zh-CN" sz="1700" dirty="0"/>
              <a:t>',</a:t>
            </a:r>
            <a:endParaRPr lang="en-US" altLang="zh-CN" sz="1700" dirty="0"/>
          </a:p>
          <a:p>
            <a:pPr marL="609600" lvl="1" indent="0">
              <a:buNone/>
            </a:pPr>
            <a:r>
              <a:rPr lang="en-US" altLang="zh-CN" sz="1700" dirty="0"/>
              <a:t>         'interest' =&gt;array('</a:t>
            </a:r>
            <a:r>
              <a:rPr lang="zh-CN" altLang="en-US" sz="1700" dirty="0"/>
              <a:t>吃饭</a:t>
            </a:r>
            <a:r>
              <a:rPr lang="en-US" altLang="zh-CN" sz="1700" dirty="0"/>
              <a:t>','</a:t>
            </a:r>
            <a:r>
              <a:rPr lang="zh-CN" altLang="en-US" sz="1700" dirty="0"/>
              <a:t>睡觉</a:t>
            </a:r>
            <a:r>
              <a:rPr lang="en-US" altLang="zh-CN" sz="1700" dirty="0"/>
              <a:t>','</a:t>
            </a:r>
            <a:r>
              <a:rPr lang="zh-CN" altLang="en-US" sz="1700" b="1" dirty="0">
                <a:solidFill>
                  <a:srgbClr val="FF0000"/>
                </a:solidFill>
              </a:rPr>
              <a:t>听音乐</a:t>
            </a:r>
            <a:r>
              <a:rPr lang="en-US" altLang="zh-CN" sz="1700" dirty="0"/>
              <a:t>')</a:t>
            </a:r>
            <a:endParaRPr lang="en-US" altLang="zh-CN" sz="1700" dirty="0"/>
          </a:p>
          <a:p>
            <a:pPr marL="609600" lvl="1" indent="0">
              <a:buNone/>
            </a:pPr>
            <a:r>
              <a:rPr lang="en-US" altLang="zh-CN" sz="1700" dirty="0"/>
              <a:t>      ),</a:t>
            </a:r>
            <a:endParaRPr lang="en-US" altLang="zh-CN" sz="1700" dirty="0"/>
          </a:p>
          <a:p>
            <a:pPr marL="609600" lvl="1" indent="0">
              <a:buNone/>
            </a:pPr>
            <a:r>
              <a:rPr lang="en-US" altLang="zh-CN" sz="1700" dirty="0">
                <a:sym typeface="+mn-ea"/>
              </a:rPr>
              <a:t>     array(</a:t>
            </a:r>
            <a:endParaRPr lang="en-US" altLang="zh-CN" sz="1700" dirty="0">
              <a:sym typeface="+mn-ea"/>
            </a:endParaRPr>
          </a:p>
          <a:p>
            <a:pPr marL="609600" lvl="1" indent="0">
              <a:buNone/>
            </a:pPr>
            <a:r>
              <a:rPr lang="en-US" altLang="zh-CN" sz="1700" dirty="0">
                <a:sym typeface="+mn-ea"/>
              </a:rPr>
              <a:t>         'name'=&gt;'</a:t>
            </a:r>
            <a:r>
              <a:rPr lang="zh-CN" altLang="en-US" sz="1700" dirty="0">
                <a:sym typeface="+mn-ea"/>
              </a:rPr>
              <a:t>李四</a:t>
            </a:r>
            <a:r>
              <a:rPr lang="en-US" altLang="zh-CN" sz="1700" dirty="0">
                <a:sym typeface="+mn-ea"/>
              </a:rPr>
              <a:t>',</a:t>
            </a:r>
            <a:endParaRPr lang="en-US" altLang="zh-CN" sz="1700" dirty="0">
              <a:sym typeface="+mn-ea"/>
            </a:endParaRPr>
          </a:p>
          <a:p>
            <a:pPr marL="609600" lvl="1" indent="0">
              <a:buNone/>
            </a:pPr>
            <a:r>
              <a:rPr lang="en-US" altLang="zh-CN" sz="1700" dirty="0">
                <a:sym typeface="+mn-ea"/>
              </a:rPr>
              <a:t>         'sex'=&gt;'</a:t>
            </a:r>
            <a:r>
              <a:rPr lang="zh-CN" altLang="en-US" sz="1700" dirty="0">
                <a:sym typeface="+mn-ea"/>
              </a:rPr>
              <a:t>女</a:t>
            </a:r>
            <a:r>
              <a:rPr lang="en-US" altLang="zh-CN" sz="1700" dirty="0">
                <a:sym typeface="+mn-ea"/>
              </a:rPr>
              <a:t>',</a:t>
            </a:r>
            <a:endParaRPr lang="en-US" altLang="zh-CN" sz="1700" dirty="0">
              <a:sym typeface="+mn-ea"/>
            </a:endParaRPr>
          </a:p>
          <a:p>
            <a:pPr marL="609600" lvl="1" indent="0">
              <a:buNone/>
            </a:pPr>
            <a:r>
              <a:rPr lang="en-US" altLang="zh-CN" sz="1700" dirty="0">
                <a:sym typeface="+mn-ea"/>
              </a:rPr>
              <a:t>         'interest' =&gt;array('</a:t>
            </a:r>
            <a:r>
              <a:rPr lang="zh-CN" altLang="en-US" sz="1700" dirty="0">
                <a:sym typeface="+mn-ea"/>
              </a:rPr>
              <a:t>吃饭</a:t>
            </a:r>
            <a:r>
              <a:rPr lang="en-US" altLang="zh-CN" sz="1700" dirty="0">
                <a:sym typeface="+mn-ea"/>
              </a:rPr>
              <a:t>','</a:t>
            </a:r>
            <a:r>
              <a:rPr lang="zh-CN" altLang="en-US" sz="1700" dirty="0">
                <a:sym typeface="+mn-ea"/>
              </a:rPr>
              <a:t>睡觉</a:t>
            </a:r>
            <a:r>
              <a:rPr lang="en-US" altLang="zh-CN" sz="1700" dirty="0">
                <a:sym typeface="+mn-ea"/>
              </a:rPr>
              <a:t>','</a:t>
            </a:r>
            <a:r>
              <a:rPr lang="zh-CN" altLang="en-US" sz="1700" dirty="0">
                <a:sym typeface="+mn-ea"/>
              </a:rPr>
              <a:t>学</a:t>
            </a:r>
            <a:r>
              <a:rPr lang="en-US" altLang="zh-CN" sz="1700" dirty="0">
                <a:sym typeface="+mn-ea"/>
              </a:rPr>
              <a:t>PHP')</a:t>
            </a:r>
            <a:endParaRPr lang="en-US" altLang="zh-CN" sz="1700" dirty="0">
              <a:sym typeface="+mn-ea"/>
            </a:endParaRPr>
          </a:p>
          <a:p>
            <a:pPr marL="609600" lvl="1" indent="0">
              <a:buNone/>
            </a:pPr>
            <a:r>
              <a:rPr lang="en-US" altLang="zh-CN" sz="1700" dirty="0">
                <a:sym typeface="+mn-ea"/>
              </a:rPr>
              <a:t>      ),</a:t>
            </a:r>
            <a:endParaRPr lang="en-US" altLang="zh-CN" sz="1700" dirty="0">
              <a:sym typeface="+mn-ea"/>
            </a:endParaRPr>
          </a:p>
          <a:p>
            <a:pPr marL="609600" lvl="1" indent="0">
              <a:buNone/>
            </a:pPr>
            <a:r>
              <a:rPr lang="en-US" altLang="zh-CN" sz="1700" dirty="0">
                <a:sym typeface="+mn-ea"/>
              </a:rPr>
              <a:t>     ........</a:t>
            </a:r>
            <a:endParaRPr lang="en-US" altLang="zh-CN" sz="1700" dirty="0">
              <a:sym typeface="+mn-ea"/>
            </a:endParaRPr>
          </a:p>
          <a:p>
            <a:pPr marL="609600" lvl="1" indent="0">
              <a:lnSpc>
                <a:spcPct val="150000"/>
              </a:lnSpc>
              <a:buNone/>
            </a:pPr>
            <a:r>
              <a:rPr lang="en-US" altLang="zh-CN" sz="1700" dirty="0"/>
              <a:t>)</a:t>
            </a:r>
            <a:endParaRPr lang="en-US" altLang="zh-CN" sz="1700" dirty="0"/>
          </a:p>
          <a:p>
            <a:pPr marL="381000" indent="-3810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000" b="1" dirty="0">
                <a:sym typeface="+mn-ea"/>
              </a:rPr>
              <a:t>多维数组的取值</a:t>
            </a:r>
            <a:r>
              <a:rPr lang="en-US" altLang="zh-CN" sz="2000" b="1" dirty="0">
                <a:sym typeface="+mn-ea"/>
              </a:rPr>
              <a:t>:  $</a:t>
            </a:r>
            <a:r>
              <a:rPr lang="en-US" altLang="zh-CN" sz="2000" b="1" dirty="0" err="1">
                <a:sym typeface="+mn-ea"/>
              </a:rPr>
              <a:t>arr</a:t>
            </a:r>
            <a:r>
              <a:rPr lang="en-US" altLang="zh-CN" sz="2000" b="1" dirty="0">
                <a:sym typeface="+mn-ea"/>
              </a:rPr>
              <a:t>[0][interest][2]</a:t>
            </a:r>
            <a:endParaRPr lang="en-US" altLang="zh-CN" sz="2000" b="1" dirty="0">
              <a:sym typeface="+mn-ea"/>
            </a:endParaRPr>
          </a:p>
          <a:p>
            <a:pPr marL="0" indent="0">
              <a:buClr>
                <a:srgbClr val="00B0F0"/>
              </a:buClr>
              <a:buNone/>
            </a:pPr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7433" y="16934"/>
            <a:ext cx="10972800" cy="810260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3.4</a:t>
            </a:r>
            <a:r>
              <a:rPr lang="en-US" altLang="zh-CN" sz="4000" dirty="0">
                <a:latin typeface="Franklin Gothic Medium" panose="020B0603020102020204" charset="0"/>
                <a:sym typeface="Arial" panose="020B0604020202020204" pitchFamily="34" charset="0"/>
              </a:rPr>
              <a:t> </a:t>
            </a:r>
            <a:r>
              <a:rPr lang="zh-CN" altLang="en-US" sz="4000" dirty="0">
                <a:latin typeface="Franklin Gothic Medium" panose="020B0603020102020204" charset="0"/>
                <a:sym typeface="Arial" panose="020B0604020202020204" pitchFamily="34" charset="0"/>
              </a:rPr>
              <a:t>多维数组</a:t>
            </a:r>
            <a:endParaRPr lang="zh-CN" altLang="en-US" sz="4000" dirty="0">
              <a:latin typeface="Franklin Gothic Medium" panose="020B060302010202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27474" y="1220048"/>
            <a:ext cx="9877213" cy="45051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665" dirty="0">
                <a:sym typeface="+mn-ea"/>
              </a:rPr>
              <a:t>使用</a:t>
            </a:r>
            <a:r>
              <a:rPr lang="en-US" altLang="zh-CN" sz="2665" dirty="0">
                <a:sym typeface="+mn-ea"/>
              </a:rPr>
              <a:t>for</a:t>
            </a:r>
            <a:r>
              <a:rPr lang="zh-CN" altLang="en-US" sz="2665" dirty="0">
                <a:sym typeface="+mn-ea"/>
              </a:rPr>
              <a:t>语句循环遍历数组</a:t>
            </a:r>
            <a:endParaRPr lang="zh-CN" altLang="en-US" sz="2665" dirty="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665" dirty="0">
                <a:sym typeface="+mn-ea"/>
              </a:rPr>
              <a:t>使用</a:t>
            </a:r>
            <a:r>
              <a:rPr lang="en-US" altLang="zh-CN" sz="2665" b="1" dirty="0" err="1">
                <a:solidFill>
                  <a:srgbClr val="FF0000"/>
                </a:solidFill>
                <a:sym typeface="+mn-ea"/>
              </a:rPr>
              <a:t>foreach</a:t>
            </a:r>
            <a:r>
              <a:rPr lang="zh-CN" altLang="en-US" sz="2665" dirty="0">
                <a:sym typeface="+mn-ea"/>
              </a:rPr>
              <a:t>语句遍历数</a:t>
            </a:r>
            <a:r>
              <a:rPr lang="zh-CN" altLang="en-US" sz="2665" dirty="0" smtClean="0">
                <a:sym typeface="+mn-ea"/>
              </a:rPr>
              <a:t>组</a:t>
            </a:r>
            <a:endParaRPr lang="zh-CN" altLang="en-US" sz="2665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4183" y="-253"/>
            <a:ext cx="10972800" cy="1143000"/>
          </a:xfrm>
        </p:spPr>
        <p:txBody>
          <a:bodyPr/>
          <a:lstStyle/>
          <a:p>
            <a:r>
              <a:rPr lang="en-US" altLang="zh-CN"/>
              <a:t>4 </a:t>
            </a:r>
            <a:r>
              <a:rPr lang="zh-CN" altLang="zh-CN"/>
              <a:t>数组的遍历</a:t>
            </a:r>
            <a:endParaRPr lang="zh-CN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 dirty="0" smtClean="0">
                <a:sym typeface="+mn-ea"/>
              </a:rPr>
              <a:t>使</a:t>
            </a:r>
            <a:r>
              <a:rPr lang="zh-CN" altLang="en-US" smtClean="0">
                <a:sym typeface="+mn-ea"/>
              </a:rPr>
              <a:t>用</a:t>
            </a:r>
            <a:r>
              <a:rPr lang="en-US" altLang="zh-CN" smtClean="0">
                <a:sym typeface="+mn-ea"/>
              </a:rPr>
              <a:t>for</a:t>
            </a:r>
            <a:r>
              <a:rPr lang="zh-CN" altLang="en-US">
                <a:sym typeface="+mn-ea"/>
              </a:rPr>
              <a:t>循环语句遍</a:t>
            </a:r>
            <a:r>
              <a:rPr lang="zh-CN" altLang="en-US" dirty="0" smtClean="0">
                <a:sym typeface="+mn-ea"/>
              </a:rPr>
              <a:t>历数组</a:t>
            </a:r>
            <a:endParaRPr lang="en-US" altLang="zh-CN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1860" y="1220894"/>
            <a:ext cx="10456333" cy="319701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&lt;?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$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=array('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田七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for($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 $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&lt;count($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$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echo "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大家好,我是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".($i+1)."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号选手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{$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[$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]}&lt;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&gt;";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1860" y="4654974"/>
            <a:ext cx="10326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使用for循环只适合输出索引式数组，并且数组下标是从0开始连续的整数。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但是可以使用array_values（）函数来弥补数组下标不足的地方。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array_values()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：返回数组中所有的值并给其重新建立数字索引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4" y="1316567"/>
            <a:ext cx="10538460" cy="50969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altLang="zh-CN" i="1" dirty="0" err="1" smtClean="0">
                <a:sym typeface="+mn-ea"/>
              </a:rPr>
              <a:t>foreach</a:t>
            </a:r>
            <a:r>
              <a:rPr lang="en-GB" altLang="zh-CN" dirty="0" smtClean="0">
                <a:sym typeface="+mn-ea"/>
              </a:rPr>
              <a:t> </a:t>
            </a:r>
            <a:r>
              <a:rPr lang="zh-CN" altLang="en-GB" dirty="0" smtClean="0">
                <a:sym typeface="+mn-ea"/>
              </a:rPr>
              <a:t>仅用于数组的遍历，有两种语法</a:t>
            </a:r>
            <a:endParaRPr lang="zh-CN" altLang="en-GB" dirty="0" smtClean="0">
              <a:sym typeface="+mn-ea"/>
            </a:endParaRPr>
          </a:p>
          <a:p>
            <a:r>
              <a:rPr lang="zh-CN" altLang="en-US" dirty="0"/>
              <a:t>语法一：</a:t>
            </a:r>
            <a:endParaRPr lang="zh-CN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b="1" dirty="0" smtClean="0">
                <a:solidFill>
                  <a:srgbClr val="FF0000"/>
                </a:solidFill>
                <a:sym typeface="+mn-ea"/>
              </a:rPr>
              <a:t>		</a:t>
            </a:r>
            <a:r>
              <a:rPr lang="en-GB" altLang="zh-CN" b="1" dirty="0" err="1" smtClean="0">
                <a:solidFill>
                  <a:srgbClr val="FF0000"/>
                </a:solidFill>
                <a:sym typeface="+mn-ea"/>
              </a:rPr>
              <a:t>foreach</a:t>
            </a:r>
            <a:r>
              <a:rPr lang="en-GB" altLang="zh-CN" b="1" dirty="0" smtClean="0">
                <a:solidFill>
                  <a:srgbClr val="FF0000"/>
                </a:solidFill>
                <a:sym typeface="+mn-ea"/>
              </a:rPr>
              <a:t> (</a:t>
            </a:r>
            <a:r>
              <a:rPr lang="en-US" altLang="en-GB" b="1" dirty="0" smtClean="0">
                <a:solidFill>
                  <a:srgbClr val="FF0000"/>
                </a:solidFill>
                <a:sym typeface="+mn-ea"/>
              </a:rPr>
              <a:t>$arr</a:t>
            </a:r>
            <a:r>
              <a:rPr lang="en-GB" altLang="zh-CN" b="1" dirty="0" smtClean="0">
                <a:solidFill>
                  <a:srgbClr val="FF0000"/>
                </a:solidFill>
                <a:sym typeface="+mn-ea"/>
              </a:rPr>
              <a:t> as $value) </a:t>
            </a:r>
            <a:r>
              <a:rPr lang="en-US" altLang="en-GB" b="1" dirty="0" smtClean="0">
                <a:solidFill>
                  <a:srgbClr val="FF0000"/>
                </a:solidFill>
                <a:sym typeface="+mn-ea"/>
              </a:rPr>
              <a:t>{</a:t>
            </a:r>
            <a:endParaRPr lang="en-US" altLang="en-GB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b="1" dirty="0" smtClean="0">
                <a:solidFill>
                  <a:srgbClr val="FF0000"/>
                </a:solidFill>
                <a:sym typeface="+mn-ea"/>
              </a:rPr>
              <a:t>			…..statement</a:t>
            </a:r>
            <a:endParaRPr lang="en-GB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b="1" dirty="0" smtClean="0">
                <a:solidFill>
                  <a:srgbClr val="FF0000"/>
                </a:solidFill>
                <a:sym typeface="+mn-ea"/>
              </a:rPr>
              <a:t>		</a:t>
            </a:r>
            <a:r>
              <a:rPr lang="en-US" altLang="en-GB" b="1" dirty="0" smtClean="0">
                <a:solidFill>
                  <a:srgbClr val="FF0000"/>
                </a:solidFill>
                <a:sym typeface="+mn-ea"/>
              </a:rPr>
              <a:t>}</a:t>
            </a:r>
            <a:endParaRPr lang="en-US" altLang="en-GB" b="1" dirty="0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/>
              <a:t>语法二：</a:t>
            </a:r>
            <a:endParaRPr lang="zh-CN" altLang="en-US" dirty="0"/>
          </a:p>
          <a:p>
            <a:pPr marL="0" indent="0">
              <a:buNone/>
            </a:pPr>
            <a:r>
              <a:rPr lang="en-GB" altLang="zh-CN" b="1" dirty="0" err="1" smtClean="0">
                <a:solidFill>
                  <a:srgbClr val="007635"/>
                </a:solidFill>
                <a:sym typeface="+mn-ea"/>
              </a:rPr>
              <a:t>         foreach</a:t>
            </a:r>
            <a:r>
              <a:rPr lang="en-GB" altLang="zh-CN" b="1" dirty="0" smtClean="0">
                <a:solidFill>
                  <a:srgbClr val="007635"/>
                </a:solidFill>
                <a:sym typeface="+mn-ea"/>
              </a:rPr>
              <a:t> (</a:t>
            </a:r>
            <a:r>
              <a:rPr lang="en-US" altLang="en-GB" b="1" dirty="0" err="1" smtClean="0">
                <a:solidFill>
                  <a:srgbClr val="007635"/>
                </a:solidFill>
                <a:sym typeface="+mn-ea"/>
              </a:rPr>
              <a:t>$arr  </a:t>
            </a:r>
            <a:r>
              <a:rPr lang="en-GB" altLang="zh-CN" b="1" dirty="0" smtClean="0">
                <a:solidFill>
                  <a:srgbClr val="007635"/>
                </a:solidFill>
                <a:sym typeface="+mn-ea"/>
              </a:rPr>
              <a:t>as $key =&gt; $value) </a:t>
            </a:r>
            <a:r>
              <a:rPr lang="en-US" altLang="en-GB" b="1" dirty="0" smtClean="0">
                <a:solidFill>
                  <a:srgbClr val="007635"/>
                </a:solidFill>
                <a:sym typeface="+mn-ea"/>
              </a:rPr>
              <a:t>{</a:t>
            </a:r>
            <a:r>
              <a:rPr lang="en-GB" altLang="zh-CN" b="1" dirty="0" smtClean="0">
                <a:solidFill>
                  <a:srgbClr val="007635"/>
                </a:solidFill>
                <a:sym typeface="+mn-ea"/>
              </a:rPr>
              <a:t>			         …..statement</a:t>
            </a:r>
            <a:endParaRPr lang="en-GB" altLang="zh-CN" b="1" dirty="0" smtClean="0">
              <a:solidFill>
                <a:srgbClr val="007635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7635"/>
                </a:solidFill>
              </a:rPr>
              <a:t>         </a:t>
            </a:r>
            <a:r>
              <a:rPr lang="en-US" altLang="zh-CN" b="1" dirty="0">
                <a:solidFill>
                  <a:srgbClr val="007635"/>
                </a:solidFill>
              </a:rPr>
              <a:t>}</a:t>
            </a:r>
            <a:endParaRPr lang="en-US" altLang="zh-CN" b="1" dirty="0">
              <a:solidFill>
                <a:srgbClr val="007635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使用</a:t>
            </a:r>
            <a:r>
              <a:rPr lang="en-US" altLang="zh-CN"/>
              <a:t>foreach</a:t>
            </a:r>
            <a:r>
              <a:rPr lang="zh-CN" altLang="en-US"/>
              <a:t>遍历数组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4" y="740834"/>
            <a:ext cx="9872133" cy="4489873"/>
          </a:xfrm>
          <a:prstGeom prst="rect">
            <a:avLst/>
          </a:prstGeom>
        </p:spPr>
        <p:txBody>
          <a:bodyPr/>
          <a:lstStyle/>
          <a:p>
            <a:r>
              <a:rPr lang="zh-CN" altLang="en-GB" sz="2135" dirty="0">
                <a:solidFill>
                  <a:srgbClr val="000000"/>
                </a:solidFill>
                <a:sym typeface="+mn-ea"/>
              </a:rPr>
              <a:t>第一种格式遍历给定的数组。每次循环中，当前元素的值被赋给 </a:t>
            </a:r>
            <a:r>
              <a:rPr lang="en-GB" altLang="zh-CN" sz="2135" dirty="0">
                <a:solidFill>
                  <a:srgbClr val="000000"/>
                </a:solidFill>
                <a:sym typeface="+mn-ea"/>
              </a:rPr>
              <a:t>$value </a:t>
            </a:r>
            <a:r>
              <a:rPr lang="zh-CN" altLang="en-GB" sz="2135" dirty="0">
                <a:solidFill>
                  <a:srgbClr val="000000"/>
                </a:solidFill>
                <a:sym typeface="+mn-ea"/>
              </a:rPr>
              <a:t>并且数组内部的指针向前移一步</a:t>
            </a:r>
            <a:endParaRPr lang="zh-CN" altLang="en-GB" sz="2135" dirty="0">
              <a:solidFill>
                <a:srgbClr val="000000"/>
              </a:solidFill>
              <a:sym typeface="+mn-ea"/>
            </a:endParaRPr>
          </a:p>
          <a:p>
            <a:r>
              <a:rPr lang="zh-CN" altLang="en-GB" sz="2135" dirty="0">
                <a:sym typeface="+mn-ea"/>
              </a:rPr>
              <a:t>第二种格式做同样的事，而且当前元素的下标也会在每次循环中被赋给变量 </a:t>
            </a:r>
            <a:r>
              <a:rPr lang="en-GB" altLang="zh-CN" sz="2135" dirty="0">
                <a:sym typeface="+mn-ea"/>
              </a:rPr>
              <a:t>$key</a:t>
            </a:r>
            <a:endParaRPr lang="en-GB" altLang="zh-CN" sz="2135" dirty="0">
              <a:sym typeface="+mn-ea"/>
            </a:endParaRPr>
          </a:p>
          <a:p>
            <a:r>
              <a:rPr lang="zh-CN" altLang="en-GB" sz="2135" dirty="0">
                <a:sym typeface="+mn-ea"/>
              </a:rPr>
              <a:t>当 </a:t>
            </a:r>
            <a:r>
              <a:rPr lang="en-GB" altLang="zh-CN" sz="2135" dirty="0" err="1">
                <a:sym typeface="+mn-ea"/>
              </a:rPr>
              <a:t>foreach</a:t>
            </a:r>
            <a:r>
              <a:rPr lang="en-GB" altLang="zh-CN" sz="2135" dirty="0">
                <a:sym typeface="+mn-ea"/>
              </a:rPr>
              <a:t> </a:t>
            </a:r>
            <a:r>
              <a:rPr lang="zh-CN" altLang="en-GB" sz="2135" dirty="0">
                <a:sym typeface="+mn-ea"/>
              </a:rPr>
              <a:t>开始执行时，数组内部的指针会自动指向第一个单元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04053" y="2745740"/>
            <a:ext cx="7624233" cy="30777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spcBef>
                <a:spcPts val="1200"/>
              </a:spcBef>
            </a:pPr>
            <a:r>
              <a:rPr lang="en-GB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&lt;?</a:t>
            </a:r>
            <a:r>
              <a:rPr lang="en-GB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php</a:t>
            </a:r>
            <a:endParaRPr lang="en-GB" altLang="zh-CN" sz="2400" dirty="0" err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1200"/>
              </a:spcBef>
            </a:pPr>
            <a:r>
              <a:rPr lang="en-GB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	</a:t>
            </a:r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$a</a:t>
            </a:r>
            <a:r>
              <a:rPr lang="en-GB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=array(10,20,30,40,50,60);</a:t>
            </a:r>
            <a:endParaRPr lang="en-GB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1200"/>
              </a:spcBef>
            </a:pPr>
            <a:r>
              <a:rPr lang="en-GB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	</a:t>
            </a:r>
            <a:r>
              <a:rPr lang="en-GB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foreach</a:t>
            </a:r>
            <a:r>
              <a:rPr lang="en-GB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$a</a:t>
            </a:r>
            <a:r>
              <a:rPr lang="en-GB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as </a:t>
            </a:r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$k</a:t>
            </a:r>
            <a:r>
              <a:rPr lang="en-GB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=&gt;</a:t>
            </a:r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$v</a:t>
            </a:r>
            <a:r>
              <a:rPr lang="en-GB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 {</a:t>
            </a:r>
            <a:endParaRPr lang="en-GB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1200"/>
              </a:spcBef>
            </a:pPr>
            <a:r>
              <a:rPr lang="en-GB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	       echo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"</a:t>
            </a:r>
            <a:r>
              <a:rPr lang="en-GB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$k =&gt; $v &lt;</a:t>
            </a:r>
            <a:r>
              <a:rPr lang="en-GB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br</a:t>
            </a:r>
            <a:r>
              <a:rPr lang="en-GB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&gt;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";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1200"/>
              </a:spcBef>
            </a:pPr>
            <a:r>
              <a:rPr lang="en-GB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	}</a:t>
            </a:r>
            <a:endParaRPr lang="en-GB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lvl="1">
              <a:spcBef>
                <a:spcPts val="1200"/>
              </a:spcBef>
            </a:pPr>
            <a:r>
              <a:rPr lang="en-GB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?&gt;</a:t>
            </a:r>
            <a:endParaRPr lang="en-GB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4" y="1125220"/>
            <a:ext cx="10250593" cy="5054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ym typeface="+mn-ea"/>
              </a:rPr>
              <a:t>数组统计相关函数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ym typeface="+mn-ea"/>
              </a:rPr>
              <a:t>指针移动相关函数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ym typeface="+mn-ea"/>
              </a:rPr>
              <a:t>插入、删除数组元素相关函数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ym typeface="+mn-ea"/>
              </a:rPr>
              <a:t>数组元素操作相关函数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ym typeface="+mn-ea"/>
              </a:rPr>
              <a:t>数组排序相关函数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ym typeface="+mn-ea"/>
              </a:rPr>
              <a:t>数组操作相关函数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ym typeface="+mn-ea"/>
              </a:rPr>
              <a:t>数</a:t>
            </a:r>
            <a:r>
              <a:rPr lang="zh-CN" altLang="en-US" sz="2400" dirty="0">
                <a:sym typeface="+mn-ea"/>
              </a:rPr>
              <a:t>组键、值相关函数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ym typeface="+mn-ea"/>
              </a:rPr>
              <a:t>与数组相关的非数组函数库函数</a:t>
            </a:r>
            <a:endParaRPr lang="zh-CN" altLang="en-US" sz="2400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5 </a:t>
            </a:r>
            <a:r>
              <a:rPr lang="zh-CN" altLang="en-US" sz="4000"/>
              <a:t>数组函数库</a:t>
            </a:r>
            <a:endParaRPr lang="zh-CN" altLang="en-US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7413"/>
            <a:ext cx="10740813" cy="5095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>
                <a:sym typeface="MS PGothic" panose="020B0600070205080204" charset="-128"/>
              </a:rPr>
              <a:t>int </a:t>
            </a:r>
            <a:r>
              <a:rPr lang="en-US" altLang="zh-CN" sz="2000" b="1" dirty="0">
                <a:solidFill>
                  <a:srgbClr val="FF0000"/>
                </a:solidFill>
                <a:sym typeface="MS PGothic" panose="020B0600070205080204" charset="-128"/>
              </a:rPr>
              <a:t>count</a:t>
            </a:r>
            <a:r>
              <a:rPr lang="en-US" altLang="zh-CN" sz="2000" dirty="0">
                <a:sym typeface="MS PGothic" panose="020B0600070205080204" charset="-128"/>
              </a:rPr>
              <a:t>(</a:t>
            </a:r>
            <a:r>
              <a:rPr lang="zh-CN" altLang="en-US" sz="2000" dirty="0">
                <a:sym typeface="+mn-ea"/>
              </a:rPr>
              <a:t>array</a:t>
            </a:r>
            <a:r>
              <a:rPr lang="en-US" altLang="zh-CN" sz="2000" dirty="0">
                <a:sym typeface="MS PGothic" panose="020B0600070205080204" charset="-128"/>
              </a:rPr>
              <a:t>)     </a:t>
            </a:r>
            <a:endParaRPr lang="en-US" altLang="zh-CN" sz="2000" dirty="0">
              <a:sym typeface="MS PGothic" panose="020B0600070205080204" charset="-128"/>
            </a:endParaRPr>
          </a:p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zh-CN" sz="2000" dirty="0">
                <a:sym typeface="MS PGothic" panose="020B0600070205080204" charset="-128"/>
              </a:rPr>
              <a:t>    返回数组中元素的数目</a:t>
            </a:r>
            <a:endParaRPr lang="en-US" altLang="zh-CN" sz="2000" dirty="0">
              <a:sym typeface="MS PGothic" panose="020B0600070205080204" charset="-128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>
                <a:sym typeface="MS PGothic" panose="020B0600070205080204" charset="-128"/>
              </a:rPr>
              <a:t>int </a:t>
            </a:r>
            <a:r>
              <a:rPr lang="en-US" altLang="zh-CN" sz="2000" b="1" dirty="0">
                <a:solidFill>
                  <a:srgbClr val="FF0000"/>
                </a:solidFill>
                <a:sym typeface="MS PGothic" panose="020B0600070205080204" charset="-128"/>
              </a:rPr>
              <a:t>sizeof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S PGothic" panose="020B0600070205080204" charset="-128"/>
              </a:rPr>
              <a:t>(</a:t>
            </a:r>
            <a:r>
              <a:rPr lang="zh-CN" altLang="en-US" sz="2000" dirty="0">
                <a:sym typeface="+mn-ea"/>
              </a:rPr>
              <a:t>array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S PGothic" panose="020B0600070205080204" charset="-128"/>
              </a:rPr>
              <a:t>)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sym typeface="MS PGothic" panose="020B0600070205080204" charset="-128"/>
            </a:endParaRPr>
          </a:p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zh-CN" sz="2000" dirty="0">
                <a:sym typeface="MS PGothic" panose="020B0600070205080204" charset="-128"/>
              </a:rPr>
              <a:t>    count() 的别名。</a:t>
            </a:r>
            <a:endParaRPr lang="en-US" altLang="zh-CN" sz="2000" dirty="0">
              <a:sym typeface="MS PGothic" panose="020B0600070205080204" charset="-128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>
                <a:sym typeface="MS PGothic" panose="020B0600070205080204" charset="-128"/>
              </a:rPr>
              <a:t>array </a:t>
            </a:r>
            <a:r>
              <a:rPr lang="zh-CN" altLang="en-US" sz="2000" b="1" dirty="0">
                <a:solidFill>
                  <a:srgbClr val="FF0000"/>
                </a:solidFill>
                <a:sym typeface="MS PGothic" panose="020B0600070205080204" charset="-128"/>
              </a:rPr>
              <a:t>array_count_values</a:t>
            </a:r>
            <a:r>
              <a:rPr lang="en-US" altLang="zh-CN" sz="2000" dirty="0">
                <a:sym typeface="MS PGothic" panose="020B0600070205080204" charset="-128"/>
              </a:rPr>
              <a:t>(</a:t>
            </a:r>
            <a:r>
              <a:rPr lang="zh-CN" altLang="en-US" sz="2000" dirty="0">
                <a:sym typeface="+mn-ea"/>
              </a:rPr>
              <a:t>array</a:t>
            </a:r>
            <a:r>
              <a:rPr lang="en-US" altLang="zh-CN" sz="2000" dirty="0">
                <a:sym typeface="MS PGothic" panose="020B0600070205080204" charset="-128"/>
              </a:rPr>
              <a:t>)</a:t>
            </a:r>
            <a:endParaRPr lang="en-US" altLang="zh-CN" sz="2000" dirty="0">
              <a:sym typeface="MS PGothic" panose="020B0600070205080204" charset="-128"/>
            </a:endParaRPr>
          </a:p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zh-CN" sz="2000" dirty="0">
                <a:sym typeface="MS PGothic" panose="020B0600070205080204" charset="-128"/>
              </a:rPr>
              <a:t>     用于统计数组中值出现的次数,</a:t>
            </a:r>
            <a:r>
              <a:rPr lang="zh-CN" altLang="en-US" sz="2000" dirty="0">
                <a:sym typeface="MS PGothic" panose="020B0600070205080204" charset="-128"/>
              </a:rPr>
              <a:t>统计结果以数组形式返回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数组统计相关函数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39327" y="918634"/>
            <a:ext cx="11217487" cy="49911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 smtClean="0">
                <a:sym typeface="MS PGothic" panose="020B0600070205080204" charset="-128"/>
              </a:rPr>
              <a:t>mixed </a:t>
            </a:r>
            <a:r>
              <a:rPr lang="en-US" altLang="zh-CN" sz="2000" b="1" dirty="0">
                <a:solidFill>
                  <a:srgbClr val="FF0000"/>
                </a:solidFill>
                <a:sym typeface="MS PGothic" panose="020B0600070205080204" charset="-128"/>
              </a:rPr>
              <a:t>current</a:t>
            </a:r>
            <a:r>
              <a:rPr lang="en-US" altLang="zh-CN" sz="2000" dirty="0">
                <a:sym typeface="MS PGothic" panose="020B0600070205080204" charset="-128"/>
              </a:rPr>
              <a:t>(</a:t>
            </a:r>
            <a:r>
              <a:rPr lang="zh-CN" altLang="en-US" sz="2000" dirty="0">
                <a:sym typeface="+mn-ea"/>
              </a:rPr>
              <a:t>array</a:t>
            </a:r>
            <a:r>
              <a:rPr lang="en-US" altLang="zh-CN" sz="2000" dirty="0">
                <a:sym typeface="MS PGothic" panose="020B0600070205080204" charset="-128"/>
              </a:rPr>
              <a:t>)  </a:t>
            </a:r>
            <a:r>
              <a:rPr lang="zh-CN" altLang="en-US" sz="2000" dirty="0" smtClean="0">
                <a:sym typeface="MS PGothic" panose="020B0600070205080204" charset="-128"/>
              </a:rPr>
              <a:t>指</a:t>
            </a:r>
            <a:r>
              <a:rPr lang="zh-CN" altLang="en-US" sz="2000" dirty="0">
                <a:sym typeface="MS PGothic" panose="020B0600070205080204" charset="-128"/>
              </a:rPr>
              <a:t>针保持不动并返回当前单元的值</a:t>
            </a:r>
            <a:endParaRPr lang="zh-CN" altLang="en-US" sz="2000" dirty="0">
              <a:sym typeface="MS PGothic" panose="020B0600070205080204" charset="-128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 smtClean="0">
                <a:sym typeface="MS PGothic" panose="020B0600070205080204" charset="-128"/>
              </a:rPr>
              <a:t>mixed </a:t>
            </a:r>
            <a:r>
              <a:rPr lang="en-US" altLang="zh-CN" sz="2000" b="1" dirty="0">
                <a:solidFill>
                  <a:srgbClr val="FF0000"/>
                </a:solidFill>
                <a:sym typeface="MS PGothic" panose="020B0600070205080204" charset="-128"/>
              </a:rPr>
              <a:t>key</a:t>
            </a:r>
            <a:r>
              <a:rPr lang="en-US" altLang="zh-CN" sz="2000" dirty="0">
                <a:sym typeface="MS PGothic" panose="020B0600070205080204" charset="-128"/>
              </a:rPr>
              <a:t>(array)   </a:t>
            </a:r>
            <a:r>
              <a:rPr lang="zh-CN" altLang="en-US" sz="2000" dirty="0">
                <a:sym typeface="MS PGothic" panose="020B0600070205080204" charset="-128"/>
              </a:rPr>
              <a:t>指针保持不动从当前单元返回键名</a:t>
            </a:r>
            <a:endParaRPr lang="zh-CN" altLang="en-US" sz="2000" dirty="0">
              <a:sym typeface="MS PGothic" panose="020B0600070205080204" charset="-128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>
                <a:sym typeface="MS PGothic" panose="020B0600070205080204" charset="-128"/>
              </a:rPr>
              <a:t>mixed </a:t>
            </a:r>
            <a:r>
              <a:rPr lang="zh-CN" altLang="en-US" sz="2000" b="1" dirty="0">
                <a:solidFill>
                  <a:srgbClr val="FF0000"/>
                </a:solidFill>
                <a:sym typeface="MS PGothic" panose="020B0600070205080204" charset="-128"/>
              </a:rPr>
              <a:t>next</a:t>
            </a:r>
            <a:r>
              <a:rPr lang="en-US" altLang="zh-CN" sz="2000" dirty="0">
                <a:sym typeface="MS PGothic" panose="020B0600070205080204" charset="-128"/>
              </a:rPr>
              <a:t>(</a:t>
            </a:r>
            <a:r>
              <a:rPr lang="zh-CN" altLang="en-US" sz="2000" dirty="0">
                <a:sym typeface="+mn-ea"/>
              </a:rPr>
              <a:t>array</a:t>
            </a:r>
            <a:r>
              <a:rPr lang="en-US" altLang="zh-CN" sz="2000" dirty="0">
                <a:sym typeface="MS PGothic" panose="020B0600070205080204" charset="-128"/>
              </a:rPr>
              <a:t>)  </a:t>
            </a:r>
            <a:r>
              <a:rPr lang="zh-CN" altLang="zh-CN" sz="2000" dirty="0">
                <a:sym typeface="MS PGothic" panose="020B0600070205080204" charset="-128"/>
              </a:rPr>
              <a:t>指针移至下一单元并返回该值</a:t>
            </a:r>
            <a:endParaRPr lang="zh-CN" altLang="zh-CN" sz="2000" dirty="0">
              <a:sym typeface="MS PGothic" panose="020B0600070205080204" charset="-128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>
                <a:sym typeface="MS PGothic" panose="020B0600070205080204" charset="-128"/>
              </a:rPr>
              <a:t>mixed </a:t>
            </a:r>
            <a:r>
              <a:rPr lang="zh-CN" altLang="en-US" sz="2000" b="1" dirty="0">
                <a:solidFill>
                  <a:srgbClr val="FF0000"/>
                </a:solidFill>
                <a:sym typeface="MS PGothic" panose="020B0600070205080204" charset="-128"/>
              </a:rPr>
              <a:t>prev</a:t>
            </a:r>
            <a:r>
              <a:rPr lang="en-US" altLang="zh-CN" sz="2000" dirty="0">
                <a:sym typeface="MS PGothic" panose="020B0600070205080204" charset="-128"/>
              </a:rPr>
              <a:t>(</a:t>
            </a:r>
            <a:r>
              <a:rPr lang="zh-CN" altLang="en-US" sz="2000" dirty="0">
                <a:sym typeface="+mn-ea"/>
              </a:rPr>
              <a:t>array</a:t>
            </a:r>
            <a:r>
              <a:rPr lang="en-US" altLang="zh-CN" sz="2000" dirty="0">
                <a:sym typeface="MS PGothic" panose="020B0600070205080204" charset="-128"/>
              </a:rPr>
              <a:t>)  </a:t>
            </a:r>
            <a:r>
              <a:rPr lang="zh-CN" altLang="zh-CN" sz="2000" dirty="0">
                <a:sym typeface="MS PGothic" panose="020B0600070205080204" charset="-128"/>
              </a:rPr>
              <a:t>指针移至上一单元并返回该值</a:t>
            </a:r>
            <a:endParaRPr lang="en-US" altLang="zh-CN" sz="2000" dirty="0">
              <a:sym typeface="MS PGothic" panose="020B0600070205080204" charset="-128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>
                <a:sym typeface="MS PGothic" panose="020B0600070205080204" charset="-128"/>
              </a:rPr>
              <a:t>mixed </a:t>
            </a:r>
            <a:r>
              <a:rPr lang="zh-CN" altLang="en-US" sz="2000" b="1" dirty="0">
                <a:solidFill>
                  <a:srgbClr val="FF0000"/>
                </a:solidFill>
                <a:sym typeface="MS PGothic" panose="020B0600070205080204" charset="-128"/>
              </a:rPr>
              <a:t>end</a:t>
            </a:r>
            <a:r>
              <a:rPr lang="en-US" altLang="zh-CN" sz="2000" dirty="0">
                <a:sym typeface="MS PGothic" panose="020B0600070205080204" charset="-128"/>
              </a:rPr>
              <a:t>(</a:t>
            </a:r>
            <a:r>
              <a:rPr lang="zh-CN" altLang="en-US" sz="2000" dirty="0">
                <a:sym typeface="+mn-ea"/>
              </a:rPr>
              <a:t>array</a:t>
            </a:r>
            <a:r>
              <a:rPr lang="en-US" altLang="zh-CN" sz="2000" dirty="0">
                <a:sym typeface="+mn-ea"/>
              </a:rPr>
              <a:t>)</a:t>
            </a:r>
            <a:r>
              <a:rPr lang="en-US" altLang="zh-CN" sz="2000" dirty="0">
                <a:sym typeface="MS PGothic" panose="020B0600070205080204" charset="-128"/>
              </a:rPr>
              <a:t>   </a:t>
            </a:r>
            <a:r>
              <a:rPr lang="zh-CN" altLang="zh-CN" sz="2000" dirty="0">
                <a:sym typeface="MS PGothic" panose="020B0600070205080204" charset="-128"/>
              </a:rPr>
              <a:t>指针移至最后单元并返回该值</a:t>
            </a:r>
            <a:endParaRPr lang="en-US" altLang="zh-CN" sz="2000" dirty="0">
              <a:sym typeface="MS PGothic" panose="020B0600070205080204" charset="-128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>
                <a:sym typeface="MS PGothic" panose="020B0600070205080204" charset="-128"/>
              </a:rPr>
              <a:t>mixed </a:t>
            </a:r>
            <a:r>
              <a:rPr lang="zh-CN" altLang="en-US" sz="2000" b="1" dirty="0">
                <a:solidFill>
                  <a:srgbClr val="FF0000"/>
                </a:solidFill>
                <a:sym typeface="MS PGothic" panose="020B0600070205080204" charset="-128"/>
              </a:rPr>
              <a:t>reset</a:t>
            </a:r>
            <a:r>
              <a:rPr lang="en-US" altLang="zh-CN" sz="2000" dirty="0">
                <a:sym typeface="MS PGothic" panose="020B0600070205080204" charset="-128"/>
              </a:rPr>
              <a:t>(</a:t>
            </a:r>
            <a:r>
              <a:rPr lang="zh-CN" altLang="en-US" sz="2000" dirty="0">
                <a:sym typeface="+mn-ea"/>
              </a:rPr>
              <a:t>array</a:t>
            </a:r>
            <a:r>
              <a:rPr lang="en-US" altLang="zh-CN" sz="2000" dirty="0">
                <a:sym typeface="MS PGothic" panose="020B0600070205080204" charset="-128"/>
              </a:rPr>
              <a:t>) </a:t>
            </a:r>
            <a:r>
              <a:rPr lang="zh-CN" altLang="zh-CN" sz="2000" dirty="0">
                <a:sym typeface="MS PGothic" panose="020B0600070205080204" charset="-128"/>
              </a:rPr>
              <a:t>指针移至初始单元并返回该值</a:t>
            </a:r>
            <a:endParaRPr lang="en-US" altLang="zh-CN" sz="2000" dirty="0">
              <a:sym typeface="MS PGothic" panose="020B0600070205080204" charset="-128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>
                <a:sym typeface="MS PGothic" panose="020B0600070205080204" charset="-128"/>
              </a:rPr>
              <a:t>array </a:t>
            </a:r>
            <a:r>
              <a:rPr lang="en-US" altLang="zh-CN" sz="2000" b="1" dirty="0">
                <a:solidFill>
                  <a:srgbClr val="FF0000"/>
                </a:solidFill>
                <a:effectLst/>
                <a:sym typeface="MS PGothic" panose="020B0600070205080204" charset="-128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effectLst/>
                <a:sym typeface="MS PGothic" panose="020B0600070205080204" charset="-128"/>
              </a:rPr>
              <a:t>each</a:t>
            </a:r>
            <a:r>
              <a:rPr lang="zh-CN" altLang="en-US" sz="2000" dirty="0">
                <a:sym typeface="MS PGothic" panose="020B0600070205080204" charset="-128"/>
              </a:rPr>
              <a:t>(</a:t>
            </a:r>
            <a:r>
              <a:rPr lang="zh-CN" altLang="en-US" sz="2000" dirty="0">
                <a:sym typeface="+mn-ea"/>
              </a:rPr>
              <a:t>array</a:t>
            </a:r>
            <a:r>
              <a:rPr lang="zh-CN" altLang="en-US" sz="2000" dirty="0">
                <a:sym typeface="MS PGothic" panose="020B0600070205080204" charset="-128"/>
              </a:rPr>
              <a:t>)  </a:t>
            </a:r>
            <a:r>
              <a:rPr lang="zh-CN" altLang="en-US" sz="2000" dirty="0" smtClean="0">
                <a:sym typeface="MS PGothic" panose="020B0600070205080204" charset="-128"/>
              </a:rPr>
              <a:t>以</a:t>
            </a:r>
            <a:r>
              <a:rPr lang="zh-CN" altLang="en-US" sz="2000" dirty="0">
                <a:sym typeface="MS PGothic" panose="020B0600070205080204" charset="-128"/>
              </a:rPr>
              <a:t>数组返回当前单元键值，并将指针移至下一单元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856" y="-123867"/>
            <a:ext cx="10972800" cy="1143000"/>
          </a:xfrm>
        </p:spPr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指针移动相关函数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31336" y="293983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lang="zh-CN" altLang="en-US" sz="3735" b="1" dirty="0"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562432" y="955749"/>
            <a:ext cx="10561173" cy="627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自定义函数组成</a:t>
            </a:r>
            <a:endParaRPr kumimoji="1"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常见函数类型</a:t>
            </a:r>
            <a:endParaRPr kumimoji="1"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引用参数的函数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6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可变参数个数的函数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6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变量函数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6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回调函数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6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66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递归函数</a:t>
            </a:r>
            <a:endParaRPr lang="zh-CN" altLang="en-US" sz="266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91726" y="1213274"/>
            <a:ext cx="10871200" cy="5102859"/>
          </a:xfrm>
          <a:prstGeom prst="rect">
            <a:avLst/>
          </a:prstGeom>
        </p:spPr>
        <p:txBody>
          <a:bodyPr>
            <a:normAutofit fontScale="95000"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mixed</a:t>
            </a:r>
            <a:r>
              <a:rPr lang="en-US" altLang="zh-CN" sz="2000" b="1" dirty="0">
                <a:solidFill>
                  <a:srgbClr val="FF0000"/>
                </a:solidFill>
                <a:effectLst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effectLst/>
              </a:rPr>
              <a:t>array_</a:t>
            </a:r>
            <a:r>
              <a:rPr lang="en-US" altLang="zh-CN" sz="2000" b="1" dirty="0">
                <a:solidFill>
                  <a:srgbClr val="FF0000"/>
                </a:solidFill>
                <a:effectLst/>
              </a:rPr>
              <a:t>un</a:t>
            </a:r>
            <a:r>
              <a:rPr lang="zh-CN" altLang="en-US" sz="2000" b="1" dirty="0">
                <a:solidFill>
                  <a:srgbClr val="FF0000"/>
                </a:solidFill>
                <a:effectLst/>
              </a:rPr>
              <a:t>shift</a:t>
            </a:r>
            <a:r>
              <a:rPr lang="zh-CN" altLang="en-US" sz="2000" dirty="0"/>
              <a:t>(</a:t>
            </a:r>
            <a:r>
              <a:rPr lang="zh-CN" altLang="en-US" sz="2000" dirty="0">
                <a:sym typeface="+mn-ea"/>
              </a:rPr>
              <a:t>array</a:t>
            </a:r>
            <a:r>
              <a:rPr lang="en-US" altLang="zh-CN" sz="2000" dirty="0"/>
              <a:t>,value1,value2,.......</a:t>
            </a:r>
            <a:r>
              <a:rPr lang="zh-CN" altLang="en-US" sz="2000" dirty="0"/>
              <a:t>)	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/>
              <a:t>    将一个或多个新元素插入到数组开头，并返回新数组元素的个数。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mixed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array_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push</a:t>
            </a:r>
            <a:r>
              <a:rPr lang="zh-CN" altLang="en-US" sz="2000" dirty="0">
                <a:sym typeface="+mn-ea"/>
              </a:rPr>
              <a:t>(array</a:t>
            </a:r>
            <a:r>
              <a:rPr lang="en-US" altLang="zh-CN" sz="2000" dirty="0">
                <a:sym typeface="+mn-ea"/>
              </a:rPr>
              <a:t>,value1,value2,.......</a:t>
            </a:r>
            <a:r>
              <a:rPr lang="zh-CN" altLang="en-US" sz="2000" dirty="0">
                <a:sym typeface="+mn-ea"/>
              </a:rPr>
              <a:t>)	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ym typeface="+mn-ea"/>
              </a:rPr>
              <a:t>   </a:t>
            </a:r>
            <a:r>
              <a:rPr lang="zh-CN" altLang="en-US" sz="1800" dirty="0">
                <a:sym typeface="+mn-ea"/>
              </a:rPr>
              <a:t>将一个或多个新元素插入到数组结尾，并返回新数组元素的个数。</a:t>
            </a:r>
            <a:endParaRPr lang="zh-CN" altLang="en-US" sz="1800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mixed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array_shift</a:t>
            </a:r>
            <a:r>
              <a:rPr lang="zh-CN" altLang="en-US" sz="2000" dirty="0">
                <a:sym typeface="+mn-ea"/>
              </a:rPr>
              <a:t>(array)	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ym typeface="+mn-ea"/>
              </a:rPr>
              <a:t>   </a:t>
            </a:r>
            <a:r>
              <a:rPr lang="zh-CN" altLang="en-US" sz="1800" dirty="0">
                <a:sym typeface="+mn-ea"/>
              </a:rPr>
              <a:t>删除数组中首个元素，并返回被删除元素的值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mixed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array_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pop</a:t>
            </a:r>
            <a:r>
              <a:rPr lang="zh-CN" altLang="en-US" sz="2000" dirty="0">
                <a:sym typeface="+mn-ea"/>
              </a:rPr>
              <a:t>(array)	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ym typeface="+mn-ea"/>
              </a:rPr>
              <a:t>   </a:t>
            </a:r>
            <a:r>
              <a:rPr lang="zh-CN" altLang="en-US" sz="1800" dirty="0">
                <a:sym typeface="+mn-ea"/>
              </a:rPr>
              <a:t>删除数组中最后一个元素，并返回被删除元素的值。</a:t>
            </a:r>
            <a:endParaRPr lang="zh-CN" altLang="en-US" sz="1800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/>
              <a:t>mixed </a:t>
            </a:r>
            <a:r>
              <a:rPr lang="en-US" altLang="zh-CN" sz="2000" b="1" dirty="0" err="1">
                <a:solidFill>
                  <a:srgbClr val="FF0000"/>
                </a:solidFill>
              </a:rPr>
              <a:t>array_splice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array,start,length</a:t>
            </a:r>
            <a:r>
              <a:rPr lang="en-US" altLang="zh-CN" sz="2000" dirty="0"/>
              <a:t>[,array])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</a:t>
            </a:r>
            <a:r>
              <a:rPr lang="en-US" altLang="zh-CN" dirty="0"/>
              <a:t> </a:t>
            </a:r>
            <a:r>
              <a:rPr lang="en-US" altLang="zh-CN" sz="1800" dirty="0" err="1"/>
              <a:t>删除</a:t>
            </a:r>
            <a:r>
              <a:rPr lang="zh-CN" altLang="en-US" sz="1800" dirty="0"/>
              <a:t>或替换指定元素，并以数组形式返回被删除的元素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插入、删除数组元素相关函数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3" y="1318260"/>
            <a:ext cx="11255587" cy="4377267"/>
          </a:xfrm>
          <a:prstGeom prst="rect">
            <a:avLst/>
          </a:prstGeom>
        </p:spPr>
        <p:txBody>
          <a:bodyPr>
            <a:normAutofit fontScale="95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array </a:t>
            </a:r>
            <a:r>
              <a:rPr lang="zh-CN" altLang="en-US" sz="2000" b="1" dirty="0">
                <a:solidFill>
                  <a:srgbClr val="FF0000"/>
                </a:solidFill>
              </a:rPr>
              <a:t>array_slice</a:t>
            </a:r>
            <a:r>
              <a:rPr lang="zh-CN" altLang="en-US" sz="2000" dirty="0"/>
              <a:t>(array,start,length,</a:t>
            </a:r>
            <a:r>
              <a:rPr lang="en-US" altLang="zh-CN" sz="2000" dirty="0"/>
              <a:t>[</a:t>
            </a:r>
            <a:r>
              <a:rPr lang="en-US" altLang="zh-CN" sz="2000" dirty="0" err="1"/>
              <a:t>bool</a:t>
            </a:r>
            <a:r>
              <a:rPr lang="en-US" altLang="zh-CN" sz="2000" dirty="0"/>
              <a:t>]</a:t>
            </a:r>
            <a:r>
              <a:rPr lang="zh-CN" altLang="en-US" sz="2000" dirty="0"/>
              <a:t>)   在数组中取出一段值并以数组返回。可选参数为</a:t>
            </a:r>
            <a:r>
              <a:rPr lang="en-US" altLang="zh-CN" sz="2000" dirty="0"/>
              <a:t>true</a:t>
            </a:r>
            <a:r>
              <a:rPr lang="zh-CN" altLang="en-US" sz="2000" dirty="0"/>
              <a:t>表示保留键名，默认为</a:t>
            </a:r>
            <a:r>
              <a:rPr lang="en-US" altLang="zh-CN" sz="2000" dirty="0"/>
              <a:t>false</a:t>
            </a:r>
            <a:r>
              <a:rPr lang="zh-CN" altLang="en-US" sz="2000" dirty="0"/>
              <a:t>表示重置键名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mixed </a:t>
            </a:r>
            <a:r>
              <a:rPr lang="zh-CN" altLang="en-US" sz="2000" b="1" dirty="0">
                <a:solidFill>
                  <a:srgbClr val="FF0000"/>
                </a:solidFill>
              </a:rPr>
              <a:t>array_rand</a:t>
            </a:r>
            <a:r>
              <a:rPr lang="zh-CN" altLang="en-US" sz="2000" dirty="0"/>
              <a:t>(array,number)   返回数组中的随机键名，或者如果您规定函数返回不只一个键名，则返回包含随机键名的数组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bool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shuffle</a:t>
            </a:r>
            <a:r>
              <a:rPr lang="zh-CN" altLang="en-US" sz="2000" dirty="0" smtClean="0"/>
              <a:t>(array</a:t>
            </a:r>
            <a:r>
              <a:rPr lang="zh-CN" altLang="en-US" sz="2000" dirty="0"/>
              <a:t>) 把数组中的元素按随机顺序重新排列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宋体" panose="02010600030101010101" pitchFamily="2" charset="-122"/>
                <a:sym typeface="MS PGothic" panose="020B0600070205080204" charset="-128"/>
              </a:rPr>
              <a:t>array 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sym typeface="MS PGothic" panose="020B0600070205080204" charset="-128"/>
              </a:rPr>
              <a:t>array_reverse</a:t>
            </a:r>
            <a:r>
              <a:rPr lang="zh-CN" altLang="en-US" sz="2000" dirty="0">
                <a:ea typeface="宋体" panose="02010600030101010101" pitchFamily="2" charset="-122"/>
                <a:sym typeface="MS PGothic" panose="020B0600070205080204" charset="-128"/>
              </a:rPr>
              <a:t>(</a:t>
            </a:r>
            <a:r>
              <a:rPr lang="en-US" altLang="zh-CN" sz="2000" dirty="0">
                <a:ea typeface="宋体" panose="02010600030101010101" pitchFamily="2" charset="-122"/>
                <a:sym typeface="MS PGothic" panose="020B0600070205080204" charset="-128"/>
              </a:rPr>
              <a:t>array</a:t>
            </a:r>
            <a:r>
              <a:rPr lang="zh-CN" altLang="en-US" sz="2000" dirty="0">
                <a:sym typeface="+mn-ea"/>
              </a:rPr>
              <a:t>,</a:t>
            </a:r>
            <a:r>
              <a:rPr lang="en-US" altLang="zh-CN" sz="2000" dirty="0">
                <a:sym typeface="+mn-ea"/>
              </a:rPr>
              <a:t>[</a:t>
            </a:r>
            <a:r>
              <a:rPr lang="en-US" altLang="zh-CN" sz="2000" dirty="0" err="1">
                <a:sym typeface="+mn-ea"/>
              </a:rPr>
              <a:t>bool</a:t>
            </a:r>
            <a:r>
              <a:rPr lang="en-US" altLang="zh-CN" sz="2000" dirty="0">
                <a:sym typeface="+mn-ea"/>
              </a:rPr>
              <a:t>]</a:t>
            </a:r>
            <a:r>
              <a:rPr lang="zh-CN" altLang="en-US" sz="2000" dirty="0">
                <a:ea typeface="宋体" panose="02010600030101010101" pitchFamily="2" charset="-122"/>
                <a:sym typeface="MS PGothic" panose="020B0600070205080204" charset="-128"/>
              </a:rPr>
              <a:t>) </a:t>
            </a:r>
            <a:r>
              <a:rPr lang="zh-CN" altLang="en-US" sz="2000" dirty="0">
                <a:sym typeface="MS PGothic" panose="020B0600070205080204" charset="-128"/>
              </a:rPr>
              <a:t>将原数组中的元素顺序翻转，创建新的数组并返回</a:t>
            </a:r>
            <a:r>
              <a:rPr lang="en-US" altLang="zh-CN" sz="2000" dirty="0">
                <a:sym typeface="MS PGothic" panose="020B0600070205080204" charset="-128"/>
              </a:rPr>
              <a:t>,</a:t>
            </a:r>
            <a:r>
              <a:rPr lang="zh-CN" altLang="en-US" sz="2000" dirty="0">
                <a:sym typeface="+mn-ea"/>
              </a:rPr>
              <a:t>可选参数为</a:t>
            </a:r>
            <a:r>
              <a:rPr lang="en-US" altLang="zh-CN" sz="2000" dirty="0">
                <a:sym typeface="+mn-ea"/>
              </a:rPr>
              <a:t>true</a:t>
            </a:r>
            <a:r>
              <a:rPr lang="zh-CN" altLang="en-US" sz="2000" dirty="0">
                <a:sym typeface="+mn-ea"/>
              </a:rPr>
              <a:t>表示保留键名，默认为</a:t>
            </a:r>
            <a:r>
              <a:rPr lang="en-US" altLang="zh-CN" sz="2000" dirty="0">
                <a:sym typeface="+mn-ea"/>
              </a:rPr>
              <a:t>false</a:t>
            </a:r>
            <a:r>
              <a:rPr lang="zh-CN" altLang="en-US" sz="2000" dirty="0">
                <a:sym typeface="+mn-ea"/>
              </a:rPr>
              <a:t>表示重置键名</a:t>
            </a:r>
            <a:endParaRPr lang="zh-CN" altLang="en-US" sz="2000" dirty="0">
              <a:sym typeface="MS PGothic" panose="020B0600070205080204" charset="-128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5.4 </a:t>
            </a:r>
            <a:r>
              <a:rPr lang="zh-CN" altLang="en-US"/>
              <a:t>数组元素操作相关函数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4841" y="1089901"/>
            <a:ext cx="10425007" cy="4413277"/>
          </a:xfrm>
          <a:prstGeom prst="rect">
            <a:avLst/>
          </a:prstGeom>
        </p:spPr>
        <p:txBody>
          <a:bodyPr>
            <a:normAutofit fontScale="95000"/>
          </a:bodyPr>
          <a:lstStyle/>
          <a:p>
            <a:pPr>
              <a:lnSpc>
                <a:spcPct val="150000"/>
              </a:lnSpc>
            </a:pPr>
            <a:r>
              <a:rPr lang="en-US" altLang="zh-CN" sz="2100" dirty="0" err="1">
                <a:sym typeface="+mn-ea"/>
              </a:rPr>
              <a:t>bool</a:t>
            </a:r>
            <a:r>
              <a:rPr lang="en-US" altLang="zh-CN" sz="2100" dirty="0">
                <a:sym typeface="+mn-ea"/>
              </a:rPr>
              <a:t> </a:t>
            </a:r>
            <a:r>
              <a:rPr lang="zh-CN" altLang="en-US" sz="2100" b="1" dirty="0">
                <a:solidFill>
                  <a:srgbClr val="FF0000"/>
                </a:solidFill>
              </a:rPr>
              <a:t>sort</a:t>
            </a:r>
            <a:r>
              <a:rPr lang="zh-CN" altLang="en-US" sz="2100" dirty="0"/>
              <a:t>(</a:t>
            </a:r>
            <a:r>
              <a:rPr lang="zh-CN" altLang="en-US" sz="2100" dirty="0">
                <a:sym typeface="+mn-ea"/>
              </a:rPr>
              <a:t>array</a:t>
            </a:r>
            <a:r>
              <a:rPr lang="zh-CN" altLang="en-US" sz="2100" dirty="0"/>
              <a:t>)	对数组按照键值</a:t>
            </a:r>
            <a:r>
              <a:rPr lang="zh-CN" altLang="en-US" sz="2100" dirty="0" smtClean="0">
                <a:sym typeface="+mn-ea"/>
              </a:rPr>
              <a:t>升</a:t>
            </a:r>
            <a:r>
              <a:rPr lang="zh-CN" altLang="en-US" sz="2100" dirty="0">
                <a:sym typeface="+mn-ea"/>
              </a:rPr>
              <a:t>序</a:t>
            </a:r>
            <a:r>
              <a:rPr lang="zh-CN" altLang="en-US" sz="2100" dirty="0"/>
              <a:t>排序</a:t>
            </a:r>
            <a:endParaRPr lang="zh-CN" altLang="en-US" sz="2100" dirty="0"/>
          </a:p>
          <a:p>
            <a:pPr>
              <a:lnSpc>
                <a:spcPct val="150000"/>
              </a:lnSpc>
            </a:pPr>
            <a:r>
              <a:rPr lang="en-US" altLang="zh-CN" sz="2100" dirty="0" err="1">
                <a:sym typeface="+mn-ea"/>
              </a:rPr>
              <a:t>bool</a:t>
            </a:r>
            <a:r>
              <a:rPr lang="en-US" altLang="zh-CN" sz="2100" dirty="0">
                <a:sym typeface="+mn-ea"/>
              </a:rPr>
              <a:t> </a:t>
            </a:r>
            <a:r>
              <a:rPr lang="zh-CN" altLang="en-US" sz="2100" b="1" dirty="0">
                <a:solidFill>
                  <a:srgbClr val="FF0000"/>
                </a:solidFill>
              </a:rPr>
              <a:t>rsort</a:t>
            </a:r>
            <a:r>
              <a:rPr lang="zh-CN" altLang="en-US" sz="2100" dirty="0"/>
              <a:t>(</a:t>
            </a:r>
            <a:r>
              <a:rPr lang="zh-CN" altLang="en-US" sz="2100" dirty="0">
                <a:sym typeface="+mn-ea"/>
              </a:rPr>
              <a:t>array</a:t>
            </a:r>
            <a:r>
              <a:rPr lang="zh-CN" altLang="en-US" sz="2100" dirty="0"/>
              <a:t>)	对数组按照键值</a:t>
            </a:r>
            <a:r>
              <a:rPr lang="zh-CN" altLang="en-US" sz="2100" dirty="0" smtClean="0">
                <a:sym typeface="+mn-ea"/>
              </a:rPr>
              <a:t>降</a:t>
            </a:r>
            <a:r>
              <a:rPr lang="zh-CN" altLang="en-US" sz="2100" dirty="0">
                <a:sym typeface="+mn-ea"/>
              </a:rPr>
              <a:t>序</a:t>
            </a:r>
            <a:r>
              <a:rPr lang="zh-CN" altLang="en-US" sz="2100" dirty="0"/>
              <a:t>排序</a:t>
            </a:r>
            <a:endParaRPr lang="zh-CN" altLang="en-US" sz="2100" dirty="0"/>
          </a:p>
          <a:p>
            <a:pPr>
              <a:lnSpc>
                <a:spcPct val="150000"/>
              </a:lnSpc>
            </a:pPr>
            <a:r>
              <a:rPr lang="en-US" altLang="zh-CN" sz="2100" dirty="0" err="1">
                <a:sym typeface="+mn-ea"/>
              </a:rPr>
              <a:t>bool</a:t>
            </a:r>
            <a:r>
              <a:rPr lang="en-US" altLang="zh-CN" sz="2100" dirty="0">
                <a:sym typeface="+mn-ea"/>
              </a:rPr>
              <a:t> </a:t>
            </a:r>
            <a:r>
              <a:rPr lang="zh-CN" altLang="en-US" sz="2100" b="1" dirty="0">
                <a:solidFill>
                  <a:srgbClr val="FF0000"/>
                </a:solidFill>
              </a:rPr>
              <a:t>asort</a:t>
            </a:r>
            <a:r>
              <a:rPr lang="zh-CN" altLang="en-US" sz="2100" dirty="0"/>
              <a:t>(</a:t>
            </a:r>
            <a:r>
              <a:rPr lang="zh-CN" altLang="en-US" sz="2100" dirty="0">
                <a:sym typeface="+mn-ea"/>
              </a:rPr>
              <a:t>array</a:t>
            </a:r>
            <a:r>
              <a:rPr lang="zh-CN" altLang="en-US" sz="2100" dirty="0"/>
              <a:t>)	对数组按照键值进行</a:t>
            </a:r>
            <a:r>
              <a:rPr lang="zh-CN" altLang="en-US" sz="2100" dirty="0">
                <a:sym typeface="+mn-ea"/>
              </a:rPr>
              <a:t>升</a:t>
            </a:r>
            <a:r>
              <a:rPr lang="zh-CN" altLang="en-US" sz="2100" dirty="0"/>
              <a:t>序排序并保留键名</a:t>
            </a:r>
            <a:endParaRPr lang="zh-CN" altLang="en-US" sz="2100" dirty="0"/>
          </a:p>
          <a:p>
            <a:pPr>
              <a:lnSpc>
                <a:spcPct val="150000"/>
              </a:lnSpc>
            </a:pPr>
            <a:r>
              <a:rPr lang="en-US" altLang="zh-CN" sz="2100" dirty="0" err="1">
                <a:sym typeface="+mn-ea"/>
              </a:rPr>
              <a:t>bool</a:t>
            </a:r>
            <a:r>
              <a:rPr lang="en-US" altLang="zh-CN" sz="2100" dirty="0">
                <a:sym typeface="+mn-ea"/>
              </a:rPr>
              <a:t> </a:t>
            </a:r>
            <a:r>
              <a:rPr lang="zh-CN" altLang="en-US" sz="2100" b="1" dirty="0">
                <a:solidFill>
                  <a:srgbClr val="FF0000"/>
                </a:solidFill>
              </a:rPr>
              <a:t>a</a:t>
            </a:r>
            <a:r>
              <a:rPr lang="en-US" altLang="zh-CN" sz="2100" b="1" dirty="0">
                <a:solidFill>
                  <a:srgbClr val="FF0000"/>
                </a:solidFill>
              </a:rPr>
              <a:t>r</a:t>
            </a:r>
            <a:r>
              <a:rPr lang="zh-CN" altLang="en-US" sz="2100" b="1" dirty="0">
                <a:solidFill>
                  <a:srgbClr val="FF0000"/>
                </a:solidFill>
              </a:rPr>
              <a:t>sort</a:t>
            </a:r>
            <a:r>
              <a:rPr lang="zh-CN" altLang="en-US" sz="2100" dirty="0"/>
              <a:t>(</a:t>
            </a:r>
            <a:r>
              <a:rPr lang="zh-CN" altLang="en-US" sz="2100" dirty="0">
                <a:sym typeface="+mn-ea"/>
              </a:rPr>
              <a:t>array</a:t>
            </a:r>
            <a:r>
              <a:rPr lang="zh-CN" altLang="en-US" sz="2100" dirty="0"/>
              <a:t>)	对数组按照键值进行</a:t>
            </a:r>
            <a:r>
              <a:rPr lang="zh-CN" altLang="en-US" sz="2100" dirty="0">
                <a:sym typeface="+mn-ea"/>
              </a:rPr>
              <a:t>降</a:t>
            </a:r>
            <a:r>
              <a:rPr lang="zh-CN" altLang="en-US" sz="2100" dirty="0"/>
              <a:t>序排序</a:t>
            </a:r>
            <a:r>
              <a:rPr lang="zh-CN" altLang="en-US" sz="2100" dirty="0">
                <a:sym typeface="+mn-ea"/>
              </a:rPr>
              <a:t>并保留键名</a:t>
            </a:r>
            <a:endParaRPr lang="zh-CN" altLang="en-US" sz="2100" dirty="0"/>
          </a:p>
          <a:p>
            <a:pPr>
              <a:lnSpc>
                <a:spcPct val="150000"/>
              </a:lnSpc>
            </a:pPr>
            <a:r>
              <a:rPr lang="en-US" altLang="zh-CN" sz="2100" dirty="0" err="1">
                <a:sym typeface="+mn-ea"/>
              </a:rPr>
              <a:t>bool</a:t>
            </a:r>
            <a:r>
              <a:rPr lang="en-US" altLang="zh-CN" sz="2100" dirty="0">
                <a:sym typeface="+mn-ea"/>
              </a:rPr>
              <a:t> </a:t>
            </a:r>
            <a:r>
              <a:rPr lang="zh-CN" altLang="en-US" sz="2100" b="1" dirty="0">
                <a:solidFill>
                  <a:srgbClr val="FF0000"/>
                </a:solidFill>
                <a:sym typeface="+mn-ea"/>
              </a:rPr>
              <a:t>ksort</a:t>
            </a:r>
            <a:r>
              <a:rPr lang="zh-CN" altLang="en-US" sz="2100" dirty="0">
                <a:sym typeface="+mn-ea"/>
              </a:rPr>
              <a:t>(array)	对数组按照键名排序。</a:t>
            </a:r>
            <a:endParaRPr lang="zh-CN" altLang="en-US" sz="2100" dirty="0"/>
          </a:p>
          <a:p>
            <a:pPr>
              <a:lnSpc>
                <a:spcPct val="150000"/>
              </a:lnSpc>
            </a:pPr>
            <a:r>
              <a:rPr lang="en-US" altLang="zh-CN" sz="2100" dirty="0" err="1">
                <a:sym typeface="+mn-ea"/>
              </a:rPr>
              <a:t>bool</a:t>
            </a:r>
            <a:r>
              <a:rPr lang="en-US" altLang="zh-CN" sz="2100" dirty="0">
                <a:sym typeface="+mn-ea"/>
              </a:rPr>
              <a:t> </a:t>
            </a:r>
            <a:r>
              <a:rPr lang="zh-CN" altLang="en-US" sz="2100" b="1" dirty="0">
                <a:solidFill>
                  <a:srgbClr val="FF0000"/>
                </a:solidFill>
              </a:rPr>
              <a:t>krsort</a:t>
            </a:r>
            <a:r>
              <a:rPr lang="zh-CN" altLang="en-US" sz="2100" dirty="0"/>
              <a:t>(</a:t>
            </a:r>
            <a:r>
              <a:rPr lang="zh-CN" altLang="en-US" sz="2100" dirty="0">
                <a:sym typeface="+mn-ea"/>
              </a:rPr>
              <a:t>array</a:t>
            </a:r>
            <a:r>
              <a:rPr lang="zh-CN" altLang="en-US" sz="2100" dirty="0"/>
              <a:t>)	对数组按照键名逆向排序。</a:t>
            </a:r>
            <a:endParaRPr lang="zh-CN" altLang="en-US" sz="21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数组排序相</a:t>
            </a:r>
            <a:r>
              <a:rPr lang="zh-CN" altLang="en-US" dirty="0" smtClean="0"/>
              <a:t>关函</a:t>
            </a:r>
            <a:r>
              <a:rPr lang="zh-CN" altLang="en-US" dirty="0"/>
              <a:t>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27474" y="1028700"/>
            <a:ext cx="11076940" cy="440774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array  </a:t>
            </a:r>
            <a:r>
              <a:rPr lang="zh-CN" altLang="en-US" sz="2400" b="1" dirty="0">
                <a:solidFill>
                  <a:srgbClr val="FF0000"/>
                </a:solidFill>
              </a:rPr>
              <a:t>range</a:t>
            </a:r>
            <a:r>
              <a:rPr lang="zh-CN" altLang="en-US" sz="2400" dirty="0"/>
              <a:t>(low,high</a:t>
            </a:r>
            <a:r>
              <a:rPr lang="en-US" altLang="zh-CN" sz="2400" dirty="0"/>
              <a:t>[</a:t>
            </a:r>
            <a:r>
              <a:rPr lang="zh-CN" altLang="en-US" sz="2400" dirty="0"/>
              <a:t>,step</a:t>
            </a:r>
            <a:r>
              <a:rPr lang="en-US" altLang="zh-CN" sz="2400" dirty="0"/>
              <a:t>]</a:t>
            </a:r>
            <a:r>
              <a:rPr lang="zh-CN" altLang="en-US" sz="2400" dirty="0"/>
              <a:t>)  </a:t>
            </a:r>
            <a:r>
              <a:rPr lang="zh-CN" altLang="en-US" sz="2000" dirty="0"/>
              <a:t>返回一个包含从 low 到 high 之间的元素的数组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array </a:t>
            </a:r>
            <a:r>
              <a:rPr lang="zh-CN" altLang="en-US" sz="2400" b="1" dirty="0">
                <a:solidFill>
                  <a:srgbClr val="FF0000"/>
                </a:solidFill>
              </a:rPr>
              <a:t>array_merge</a:t>
            </a:r>
            <a:r>
              <a:rPr lang="zh-CN" altLang="en-US" sz="2400" dirty="0"/>
              <a:t>(array1,array2,array3...) </a:t>
            </a:r>
            <a:r>
              <a:rPr lang="zh-CN" altLang="en-US" sz="2000" dirty="0"/>
              <a:t>函数把一个或多个数组合并为一个数组并返回合并后的数组 </a:t>
            </a:r>
            <a:r>
              <a:rPr lang="en-US" altLang="zh-CN" sz="2000" dirty="0"/>
              <a:t>,</a:t>
            </a:r>
            <a:r>
              <a:rPr lang="en-US" altLang="zh-CN" sz="2000" dirty="0" err="1"/>
              <a:t>其键名以</a:t>
            </a:r>
            <a:r>
              <a:rPr lang="en-US" altLang="zh-CN" sz="2000" dirty="0"/>
              <a:t> 0 </a:t>
            </a:r>
            <a:r>
              <a:rPr lang="en-US" altLang="zh-CN" sz="2000" dirty="0" err="1"/>
              <a:t>开始进行重新索引</a:t>
            </a:r>
            <a:r>
              <a:rPr lang="zh-CN" altLang="en-US" sz="2000" dirty="0"/>
              <a:t>。</a:t>
            </a:r>
            <a:r>
              <a:rPr lang="en-US" altLang="zh-CN" sz="2000" dirty="0" err="1"/>
              <a:t>如果两个或更多个数组元素有相同的键名，则最后的元素会覆盖其他元素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array </a:t>
            </a:r>
            <a:r>
              <a:rPr lang="en-US" altLang="zh-CN" sz="2400" b="1" dirty="0" err="1">
                <a:solidFill>
                  <a:srgbClr val="FF0000"/>
                </a:solidFill>
              </a:rPr>
              <a:t>array_merge_recursive</a:t>
            </a:r>
            <a:r>
              <a:rPr lang="en-US" altLang="zh-CN" sz="2400" dirty="0"/>
              <a:t>(array1,array2,array3...)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该函数与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array_merge</a:t>
            </a:r>
            <a:r>
              <a:rPr lang="en-US" altLang="zh-CN" sz="2000" dirty="0"/>
              <a:t>() </a:t>
            </a:r>
            <a:r>
              <a:rPr lang="en-US" altLang="zh-CN" sz="2000" dirty="0" err="1"/>
              <a:t>函数的区别在于处理两个或更多个数组元素有相同的键名时</a:t>
            </a:r>
            <a:r>
              <a:rPr lang="en-US" altLang="zh-CN" sz="2000" dirty="0"/>
              <a:t>。</a:t>
            </a:r>
            <a:r>
              <a:rPr lang="en-US" altLang="zh-CN" sz="2000" dirty="0" err="1"/>
              <a:t>array_merge_recursive</a:t>
            </a:r>
            <a:r>
              <a:rPr lang="en-US" altLang="zh-CN" sz="2000" dirty="0"/>
              <a:t>() </a:t>
            </a:r>
            <a:r>
              <a:rPr lang="en-US" altLang="zh-CN" sz="2000" dirty="0" err="1"/>
              <a:t>不会进行键名覆盖，而是将多个相同键名的值递归组成一个数组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6540" y="35345"/>
            <a:ext cx="10515600" cy="1113947"/>
          </a:xfrm>
        </p:spPr>
        <p:txBody>
          <a:bodyPr/>
          <a:lstStyle/>
          <a:p>
            <a:r>
              <a:rPr lang="en-US" altLang="zh-CN"/>
              <a:t>5.6 </a:t>
            </a:r>
            <a:r>
              <a:rPr lang="zh-CN" altLang="en-US"/>
              <a:t>数组操作相关函数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4840" y="1233805"/>
            <a:ext cx="9968865" cy="4375785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500" dirty="0" smtClean="0">
                <a:sym typeface="MS PGothic" panose="020B0600070205080204" charset="-128"/>
              </a:rPr>
              <a:t>array  </a:t>
            </a:r>
            <a:r>
              <a:rPr lang="zh-CN" altLang="en-US" sz="2500" b="1" dirty="0">
                <a:solidFill>
                  <a:srgbClr val="FF0000"/>
                </a:solidFill>
                <a:sym typeface="MS PGothic" panose="020B0600070205080204" charset="-128"/>
              </a:rPr>
              <a:t>array_keys</a:t>
            </a:r>
            <a:r>
              <a:rPr lang="zh-CN" altLang="en-US" sz="2500" dirty="0">
                <a:sym typeface="MS PGothic" panose="020B0600070205080204" charset="-128"/>
              </a:rPr>
              <a:t>(</a:t>
            </a:r>
            <a:r>
              <a:rPr lang="en-US" altLang="zh-CN" sz="2500" dirty="0">
                <a:ea typeface="宋体" panose="02010600030101010101" pitchFamily="2" charset="-122"/>
                <a:sym typeface="MS PGothic" panose="020B0600070205080204" charset="-128"/>
              </a:rPr>
              <a:t>array</a:t>
            </a:r>
            <a:r>
              <a:rPr lang="zh-CN" altLang="en-US" sz="2500" dirty="0">
                <a:sym typeface="MS PGothic" panose="020B0600070205080204" charset="-128"/>
              </a:rPr>
              <a:t>) 返回包含数组中所有键名的一个新数</a:t>
            </a:r>
            <a:r>
              <a:rPr lang="zh-CN" altLang="en-US" sz="2500" dirty="0" smtClean="0">
                <a:sym typeface="MS PGothic" panose="020B0600070205080204" charset="-128"/>
              </a:rPr>
              <a:t>组</a:t>
            </a:r>
            <a:endParaRPr lang="en-US" altLang="zh-CN" sz="2500" dirty="0" smtClean="0">
              <a:sym typeface="MS PGothic" panose="020B0600070205080204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en-US" altLang="zh-CN" sz="2500" dirty="0">
                <a:sym typeface="MS PGothic" panose="020B0600070205080204" charset="-128"/>
              </a:rPr>
              <a:t>array </a:t>
            </a:r>
            <a:r>
              <a:rPr lang="zh-CN" altLang="en-US" sz="2500" b="1" dirty="0">
                <a:solidFill>
                  <a:srgbClr val="FF0000"/>
                </a:solidFill>
                <a:sym typeface="MS PGothic" panose="020B0600070205080204" charset="-128"/>
              </a:rPr>
              <a:t>array_values</a:t>
            </a:r>
            <a:r>
              <a:rPr lang="zh-CN" altLang="en-US" sz="2500" dirty="0">
                <a:sym typeface="MS PGothic" panose="020B0600070205080204" charset="-128"/>
              </a:rPr>
              <a:t>(</a:t>
            </a:r>
            <a:r>
              <a:rPr lang="en-US" altLang="zh-CN" sz="2500" dirty="0">
                <a:sym typeface="MS PGothic" panose="020B0600070205080204" charset="-128"/>
              </a:rPr>
              <a:t>array</a:t>
            </a:r>
            <a:r>
              <a:rPr lang="zh-CN" altLang="en-US" sz="2500" dirty="0">
                <a:sym typeface="MS PGothic" panose="020B0600070205080204" charset="-128"/>
              </a:rPr>
              <a:t>)  返回一个包含给定数组中所有键值的数组，但不保留键</a:t>
            </a:r>
            <a:r>
              <a:rPr lang="zh-CN" altLang="en-US" sz="2500" dirty="0" smtClean="0">
                <a:sym typeface="MS PGothic" panose="020B0600070205080204" charset="-128"/>
              </a:rPr>
              <a:t>名</a:t>
            </a:r>
            <a:endParaRPr lang="zh-CN" altLang="en-US" sz="2500" dirty="0">
              <a:sym typeface="MS PGothic" panose="020B0600070205080204" charset="-128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500" dirty="0" smtClean="0">
                <a:sym typeface="MS PGothic" panose="020B0600070205080204" charset="-128"/>
              </a:rPr>
              <a:t>array </a:t>
            </a:r>
            <a:r>
              <a:rPr lang="zh-CN" altLang="en-US" sz="2500" b="1" dirty="0">
                <a:solidFill>
                  <a:srgbClr val="FF0000"/>
                </a:solidFill>
                <a:sym typeface="MS PGothic" panose="020B0600070205080204" charset="-128"/>
              </a:rPr>
              <a:t>array_unique</a:t>
            </a:r>
            <a:r>
              <a:rPr lang="zh-CN" altLang="en-US" sz="2500" dirty="0">
                <a:sym typeface="MS PGothic" panose="020B0600070205080204" charset="-128"/>
              </a:rPr>
              <a:t>(</a:t>
            </a:r>
            <a:r>
              <a:rPr lang="en-US" altLang="zh-CN" sz="2500" dirty="0">
                <a:sym typeface="MS PGothic" panose="020B0600070205080204" charset="-128"/>
              </a:rPr>
              <a:t>array</a:t>
            </a:r>
            <a:r>
              <a:rPr lang="zh-CN" altLang="en-US" sz="2500" dirty="0">
                <a:sym typeface="MS PGothic" panose="020B0600070205080204" charset="-128"/>
              </a:rPr>
              <a:t>)  删除数组中的重复值返回新数组</a:t>
            </a:r>
            <a:endParaRPr lang="zh-CN" altLang="en-US" sz="2500" dirty="0">
              <a:sym typeface="MS PGothic" panose="020B0600070205080204" charset="-128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500" dirty="0">
                <a:ea typeface="宋体" panose="02010600030101010101" pitchFamily="2" charset="-122"/>
                <a:sym typeface="MS PGothic" panose="020B0600070205080204" charset="-128"/>
              </a:rPr>
              <a:t>array </a:t>
            </a:r>
            <a:r>
              <a:rPr lang="zh-CN" altLang="en-US" sz="2500" b="1" dirty="0">
                <a:solidFill>
                  <a:srgbClr val="FF0000"/>
                </a:solidFill>
                <a:ea typeface="宋体" panose="02010600030101010101" pitchFamily="2" charset="-122"/>
                <a:sym typeface="MS PGothic" panose="020B0600070205080204" charset="-128"/>
              </a:rPr>
              <a:t>array_flip</a:t>
            </a:r>
            <a:r>
              <a:rPr lang="zh-CN" altLang="en-US" sz="2500" dirty="0">
                <a:ea typeface="宋体" panose="02010600030101010101" pitchFamily="2" charset="-122"/>
                <a:sym typeface="MS PGothic" panose="020B0600070205080204" charset="-128"/>
              </a:rPr>
              <a:t>(</a:t>
            </a:r>
            <a:r>
              <a:rPr lang="en-US" altLang="zh-CN" sz="2500" dirty="0">
                <a:ea typeface="宋体" panose="02010600030101010101" pitchFamily="2" charset="-122"/>
                <a:sym typeface="MS PGothic" panose="020B0600070205080204" charset="-128"/>
              </a:rPr>
              <a:t>array</a:t>
            </a:r>
            <a:r>
              <a:rPr lang="zh-CN" altLang="en-US" sz="2500" dirty="0">
                <a:ea typeface="宋体" panose="02010600030101010101" pitchFamily="2" charset="-122"/>
                <a:sym typeface="MS PGothic" panose="020B0600070205080204" charset="-128"/>
              </a:rPr>
              <a:t>)  </a:t>
            </a:r>
            <a:r>
              <a:rPr lang="zh-CN" altLang="en-US" sz="2500" dirty="0">
                <a:sym typeface="MS PGothic" panose="020B0600070205080204" charset="-128"/>
              </a:rPr>
              <a:t>反转数组中的键和值并返回反转后的数组</a:t>
            </a:r>
            <a:endParaRPr lang="zh-CN" altLang="en-US" sz="2500" dirty="0">
              <a:sym typeface="MS PGothic" panose="020B0600070205080204" charset="-128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500" dirty="0">
                <a:sym typeface="MS PGothic" panose="020B0600070205080204" charset="-128"/>
              </a:rPr>
              <a:t>bool </a:t>
            </a:r>
            <a:r>
              <a:rPr lang="zh-CN" altLang="en-US" sz="2500" b="1" dirty="0">
                <a:solidFill>
                  <a:srgbClr val="FF0000"/>
                </a:solidFill>
                <a:sym typeface="MS PGothic" panose="020B0600070205080204" charset="-128"/>
              </a:rPr>
              <a:t>array_key_exists</a:t>
            </a:r>
            <a:r>
              <a:rPr lang="zh-CN" altLang="en-US" sz="2500" dirty="0">
                <a:sym typeface="MS PGothic" panose="020B0600070205080204" charset="-128"/>
              </a:rPr>
              <a:t>(key,array)  检查指定的键名是否存在于数组</a:t>
            </a:r>
            <a:r>
              <a:rPr lang="zh-CN" altLang="en-US" sz="2500" dirty="0" smtClean="0">
                <a:sym typeface="MS PGothic" panose="020B0600070205080204" charset="-128"/>
              </a:rPr>
              <a:t>中</a:t>
            </a:r>
            <a:endParaRPr lang="zh-CN" altLang="en-US" sz="2500" dirty="0">
              <a:sym typeface="MS PGothic" panose="020B0600070205080204" charset="-128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500" dirty="0">
                <a:solidFill>
                  <a:schemeClr val="tx1">
                    <a:lumMod val="85000"/>
                    <a:lumOff val="15000"/>
                  </a:schemeClr>
                </a:solidFill>
                <a:sym typeface="MS PGothic" panose="020B0600070205080204" charset="-128"/>
              </a:rPr>
              <a:t>bool </a:t>
            </a:r>
            <a:r>
              <a:rPr lang="zh-CN" altLang="en-US" sz="2500" b="1" dirty="0">
                <a:solidFill>
                  <a:srgbClr val="FF0000"/>
                </a:solidFill>
                <a:sym typeface="MS PGothic" panose="020B0600070205080204" charset="-128"/>
              </a:rPr>
              <a:t>in_array</a:t>
            </a:r>
            <a:r>
              <a:rPr lang="zh-CN" altLang="en-US" sz="2500" dirty="0">
                <a:sym typeface="MS PGothic" panose="020B0600070205080204" charset="-128"/>
              </a:rPr>
              <a:t>(search,array) 搜索数组中是否存在指定的</a:t>
            </a:r>
            <a:r>
              <a:rPr lang="zh-CN" altLang="en-US" sz="2500" dirty="0" smtClean="0">
                <a:sym typeface="MS PGothic" panose="020B0600070205080204" charset="-128"/>
              </a:rPr>
              <a:t>值</a:t>
            </a:r>
            <a:endParaRPr lang="zh-CN" altLang="en-US" sz="2500" dirty="0">
              <a:sym typeface="MS PGothic" panose="020B0600070205080204" charset="-128"/>
            </a:endParaRPr>
          </a:p>
          <a:p>
            <a:pPr marL="0" lvl="0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2500" dirty="0">
              <a:sym typeface="MS PGothic" panose="020B0600070205080204" charset="-128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5.8 </a:t>
            </a:r>
            <a:r>
              <a:rPr lang="zh-CN" altLang="en-US"/>
              <a:t>数组键、值相关函数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4" y="1317414"/>
            <a:ext cx="10252287" cy="36153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bool 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is_array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mixed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)  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判断是否为数组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array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explode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(separator,string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)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将字符串分割为数组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string  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implode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(separator,array)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把数组元素组合为字符串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string  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join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(separator,array) 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implode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的别名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array 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list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(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$var1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[, $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var2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... ] )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= array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把数组中的值赋给一些变量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5.9  </a:t>
            </a:r>
            <a:r>
              <a:rPr lang="zh-CN" altLang="en-US" dirty="0"/>
              <a:t>与数组相关的非数组函数库函数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6315" y="4932680"/>
            <a:ext cx="6470015" cy="1198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2400"/>
              <a:t>&lt;?php</a:t>
            </a:r>
            <a:endParaRPr lang="zh-CN" altLang="en-US" sz="2400"/>
          </a:p>
          <a:p>
            <a:r>
              <a:rPr lang="zh-CN" altLang="en-US" sz="2400"/>
              <a:t>list($a,$b) = ['a','b'];</a:t>
            </a:r>
            <a:endParaRPr lang="zh-CN" altLang="en-US" sz="2400"/>
          </a:p>
          <a:p>
            <a:r>
              <a:rPr lang="zh-CN" altLang="en-US" sz="2400"/>
              <a:t>echo $a,'-',$b;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31336" y="452098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lang="zh-CN" altLang="en-US" sz="3735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815586" y="1316428"/>
            <a:ext cx="105611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数组概念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数组声明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数组的分类</a:t>
            </a:r>
            <a:endParaRPr kumimoji="1"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数组的遍历</a:t>
            </a:r>
            <a:endParaRPr kumimoji="1"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数组函数库</a:t>
            </a:r>
            <a:endParaRPr kumimoji="1"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4934" y="1311487"/>
            <a:ext cx="11141287" cy="417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数组是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一组数据</a:t>
            </a:r>
            <a:r>
              <a:rPr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的集合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，是</a:t>
            </a:r>
            <a:r>
              <a:rPr lang="en-US" altLang="zh-CN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最重要的数据类型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数组能够在单独的变量名中存储一个或多个值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数组以键值对的方式存储数据，一组键值对构成一个数组元素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数组的声明方法：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066800" lvl="1" indent="-4572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方法一：直接赋值声明数组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066800" lvl="1" indent="-4572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方法二：使用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array()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新建数组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066800" lvl="1" indent="-4572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方法三：使用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[]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新建数组   （仅限</a:t>
            </a: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5.4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上版本支持）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 noGrp="1"/>
          </p:cNvSpPr>
          <p:nvPr>
            <p:ph type="title"/>
          </p:nvPr>
        </p:nvSpPr>
        <p:spPr bwMode="auto">
          <a:xfrm>
            <a:off x="59055" y="-146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en-US" altLang="zh-CN" b="1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 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数组概念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143934" y="932181"/>
            <a:ext cx="11430847" cy="569722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方法一：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直接赋值声明数组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  <a:p>
            <a:pPr marL="609600" lvl="1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$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数组名称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[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键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]=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值  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  <a:p>
            <a:pPr marL="609600" lvl="1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sym typeface="Arial" panose="020B0604020202020204" pitchFamily="34" charset="0"/>
              </a:rPr>
              <a:t>键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：键放在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[]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中用来区分不同的值，又叫做</a:t>
            </a:r>
            <a:r>
              <a:rPr lang="zh-CN" altLang="en-US" sz="2000" b="1" dirty="0">
                <a:solidFill>
                  <a:srgbClr val="FF0000"/>
                </a:solidFill>
                <a:sym typeface="Arial" panose="020B0604020202020204" pitchFamily="34" charset="0"/>
              </a:rPr>
              <a:t>下标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或关键字，键可以是数字或字符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  <a:p>
            <a:pPr marL="609600" lvl="1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sym typeface="Arial" panose="020B0604020202020204" pitchFamily="34" charset="0"/>
              </a:rPr>
              <a:t>值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：键所对应数据，值可以为任意类型数据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  <a:p>
            <a:pPr marL="609600" lvl="1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sym typeface="Arial" panose="020B0604020202020204" pitchFamily="34" charset="0"/>
              </a:rPr>
              <a:t>元素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：一组键值对构成一个数组元素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856" y="-253"/>
            <a:ext cx="10972800" cy="1143000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数组声明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42634" y="5236210"/>
            <a:ext cx="3734647" cy="1106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5" b="1" dirty="0">
                <a:solidFill>
                  <a:srgbClr val="0070C0"/>
                </a:solidFill>
              </a:rPr>
              <a:t>$</a:t>
            </a:r>
            <a:r>
              <a:rPr lang="en-US" altLang="zh-CN" sz="2665" b="1" dirty="0" err="1">
                <a:solidFill>
                  <a:srgbClr val="0070C0"/>
                </a:solidFill>
              </a:rPr>
              <a:t>arr</a:t>
            </a:r>
            <a:r>
              <a:rPr lang="en-US" altLang="zh-CN" sz="2665" b="1" dirty="0"/>
              <a:t>[</a:t>
            </a:r>
            <a:r>
              <a:rPr lang="en-US" altLang="zh-CN" sz="2665" b="1" dirty="0">
                <a:solidFill>
                  <a:srgbClr val="FF0000"/>
                </a:solidFill>
              </a:rPr>
              <a:t>0</a:t>
            </a:r>
            <a:r>
              <a:rPr lang="en-US" altLang="zh-CN" sz="2665" b="1" dirty="0"/>
              <a:t>]=</a:t>
            </a:r>
            <a:r>
              <a:rPr lang="en-US" altLang="zh-CN" sz="2665" b="1" dirty="0">
                <a:solidFill>
                  <a:srgbClr val="7030A0"/>
                </a:solidFill>
              </a:rPr>
              <a:t>100</a:t>
            </a:r>
            <a:endParaRPr lang="en-US" altLang="zh-CN" sz="2665" b="1" dirty="0">
              <a:solidFill>
                <a:srgbClr val="7030A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/>
              <a:t>$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['name']='</a:t>
            </a:r>
            <a:r>
              <a:rPr lang="zh-CN" altLang="en-US" sz="2400" dirty="0"/>
              <a:t>张三</a:t>
            </a:r>
            <a:r>
              <a:rPr lang="en-US" altLang="zh-CN" sz="2400" dirty="0"/>
              <a:t>'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593254" y="4657937"/>
            <a:ext cx="408093" cy="3796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865" b="1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zh-CN" altLang="en-US" sz="1865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401907" y="5137998"/>
            <a:ext cx="191347" cy="288713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62027" y="4754457"/>
            <a:ext cx="408093" cy="3796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865" b="1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1865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170680" y="5234518"/>
            <a:ext cx="191347" cy="288713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593340" y="5905924"/>
            <a:ext cx="1576493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129954" y="5331884"/>
            <a:ext cx="778933" cy="3796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865" b="1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865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265507" y="5713730"/>
            <a:ext cx="841587" cy="1930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65207" y="4370070"/>
            <a:ext cx="495300" cy="9543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865" b="1"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endParaRPr lang="zh-CN" altLang="en-US" sz="1865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2441787" y="5137997"/>
            <a:ext cx="383540" cy="384387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144781" y="335704"/>
            <a:ext cx="11430847" cy="6867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方法二：使用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array()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新建数组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   array(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键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=&gt;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值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,</a:t>
            </a:r>
            <a: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键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=&gt;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值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,......)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方法三：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   [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键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=&gt;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值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键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=&gt;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值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,......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]      </a:t>
            </a:r>
            <a:r>
              <a:rPr lang="en-US" altLang="zh-CN" b="1" dirty="0">
                <a:solidFill>
                  <a:srgbClr val="FF0000"/>
                </a:solidFill>
                <a:sym typeface="Arial" panose="020B0604020202020204" pitchFamily="34" charset="0"/>
              </a:rPr>
              <a:t> php5.4</a:t>
            </a:r>
            <a:r>
              <a:rPr lang="zh-CN" altLang="en-US" b="1" dirty="0">
                <a:solidFill>
                  <a:srgbClr val="FF0000"/>
                </a:solidFill>
                <a:sym typeface="Arial" panose="020B0604020202020204" pitchFamily="34" charset="0"/>
              </a:rPr>
              <a:t>以后版本支持</a:t>
            </a:r>
            <a:endParaRPr lang="zh-CN" altLang="en-US" b="1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665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665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665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665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7474" y="2075180"/>
            <a:ext cx="7261013" cy="1052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array(100,'</a:t>
            </a:r>
            <a:r>
              <a:rPr lang="zh-CN" altLang="en-US" sz="2400"/>
              <a:t>张三</a:t>
            </a:r>
            <a:r>
              <a:rPr lang="en-US" altLang="zh-CN" sz="2400"/>
              <a:t>','rose',666)</a:t>
            </a:r>
            <a:endParaRPr lang="en-US" altLang="zh-CN" sz="2400"/>
          </a:p>
          <a:p>
            <a:pPr>
              <a:lnSpc>
                <a:spcPct val="130000"/>
              </a:lnSpc>
            </a:pPr>
            <a:r>
              <a:rPr lang="en-US" altLang="zh-CN" sz="2400"/>
              <a:t>array('name'=&gt;'</a:t>
            </a:r>
            <a:r>
              <a:rPr lang="zh-CN" altLang="en-US" sz="2400"/>
              <a:t>张三</a:t>
            </a:r>
            <a:r>
              <a:rPr lang="en-US" altLang="zh-CN" sz="2400"/>
              <a:t>','sex'=&gt;'</a:t>
            </a:r>
            <a:r>
              <a:rPr lang="zh-CN" altLang="en-US" sz="2400"/>
              <a:t>男</a:t>
            </a:r>
            <a:r>
              <a:rPr lang="en-US" altLang="zh-CN" sz="2400"/>
              <a:t>','age'=&gt;20)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527474" y="5125509"/>
            <a:ext cx="7261013" cy="1052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[100,'name'=&gt;'</a:t>
            </a:r>
            <a:r>
              <a:rPr lang="zh-CN" altLang="en-US" sz="2400"/>
              <a:t>张三</a:t>
            </a:r>
            <a:r>
              <a:rPr lang="en-US" altLang="zh-CN" sz="2400"/>
              <a:t>','rose',32.77]</a:t>
            </a:r>
            <a:endParaRPr lang="en-US" altLang="zh-CN" sz="2400"/>
          </a:p>
          <a:p>
            <a:pPr>
              <a:lnSpc>
                <a:spcPct val="130000"/>
              </a:lnSpc>
            </a:pPr>
            <a:r>
              <a:rPr lang="en-US" altLang="zh-CN" sz="2400"/>
              <a:t>[111,3=&gt;'rose','name'=&gt;'</a:t>
            </a:r>
            <a:r>
              <a:rPr lang="zh-CN" altLang="en-US" sz="2400"/>
              <a:t>李四</a:t>
            </a:r>
            <a:r>
              <a:rPr lang="en-US" altLang="zh-CN" sz="2400"/>
              <a:t>',999]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27685" y="1265555"/>
            <a:ext cx="10611485" cy="5151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Clr>
                <a:srgbClr val="00B0F0"/>
              </a:buClr>
            </a:pPr>
            <a:r>
              <a:rPr lang="zh-CN" altLang="en-US" sz="2000" dirty="0">
                <a:sym typeface="+mn-ea"/>
              </a:rPr>
              <a:t>包含有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合法整型值的字符串</a:t>
            </a:r>
            <a:r>
              <a:rPr lang="zh-CN" altLang="en-US" sz="2000" dirty="0">
                <a:sym typeface="+mn-ea"/>
              </a:rPr>
              <a:t>会被转换为整型。例如键名 </a:t>
            </a:r>
            <a:r>
              <a:rPr lang="en-US" altLang="zh-CN" sz="2000" dirty="0" smtClean="0">
                <a:sym typeface="+mn-ea"/>
              </a:rPr>
              <a:t>“8” </a:t>
            </a:r>
            <a:r>
              <a:rPr lang="zh-CN" altLang="en-US" sz="2000" dirty="0">
                <a:sym typeface="+mn-ea"/>
              </a:rPr>
              <a:t>实际会被储存为 </a:t>
            </a:r>
            <a:r>
              <a:rPr lang="en-US" altLang="zh-CN" sz="2000" dirty="0">
                <a:sym typeface="+mn-ea"/>
              </a:rPr>
              <a:t>8</a:t>
            </a:r>
            <a:r>
              <a:rPr lang="zh-CN" altLang="en-US" sz="2000" dirty="0">
                <a:sym typeface="+mn-ea"/>
              </a:rPr>
              <a:t>。但是 </a:t>
            </a:r>
            <a:r>
              <a:rPr lang="en-US" altLang="zh-CN" sz="2000" dirty="0" smtClean="0">
                <a:sym typeface="+mn-ea"/>
              </a:rPr>
              <a:t>“08” </a:t>
            </a:r>
            <a:r>
              <a:rPr lang="zh-CN" altLang="en-US" sz="2000" dirty="0">
                <a:sym typeface="+mn-ea"/>
              </a:rPr>
              <a:t>则不会强制转换，因为其不是一个合法</a:t>
            </a:r>
            <a:r>
              <a:rPr lang="zh-CN" altLang="en-US" sz="2000" dirty="0" smtClean="0">
                <a:sym typeface="+mn-ea"/>
              </a:rPr>
              <a:t>的八进</a:t>
            </a:r>
            <a:r>
              <a:rPr lang="zh-CN" altLang="en-US" sz="2000" dirty="0">
                <a:sym typeface="+mn-ea"/>
              </a:rPr>
              <a:t>制数值</a:t>
            </a:r>
            <a:endParaRPr lang="zh-CN" altLang="en-US" sz="2000" dirty="0">
              <a:sym typeface="+mn-ea"/>
            </a:endParaRPr>
          </a:p>
          <a:p>
            <a:pPr marL="0" lvl="0" indent="0" algn="l" eaLnBrk="1" latinLnBrk="0" hangingPunct="1">
              <a:lnSpc>
                <a:spcPct val="140000"/>
              </a:lnSpc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浮点数</a:t>
            </a:r>
            <a:r>
              <a:rPr lang="zh-CN" altLang="en-US" sz="2000" dirty="0">
                <a:sym typeface="+mn-ea"/>
              </a:rPr>
              <a:t>也会被转换为整型，意味着其小数部分会被舍去。例如键名 </a:t>
            </a:r>
            <a:r>
              <a:rPr lang="en-US" altLang="zh-CN" sz="2000" dirty="0">
                <a:sym typeface="+mn-ea"/>
              </a:rPr>
              <a:t>8.7 </a:t>
            </a:r>
            <a:r>
              <a:rPr lang="zh-CN" altLang="en-US" sz="2000" dirty="0">
                <a:sym typeface="+mn-ea"/>
              </a:rPr>
              <a:t>实际会被储存为 </a:t>
            </a:r>
            <a:r>
              <a:rPr lang="en-US" altLang="zh-CN" sz="2000" dirty="0">
                <a:sym typeface="+mn-ea"/>
              </a:rPr>
              <a:t>8</a:t>
            </a:r>
            <a:endParaRPr lang="en-US" altLang="zh-CN" sz="2000" dirty="0">
              <a:sym typeface="+mn-ea"/>
            </a:endParaRPr>
          </a:p>
          <a:p>
            <a:pPr marL="0" lvl="0" indent="0" algn="l" eaLnBrk="1" latinLnBrk="0" hangingPunct="1">
              <a:lnSpc>
                <a:spcPct val="140000"/>
              </a:lnSpc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布尔值</a:t>
            </a:r>
            <a:r>
              <a:rPr lang="zh-CN" altLang="en-US" sz="2000" dirty="0">
                <a:sym typeface="+mn-ea"/>
              </a:rPr>
              <a:t>也会被转换成整型。即键名 </a:t>
            </a:r>
            <a:r>
              <a:rPr lang="en-US" altLang="zh-CN" sz="2000" dirty="0">
                <a:sym typeface="+mn-ea"/>
              </a:rPr>
              <a:t>true </a:t>
            </a:r>
            <a:r>
              <a:rPr lang="zh-CN" altLang="en-US" sz="2000" dirty="0">
                <a:sym typeface="+mn-ea"/>
              </a:rPr>
              <a:t>实际会被储存为 </a:t>
            </a:r>
            <a:r>
              <a:rPr lang="en-US" altLang="zh-CN" sz="2000" dirty="0">
                <a:sym typeface="+mn-ea"/>
              </a:rPr>
              <a:t>1 </a:t>
            </a:r>
            <a:r>
              <a:rPr lang="zh-CN" altLang="en-US" sz="2000" dirty="0">
                <a:sym typeface="+mn-ea"/>
              </a:rPr>
              <a:t>而键名 </a:t>
            </a:r>
            <a:r>
              <a:rPr lang="en-US" altLang="zh-CN" sz="2000" dirty="0">
                <a:sym typeface="+mn-ea"/>
              </a:rPr>
              <a:t>false </a:t>
            </a:r>
            <a:r>
              <a:rPr lang="zh-CN" altLang="en-US" sz="2000" dirty="0">
                <a:sym typeface="+mn-ea"/>
              </a:rPr>
              <a:t>会被储存为 </a:t>
            </a:r>
            <a:r>
              <a:rPr lang="en-US" altLang="zh-CN" sz="2000" dirty="0">
                <a:sym typeface="+mn-ea"/>
              </a:rPr>
              <a:t>0</a:t>
            </a:r>
            <a:endParaRPr lang="en-US" altLang="zh-CN" sz="2000" dirty="0">
              <a:sym typeface="+mn-ea"/>
            </a:endParaRPr>
          </a:p>
          <a:p>
            <a:pPr marL="0" lvl="0" indent="0" algn="l" eaLnBrk="1" latinLnBrk="0" hangingPunct="1">
              <a:lnSpc>
                <a:spcPct val="140000"/>
              </a:lnSpc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Null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会被转换为空字符串，即键名 </a:t>
            </a:r>
            <a:r>
              <a:rPr lang="en-US" altLang="zh-CN" sz="2000" dirty="0">
                <a:sym typeface="+mn-ea"/>
              </a:rPr>
              <a:t>null </a:t>
            </a:r>
            <a:r>
              <a:rPr lang="zh-CN" altLang="en-US" sz="2000" dirty="0">
                <a:sym typeface="+mn-ea"/>
              </a:rPr>
              <a:t>实际会被储存为 </a:t>
            </a:r>
            <a:r>
              <a:rPr lang="en-US" altLang="zh-CN" sz="2000" dirty="0">
                <a:sym typeface="+mn-ea"/>
              </a:rPr>
              <a:t>""</a:t>
            </a:r>
            <a:endParaRPr lang="en-US" altLang="zh-CN" sz="2000" dirty="0">
              <a:sym typeface="+mn-ea"/>
            </a:endParaRPr>
          </a:p>
          <a:p>
            <a:pPr marL="0" lvl="0" indent="0" algn="l" eaLnBrk="1" latinLnBrk="0" hangingPunct="1">
              <a:lnSpc>
                <a:spcPct val="140000"/>
              </a:lnSpc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数组和对象</a:t>
            </a:r>
            <a:r>
              <a:rPr lang="zh-CN" altLang="en-US" sz="2000" dirty="0">
                <a:sym typeface="+mn-ea"/>
              </a:rPr>
              <a:t>不能被用为键名。坚持这么做会导致警告：</a:t>
            </a:r>
            <a:r>
              <a:rPr lang="en-US" altLang="zh-CN" sz="2000" dirty="0">
                <a:sym typeface="+mn-ea"/>
              </a:rPr>
              <a:t>Illegal offset type</a:t>
            </a:r>
            <a:endParaRPr lang="en-US" altLang="zh-CN" sz="2000" dirty="0">
              <a:sym typeface="+mn-ea"/>
            </a:endParaRPr>
          </a:p>
          <a:p>
            <a:pPr marL="0" lvl="0" indent="0" algn="l" eaLnBrk="1" latinLnBrk="0" hangingPunct="1">
              <a:lnSpc>
                <a:spcPct val="140000"/>
              </a:lnSpc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zh-CN" altLang="en-US" sz="2000" dirty="0">
                <a:sym typeface="+mn-ea"/>
              </a:rPr>
              <a:t>如果在数组定义中多个单元都使用了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同一个键名</a:t>
            </a:r>
            <a:r>
              <a:rPr lang="zh-CN" altLang="en-US" sz="2000" dirty="0">
                <a:sym typeface="+mn-ea"/>
              </a:rPr>
              <a:t>，则只使用了最后一个，之前的都被覆盖了</a:t>
            </a:r>
            <a:endParaRPr lang="zh-CN" altLang="en-US" sz="2000" dirty="0">
              <a:sym typeface="+mn-ea"/>
            </a:endParaRPr>
          </a:p>
          <a:p>
            <a:pPr marL="0" lvl="0" indent="0" algn="l" eaLnBrk="1" latinLnBrk="0" hangingPunct="1">
              <a:lnSpc>
                <a:spcPct val="140000"/>
              </a:lnSpc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zh-CN" altLang="en-US" sz="2000" dirty="0">
                <a:sym typeface="+mn-ea"/>
              </a:rPr>
              <a:t>如果对给出的值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没有指定键名</a:t>
            </a:r>
            <a:r>
              <a:rPr lang="zh-CN" altLang="en-US" sz="2000" dirty="0">
                <a:sym typeface="+mn-ea"/>
              </a:rPr>
              <a:t>，则取当前最大的整数索引值，而新的键名将是该值加一。如果指定的键名已经有了值，则该值会被覆盖</a:t>
            </a:r>
            <a:endParaRPr lang="zh-CN" altLang="en-US" sz="20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数组</a:t>
            </a:r>
            <a:r>
              <a:rPr lang="zh-CN"/>
              <a:t>下标自动转换规则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4" y="1317414"/>
            <a:ext cx="10174393" cy="380915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dirty="0"/>
              <a:t>索引数组</a:t>
            </a:r>
            <a:endParaRPr lang="zh-CN" dirty="0"/>
          </a:p>
          <a:p>
            <a:r>
              <a:rPr lang="zh-CN" altLang="en-US" dirty="0"/>
              <a:t>关联数组</a:t>
            </a:r>
            <a:endParaRPr lang="zh-CN" altLang="en-US" dirty="0"/>
          </a:p>
          <a:p>
            <a:r>
              <a:rPr lang="zh-CN" altLang="en-US" dirty="0"/>
              <a:t>混合数组</a:t>
            </a:r>
            <a:endParaRPr lang="zh-CN" altLang="en-US" dirty="0"/>
          </a:p>
          <a:p>
            <a:r>
              <a:rPr lang="zh-CN" altLang="en-US" dirty="0"/>
              <a:t>多维数组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数组的分类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96147" y="1151468"/>
            <a:ext cx="11559540" cy="490135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6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 dirty="0"/>
              <a:t>下标为数字的数组</a:t>
            </a:r>
            <a:endParaRPr lang="zh-CN" altLang="zh-CN" dirty="0"/>
          </a:p>
          <a:p>
            <a:pPr lvl="0">
              <a:lnSpc>
                <a:spcPct val="16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/>
              <a:t>索引数组声明时可以省去下标</a:t>
            </a:r>
            <a:endParaRPr lang="zh-CN" altLang="en-US" dirty="0"/>
          </a:p>
          <a:p>
            <a:pPr marL="0" indent="0">
              <a:lnSpc>
                <a:spcPct val="160000"/>
              </a:lnSpc>
              <a:buClr>
                <a:srgbClr val="00B0F0"/>
              </a:buClr>
              <a:buNone/>
            </a:pPr>
            <a:endParaRPr lang="zh-CN" altLang="en-US" dirty="0"/>
          </a:p>
          <a:p>
            <a:pPr marL="0" indent="0">
              <a:lnSpc>
                <a:spcPct val="16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索引数组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7533" y="3237654"/>
            <a:ext cx="6094307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array[]='</a:t>
            </a:r>
            <a:r>
              <a:rPr lang="zh-CN" altLang="en-US" sz="2400" dirty="0"/>
              <a:t>张三</a:t>
            </a:r>
            <a:r>
              <a:rPr lang="en-US" altLang="zh-CN" sz="2400" dirty="0"/>
              <a:t>';</a:t>
            </a:r>
            <a:endParaRPr lang="en-US" altLang="zh-CN" sz="2400" dirty="0"/>
          </a:p>
          <a:p>
            <a:r>
              <a:rPr lang="en-US" altLang="zh-CN" sz="2400" dirty="0"/>
              <a:t>array[]='</a:t>
            </a:r>
            <a:r>
              <a:rPr lang="zh-CN" altLang="en-US" sz="2400" dirty="0"/>
              <a:t>李四</a:t>
            </a:r>
            <a:r>
              <a:rPr lang="en-US" altLang="zh-CN" sz="2400" dirty="0"/>
              <a:t>';</a:t>
            </a:r>
            <a:endParaRPr lang="en-US" altLang="zh-CN" sz="2400" dirty="0"/>
          </a:p>
          <a:p>
            <a:r>
              <a:rPr lang="en-US" altLang="zh-CN" sz="2400" dirty="0"/>
              <a:t>array[]='</a:t>
            </a:r>
            <a:r>
              <a:rPr lang="zh-CN" altLang="en-US" sz="2400" dirty="0"/>
              <a:t>王五</a:t>
            </a:r>
            <a:r>
              <a:rPr lang="en-US" altLang="zh-CN" sz="2400" dirty="0"/>
              <a:t>';</a:t>
            </a:r>
            <a:endParaRPr lang="en-US" altLang="zh-CN" sz="2400" dirty="0"/>
          </a:p>
          <a:p>
            <a:r>
              <a:rPr lang="en-US" altLang="zh-CN" sz="2400" dirty="0"/>
              <a:t>array('</a:t>
            </a:r>
            <a:r>
              <a:rPr lang="zh-CN" altLang="en-US" sz="2400" dirty="0"/>
              <a:t>张三</a:t>
            </a:r>
            <a:r>
              <a:rPr lang="en-US" altLang="zh-CN" sz="2400" dirty="0"/>
              <a:t>','</a:t>
            </a:r>
            <a:r>
              <a:rPr lang="zh-CN" altLang="en-US" sz="2400" dirty="0"/>
              <a:t>李四</a:t>
            </a:r>
            <a:r>
              <a:rPr lang="en-US" altLang="zh-CN" sz="2400" dirty="0"/>
              <a:t>','</a:t>
            </a:r>
            <a:r>
              <a:rPr lang="zh-CN" altLang="en-US" sz="2400" dirty="0"/>
              <a:t>王五</a:t>
            </a:r>
            <a:r>
              <a:rPr lang="en-US" altLang="zh-CN" sz="2400" dirty="0"/>
              <a:t>') ;</a:t>
            </a:r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['</a:t>
            </a:r>
            <a:r>
              <a:rPr lang="zh-CN" altLang="en-US" sz="2400" dirty="0">
                <a:sym typeface="+mn-ea"/>
              </a:rPr>
              <a:t>张三</a:t>
            </a:r>
            <a:r>
              <a:rPr lang="en-US" altLang="zh-CN" sz="2400" dirty="0">
                <a:sym typeface="+mn-ea"/>
              </a:rPr>
              <a:t>','</a:t>
            </a:r>
            <a:r>
              <a:rPr lang="zh-CN" altLang="en-US" sz="2400" dirty="0">
                <a:sym typeface="+mn-ea"/>
              </a:rPr>
              <a:t>李四</a:t>
            </a:r>
            <a:r>
              <a:rPr lang="en-US" altLang="zh-CN" sz="2400" dirty="0">
                <a:sym typeface="+mn-ea"/>
              </a:rPr>
              <a:t>','</a:t>
            </a:r>
            <a:r>
              <a:rPr lang="zh-CN" altLang="en-US" sz="2400" dirty="0">
                <a:sym typeface="+mn-ea"/>
              </a:rPr>
              <a:t>王五</a:t>
            </a:r>
            <a:r>
              <a:rPr lang="en-US" altLang="zh-CN" sz="2400" dirty="0">
                <a:sym typeface="+mn-ea"/>
              </a:rPr>
              <a:t>'];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4528</Words>
  <Application>WPS 演示</Application>
  <PresentationFormat>自定义</PresentationFormat>
  <Paragraphs>291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Franklin Gothic Medium</vt:lpstr>
      <vt:lpstr>MS PGothic</vt:lpstr>
      <vt:lpstr>云和</vt:lpstr>
      <vt:lpstr>PowerPoint 演示文稿</vt:lpstr>
      <vt:lpstr>PowerPoint 演示文稿</vt:lpstr>
      <vt:lpstr>PowerPoint 演示文稿</vt:lpstr>
      <vt:lpstr>1 数组概念</vt:lpstr>
      <vt:lpstr>2 数组声明</vt:lpstr>
      <vt:lpstr>PowerPoint 演示文稿</vt:lpstr>
      <vt:lpstr>  数组下标自动转换规则</vt:lpstr>
      <vt:lpstr>3 数组的分类</vt:lpstr>
      <vt:lpstr>3.1 索引数组</vt:lpstr>
      <vt:lpstr>3.2 关联数组</vt:lpstr>
      <vt:lpstr>3.3 混合数组</vt:lpstr>
      <vt:lpstr>3.4 多维数组</vt:lpstr>
      <vt:lpstr>4 数组的遍历</vt:lpstr>
      <vt:lpstr>4.1 使用for循环语句遍历数组</vt:lpstr>
      <vt:lpstr>4.2 使用foreach遍历数组 </vt:lpstr>
      <vt:lpstr>PowerPoint 演示文稿</vt:lpstr>
      <vt:lpstr>5 数组函数库</vt:lpstr>
      <vt:lpstr>5.1 数组统计相关函数</vt:lpstr>
      <vt:lpstr>5.2 指针移动相关函数</vt:lpstr>
      <vt:lpstr>5.3 插入、删除数组元素相关函数</vt:lpstr>
      <vt:lpstr>5.4 数组元素操作相关函数</vt:lpstr>
      <vt:lpstr>5.5 数组排序相关函数</vt:lpstr>
      <vt:lpstr>5.6 数组操作相关函数</vt:lpstr>
      <vt:lpstr>5.8 数组键、值相关函数</vt:lpstr>
      <vt:lpstr>5.9  与数组相关的非数组函数库函数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135</cp:revision>
  <dcterms:created xsi:type="dcterms:W3CDTF">2016-09-06T02:25:00Z</dcterms:created>
  <dcterms:modified xsi:type="dcterms:W3CDTF">2019-07-25T09:15:40Z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