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2" r:id="rId6"/>
    <p:sldId id="263" r:id="rId7"/>
    <p:sldId id="264" r:id="rId8"/>
    <p:sldId id="265" r:id="rId9"/>
    <p:sldId id="274" r:id="rId10"/>
    <p:sldId id="279" r:id="rId11"/>
    <p:sldId id="267" r:id="rId12"/>
    <p:sldId id="268" r:id="rId13"/>
    <p:sldId id="273" r:id="rId14"/>
    <p:sldId id="269" r:id="rId15"/>
    <p:sldId id="293" r:id="rId16"/>
    <p:sldId id="289" r:id="rId17"/>
    <p:sldId id="271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5"/>
    <p:restoredTop sz="94436"/>
  </p:normalViewPr>
  <p:slideViewPr>
    <p:cSldViewPr snapToGrid="0" snapToObjects="1">
      <p:cViewPr varScale="1">
        <p:scale>
          <a:sx n="114" d="100"/>
          <a:sy n="114" d="100"/>
        </p:scale>
        <p:origin x="-3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4" name="灯片编号占位符 2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8195" name="文本占位符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4190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548745" y="6539865"/>
            <a:ext cx="58483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879" y="3258199"/>
            <a:ext cx="10342880" cy="139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数学、</a:t>
            </a:r>
            <a:r>
              <a:rPr lang="zh-CN" altLang="en-US" sz="8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日期时间函数库</a:t>
            </a:r>
            <a:endParaRPr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1"/>
          <p:cNvSpPr>
            <a:spLocks noGrp="1"/>
          </p:cNvSpPr>
          <p:nvPr>
            <p:ph sz="quarter"/>
          </p:nvPr>
        </p:nvSpPr>
        <p:spPr>
          <a:xfrm>
            <a:off x="321733" y="541867"/>
            <a:ext cx="11382587" cy="4963160"/>
          </a:xfrm>
        </p:spPr>
        <p:txBody>
          <a:bodyPr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381000" indent="-381000" algn="l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strtotime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(time,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algn="l">
              <a:lnSpc>
                <a:spcPct val="140000"/>
              </a:lnSpc>
              <a:buClr>
                <a:srgbClr val="00B0F0"/>
              </a:buCl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将任何英文文本的日期或时间描述解析为 Unix 时间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戳</a:t>
            </a:r>
            <a:endParaRPr lang="en-US" altLang="x-none" sz="1865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81000" indent="-381000" algn="l">
              <a:buClr>
                <a:srgbClr val="00B0F0"/>
              </a:buClr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4770" y="1865794"/>
            <a:ext cx="10608945" cy="37522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endParaRPr lang="en-US" altLang="zh-CN" sz="2400" dirty="0"/>
          </a:p>
          <a:p>
            <a:pPr lvl="0"/>
            <a:r>
              <a:rPr lang="zh-CN" altLang="en-US" sz="2400" dirty="0">
                <a:sym typeface="+mn-ea"/>
              </a:rPr>
              <a:t>strtotime("now");</a:t>
            </a:r>
            <a:endParaRPr lang="zh-CN" altLang="en-US" sz="24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strtotime("1970-01-01 00:00:00")</a:t>
            </a:r>
            <a:endParaRPr lang="en-US" altLang="zh-CN" sz="2400" dirty="0">
              <a:sym typeface="+mn-ea"/>
            </a:endParaRPr>
          </a:p>
          <a:p>
            <a:pPr lvl="0"/>
            <a:r>
              <a:rPr lang="zh-CN" altLang="en-US" sz="2400" dirty="0">
                <a:sym typeface="+mn-ea"/>
              </a:rPr>
              <a:t>strtotime("3 October 2005");</a:t>
            </a:r>
            <a:endParaRPr lang="zh-CN" altLang="en-US" sz="2400" dirty="0"/>
          </a:p>
          <a:p>
            <a:pPr lvl="0"/>
            <a:r>
              <a:rPr lang="zh-CN" altLang="en-US" sz="2400" dirty="0">
                <a:sym typeface="+mn-ea"/>
              </a:rPr>
              <a:t>strtotime("+5 hours");</a:t>
            </a:r>
            <a:endParaRPr lang="zh-CN" altLang="en-US" sz="2400" dirty="0"/>
          </a:p>
          <a:p>
            <a:pPr lvl="0"/>
            <a:r>
              <a:rPr lang="zh-CN" altLang="en-US" sz="2400" dirty="0">
                <a:sym typeface="+mn-ea"/>
              </a:rPr>
              <a:t>strtotime("+1 week </a:t>
            </a:r>
            <a:r>
              <a:rPr lang="en-US" altLang="zh-CN" sz="2400" dirty="0">
                <a:sym typeface="+mn-ea"/>
              </a:rPr>
              <a:t>-10 years</a:t>
            </a:r>
            <a:r>
              <a:rPr lang="zh-CN" altLang="en-US" sz="2400" dirty="0">
                <a:sym typeface="+mn-ea"/>
              </a:rPr>
              <a:t>");</a:t>
            </a:r>
            <a:endParaRPr lang="zh-CN" altLang="en-US" sz="2400" dirty="0"/>
          </a:p>
          <a:p>
            <a:pPr lvl="0"/>
            <a:r>
              <a:rPr lang="zh-CN" altLang="en-US" sz="2400" dirty="0">
                <a:sym typeface="+mn-ea"/>
              </a:rPr>
              <a:t>strtotime("+100 week</a:t>
            </a:r>
            <a:r>
              <a:rPr lang="en-US" altLang="zh-CN" sz="2400" dirty="0">
                <a:sym typeface="+mn-ea"/>
              </a:rPr>
              <a:t>s</a:t>
            </a:r>
            <a:r>
              <a:rPr lang="zh-CN" altLang="en-US" sz="2400" dirty="0">
                <a:sym typeface="+mn-ea"/>
              </a:rPr>
              <a:t> -2 years -3 months -2 days -4 hours -5 minutes -2 seconds")</a:t>
            </a:r>
            <a:endParaRPr lang="zh-CN" altLang="en-US" sz="2400" dirty="0">
              <a:sym typeface="+mn-ea"/>
            </a:endParaRPr>
          </a:p>
          <a:p>
            <a:pPr lvl="0"/>
            <a:r>
              <a:rPr lang="zh-CN" altLang="en-US" sz="2400" dirty="0">
                <a:sym typeface="+mn-ea"/>
              </a:rPr>
              <a:t>strtotime("next Monday");</a:t>
            </a:r>
            <a:endParaRPr lang="zh-CN" altLang="en-US" sz="24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strtotime("last month");</a:t>
            </a:r>
            <a:endParaRPr lang="en-US" altLang="zh-CN" sz="2400" dirty="0">
              <a:sym typeface="+mn-ea"/>
            </a:endParaRPr>
          </a:p>
          <a:p>
            <a:pPr lvl="0"/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294" y="292906"/>
            <a:ext cx="6715112" cy="55405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en-US" altLang="zh-CN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中获取日期和时间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294" y="779424"/>
            <a:ext cx="11109113" cy="1867371"/>
          </a:xfrm>
        </p:spPr>
        <p:txBody>
          <a:bodyPr>
            <a:normAutofit fontScale="92500"/>
          </a:bodyPr>
          <a:lstStyle/>
          <a:p>
            <a:pPr>
              <a:lnSpc>
                <a:spcPts val="3465"/>
              </a:lnSpc>
              <a:spcBef>
                <a:spcPct val="0"/>
              </a:spcBef>
            </a:pPr>
            <a:r>
              <a:rPr lang="en-US" altLang="zh-CN" sz="29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getdate</a:t>
            </a:r>
            <a:r>
              <a:rPr lang="en-US" altLang="zh-CN" sz="2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-- </a:t>
            </a:r>
            <a:r>
              <a:rPr lang="zh-CN" altLang="en-US" sz="2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取得日期／时间信息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465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 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getdate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[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timestamp] ) 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465"/>
              </a:lnSpc>
              <a:spcBef>
                <a:spcPct val="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返回一个根据 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得出的包含有日期信息的结合数组。如果没有给出时间戳则认为是当前本地时间。数组中的单元如下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75155" y="2344781"/>
            <a:ext cx="682879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99364" y="980218"/>
            <a:ext cx="11393754" cy="5214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 -- 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格式化一个本地时间／日期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 string format [,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timestamp] )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20000"/>
              </a:lnSpc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返回将整数 </a:t>
            </a:r>
            <a:r>
              <a:rPr lang="en-US" altLang="zh-CN" sz="15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按照给定的格式字串而产生的字符串。如果没有给出时间戳则使用本地当前时间。换句话说，</a:t>
            </a:r>
            <a:r>
              <a:rPr lang="en-US" altLang="zh-CN" sz="15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是可选的，默认值为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time()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（当前时间戳）。 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20000"/>
              </a:lnSpc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dirty="0" smtClean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date(“Y</a:t>
            </a:r>
            <a:r>
              <a:rPr lang="zh-CN" altLang="en-US" sz="1500" dirty="0" smtClean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500" dirty="0" smtClean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500" dirty="0" smtClean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500" dirty="0" smtClean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500" dirty="0" smtClean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1500" dirty="0" err="1" smtClean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H:i:s</a:t>
            </a:r>
            <a:r>
              <a:rPr lang="en-US" altLang="zh-CN" sz="1500" dirty="0" smtClean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    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//2010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14:22:28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20000"/>
              </a:lnSpc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常用参数：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3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GB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位数年      </a:t>
            </a:r>
            <a:r>
              <a:rPr lang="en-US" altLang="zh-CN" sz="135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GB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位数年   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：月 </a:t>
            </a:r>
            <a:r>
              <a:rPr lang="en-US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01-12       </a:t>
            </a:r>
            <a:r>
              <a:rPr lang="en-US" altLang="zh-CN" sz="13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lang="en-US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1-12   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：天 </a:t>
            </a:r>
            <a:r>
              <a:rPr lang="en-US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01-31          </a:t>
            </a:r>
            <a:r>
              <a:rPr lang="en-US" altLang="zh-CN" sz="135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：天 </a:t>
            </a:r>
            <a:r>
              <a:rPr lang="en-US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1-31 </a:t>
            </a:r>
            <a:endParaRPr lang="en-US" altLang="zh-CN" sz="13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3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：时 </a:t>
            </a:r>
            <a:r>
              <a:rPr lang="en-US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时制   </a:t>
            </a:r>
            <a:r>
              <a:rPr lang="en-US" altLang="zh-CN" sz="135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：小时 </a:t>
            </a:r>
            <a:r>
              <a:rPr lang="en-US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 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：分钟 </a:t>
            </a:r>
            <a:r>
              <a:rPr lang="en-US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00-59  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：秒 </a:t>
            </a:r>
            <a:r>
              <a:rPr lang="en-US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00-59   </a:t>
            </a:r>
            <a:r>
              <a:rPr lang="en-US" altLang="zh-CN" sz="13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：星期几 </a:t>
            </a:r>
            <a:r>
              <a:rPr lang="en-US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0-6   </a:t>
            </a:r>
            <a:r>
              <a:rPr lang="en-US" altLang="zh-CN" sz="135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3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13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年份中的第几周</a:t>
            </a:r>
            <a:endParaRPr sz="135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35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：上午</a:t>
            </a:r>
            <a:r>
              <a:rPr lang="en-US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或下午</a:t>
            </a:r>
            <a:r>
              <a:rPr lang="en-US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             </a:t>
            </a:r>
            <a:r>
              <a:rPr lang="en-US" altLang="zh-CN" sz="135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：上午</a:t>
            </a:r>
            <a:r>
              <a:rPr lang="en-US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或下午</a:t>
            </a:r>
            <a:r>
              <a:rPr lang="en-US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endParaRPr lang="en-US" altLang="zh-CN" sz="13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GB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月份总天数  28 到 31       </a:t>
            </a:r>
            <a:r>
              <a:rPr lang="en-US" altLang="zh-CN" sz="135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L </a:t>
            </a:r>
            <a:r>
              <a:rPr lang="en-GB" altLang="zh-CN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3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是否为闰年 如果是闰年为 1，否则为 0 </a:t>
            </a:r>
            <a:endParaRPr lang="zh-CN" altLang="en-US" sz="13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标题 2"/>
          <p:cNvSpPr>
            <a:spLocks noGrp="1"/>
          </p:cNvSpPr>
          <p:nvPr>
            <p:ph type="ctrTitle"/>
          </p:nvPr>
        </p:nvSpPr>
        <p:spPr>
          <a:xfrm>
            <a:off x="228600" y="169334"/>
            <a:ext cx="10972800" cy="810684"/>
          </a:xfrm>
        </p:spPr>
        <p:txBody>
          <a:bodyPr anchor="ctr"/>
          <a:lstStyle/>
          <a:p>
            <a:pPr algn="l"/>
            <a:r>
              <a:rPr lang="en-US" altLang="x-none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</a:t>
            </a:r>
            <a:r>
              <a:rPr lang="en-US" altLang="x-none" sz="3735" dirty="0" smtClean="0">
                <a:solidFill>
                  <a:srgbClr val="0070C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Franklin Gothic Medium" panose="020B0603020102020204" pitchFamily="2" charset="0"/>
              </a:rPr>
              <a:t> </a:t>
            </a:r>
            <a:r>
              <a:rPr lang="zh-CN" altLang="en-US" sz="3735" dirty="0">
                <a:solidFill>
                  <a:srgbClr val="0070C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Franklin Gothic Medium" panose="020B0603020102020204" pitchFamily="2" charset="0"/>
              </a:rPr>
              <a:t>日期时间格式化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5485" y="4953000"/>
            <a:ext cx="6024880" cy="12325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sz="2400"/>
          </a:p>
          <a:p>
            <a:r>
              <a:rPr lang="en-US" altLang="zh-CN" sz="2400"/>
              <a:t> </a:t>
            </a:r>
            <a:r>
              <a:rPr lang="en-US" altLang="zh-CN" sz="2665"/>
              <a:t>  date("Y-m-d H:i:s w t",time()) </a:t>
            </a:r>
            <a:endParaRPr lang="en-US" altLang="zh-CN" sz="2665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41773" y="1159087"/>
            <a:ext cx="9958493" cy="1417320"/>
          </a:xfrm>
        </p:spPr>
        <p:txBody>
          <a:bodyPr>
            <a:normAutofit/>
          </a:bodyPr>
          <a:lstStyle/>
          <a:p>
            <a:r>
              <a:rPr lang="zh-CN" altLang="en-US" dirty="0"/>
              <a:t>输出如下格式的日期：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400" dirty="0"/>
              <a:t>     </a:t>
            </a:r>
            <a:r>
              <a:rPr lang="zh-CN" altLang="en-US" sz="2400" dirty="0">
                <a:solidFill>
                  <a:srgbClr val="FF0000"/>
                </a:solidFill>
              </a:rPr>
              <a:t>2017年5月7日 </a:t>
            </a:r>
            <a:r>
              <a:rPr lang="zh-CN" altLang="en-US" sz="2400" dirty="0" smtClean="0">
                <a:solidFill>
                  <a:srgbClr val="FF0000"/>
                </a:solidFill>
              </a:rPr>
              <a:t>星期日 </a:t>
            </a:r>
            <a:r>
              <a:rPr lang="en-US" altLang="zh-CN" sz="2400" dirty="0" smtClean="0">
                <a:solidFill>
                  <a:srgbClr val="FF0000"/>
                </a:solidFill>
              </a:rPr>
              <a:t>08</a:t>
            </a:r>
            <a:r>
              <a:rPr lang="zh-CN" altLang="en-US" sz="2400" dirty="0">
                <a:solidFill>
                  <a:srgbClr val="FF0000"/>
                </a:solidFill>
              </a:rPr>
              <a:t>:01:02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思考：</a:t>
            </a:r>
            <a:endParaRPr lang="zh-CN" altLang="en-US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sym typeface="+mn-ea"/>
              </a:rPr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有一个人从2012-01-01开始过上了三天打渔两天晒网的日子，问今天该打渔还是晒网？明年的今天呢？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1"/>
          <p:cNvSpPr>
            <a:spLocks noGrp="1"/>
          </p:cNvSpPr>
          <p:nvPr>
            <p:ph sz="quarter"/>
          </p:nvPr>
        </p:nvSpPr>
        <p:spPr>
          <a:xfrm>
            <a:off x="1905001" y="1100667"/>
            <a:ext cx="9878060" cy="679027"/>
          </a:xfrm>
        </p:spPr>
        <p:txBody>
          <a:bodyPr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lvl="0" algn="l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日历的制作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>
                <a:srgbClr val="00B0F0"/>
              </a:buClr>
            </a:pP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标题 2"/>
          <p:cNvSpPr>
            <a:spLocks noGrp="1"/>
          </p:cNvSpPr>
          <p:nvPr>
            <p:ph type="ctrTitle"/>
          </p:nvPr>
        </p:nvSpPr>
        <p:spPr>
          <a:xfrm>
            <a:off x="143933" y="0"/>
            <a:ext cx="10972800" cy="1143000"/>
          </a:xfrm>
        </p:spPr>
        <p:txBody>
          <a:bodyPr anchor="ctr"/>
          <a:lstStyle/>
          <a:p>
            <a:pPr algn="l"/>
            <a:r>
              <a:rPr lang="zh-CN" altLang="en-US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fld id="{9A0DB2DC-4C9A-4742-B13C-FB6460FD3503}" type="slidenum">
              <a:rPr lang="zh-CN" altLang="en-US" dirty="0">
                <a:solidFill>
                  <a:srgbClr val="898989"/>
                </a:solidFill>
                <a:ea typeface="宋体" panose="02010600030101010101" pitchFamily="2" charset="-122"/>
              </a:rPr>
            </a:fld>
            <a:endParaRPr lang="zh-CN" altLang="en-US" dirty="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 descr="office6\wpsassist\cache\A000220150320F10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867" y="2218267"/>
            <a:ext cx="1291167" cy="422656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6644" y="1913433"/>
            <a:ext cx="6105105" cy="3715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/>
          <p:nvPr/>
        </p:nvSpPr>
        <p:spPr>
          <a:xfrm>
            <a:off x="431800" y="452967"/>
            <a:ext cx="11531600" cy="759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137160" tIns="68580" rIns="137160" bIns="68580" anchor="ctr"/>
          <a:lstStyle/>
          <a:p>
            <a:pPr lvl="0">
              <a:buNone/>
            </a:pP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上章回顾</a:t>
            </a:r>
            <a:endParaRPr lang="zh-CN" altLang="en-US" sz="373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100" name="文本框 1"/>
          <p:cNvSpPr/>
          <p:nvPr/>
        </p:nvSpPr>
        <p:spPr>
          <a:xfrm>
            <a:off x="624418" y="1221318"/>
            <a:ext cx="10560049" cy="66065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数组统计相关函数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指针移动相关函数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插入、删除数组元素相关函数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数组元素操作相关函数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数组排序相关函数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数组操作相关函数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数组比较相关函数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数组键、值相关函数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与数组相关的非数组函数库函数</a:t>
            </a:r>
            <a:endParaRPr lang="zh-CN" altLang="en-US" sz="26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zh-CN" altLang="en-US" sz="3200" dirty="0">
              <a:solidFill>
                <a:srgbClr val="1D1B1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zh-CN" altLang="en-US" sz="3200" dirty="0">
              <a:solidFill>
                <a:srgbClr val="1D1B1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/>
          <p:nvPr/>
        </p:nvSpPr>
        <p:spPr>
          <a:xfrm>
            <a:off x="431800" y="452967"/>
            <a:ext cx="11531600" cy="759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137160" tIns="68580" rIns="137160" bIns="68580" anchor="ctr"/>
          <a:lstStyle/>
          <a:p>
            <a:pPr lvl="0">
              <a:buNone/>
            </a:pP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本章重点</a:t>
            </a:r>
            <a:endParaRPr lang="zh-CN" altLang="en-US" sz="373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124" name="文本框 1"/>
          <p:cNvSpPr/>
          <p:nvPr/>
        </p:nvSpPr>
        <p:spPr>
          <a:xfrm>
            <a:off x="814918" y="1316567"/>
            <a:ext cx="10562167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数学函数库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日期时间函数库</a:t>
            </a:r>
            <a:endParaRPr lang="en-US" altLang="x-none" sz="3200" dirty="0">
              <a:solidFill>
                <a:srgbClr val="1D1B1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1"/>
          <p:cNvSpPr>
            <a:spLocks noGrp="1"/>
          </p:cNvSpPr>
          <p:nvPr>
            <p:ph sz="quarter"/>
          </p:nvPr>
        </p:nvSpPr>
        <p:spPr>
          <a:xfrm>
            <a:off x="424180" y="1143000"/>
            <a:ext cx="11280775" cy="5034915"/>
          </a:xfrm>
        </p:spPr>
        <p:txBody>
          <a:bodyPr anchor="t">
            <a:normAutofit lnSpcReduction="20000"/>
          </a:bodyPr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algn="l">
              <a:lnSpc>
                <a:spcPct val="135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number 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abs</a:t>
            </a:r>
            <a:r>
              <a:rPr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( $number )</a:t>
            </a: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绝对值</a:t>
            </a:r>
            <a:endParaRPr lang="zh-CN" altLang="en-US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35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float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round</a:t>
            </a: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$value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[$num]</a:t>
            </a:r>
            <a:r>
              <a:rPr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四</a:t>
            </a: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舍五</a:t>
            </a:r>
            <a:r>
              <a:rPr lang="zh-CN" alt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入</a:t>
            </a:r>
            <a:r>
              <a:rPr lang="en-US" altLang="zh-CN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第二个参数表示精确到小数点后的位数</a:t>
            </a:r>
            <a:endParaRPr lang="zh-CN" altLang="en-US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35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float 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ceil</a:t>
            </a:r>
            <a:r>
              <a:rPr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( $value )</a:t>
            </a: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向上进一取整</a:t>
            </a:r>
            <a:endParaRPr lang="zh-CN" altLang="en-US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35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float 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floor</a:t>
            </a:r>
            <a:r>
              <a:rPr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( $value )</a:t>
            </a: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向下舍一取整</a:t>
            </a:r>
            <a:endParaRPr lang="zh-CN" altLang="en-US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35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 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rand</a:t>
            </a:r>
            <a:r>
              <a:rPr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( $min ,$max )</a:t>
            </a: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生成随机数</a:t>
            </a:r>
            <a:endParaRPr lang="zh-CN" altLang="en-US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35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 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mt_rand</a:t>
            </a:r>
            <a:r>
              <a:rPr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($min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$max )</a:t>
            </a: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生成更好的随机数 </a:t>
            </a:r>
            <a:endParaRPr lang="zh-CN" altLang="en-US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35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number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pow</a:t>
            </a: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( $base</a:t>
            </a: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$exp )   幂运算 </a:t>
            </a:r>
            <a:endParaRPr lang="zh-CN" altLang="en-US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35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float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pi</a:t>
            </a: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      获取圆周率，等同于常量M_PI的值 </a:t>
            </a:r>
            <a:endParaRPr lang="zh-CN" altLang="en-US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8" name="标题 2"/>
          <p:cNvSpPr>
            <a:spLocks noGrp="1"/>
          </p:cNvSpPr>
          <p:nvPr>
            <p:ph type="ctrTitle"/>
          </p:nvPr>
        </p:nvSpPr>
        <p:spPr>
          <a:xfrm>
            <a:off x="239184" y="0"/>
            <a:ext cx="10972800" cy="1143000"/>
          </a:xfrm>
        </p:spPr>
        <p:txBody>
          <a:bodyPr anchor="ctr"/>
          <a:lstStyle/>
          <a:p>
            <a:pPr algn="l"/>
            <a:r>
              <a:rPr lang="zh-CN" altLang="en-US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x-none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数学函数库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1"/>
          <p:cNvSpPr>
            <a:spLocks noGrp="1"/>
          </p:cNvSpPr>
          <p:nvPr>
            <p:ph sz="quarter"/>
          </p:nvPr>
        </p:nvSpPr>
        <p:spPr>
          <a:xfrm>
            <a:off x="349885" y="508915"/>
            <a:ext cx="8130540" cy="2058116"/>
          </a:xfrm>
        </p:spPr>
        <p:txBody>
          <a:bodyPr anchor="t">
            <a:normAutofit/>
          </a:bodyPr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algn="l">
              <a:lnSpc>
                <a:spcPct val="135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最小值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algn="l">
              <a:lnSpc>
                <a:spcPct val="125000"/>
              </a:lnSpc>
              <a:buClr>
                <a:srgbClr val="00B0F0"/>
              </a:buClr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mixed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( mixed $value1 , mixed $value2 [, mixed $... ] 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35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最大值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algn="l">
              <a:lnSpc>
                <a:spcPct val="115000"/>
              </a:lnSpc>
              <a:buClr>
                <a:srgbClr val="00B0F0"/>
              </a:buClr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mixed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( mixed $value1 , mixed $value2 [, mixed $... ] )  </a:t>
            </a:r>
            <a:r>
              <a:rPr lang="zh-CN" altLang="en-US" sz="1775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</a:t>
            </a:r>
            <a:endParaRPr lang="zh-CN" altLang="en-US" sz="1775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3150" y="2692761"/>
            <a:ext cx="6554254" cy="1938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min(2, 3, 1, 6, 7);  </a:t>
            </a:r>
            <a:r>
              <a:rPr lang="en-US" altLang="zh-CN" sz="2000" dirty="0" smtClean="0"/>
              <a:t>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？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min(array(2, 4, 5)); </a:t>
            </a:r>
            <a:r>
              <a:rPr lang="en-US" altLang="zh-CN" sz="2000" dirty="0" smtClean="0"/>
              <a:t>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？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/>
              <a:t> 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min(array(2</a:t>
            </a:r>
            <a:r>
              <a:rPr lang="zh-CN" altLang="en-US" sz="2000" dirty="0"/>
              <a:t>, 4, 8), array(2, 5, 1</a:t>
            </a:r>
            <a:r>
              <a:rPr lang="zh-CN" altLang="en-US" sz="2000" dirty="0" smtClean="0"/>
              <a:t>)); </a:t>
            </a:r>
            <a:r>
              <a:rPr lang="en-US" altLang="zh-CN" sz="2000" dirty="0" smtClean="0"/>
              <a:t>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？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array(2,4,8)</a:t>
            </a:r>
            <a:r>
              <a:rPr lang="zh-CN" altLang="en-US" sz="2000" dirty="0" smtClean="0"/>
              <a:t> 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min('string', array(2, 5, 7), 42);  </a:t>
            </a:r>
            <a:r>
              <a:rPr lang="en-US" altLang="zh-CN" sz="2000" dirty="0" smtClean="0"/>
              <a:t>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？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string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1"/>
          <p:cNvSpPr>
            <a:spLocks noGrp="1"/>
          </p:cNvSpPr>
          <p:nvPr>
            <p:ph sz="quarter" idx="4294967295"/>
          </p:nvPr>
        </p:nvSpPr>
        <p:spPr>
          <a:xfrm>
            <a:off x="527051" y="933452"/>
            <a:ext cx="10767484" cy="5566833"/>
          </a:xfrm>
        </p:spPr>
        <p:txBody>
          <a:bodyPr vert="horz">
            <a:normAutofit/>
          </a:bodyPr>
          <a:lstStyle/>
          <a:p>
            <a:pPr marL="0" indent="0" fontAlgn="base">
              <a:buClr>
                <a:srgbClr val="00B0F0"/>
              </a:buClr>
              <a:buNone/>
            </a:pPr>
            <a:endParaRPr lang="zh-CN" altLang="en-US" sz="1865" noProof="1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0" indent="0" fontAlgn="base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2535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fontAlgn="base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2535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fontAlgn="base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2535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fontAlgn="base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2535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fontAlgn="base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2535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fontAlgn="base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2535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fontAlgn="base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2535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fontAlgn="base">
              <a:lnSpc>
                <a:spcPct val="120000"/>
              </a:lnSpc>
              <a:buClr>
                <a:srgbClr val="00B0F0"/>
              </a:buClr>
              <a:buSzPct val="100000"/>
              <a:buNone/>
            </a:pPr>
            <a:endParaRPr lang="zh-CN" altLang="en-US" sz="2535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fontAlgn="base"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2135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2" name="标题 2"/>
          <p:cNvSpPr>
            <a:spLocks noGrp="1"/>
          </p:cNvSpPr>
          <p:nvPr>
            <p:ph type="ctrTitle"/>
          </p:nvPr>
        </p:nvSpPr>
        <p:spPr>
          <a:xfrm>
            <a:off x="207433" y="16933"/>
            <a:ext cx="10972800" cy="1143000"/>
          </a:xfrm>
        </p:spPr>
        <p:txBody>
          <a:bodyPr anchor="ctr"/>
          <a:lstStyle/>
          <a:p>
            <a:pPr algn="l"/>
            <a:r>
              <a:rPr lang="zh-CN" altLang="en-US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日期时间函数库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内容占位符 1"/>
          <p:cNvSpPr>
            <a:spLocks noGrp="1"/>
          </p:cNvSpPr>
          <p:nvPr/>
        </p:nvSpPr>
        <p:spPr>
          <a:xfrm>
            <a:off x="495301" y="1151467"/>
            <a:ext cx="11561233" cy="4902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设置时区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间戳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获取时间戳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日期时间格式化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60000"/>
              </a:lnSpc>
              <a:buClr>
                <a:srgbClr val="00B0F0"/>
              </a:buClr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  <a:buClr>
                <a:srgbClr val="00B0F0"/>
              </a:buClr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7127" y="453261"/>
            <a:ext cx="8229600" cy="647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修改</a:t>
            </a:r>
            <a:r>
              <a:rPr lang="en-US" altLang="zh-CN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的默认时区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405" y="996315"/>
            <a:ext cx="10963910" cy="547433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的默认时区有三种方式：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php.ini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date.timezone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Etc/GMT+8</a:t>
            </a:r>
            <a:endParaRPr lang="zh-CN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 err="1">
                <a:solidFill>
                  <a:srgbClr val="0000CC"/>
                </a:solidFill>
                <a:sym typeface="+mn-ea"/>
              </a:rPr>
              <a:t>ini_set</a:t>
            </a:r>
            <a:r>
              <a:rPr lang="en-US" altLang="zh-CN" sz="2000" dirty="0">
                <a:solidFill>
                  <a:srgbClr val="0000CC"/>
                </a:solidFill>
                <a:sym typeface="+mn-ea"/>
              </a:rPr>
              <a:t>( )  </a:t>
            </a:r>
            <a:r>
              <a:rPr lang="zh-CN" altLang="en-US" sz="2000" dirty="0">
                <a:sym typeface="+mn-ea"/>
              </a:rPr>
              <a:t>设定用于一个脚本中所有日期时间函数的默认时区 。</a:t>
            </a:r>
            <a:endParaRPr lang="zh-CN" altLang="en-US" sz="2000" dirty="0">
              <a:sym typeface="+mn-ea"/>
            </a:endParaRPr>
          </a:p>
          <a:p>
            <a:pPr lvl="2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en-GB" altLang="zh-CN" dirty="0">
                <a:sym typeface="+mn-ea"/>
              </a:rPr>
              <a:t> int_set('date.timezone','PRC')</a:t>
            </a:r>
            <a:endParaRPr lang="en-GB" altLang="zh-CN" dirty="0">
              <a:sym typeface="+mn-ea"/>
            </a:endParaRPr>
          </a:p>
          <a:p>
            <a:pPr lvl="2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en-GB" altLang="zh-CN" dirty="0">
                <a:sym typeface="+mn-ea"/>
              </a:rPr>
              <a:t> int_get('date.timezone');</a:t>
            </a:r>
            <a:endParaRPr lang="en-GB" altLang="zh-CN" dirty="0"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 err="1">
                <a:solidFill>
                  <a:srgbClr val="0000CC"/>
                </a:solidFill>
                <a:sym typeface="+mn-ea"/>
              </a:rPr>
              <a:t>date_default_timezone_set</a:t>
            </a:r>
            <a:r>
              <a:rPr lang="en-US" altLang="zh-CN" sz="2000" dirty="0">
                <a:solidFill>
                  <a:srgbClr val="0000CC"/>
                </a:solidFill>
                <a:sym typeface="+mn-ea"/>
              </a:rPr>
              <a:t>( )   </a:t>
            </a:r>
            <a:r>
              <a:rPr lang="zh-CN" altLang="en-US" sz="2000" dirty="0">
                <a:sym typeface="+mn-ea"/>
              </a:rPr>
              <a:t>设定用于一个脚本中所有日期时间函数的默认时区 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zh-CN" altLang="en-US" dirty="0">
                <a:sym typeface="+mn-ea"/>
              </a:rPr>
              <a:t>如：</a:t>
            </a: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date_default_timezone_set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(“PRC”)</a:t>
            </a:r>
            <a:r>
              <a:rPr lang="en-US" altLang="zh-CN" dirty="0">
                <a:solidFill>
                  <a:srgbClr val="9A400E"/>
                </a:solidFill>
                <a:sym typeface="+mn-ea"/>
              </a:rPr>
              <a:t>; 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中国时区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24000" lvl="2" indent="-457200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GB" dirty="0">
                <a:sym typeface="微软雅黑" panose="020B0503020204020204" pitchFamily="34" charset="-122"/>
              </a:rPr>
              <a:t>世界标准时：</a:t>
            </a:r>
            <a:r>
              <a:rPr lang="en-GB" altLang="zh-CN" dirty="0">
                <a:sym typeface="微软雅黑" panose="020B0503020204020204" pitchFamily="34" charset="-122"/>
              </a:rPr>
              <a:t>UTC</a:t>
            </a:r>
            <a:endParaRPr lang="en-GB" altLang="zh-CN" dirty="0">
              <a:sym typeface="微软雅黑" panose="020B0503020204020204" pitchFamily="34" charset="-122"/>
            </a:endParaRPr>
          </a:p>
          <a:p>
            <a:pPr marL="1524000" lvl="2" indent="-457200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GB" dirty="0">
                <a:sym typeface="微软雅黑" panose="020B0503020204020204" pitchFamily="34" charset="-122"/>
              </a:rPr>
              <a:t>中国标准时：</a:t>
            </a:r>
            <a:r>
              <a:rPr lang="en-GB" altLang="zh-CN" dirty="0">
                <a:sym typeface="微软雅黑" panose="020B0503020204020204" pitchFamily="34" charset="-122"/>
              </a:rPr>
              <a:t>PRC</a:t>
            </a:r>
            <a:r>
              <a:rPr lang="zh-CN" altLang="zh-CN" dirty="0">
                <a:sym typeface="微软雅黑" panose="020B0503020204020204" pitchFamily="34" charset="-122"/>
              </a:rPr>
              <a:t>、Asia/Shanghai、Asia/</a:t>
            </a:r>
            <a:r>
              <a:rPr lang="zh-CN" altLang="zh-CN" dirty="0" smtClean="0">
                <a:sym typeface="微软雅黑" panose="020B0503020204020204" pitchFamily="34" charset="-122"/>
              </a:rPr>
              <a:t>Chongqing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date_default_timezone_get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获取当前时区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8" descr="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4067" y="368300"/>
            <a:ext cx="1536700" cy="9271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219" name="内容占位符 1"/>
          <p:cNvSpPr>
            <a:spLocks noGrp="1"/>
          </p:cNvSpPr>
          <p:nvPr>
            <p:ph sz="quarter"/>
          </p:nvPr>
        </p:nvSpPr>
        <p:spPr>
          <a:xfrm>
            <a:off x="571923" y="898102"/>
            <a:ext cx="11315700" cy="5353473"/>
          </a:xfrm>
        </p:spPr>
        <p:txBody>
          <a:bodyPr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0" lvl="0" indent="0" algn="l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GB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时间戳是从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1970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GB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GB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00:00:00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开始所经过的秒数</a:t>
            </a:r>
            <a:endParaRPr lang="zh-CN" altLang="en-US" sz="2800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位设备中最大时间为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2038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8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肯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·汤普森（Kenneth Thompson</a:t>
            </a:r>
            <a:r>
              <a:rPr lang="en-GB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GB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GB" altLang="zh-CN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丹尼斯·里奇（Dennis Ritchie）  </a:t>
            </a:r>
            <a:endParaRPr lang="zh-CN" altLang="en-US" sz="2800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800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800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en-US" altLang="zh-CN" sz="2800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标题 2"/>
          <p:cNvSpPr>
            <a:spLocks noGrp="1"/>
          </p:cNvSpPr>
          <p:nvPr>
            <p:ph type="ctrTitle"/>
          </p:nvPr>
        </p:nvSpPr>
        <p:spPr>
          <a:xfrm>
            <a:off x="207433" y="16933"/>
            <a:ext cx="10972800" cy="989746"/>
          </a:xfrm>
        </p:spPr>
        <p:txBody>
          <a:bodyPr anchor="ctr"/>
          <a:lstStyle/>
          <a:p>
            <a:pPr algn="l"/>
            <a:r>
              <a:rPr lang="en-US" altLang="x-none" sz="373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 </a:t>
            </a:r>
            <a:endParaRPr lang="en-US" altLang="zh-CN" sz="373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b58f8c5494eef01fe5ec9d47e6fe9925bd317db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62" y="3368886"/>
            <a:ext cx="5925185" cy="2882900"/>
          </a:xfrm>
          <a:prstGeom prst="rect">
            <a:avLst/>
          </a:prstGeom>
        </p:spPr>
      </p:pic>
      <p:pic>
        <p:nvPicPr>
          <p:cNvPr id="3" name="图片 2" descr="cf1b9d16fdfaaf515db3554e8d5494eef11f7ae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257" y="3368886"/>
            <a:ext cx="2366433" cy="2882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内容占位符 1"/>
          <p:cNvSpPr>
            <a:spLocks noGrp="1"/>
          </p:cNvSpPr>
          <p:nvPr>
            <p:ph sz="quarter"/>
          </p:nvPr>
        </p:nvSpPr>
        <p:spPr>
          <a:xfrm>
            <a:off x="496148" y="1151467"/>
            <a:ext cx="11561233" cy="5432213"/>
          </a:xfrm>
        </p:spPr>
        <p:txBody>
          <a:bodyPr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algn="l"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 返回当前时间的 Unix 时间戳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mixed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microtime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[true]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 返回当前 Unix 时间戳和微秒数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23900" lvl="1" indent="-342900" algn="l" fontAlgn="base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函数以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msec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sec"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的格式返回一个字符串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均以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作为单位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23900" lvl="1" indent="-342900" algn="l" fontAlgn="base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当参数设为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将返回一个浮点数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base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mktime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(hour,minute,second,month,day,year)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algn="l" fontAlgn="base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返回一个指定日期的 Unix 时间戳。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Clr>
                <a:srgbClr val="00B0F0"/>
              </a:buClr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Clr>
                <a:srgbClr val="00B0F0"/>
              </a:buClr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标题 2"/>
          <p:cNvSpPr>
            <a:spLocks noGrp="1"/>
          </p:cNvSpPr>
          <p:nvPr>
            <p:ph type="ctrTitle"/>
          </p:nvPr>
        </p:nvSpPr>
        <p:spPr>
          <a:xfrm>
            <a:off x="207433" y="16933"/>
            <a:ext cx="10972800" cy="1143000"/>
          </a:xfrm>
        </p:spPr>
        <p:txBody>
          <a:bodyPr anchor="ctr"/>
          <a:lstStyle/>
          <a:p>
            <a:pPr algn="l"/>
            <a:r>
              <a:rPr lang="en-US" altLang="x-none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获取时间戳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074" y="4773611"/>
            <a:ext cx="5606627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altLang="en-US" sz="2400" dirty="0" err="1"/>
              <a:t>mktime</a:t>
            </a:r>
            <a:r>
              <a:rPr lang="en-US" altLang="zh-CN" sz="2400" dirty="0"/>
              <a:t>(</a:t>
            </a:r>
            <a:r>
              <a:rPr lang="en-GB" altLang="en-US" sz="2400" dirty="0"/>
              <a:t>0,0,0,1,1,1970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2522</Words>
  <Application>WPS 演示</Application>
  <PresentationFormat>自定义</PresentationFormat>
  <Paragraphs>156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Franklin Gothic Medium</vt:lpstr>
      <vt:lpstr>Arial Unicode MS</vt:lpstr>
      <vt:lpstr>云和</vt:lpstr>
      <vt:lpstr>PowerPoint 演示文稿</vt:lpstr>
      <vt:lpstr>PowerPoint 演示文稿</vt:lpstr>
      <vt:lpstr>PowerPoint 演示文稿</vt:lpstr>
      <vt:lpstr>1 数学函数库</vt:lpstr>
      <vt:lpstr>PowerPoint 演示文稿</vt:lpstr>
      <vt:lpstr>2 日期时间函数库</vt:lpstr>
      <vt:lpstr>2.1 修改PHP的默认时区</vt:lpstr>
      <vt:lpstr>2.1 UNIX时间戳 </vt:lpstr>
      <vt:lpstr>2.2 获取时间戳</vt:lpstr>
      <vt:lpstr>PowerPoint 演示文稿</vt:lpstr>
      <vt:lpstr>2.3 在PHP中获取日期和时间</vt:lpstr>
      <vt:lpstr>2.4 日期时间格式化</vt:lpstr>
      <vt:lpstr>思考：</vt:lpstr>
      <vt:lpstr>思考</vt:lpstr>
      <vt:lpstr>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178</cp:revision>
  <dcterms:created xsi:type="dcterms:W3CDTF">2016-09-06T02:25:00Z</dcterms:created>
  <dcterms:modified xsi:type="dcterms:W3CDTF">2019-07-25T09:22:11Z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