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2" r:id="rId6"/>
    <p:sldId id="282" r:id="rId7"/>
    <p:sldId id="283" r:id="rId8"/>
    <p:sldId id="263" r:id="rId9"/>
    <p:sldId id="264" r:id="rId10"/>
    <p:sldId id="266" r:id="rId11"/>
    <p:sldId id="267" r:id="rId12"/>
    <p:sldId id="286" r:id="rId13"/>
    <p:sldId id="268" r:id="rId14"/>
    <p:sldId id="329" r:id="rId15"/>
    <p:sldId id="330" r:id="rId16"/>
    <p:sldId id="271" r:id="rId17"/>
    <p:sldId id="332" r:id="rId18"/>
    <p:sldId id="270" r:id="rId19"/>
    <p:sldId id="269" r:id="rId20"/>
    <p:sldId id="320" r:id="rId21"/>
    <p:sldId id="273" r:id="rId22"/>
    <p:sldId id="326" r:id="rId23"/>
    <p:sldId id="327" r:id="rId24"/>
    <p:sldId id="331" r:id="rId25"/>
    <p:sldId id="26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69"/>
    <p:restoredTop sz="91771"/>
  </p:normalViewPr>
  <p:slideViewPr>
    <p:cSldViewPr snapToGrid="0" snapToObjects="1">
      <p:cViewPr>
        <p:scale>
          <a:sx n="125" d="100"/>
          <a:sy n="125" d="100"/>
        </p:scale>
        <p:origin x="-228" y="66"/>
      </p:cViewPr>
      <p:guideLst>
        <p:guide orient="horz" pos="2160"/>
        <p:guide pos="38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DAFE1F-002B-7B46-8355-500A6338E41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AEC5-2607-47EA-9DBC-CA4CCE4656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9A336-E03A-E148-96FC-F9D1DAA871D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194" name="灯片编号占位符 2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dirty="0">
                <a:ea typeface="宋体" panose="02010600030101010101" pitchFamily="2" charset="-122"/>
              </a:rPr>
            </a:fld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8195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灯片编号占位符 2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z="1200" strike="noStrike" noProof="1">
              <a:ea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3021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3021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/>
          <p:cNvSpPr txBox="1"/>
          <p:nvPr/>
        </p:nvSpPr>
        <p:spPr>
          <a:xfrm>
            <a:off x="2717048" y="2327504"/>
            <a:ext cx="3262432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8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本节完</a:t>
            </a:r>
            <a:endParaRPr lang="zh-CN" altLang="en-US" sz="8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14339"/>
            <a:ext cx="10972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711325"/>
            <a:ext cx="109728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847167" y="6524626"/>
            <a:ext cx="2159000" cy="3333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page  (#)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5405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420232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51083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653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42633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25024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42633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25024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031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9255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74758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CN" altLang="en-US" smtClean="0"/>
              <a:t>将图片拖动到占位符，或单击添加图标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53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65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065" y="5982120"/>
            <a:ext cx="2071558" cy="7560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9961" y="6468360"/>
            <a:ext cx="89964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13760" y="6468360"/>
            <a:ext cx="720000" cy="7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11503660" y="6503670"/>
            <a:ext cx="6299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fld id="{9A0DB2DC-4C9A-4742-B13C-FB6460FD3503}" type="slidenum">
              <a:rPr lang="zh-CN" altLang="en-US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</a:fld>
            <a:endParaRPr lang="zh-CN" altLang="en-US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5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B0F0"/>
        </a:buClr>
        <a:buFont typeface="Wingdings" panose="05000000000000000000" charset="0"/>
        <a:buChar char="v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Wingdings" panose="05000000000000000000" charset="0"/>
        <a:buChar char="ü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F0"/>
        </a:buClr>
        <a:buFont typeface="Arial" panose="020B0604020202020204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Heiti SC Light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0690" y="3258185"/>
            <a:ext cx="5320030" cy="1168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6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字符串函</a:t>
            </a:r>
            <a:r>
              <a:rPr lang="zh-CN" altLang="en-US" sz="6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数库</a:t>
            </a:r>
            <a:endParaRPr lang="zh-CN" altLang="en-US" sz="6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603914" y="1133687"/>
            <a:ext cx="3975100" cy="1944058"/>
            <a:chOff x="5908792" y="644194"/>
            <a:chExt cx="2306655" cy="1458043"/>
          </a:xfrm>
        </p:grpSpPr>
        <p:sp>
          <p:nvSpPr>
            <p:cNvPr id="6" name="TextBox 42"/>
            <p:cNvSpPr txBox="1">
              <a:spLocks noChangeArrowheads="1"/>
            </p:cNvSpPr>
            <p:nvPr/>
          </p:nvSpPr>
          <p:spPr bwMode="auto">
            <a:xfrm>
              <a:off x="5908792" y="644194"/>
              <a:ext cx="2306655" cy="14580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lIns="137160" tIns="68580" rIns="137160" bIns="6858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0287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1735" dirty="0">
                  <a:solidFill>
                    <a:schemeClr val="bg1"/>
                  </a:solidFill>
                  <a:latin typeface="Impact" panose="020B0806030902050204" pitchFamily="34" charset="0"/>
                </a:rPr>
                <a:t> PHP</a:t>
              </a:r>
              <a:endParaRPr lang="zh-CN" altLang="en-US" sz="11735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85061" y="857238"/>
              <a:ext cx="535786" cy="100584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4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</a:t>
              </a:r>
              <a:endPara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9905" y="436880"/>
            <a:ext cx="11389995" cy="2304415"/>
          </a:xfrm>
        </p:spPr>
        <p:txBody>
          <a:bodyPr/>
          <a:lstStyle/>
          <a:p>
            <a:pPr marL="0" indent="0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htmlentities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string )</a:t>
            </a:r>
            <a:b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可以将所有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转换成对应实体字符。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5800" y="1604010"/>
            <a:ext cx="7663180" cy="8261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>
                <a:sym typeface="+mn-ea"/>
              </a:rPr>
              <a:t>$str = "This is some &lt;b&gt;bold&lt;/b&gt; text.";</a:t>
            </a:r>
            <a:endParaRPr lang="zh-CN" altLang="en-US" sz="2400"/>
          </a:p>
          <a:p>
            <a:r>
              <a:rPr lang="zh-CN" altLang="en-US" sz="2400"/>
              <a:t>echo htmlentities($str);</a:t>
            </a:r>
            <a:endParaRPr lang="zh-CN" altLang="en-US" sz="2400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509905" y="2613660"/>
            <a:ext cx="11389995" cy="1144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charset="0"/>
              <a:buChar char="v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charset="0"/>
              <a:buChar char="ü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html_entity_decode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string )</a:t>
            </a:r>
            <a:b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可以将实体字符转换成对应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html</a:t>
            </a:r>
            <a:r>
              <a:rPr lang="zh-CN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特殊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字符</a:t>
            </a:r>
            <a:r>
              <a:rPr lang="zh-CN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zh-CN" sz="2400" b="1" dirty="0" err="1">
                <a:solidFill>
                  <a:srgbClr val="FF0000"/>
                </a:solidFill>
                <a:sym typeface="+mn-ea"/>
              </a:rPr>
              <a:t>htmlentities</a:t>
            </a:r>
            <a:r>
              <a:rPr lang="zh-CN" altLang="zh-CN" sz="2400" dirty="0" err="1">
                <a:solidFill>
                  <a:schemeClr val="bg2">
                    <a:lumMod val="10000"/>
                  </a:schemeClr>
                </a:solidFill>
                <a:sym typeface="+mn-ea"/>
              </a:rPr>
              <a:t>的反操作</a:t>
            </a:r>
            <a:endParaRPr lang="zh-CN" altLang="zh-CN" sz="2400" dirty="0" err="1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509905" y="3862705"/>
            <a:ext cx="11389995" cy="2304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charset="0"/>
              <a:buChar char="v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charset="0"/>
              <a:buChar char="ü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sym typeface="+mn-ea"/>
              </a:rPr>
              <a:t>strip_tags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( string [, 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sym typeface="+mn-ea"/>
              </a:rPr>
              <a:t>allowable_tags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] )</a:t>
            </a:r>
            <a:b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ym typeface="+mn-ea"/>
              </a:rPr>
              <a:t>删除字符串的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html</a:t>
            </a:r>
            <a:r>
              <a:rPr lang="zh-CN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特殊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字符</a:t>
            </a:r>
            <a:r>
              <a:rPr lang="zh-CN" sz="24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zh-CN" altLang="en-US" sz="2400" dirty="0" smtClean="0">
                <a:sym typeface="+mn-ea"/>
              </a:rPr>
              <a:t>可以通过设置第二个参数保留指定标签</a:t>
            </a:r>
            <a:endParaRPr lang="zh-CN" alt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zh-CN" altLang="en-US" sz="2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5800" y="5071110"/>
            <a:ext cx="7662545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>
                <a:sym typeface="+mn-ea"/>
              </a:rPr>
              <a:t>$str = "This is some &lt;b&gt;bold&lt;/b&gt; </a:t>
            </a:r>
            <a:r>
              <a:rPr lang="en-US" altLang="zh-CN" sz="2400" dirty="0">
                <a:sym typeface="+mn-ea"/>
              </a:rPr>
              <a:t>&lt;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&gt;</a:t>
            </a:r>
            <a:r>
              <a:rPr lang="zh-CN" altLang="en-US" sz="2400" dirty="0">
                <a:sym typeface="+mn-ea"/>
              </a:rPr>
              <a:t>text</a:t>
            </a:r>
            <a:r>
              <a:rPr lang="en-US" altLang="zh-CN" sz="2400" dirty="0">
                <a:sym typeface="+mn-ea"/>
              </a:rPr>
              <a:t>&lt;/</a:t>
            </a:r>
            <a:r>
              <a:rPr lang="en-US" altLang="zh-CN" sz="2400" dirty="0" err="1">
                <a:sym typeface="+mn-ea"/>
              </a:rPr>
              <a:t>i</a:t>
            </a:r>
            <a:r>
              <a:rPr lang="en-US" altLang="zh-CN" sz="2400" dirty="0">
                <a:sym typeface="+mn-ea"/>
              </a:rPr>
              <a:t>&gt;</a:t>
            </a:r>
            <a:r>
              <a:rPr lang="zh-CN" altLang="en-US" sz="2400" dirty="0">
                <a:sym typeface="+mn-ea"/>
              </a:rPr>
              <a:t>.";</a:t>
            </a:r>
            <a:endParaRPr lang="zh-CN" altLang="en-US" sz="2400" dirty="0"/>
          </a:p>
          <a:p>
            <a:r>
              <a:rPr lang="zh-CN" altLang="en-US" sz="2400" dirty="0"/>
              <a:t>echo </a:t>
            </a:r>
            <a:r>
              <a:rPr lang="en-US" altLang="zh-CN" sz="2400" dirty="0" err="1"/>
              <a:t>strip_tags</a:t>
            </a:r>
            <a:r>
              <a:rPr lang="zh-CN" altLang="en-US" sz="2400" dirty="0"/>
              <a:t>($str);</a:t>
            </a:r>
            <a:endParaRPr lang="zh-CN" altLang="en-US" sz="2400" dirty="0"/>
          </a:p>
          <a:p>
            <a:r>
              <a:rPr lang="en-US" altLang="zh-CN" sz="2400" dirty="0"/>
              <a:t>echo </a:t>
            </a:r>
            <a:r>
              <a:rPr lang="en-US" altLang="zh-CN" sz="2400" dirty="0" err="1"/>
              <a:t>strip_tags</a:t>
            </a:r>
            <a:r>
              <a:rPr lang="en-US" altLang="zh-CN" sz="2400" dirty="0"/>
              <a:t>($</a:t>
            </a:r>
            <a:r>
              <a:rPr lang="en-US" altLang="zh-CN" sz="2400" dirty="0" err="1"/>
              <a:t>str</a:t>
            </a:r>
            <a:r>
              <a:rPr lang="en-US" altLang="zh-CN" sz="2400" dirty="0"/>
              <a:t>,'&lt;b&gt;');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1"/>
          <p:cNvSpPr>
            <a:spLocks noGrp="1"/>
          </p:cNvSpPr>
          <p:nvPr>
            <p:ph sz="quarter"/>
          </p:nvPr>
        </p:nvSpPr>
        <p:spPr>
          <a:xfrm>
            <a:off x="495935" y="1151255"/>
            <a:ext cx="11561445" cy="4545965"/>
          </a:xfrm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algn="l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sha1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加密过的字符串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609600" lvl="1" algn="l">
              <a:lnSpc>
                <a:spcPct val="160000"/>
              </a:lnSpc>
              <a:buClr>
                <a:srgbClr val="00B0F0"/>
              </a:buClr>
            </a:pPr>
            <a:r>
              <a:rPr lang="en-US" altLang="zh-CN"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40 </a:t>
            </a:r>
            <a:r>
              <a:rPr lang="en-US" altLang="zh-CN"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字符十六进制数</a:t>
            </a:r>
            <a:r>
              <a:rPr lang="en-US" altLang="zh-CN"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lang="en-US" altLang="zh-CN" sz="213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 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md5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md5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加密过的字符串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609600" lvl="1" algn="l">
              <a:lnSpc>
                <a:spcPct val="160000"/>
              </a:lnSpc>
              <a:buClr>
                <a:srgbClr val="00B0F0"/>
              </a:buClr>
            </a:pPr>
            <a:r>
              <a:rPr lang="en-US" altLang="zh-CN" sz="2135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32 </a:t>
            </a:r>
            <a:r>
              <a:rPr lang="en-US" altLang="zh-CN" sz="2135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字符十六进制数</a:t>
            </a:r>
            <a:endParaRPr lang="en-US" altLang="zh-CN" sz="2135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609600" lvl="1" algn="l">
              <a:lnSpc>
                <a:spcPct val="160000"/>
              </a:lnSpc>
              <a:buClr>
                <a:srgbClr val="00B0F0"/>
              </a:buClr>
            </a:pPr>
            <a:endParaRPr lang="en-US" altLang="zh-CN" sz="2135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Clr>
                <a:srgbClr val="00B0F0"/>
              </a:buClr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Clr>
                <a:srgbClr val="00B0F0"/>
              </a:buClr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8" name="标题 2"/>
          <p:cNvSpPr>
            <a:spLocks noGrp="1"/>
          </p:cNvSpPr>
          <p:nvPr>
            <p:ph type="ctrTitle"/>
          </p:nvPr>
        </p:nvSpPr>
        <p:spPr>
          <a:xfrm>
            <a:off x="207433" y="16933"/>
            <a:ext cx="10972800" cy="1143000"/>
          </a:xfrm>
        </p:spPr>
        <p:txBody>
          <a:bodyPr anchor="ctr"/>
          <a:lstStyle/>
          <a:p>
            <a:pPr algn="l"/>
            <a:r>
              <a:rPr lang="en-US" altLang="zh-CN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x-none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字符串加密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"/>
          <p:cNvSpPr>
            <a:spLocks noGrp="1"/>
          </p:cNvSpPr>
          <p:nvPr>
            <p:ph sz="quarter"/>
          </p:nvPr>
        </p:nvSpPr>
        <p:spPr>
          <a:xfrm>
            <a:off x="423545" y="980440"/>
            <a:ext cx="11615420" cy="3418205"/>
          </a:xfrm>
        </p:spPr>
        <p:txBody>
          <a:bodyPr anchor="t">
            <a:normAutofit fontScale="97500"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381000" indent="-381000" algn="l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strpos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(string,find,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	   </a:t>
            </a:r>
            <a:r>
              <a:rPr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查找字符串在另一字符串中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b="0" dirty="0" err="1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一次出现的位置（</a:t>
            </a:r>
            <a:r>
              <a:rPr b="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对大小写敏感</a:t>
            </a:r>
            <a:r>
              <a:rPr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）。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为查找的起始位置</a:t>
            </a:r>
            <a:endParaRPr lang="zh-CN" altLang="en-US"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 algn="l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stripos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(string,find,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	 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l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查找字符串在另一字符串中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第</a:t>
            </a:r>
            <a:r>
              <a:rPr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一次出现的位置（对大小写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</a:t>
            </a:r>
            <a:r>
              <a:rPr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敏感）</a:t>
            </a:r>
            <a:endParaRPr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 algn="l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strrpos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(string,find,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l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查找字符串在另一字符串中最后一次出现的位置（对大小写敏感）</a:t>
            </a:r>
            <a:endParaRPr lang="zh-CN" altLang="en-US" sz="2000"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 algn="l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strripos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(string,find,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	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l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查找字符串在另一字符串中最后一次出现的位置（对大小写不敏感）</a:t>
            </a:r>
            <a:endParaRPr lang="en-US" altLang="x-none" sz="1865"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marL="381000" indent="-381000" algn="l">
              <a:buClr>
                <a:srgbClr val="00B0F0"/>
              </a:buClr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标题 2"/>
          <p:cNvSpPr>
            <a:spLocks noGrp="1"/>
          </p:cNvSpPr>
          <p:nvPr>
            <p:ph type="ctrTitle"/>
          </p:nvPr>
        </p:nvSpPr>
        <p:spPr>
          <a:xfrm>
            <a:off x="228600" y="169334"/>
            <a:ext cx="10972800" cy="810684"/>
          </a:xfrm>
        </p:spPr>
        <p:txBody>
          <a:bodyPr anchor="ctr"/>
          <a:lstStyle/>
          <a:p>
            <a:pPr algn="l"/>
            <a:r>
              <a:rPr lang="en-US" altLang="zh-CN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x-none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en-US" altLang="x-none" sz="3735" dirty="0" smtClean="0">
                <a:solidFill>
                  <a:srgbClr val="0070C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Franklin Gothic Medium" panose="020B0603020102020204" pitchFamily="2" charset="0"/>
              </a:rPr>
              <a:t> </a:t>
            </a:r>
            <a:r>
              <a:rPr lang="zh-CN" altLang="en-US" sz="3735" dirty="0">
                <a:solidFill>
                  <a:srgbClr val="0070C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Franklin Gothic Medium" panose="020B0603020102020204" pitchFamily="2" charset="0"/>
              </a:rPr>
              <a:t>查找字符串出现位置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3545" y="4398645"/>
            <a:ext cx="8498205" cy="19234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sz="2400" dirty="0"/>
              <a:t>$</a:t>
            </a:r>
            <a:r>
              <a:rPr sz="2400" dirty="0" err="1"/>
              <a:t>str</a:t>
            </a:r>
            <a:r>
              <a:rPr sz="2400" dirty="0"/>
              <a:t>="one One two three two one </a:t>
            </a:r>
            <a:r>
              <a:rPr sz="2400" dirty="0" err="1"/>
              <a:t>One</a:t>
            </a:r>
            <a:r>
              <a:rPr sz="2400" dirty="0"/>
              <a:t>";</a:t>
            </a:r>
            <a:endParaRPr sz="2400" dirty="0"/>
          </a:p>
          <a:p>
            <a:r>
              <a:rPr lang="zh-CN" altLang="en-US" sz="2400" dirty="0"/>
              <a:t>echo strpos($str,'one',3);     </a:t>
            </a:r>
            <a:r>
              <a:rPr lang="zh-CN" altLang="en-US" sz="2400" dirty="0" smtClean="0"/>
              <a:t>//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?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echo stripos($str,'one',3);    </a:t>
            </a:r>
            <a:r>
              <a:rPr lang="zh-CN" altLang="en-US" sz="2400" dirty="0" smtClean="0"/>
              <a:t>//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?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echo strrpos($str,'one',3);   //</a:t>
            </a:r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echo strripos($str,'one',3);  //</a:t>
            </a:r>
            <a:r>
              <a:rPr lang="en-US" altLang="zh-CN" sz="2400" b="1" dirty="0">
                <a:solidFill>
                  <a:srgbClr val="FF0000"/>
                </a:solidFill>
              </a:rPr>
              <a:t>?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825" y="696880"/>
            <a:ext cx="10515600" cy="435133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GB" dirty="0">
                <a:sym typeface="+mn-ea"/>
              </a:rPr>
              <a:t> </a:t>
            </a:r>
            <a:r>
              <a:rPr lang="en-GB" altLang="zh-CN" dirty="0">
                <a:sym typeface="+mn-ea"/>
              </a:rPr>
              <a:t>string </a:t>
            </a:r>
            <a:r>
              <a:rPr lang="en-GB" altLang="zh-CN" b="1" dirty="0" err="1">
                <a:solidFill>
                  <a:srgbClr val="FF0000"/>
                </a:solidFill>
                <a:sym typeface="+mn-ea"/>
              </a:rPr>
              <a:t>strstr</a:t>
            </a:r>
            <a:r>
              <a:rPr lang="en-GB" altLang="zh-CN" dirty="0">
                <a:sym typeface="+mn-ea"/>
              </a:rPr>
              <a:t>(string </a:t>
            </a:r>
            <a:r>
              <a:rPr lang="en-US" altLang="en-GB" dirty="0">
                <a:sym typeface="+mn-ea"/>
              </a:rPr>
              <a:t>$str</a:t>
            </a:r>
            <a:r>
              <a:rPr lang="en-GB" altLang="zh-CN" dirty="0">
                <a:sym typeface="+mn-ea"/>
              </a:rPr>
              <a:t>, string </a:t>
            </a:r>
            <a:r>
              <a:rPr lang="en-US" altLang="en-GB" dirty="0">
                <a:sym typeface="+mn-ea"/>
              </a:rPr>
              <a:t>$search</a:t>
            </a:r>
            <a:r>
              <a:rPr lang="en-GB" altLang="zh-CN" dirty="0">
                <a:sym typeface="+mn-ea"/>
              </a:rPr>
              <a:t>) </a:t>
            </a:r>
            <a:endParaRPr lang="en-GB" altLang="zh-CN" dirty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GB" sz="2400" dirty="0">
                <a:sym typeface="+mn-ea"/>
              </a:rPr>
              <a:t>将 </a:t>
            </a:r>
            <a:r>
              <a:rPr lang="en-US" altLang="en-GB" sz="2400" dirty="0">
                <a:sym typeface="+mn-ea"/>
              </a:rPr>
              <a:t>$search</a:t>
            </a:r>
            <a:r>
              <a:rPr lang="en-GB" altLang="zh-CN" sz="2400" dirty="0">
                <a:sym typeface="+mn-ea"/>
              </a:rPr>
              <a:t> </a:t>
            </a:r>
            <a:r>
              <a:rPr lang="zh-CN" altLang="en-GB" sz="2400" dirty="0">
                <a:solidFill>
                  <a:srgbClr val="FF0000"/>
                </a:solidFill>
                <a:sym typeface="+mn-ea"/>
              </a:rPr>
              <a:t>最先</a:t>
            </a:r>
            <a:r>
              <a:rPr lang="zh-CN" altLang="en-GB" sz="2400" dirty="0">
                <a:sym typeface="+mn-ea"/>
              </a:rPr>
              <a:t>出现在 </a:t>
            </a:r>
            <a:r>
              <a:rPr lang="en-US" altLang="en-GB" sz="2400" dirty="0">
                <a:sym typeface="+mn-ea"/>
              </a:rPr>
              <a:t>$str</a:t>
            </a:r>
            <a:r>
              <a:rPr lang="en-GB" altLang="zh-CN" sz="2400" dirty="0">
                <a:sym typeface="+mn-ea"/>
              </a:rPr>
              <a:t> </a:t>
            </a:r>
            <a:r>
              <a:rPr lang="zh-CN" altLang="en-GB" sz="2400" dirty="0">
                <a:sym typeface="+mn-ea"/>
              </a:rPr>
              <a:t>处起至结束的字符串返回。若找不到 </a:t>
            </a:r>
            <a:r>
              <a:rPr lang="en-US" altLang="en-GB" sz="2400" dirty="0">
                <a:sym typeface="+mn-ea"/>
              </a:rPr>
              <a:t>$search</a:t>
            </a:r>
            <a:r>
              <a:rPr lang="zh-CN" altLang="en-GB" sz="2400" dirty="0">
                <a:sym typeface="+mn-ea"/>
              </a:rPr>
              <a:t>则返回 </a:t>
            </a:r>
            <a:r>
              <a:rPr lang="en-GB" altLang="zh-CN" sz="2400" dirty="0">
                <a:sym typeface="+mn-ea"/>
              </a:rPr>
              <a:t>false</a:t>
            </a:r>
            <a:r>
              <a:rPr lang="zh-CN" altLang="en-GB" sz="2400" dirty="0">
                <a:sym typeface="+mn-ea"/>
              </a:rPr>
              <a:t>。</a:t>
            </a:r>
            <a:endParaRPr lang="zh-CN" altLang="en-GB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indent="0">
              <a:buNone/>
            </a:pPr>
            <a:endParaRPr lang="en-GB" altLang="zh-CN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GB" altLang="zh-CN" dirty="0">
                <a:sym typeface="+mn-ea"/>
              </a:rPr>
              <a:t>string </a:t>
            </a:r>
            <a:r>
              <a:rPr lang="en-GB" altLang="zh-CN" b="1" dirty="0" err="1">
                <a:solidFill>
                  <a:srgbClr val="FF0000"/>
                </a:solidFill>
                <a:sym typeface="+mn-ea"/>
              </a:rPr>
              <a:t>strrchr</a:t>
            </a:r>
            <a:r>
              <a:rPr lang="en-GB" altLang="zh-CN" dirty="0">
                <a:sym typeface="+mn-ea"/>
              </a:rPr>
              <a:t>(string </a:t>
            </a:r>
            <a:r>
              <a:rPr lang="en-US" altLang="en-GB" dirty="0">
                <a:sym typeface="+mn-ea"/>
              </a:rPr>
              <a:t>$str</a:t>
            </a:r>
            <a:r>
              <a:rPr lang="en-GB" altLang="zh-CN" dirty="0">
                <a:sym typeface="+mn-ea"/>
              </a:rPr>
              <a:t>, string </a:t>
            </a:r>
            <a:r>
              <a:rPr lang="en-US" altLang="en-GB" dirty="0">
                <a:sym typeface="+mn-ea"/>
              </a:rPr>
              <a:t>$search</a:t>
            </a:r>
            <a:r>
              <a:rPr lang="en-GB" altLang="zh-CN" dirty="0">
                <a:sym typeface="+mn-ea"/>
              </a:rPr>
              <a:t>);</a:t>
            </a:r>
            <a:endParaRPr lang="en-GB" altLang="zh-CN" dirty="0"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GB" sz="2400" dirty="0">
                <a:sym typeface="+mn-ea"/>
              </a:rPr>
              <a:t>寻找字符串 </a:t>
            </a:r>
            <a:r>
              <a:rPr lang="en-US" altLang="en-GB" sz="2400" dirty="0">
                <a:sym typeface="+mn-ea"/>
              </a:rPr>
              <a:t>$str</a:t>
            </a:r>
            <a:r>
              <a:rPr lang="en-GB" altLang="zh-CN" sz="2400" dirty="0">
                <a:sym typeface="+mn-ea"/>
              </a:rPr>
              <a:t> </a:t>
            </a:r>
            <a:r>
              <a:rPr lang="zh-CN" altLang="en-GB" sz="2400" dirty="0">
                <a:sym typeface="+mn-ea"/>
              </a:rPr>
              <a:t>中的字符 </a:t>
            </a:r>
            <a:r>
              <a:rPr lang="en-US" altLang="en-GB" sz="2400" dirty="0">
                <a:sym typeface="+mn-ea"/>
              </a:rPr>
              <a:t>$search</a:t>
            </a:r>
            <a:r>
              <a:rPr lang="zh-CN" altLang="en-GB" sz="2400" dirty="0">
                <a:solidFill>
                  <a:srgbClr val="FF0000"/>
                </a:solidFill>
                <a:sym typeface="+mn-ea"/>
              </a:rPr>
              <a:t>最后</a:t>
            </a:r>
            <a:r>
              <a:rPr lang="zh-CN" altLang="en-GB" sz="2400" dirty="0">
                <a:sym typeface="+mn-ea"/>
              </a:rPr>
              <a:t>出现位置，并将此位置起至字符串结束之间的字符串返回。若没有找到 </a:t>
            </a:r>
            <a:r>
              <a:rPr lang="en-US" altLang="en-GB" sz="2400" dirty="0">
                <a:sym typeface="+mn-ea"/>
              </a:rPr>
              <a:t>$search</a:t>
            </a:r>
            <a:r>
              <a:rPr lang="en-GB" altLang="zh-CN" sz="2400" dirty="0">
                <a:sym typeface="+mn-ea"/>
              </a:rPr>
              <a:t> </a:t>
            </a:r>
            <a:r>
              <a:rPr lang="zh-CN" altLang="en-GB" sz="2400" dirty="0">
                <a:sym typeface="+mn-ea"/>
              </a:rPr>
              <a:t>则返回 </a:t>
            </a:r>
            <a:r>
              <a:rPr lang="en-GB" altLang="zh-CN" sz="2400" dirty="0">
                <a:sym typeface="+mn-ea"/>
              </a:rPr>
              <a:t>false</a:t>
            </a:r>
            <a:r>
              <a:rPr lang="zh-CN" altLang="en-GB" sz="2400" dirty="0">
                <a:sym typeface="+mn-ea"/>
              </a:rPr>
              <a:t>。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31825" y="4674235"/>
            <a:ext cx="8498205" cy="1191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sz="2400"/>
              <a:t>$str="one One two three two one One";</a:t>
            </a:r>
            <a:endParaRPr sz="2400"/>
          </a:p>
          <a:p>
            <a:r>
              <a:rPr sz="2400"/>
              <a:t>echo strstr($str,'two'); //</a:t>
            </a:r>
            <a:r>
              <a:rPr lang="en-US" sz="2400" b="1">
                <a:solidFill>
                  <a:srgbClr val="FF0000"/>
                </a:solidFill>
              </a:rPr>
              <a:t>?</a:t>
            </a:r>
            <a:endParaRPr lang="en-US" sz="2400" b="1">
              <a:solidFill>
                <a:srgbClr val="FF0000"/>
              </a:solidFill>
            </a:endParaRPr>
          </a:p>
          <a:p>
            <a:r>
              <a:rPr sz="2400"/>
              <a:t>echo strrchr($str,'two'); //</a:t>
            </a:r>
            <a:r>
              <a:rPr lang="en-US" sz="2400" b="1">
                <a:solidFill>
                  <a:srgbClr val="FF0000"/>
                </a:solidFill>
              </a:rPr>
              <a:t>?</a:t>
            </a:r>
            <a:endParaRPr 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"/>
          <p:cNvSpPr>
            <a:spLocks noGrp="1"/>
          </p:cNvSpPr>
          <p:nvPr>
            <p:ph sz="quarter"/>
          </p:nvPr>
        </p:nvSpPr>
        <p:spPr>
          <a:xfrm>
            <a:off x="228600" y="262255"/>
            <a:ext cx="11615420" cy="4020185"/>
          </a:xfrm>
        </p:spPr>
        <p:txBody>
          <a:bodyPr anchor="t">
            <a:normAutofit lnSpcReduction="10000"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algn="l">
              <a:lnSpc>
                <a:spcPct val="140000"/>
              </a:lnSpc>
              <a:buClr>
                <a:srgbClr val="00B0F0"/>
              </a:buClr>
            </a:pPr>
            <a:endParaRPr sz="266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 algn="l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substr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(string,start,[length])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截取并返回字符串的一部分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609600" lvl="1" algn="l">
              <a:lnSpc>
                <a:spcPct val="120000"/>
              </a:lnSpc>
              <a:buClr>
                <a:srgbClr val="00B0F0"/>
              </a:buClr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start: </a:t>
            </a: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正数 - 在字符串的指定位置开始</a:t>
            </a:r>
            <a:endParaRPr lang="en-US" altLang="zh-CN" sz="213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lvl="1" indent="0" algn="l">
              <a:lnSpc>
                <a:spcPct val="120000"/>
              </a:lnSpc>
              <a:buClr>
                <a:srgbClr val="00B0F0"/>
              </a:buClr>
              <a:buNone/>
            </a:pP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负数 - 在从字符串结尾开始的指定位置开始</a:t>
            </a:r>
            <a:endParaRPr lang="en-US" altLang="zh-CN" sz="213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lvl="1" indent="0" algn="l">
              <a:lnSpc>
                <a:spcPct val="120000"/>
              </a:lnSpc>
              <a:buClr>
                <a:srgbClr val="00B0F0"/>
              </a:buClr>
              <a:buNone/>
            </a:pPr>
            <a:r>
              <a:rPr lang="en-US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0 - 在字符串中的第一个字符处开始</a:t>
            </a:r>
            <a:endParaRPr lang="en-US" altLang="zh-CN" sz="213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609600" lvl="1" algn="l">
              <a:lnSpc>
                <a:spcPct val="120000"/>
              </a:lnSpc>
              <a:buClr>
                <a:srgbClr val="00B0F0"/>
              </a:buClr>
            </a:pPr>
            <a:r>
              <a:rPr lang="en-US" altLang="en-GB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length:</a:t>
            </a:r>
            <a:r>
              <a:rPr lang="en-GB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可选。规定被返回字符串的长度。默认是直到字符串的结尾。</a:t>
            </a:r>
            <a:endParaRPr lang="en-GB" altLang="zh-CN" sz="213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lvl="1" indent="0" algn="l">
              <a:lnSpc>
                <a:spcPct val="120000"/>
              </a:lnSpc>
              <a:buClr>
                <a:srgbClr val="00B0F0"/>
              </a:buClr>
              <a:buNone/>
            </a:pPr>
            <a:r>
              <a:rPr lang="en-GB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正数 - 从 start 参数所在的位置返回的长度</a:t>
            </a:r>
            <a:endParaRPr lang="en-GB" altLang="zh-CN" sz="2135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lvl="1" indent="0" algn="l">
              <a:lnSpc>
                <a:spcPct val="120000"/>
              </a:lnSpc>
              <a:buClr>
                <a:srgbClr val="00B0F0"/>
              </a:buClr>
              <a:buNone/>
            </a:pPr>
            <a:r>
              <a:rPr lang="en-GB" altLang="zh-CN" sz="2135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负数 - 从字符串末端返回的长度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标题 2"/>
          <p:cNvSpPr>
            <a:spLocks noGrp="1"/>
          </p:cNvSpPr>
          <p:nvPr>
            <p:ph type="ctrTitle"/>
          </p:nvPr>
        </p:nvSpPr>
        <p:spPr>
          <a:xfrm>
            <a:off x="228600" y="169334"/>
            <a:ext cx="10972800" cy="810684"/>
          </a:xfrm>
          <a:solidFill>
            <a:schemeClr val="bg1"/>
          </a:solidFill>
        </p:spPr>
        <p:txBody>
          <a:bodyPr anchor="ctr"/>
          <a:lstStyle/>
          <a:p>
            <a:pPr algn="l"/>
            <a:r>
              <a:rPr lang="en-US" altLang="zh-CN" sz="3735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x-none" sz="3735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 </a:t>
            </a:r>
            <a:r>
              <a:rPr lang="zh-CN" altLang="en-US" sz="3735" dirty="0">
                <a:solidFill>
                  <a:srgbClr val="0070C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Franklin Gothic Medium" panose="020B0603020102020204" pitchFamily="2" charset="0"/>
              </a:rPr>
              <a:t>字符串的截取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8345" y="4157345"/>
            <a:ext cx="8498205" cy="19380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sz="2400" dirty="0"/>
              <a:t>$</a:t>
            </a:r>
            <a:r>
              <a:rPr sz="2400" dirty="0" err="1"/>
              <a:t>str</a:t>
            </a:r>
            <a:r>
              <a:rPr sz="2400" dirty="0"/>
              <a:t>="</a:t>
            </a:r>
            <a:r>
              <a:rPr sz="2400" dirty="0" err="1"/>
              <a:t>abcdefghijklmnopqrst</a:t>
            </a:r>
            <a:r>
              <a:rPr sz="2400" dirty="0"/>
              <a:t>";</a:t>
            </a:r>
            <a:endParaRPr sz="2400" dirty="0"/>
          </a:p>
          <a:p>
            <a:r>
              <a:rPr sz="2400" dirty="0"/>
              <a:t>echo </a:t>
            </a:r>
            <a:r>
              <a:rPr sz="2400" dirty="0" err="1"/>
              <a:t>substr</a:t>
            </a:r>
            <a:r>
              <a:rPr sz="2400" dirty="0"/>
              <a:t>($str,3,5);  </a:t>
            </a:r>
            <a:r>
              <a:rPr sz="2400" dirty="0" smtClean="0"/>
              <a:t>//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sz="2400" dirty="0">
                <a:sym typeface="+mn-ea"/>
              </a:rPr>
              <a:t>echo </a:t>
            </a:r>
            <a:r>
              <a:rPr sz="2400" dirty="0" err="1">
                <a:sym typeface="+mn-ea"/>
              </a:rPr>
              <a:t>substr</a:t>
            </a:r>
            <a:r>
              <a:rPr sz="2400" dirty="0">
                <a:sym typeface="+mn-ea"/>
              </a:rPr>
              <a:t>($str,3,</a:t>
            </a:r>
            <a:r>
              <a:rPr lang="en-US" sz="2400" dirty="0">
                <a:sym typeface="+mn-ea"/>
              </a:rPr>
              <a:t>-</a:t>
            </a:r>
            <a:r>
              <a:rPr sz="2400" dirty="0">
                <a:sym typeface="+mn-ea"/>
              </a:rPr>
              <a:t>5);  </a:t>
            </a:r>
            <a:r>
              <a:rPr sz="2400" dirty="0" smtClean="0">
                <a:sym typeface="+mn-ea"/>
              </a:rPr>
              <a:t>//</a:t>
            </a:r>
            <a:r>
              <a:rPr lang="en-US" altLang="zh-CN" sz="2400" dirty="0" smtClean="0"/>
              <a:t>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？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sz="2400" dirty="0"/>
              <a:t>echo </a:t>
            </a:r>
            <a:r>
              <a:rPr sz="2400" dirty="0" err="1"/>
              <a:t>substr</a:t>
            </a:r>
            <a:r>
              <a:rPr sz="2400" dirty="0"/>
              <a:t>($str,-6,</a:t>
            </a:r>
            <a:r>
              <a:rPr lang="en-US" sz="2400" dirty="0"/>
              <a:t>2</a:t>
            </a:r>
            <a:r>
              <a:rPr sz="2400" dirty="0"/>
              <a:t>); </a:t>
            </a:r>
            <a:r>
              <a:rPr sz="2400" dirty="0" smtClean="0"/>
              <a:t>//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？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sz="2400" dirty="0"/>
              <a:t>echo </a:t>
            </a:r>
            <a:r>
              <a:rPr sz="2400" dirty="0" err="1"/>
              <a:t>substr</a:t>
            </a:r>
            <a:r>
              <a:rPr sz="2400" dirty="0"/>
              <a:t>($str,-6,-</a:t>
            </a:r>
            <a:r>
              <a:rPr lang="en-US" sz="2400" dirty="0"/>
              <a:t>2</a:t>
            </a:r>
            <a:r>
              <a:rPr sz="2400" dirty="0"/>
              <a:t>); </a:t>
            </a:r>
            <a:r>
              <a:rPr sz="2400" dirty="0" smtClean="0"/>
              <a:t>//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？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9084" y="402672"/>
            <a:ext cx="10515600" cy="3800212"/>
          </a:xfrm>
        </p:spPr>
        <p:txBody>
          <a:bodyPr/>
          <a:lstStyle/>
          <a:p>
            <a:pPr marL="381000" indent="-381000">
              <a:lnSpc>
                <a:spcPct val="130000"/>
              </a:lnSpc>
              <a:buFont typeface="Wingdings" panose="05000000000000000000" pitchFamily="2" charset="2"/>
              <a:buChar char=""/>
            </a:pPr>
            <a:r>
              <a:rPr lang="en-US" altLang="zh-CN" dirty="0">
                <a:sym typeface="微软雅黑" panose="020B0503020204020204" pitchFamily="34" charset="-122"/>
              </a:rPr>
              <a:t>string </a:t>
            </a:r>
            <a:r>
              <a:rPr lang="en-US" altLang="zh-CN" b="1" dirty="0" err="1" smtClean="0">
                <a:solidFill>
                  <a:srgbClr val="FF0000"/>
                </a:solidFill>
                <a:sym typeface="微软雅黑" panose="020B0503020204020204" pitchFamily="34" charset="-122"/>
              </a:rPr>
              <a:t>mb_substr</a:t>
            </a:r>
            <a:r>
              <a:rPr lang="en-US" altLang="zh-CN" dirty="0" smtClean="0">
                <a:sym typeface="微软雅黑" panose="020B0503020204020204" pitchFamily="34" charset="-122"/>
              </a:rPr>
              <a:t>(</a:t>
            </a:r>
            <a:r>
              <a:rPr lang="en-US" altLang="zh-CN" dirty="0" err="1" smtClean="0">
                <a:sym typeface="微软雅黑" panose="020B0503020204020204" pitchFamily="34" charset="-122"/>
              </a:rPr>
              <a:t>string,start</a:t>
            </a:r>
            <a:r>
              <a:rPr lang="en-US" altLang="zh-CN" dirty="0">
                <a:sym typeface="微软雅黑" panose="020B0503020204020204" pitchFamily="34" charset="-122"/>
              </a:rPr>
              <a:t>,[length</a:t>
            </a:r>
            <a:r>
              <a:rPr lang="en-US" altLang="zh-CN" dirty="0" smtClean="0">
                <a:sym typeface="微软雅黑" panose="020B0503020204020204" pitchFamily="34" charset="-122"/>
              </a:rPr>
              <a:t>]</a:t>
            </a:r>
            <a:r>
              <a:rPr lang="en-US" altLang="zh-CN" dirty="0">
                <a:sym typeface="微软雅黑" panose="020B0503020204020204" pitchFamily="34" charset="-122"/>
              </a:rPr>
              <a:t> </a:t>
            </a:r>
            <a:r>
              <a:rPr lang="en-US" altLang="zh-CN" dirty="0" smtClean="0">
                <a:sym typeface="微软雅黑" panose="020B0503020204020204" pitchFamily="34" charset="-122"/>
              </a:rPr>
              <a:t>,[encoding]) </a:t>
            </a:r>
            <a:r>
              <a:rPr lang="zh-CN" altLang="en-US" dirty="0">
                <a:sym typeface="微软雅黑" panose="020B0503020204020204" pitchFamily="34" charset="-122"/>
              </a:rPr>
              <a:t>截取并返回字符串的一部</a:t>
            </a:r>
            <a:r>
              <a:rPr lang="zh-CN" altLang="en-US" dirty="0" smtClean="0">
                <a:sym typeface="微软雅黑" panose="020B0503020204020204" pitchFamily="34" charset="-122"/>
              </a:rPr>
              <a:t>分</a:t>
            </a:r>
            <a:r>
              <a:rPr lang="en-US" altLang="zh-CN" dirty="0" smtClean="0">
                <a:sym typeface="微软雅黑" panose="020B0503020204020204" pitchFamily="34" charset="-122"/>
              </a:rPr>
              <a:t>,</a:t>
            </a:r>
            <a:r>
              <a:rPr lang="zh-CN" altLang="en-US" dirty="0" smtClean="0">
                <a:sym typeface="微软雅黑" panose="020B0503020204020204" pitchFamily="34" charset="-122"/>
              </a:rPr>
              <a:t>可以用于中文字符串的截取</a:t>
            </a:r>
            <a:endParaRPr lang="zh-CN" altLang="en-US" dirty="0">
              <a:sym typeface="微软雅黑" panose="020B0503020204020204" pitchFamily="34" charset="-122"/>
            </a:endParaRPr>
          </a:p>
          <a:p>
            <a:pPr marL="609600" lvl="1">
              <a:lnSpc>
                <a:spcPct val="130000"/>
              </a:lnSpc>
            </a:pPr>
            <a:r>
              <a:rPr lang="zh-CN" altLang="en-US" dirty="0">
                <a:sym typeface="微软雅黑" panose="020B0503020204020204" pitchFamily="34" charset="-122"/>
              </a:rPr>
              <a:t>使</a:t>
            </a:r>
            <a:r>
              <a:rPr lang="zh-CN" altLang="en-US" dirty="0" smtClean="0">
                <a:sym typeface="微软雅黑" panose="020B0503020204020204" pitchFamily="34" charset="-122"/>
              </a:rPr>
              <a:t>用此函数需要在</a:t>
            </a:r>
            <a:r>
              <a:rPr lang="en-US" altLang="zh-CN" dirty="0" err="1" smtClean="0">
                <a:sym typeface="微软雅黑" panose="020B0503020204020204" pitchFamily="34" charset="-122"/>
              </a:rPr>
              <a:t>php.ini</a:t>
            </a:r>
            <a:r>
              <a:rPr lang="zh-CN" altLang="en-US" dirty="0" smtClean="0">
                <a:sym typeface="微软雅黑" panose="020B0503020204020204" pitchFamily="34" charset="-122"/>
              </a:rPr>
              <a:t>中开启相关扩展</a:t>
            </a:r>
            <a:endParaRPr lang="en-US" altLang="zh-CN" dirty="0" smtClean="0">
              <a:sym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extension_dir="D:\phpStudy\PHPTutorial\php\php-7.2.1-nts\ext"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1257300" lvl="2" indent="-342900">
              <a:lnSpc>
                <a:spcPct val="150000"/>
              </a:lnSpc>
            </a:pP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extension=</a:t>
            </a:r>
            <a:r>
              <a:rPr lang="en-US" altLang="zh-CN" b="1" dirty="0" err="1" smtClean="0">
                <a:solidFill>
                  <a:srgbClr val="FF0000"/>
                </a:solidFill>
                <a:sym typeface="+mn-ea"/>
              </a:rPr>
              <a:t>php_mbstring.dll</a:t>
            </a:r>
            <a:endParaRPr lang="en-US" altLang="zh-CN" sz="1735" dirty="0" smtClean="0">
              <a:sym typeface="微软雅黑" panose="020B0503020204020204" pitchFamily="34" charset="-122"/>
            </a:endParaRPr>
          </a:p>
          <a:p>
            <a:pPr marL="609600" lvl="1">
              <a:lnSpc>
                <a:spcPct val="130000"/>
              </a:lnSpc>
            </a:pPr>
            <a:r>
              <a:rPr lang="en-US" altLang="en-GB" dirty="0" smtClean="0">
                <a:sym typeface="微软雅黑" panose="020B0503020204020204" pitchFamily="34" charset="-122"/>
              </a:rPr>
              <a:t>encoding:</a:t>
            </a:r>
            <a:r>
              <a:rPr lang="zh-CN" altLang="en-US" dirty="0" smtClean="0">
                <a:sym typeface="微软雅黑" panose="020B0503020204020204" pitchFamily="34" charset="-122"/>
              </a:rPr>
              <a:t>汉字编码，一般写为</a:t>
            </a:r>
            <a:r>
              <a:rPr lang="en-US" altLang="zh-CN" dirty="0" smtClean="0">
                <a:sym typeface="微软雅黑" panose="020B0503020204020204" pitchFamily="34" charset="-122"/>
              </a:rPr>
              <a:t>utf-8</a:t>
            </a:r>
            <a:r>
              <a:rPr lang="en-GB" altLang="zh-CN" sz="2135" dirty="0" smtClean="0">
                <a:sym typeface="微软雅黑" panose="020B0503020204020204" pitchFamily="34" charset="-122"/>
              </a:rPr>
              <a:t>	</a:t>
            </a:r>
            <a:endParaRPr lang="zh-CN" altLang="en-US" dirty="0"/>
          </a:p>
        </p:txBody>
      </p:sp>
      <p:sp>
        <p:nvSpPr>
          <p:cNvPr id="4" name="文本框 1"/>
          <p:cNvSpPr txBox="1"/>
          <p:nvPr/>
        </p:nvSpPr>
        <p:spPr>
          <a:xfrm>
            <a:off x="799378" y="4019576"/>
            <a:ext cx="8809355" cy="11988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SzPct val="100000"/>
            </a:pPr>
            <a:r>
              <a:rPr lang="en-US" altLang="zh-CN" sz="2400" dirty="0" smtClean="0"/>
              <a:t>$</a:t>
            </a:r>
            <a:r>
              <a:rPr lang="en-US" altLang="zh-CN" sz="2400" dirty="0"/>
              <a:t>str1="</a:t>
            </a:r>
            <a:r>
              <a:rPr lang="zh-CN" altLang="en-US" sz="2400" dirty="0"/>
              <a:t>我是</a:t>
            </a:r>
            <a:r>
              <a:rPr lang="en-US" altLang="zh-CN" sz="2400" dirty="0"/>
              <a:t>good</a:t>
            </a:r>
            <a:r>
              <a:rPr lang="zh-CN" altLang="en-US" sz="2400" dirty="0"/>
              <a:t>中国人，不学外国文</a:t>
            </a:r>
            <a:r>
              <a:rPr lang="en-US" altLang="zh-CN" sz="2400" dirty="0" smtClean="0"/>
              <a:t>";</a:t>
            </a:r>
            <a:br>
              <a:rPr lang="en-US" altLang="zh-CN" sz="2400" dirty="0"/>
            </a:br>
            <a:r>
              <a:rPr lang="en-US" altLang="zh-CN" sz="2400" dirty="0"/>
              <a:t>echo </a:t>
            </a:r>
            <a:r>
              <a:rPr lang="en-US" altLang="zh-CN" sz="2400" i="1" dirty="0" err="1"/>
              <a:t>mb_substr</a:t>
            </a:r>
            <a:r>
              <a:rPr lang="en-US" altLang="zh-CN" sz="2400" dirty="0"/>
              <a:t>($str1,0,10,'utf-8</a:t>
            </a:r>
            <a:r>
              <a:rPr lang="en-US" altLang="zh-CN" sz="2400" dirty="0" smtClean="0"/>
              <a:t>');</a:t>
            </a:r>
            <a:endParaRPr lang="en-US" altLang="zh-CN" sz="2400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"/>
          <p:cNvSpPr>
            <a:spLocks noGrp="1"/>
          </p:cNvSpPr>
          <p:nvPr>
            <p:ph sz="quarter"/>
          </p:nvPr>
        </p:nvSpPr>
        <p:spPr>
          <a:xfrm>
            <a:off x="228600" y="882650"/>
            <a:ext cx="11615420" cy="3874135"/>
          </a:xfrm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381000" indent="-38100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 </a:t>
            </a:r>
            <a:r>
              <a:rPr 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str_replace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(find,replace,string)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替换字符串中的一些字符（对大小写敏感）</a:t>
            </a:r>
            <a:endParaRPr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 </a:t>
            </a:r>
            <a:r>
              <a:rPr 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str_ireplace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(find,replace,string)  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</a:t>
            </a:r>
            <a:r>
              <a:rPr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替换字符串中的一些字符（对大小写不敏感）</a:t>
            </a:r>
            <a:endParaRPr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 </a:t>
            </a:r>
            <a:r>
              <a:rPr 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substr_replace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(string,replacement,start,length)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l">
              <a:lnSpc>
                <a:spcPct val="140000"/>
              </a:lnSpc>
              <a:buClr>
                <a:srgbClr val="00B0F0"/>
              </a:buClr>
              <a:buNone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</a:t>
            </a:r>
            <a:r>
              <a:rPr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把字符串的一部分替换为另一个字符串</a:t>
            </a:r>
            <a:endParaRPr lang="zh-CN" altLang="en-US" sz="3200"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标题 2"/>
          <p:cNvSpPr>
            <a:spLocks noGrp="1"/>
          </p:cNvSpPr>
          <p:nvPr>
            <p:ph type="ctrTitle"/>
          </p:nvPr>
        </p:nvSpPr>
        <p:spPr>
          <a:xfrm>
            <a:off x="228600" y="169334"/>
            <a:ext cx="10972800" cy="810684"/>
          </a:xfrm>
        </p:spPr>
        <p:txBody>
          <a:bodyPr anchor="ctr"/>
          <a:lstStyle/>
          <a:p>
            <a:pPr algn="l"/>
            <a:r>
              <a:rPr lang="en-US" altLang="zh-CN" sz="3735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x-none" sz="3735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8</a:t>
            </a:r>
            <a:r>
              <a:rPr lang="en-US" altLang="x-none" sz="3735" smtClean="0">
                <a:solidFill>
                  <a:srgbClr val="0070C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Franklin Gothic Medium" panose="020B0603020102020204" pitchFamily="2" charset="0"/>
              </a:rPr>
              <a:t> </a:t>
            </a:r>
            <a:r>
              <a:rPr lang="zh-CN" altLang="en-US" sz="3735" dirty="0">
                <a:solidFill>
                  <a:srgbClr val="0070C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Franklin Gothic Medium" panose="020B0603020102020204" pitchFamily="2" charset="0"/>
              </a:rPr>
              <a:t>字符串的替换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6590" y="4756575"/>
            <a:ext cx="8809355" cy="1529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$str="one One two three one";</a:t>
            </a:r>
            <a:endParaRPr lang="en-US" altLang="x-none" sz="2400" dirty="0"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echo str_replace('one','apple',$str);        //</a:t>
            </a:r>
            <a:r>
              <a:rPr lang="en-US" altLang="x-none" sz="2400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?</a:t>
            </a:r>
            <a:endParaRPr lang="en-US" altLang="x-none" sz="2400" dirty="0">
              <a:solidFill>
                <a:srgbClr val="FF0000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echo str_ireplace('ONE','apple',$str);      //</a:t>
            </a:r>
            <a:r>
              <a:rPr lang="en-US" altLang="x-none" sz="2400" b="1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?</a:t>
            </a:r>
            <a:endParaRPr lang="en-US" altLang="x-none" sz="2400" b="1" dirty="0">
              <a:solidFill>
                <a:srgbClr val="FF0000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echo substr_replace($str,'apple',2,10);  //</a:t>
            </a:r>
            <a:r>
              <a:rPr lang="en-US" altLang="x-none" sz="2400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?</a:t>
            </a:r>
            <a:endParaRPr lang="en-US" altLang="x-none" sz="2400" dirty="0">
              <a:solidFill>
                <a:srgbClr val="FF0000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"/>
          <p:cNvSpPr>
            <a:spLocks noGrp="1"/>
          </p:cNvSpPr>
          <p:nvPr>
            <p:ph sz="quarter"/>
          </p:nvPr>
        </p:nvSpPr>
        <p:spPr>
          <a:xfrm>
            <a:off x="365760" y="838835"/>
            <a:ext cx="11675745" cy="5658485"/>
          </a:xfrm>
        </p:spPr>
        <p:txBody>
          <a:bodyPr anchor="t">
            <a:normAutofit fontScale="97500" lnSpcReduction="20000"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marL="381000" indent="-38100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chunk_split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(string,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length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end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]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  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None/>
            </a:pPr>
            <a:r>
              <a:rPr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把字符串分割为一连串更小的部分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length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</a:t>
            </a: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76,end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</a:t>
            </a: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\r\n</a:t>
            </a:r>
            <a:endParaRPr lang="en-US" altLang="zh-CN"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array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str_split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(string,[length])     </a:t>
            </a: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把字符串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按指定长度</a:t>
            </a: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分割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b="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数组</a:t>
            </a:r>
            <a:r>
              <a:rPr lang="zh-CN" altLang="en-US" b="0" dirty="0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length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默认为</a:t>
            </a: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381000" indent="-38100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array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explode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(separator,string)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将字符串按指定分割符分割为数组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81000" indent="-38100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string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implode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(separator,array)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把数组元素组合为字符串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81000" indent="-381000" algn="l">
              <a:lnSpc>
                <a:spcPct val="14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string 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join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宋体" panose="02010600030101010101" pitchFamily="2" charset="-122"/>
                <a:sym typeface="+mn-ea"/>
              </a:rPr>
              <a:t>(separator,array)     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implode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的别名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2" name="标题 2"/>
          <p:cNvSpPr>
            <a:spLocks noGrp="1"/>
          </p:cNvSpPr>
          <p:nvPr>
            <p:ph type="ctrTitle"/>
          </p:nvPr>
        </p:nvSpPr>
        <p:spPr>
          <a:xfrm>
            <a:off x="228600" y="169334"/>
            <a:ext cx="10972800" cy="810684"/>
          </a:xfrm>
        </p:spPr>
        <p:txBody>
          <a:bodyPr anchor="ctr"/>
          <a:lstStyle/>
          <a:p>
            <a:pPr algn="l"/>
            <a:r>
              <a:rPr lang="en-US" altLang="zh-CN" sz="3735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x-none" sz="3735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</a:t>
            </a:r>
            <a:r>
              <a:rPr lang="en-US" altLang="x-none" sz="3735" smtClean="0">
                <a:solidFill>
                  <a:srgbClr val="0070C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Franklin Gothic Medium" panose="020B0603020102020204" pitchFamily="2" charset="0"/>
              </a:rPr>
              <a:t> </a:t>
            </a:r>
            <a:r>
              <a:rPr lang="zh-CN" altLang="en-US" sz="3735" dirty="0">
                <a:solidFill>
                  <a:srgbClr val="0070C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Franklin Gothic Medium" panose="020B0603020102020204" pitchFamily="2" charset="0"/>
              </a:rPr>
              <a:t>字符串的分割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0880" y="2150110"/>
            <a:ext cx="10897235" cy="17145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$str="0123456789012345678901234567890123456789012345678901234567890123456789012345678901234567890123456789";</a:t>
            </a:r>
            <a:endParaRPr lang="en-US" altLang="x-none" sz="2400" dirty="0"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echo nl2br(chunk_split($str));    //</a:t>
            </a:r>
            <a:r>
              <a:rPr lang="en-US" altLang="x-none" sz="2400" b="1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?</a:t>
            </a:r>
            <a:endParaRPr lang="en-US" altLang="x-none" sz="2400" b="1" dirty="0">
              <a:solidFill>
                <a:srgbClr val="FF0000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echo chunk_split($str,8,'###');   //</a:t>
            </a:r>
            <a:r>
              <a:rPr lang="en-US" altLang="x-none" sz="2400" b="1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?</a:t>
            </a:r>
            <a:endParaRPr lang="en-US" altLang="x-none" sz="2400" b="1" dirty="0">
              <a:solidFill>
                <a:srgbClr val="FF0000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" y="164549"/>
            <a:ext cx="8229600" cy="6286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3.10 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字符串格式化函数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531495" y="793115"/>
            <a:ext cx="7312025" cy="1899751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string </a:t>
            </a:r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printf 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(string $format [, $var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，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$var...] )  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   输出格式化</a:t>
            </a:r>
            <a:r>
              <a:rPr lang="zh-CN" altLang="en-US" sz="24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后的</a:t>
            </a:r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字符串</a:t>
            </a:r>
            <a:endParaRPr lang="en-US" altLang="zh-CN" sz="2400" dirty="0" smtClean="0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r>
              <a:rPr lang="en-US" altLang="zh-CN" sz="2400" dirty="0" smtClean="0">
                <a:solidFill>
                  <a:schemeClr val="bg2">
                    <a:lumMod val="10000"/>
                  </a:schemeClr>
                </a:solidFill>
                <a:sym typeface="+mn-ea"/>
              </a:rPr>
              <a:t>string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sprintf</a:t>
            </a: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sym typeface="+mn-ea"/>
              </a:rPr>
              <a:t> ( string $format [, $var</a:t>
            </a:r>
            <a:r>
              <a:rPr lang="zh-CN" altLang="en-US" sz="2400" dirty="0" err="1">
                <a:solidFill>
                  <a:schemeClr val="bg2">
                    <a:lumMod val="10000"/>
                  </a:schemeClr>
                </a:solidFill>
                <a:sym typeface="+mn-ea"/>
              </a:rPr>
              <a:t>，</a:t>
            </a: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sym typeface="+mn-ea"/>
              </a:rPr>
              <a:t>$var...]  )</a:t>
            </a:r>
            <a:endParaRPr lang="en-US" altLang="zh-CN" sz="2400" dirty="0" err="1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400" dirty="0" err="1">
                <a:solidFill>
                  <a:schemeClr val="bg2">
                    <a:lumMod val="10000"/>
                  </a:schemeClr>
                </a:solidFill>
                <a:sym typeface="+mn-ea"/>
              </a:rPr>
              <a:t>    </a:t>
            </a:r>
            <a:r>
              <a:rPr lang="zh-CN" altLang="zh-CN" sz="2400" dirty="0" err="1">
                <a:solidFill>
                  <a:schemeClr val="bg2">
                    <a:lumMod val="10000"/>
                  </a:schemeClr>
                </a:solidFill>
                <a:sym typeface="+mn-ea"/>
              </a:rPr>
              <a:t>返回格式化后的字符串</a:t>
            </a:r>
            <a:endParaRPr lang="zh-CN" altLang="zh-CN" sz="2400" dirty="0" err="1">
              <a:solidFill>
                <a:schemeClr val="bg2">
                  <a:lumMod val="10000"/>
                </a:schemeClr>
              </a:solidFill>
              <a:sym typeface="+mn-ea"/>
            </a:endParaRPr>
          </a:p>
          <a:p>
            <a:endParaRPr lang="en-US" altLang="zh-CN" dirty="0" err="1">
              <a:solidFill>
                <a:schemeClr val="bg2">
                  <a:lumMod val="10000"/>
                </a:schemeClr>
              </a:solidFill>
              <a:sym typeface="+mn-ea"/>
            </a:endParaRPr>
          </a:p>
        </p:txBody>
      </p:sp>
      <p:sp>
        <p:nvSpPr>
          <p:cNvPr id="23553" name="Rectangle 3"/>
          <p:cNvSpPr>
            <a:spLocks noGrp="1" noChangeArrowheads="1"/>
          </p:cNvSpPr>
          <p:nvPr/>
        </p:nvSpPr>
        <p:spPr>
          <a:xfrm>
            <a:off x="8084185" y="793115"/>
            <a:ext cx="3715385" cy="4357370"/>
          </a:xfrm>
          <a:prstGeom prst="rect">
            <a:avLst/>
          </a:prstGeom>
          <a:effectLst>
            <a:softEdge rad="3175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F0"/>
              </a:buClr>
              <a:buFont typeface="Wingdings" panose="05000000000000000000" charset="0"/>
              <a:buChar char="v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Wingdings" panose="05000000000000000000" charset="0"/>
              <a:buChar char="ü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F0"/>
              </a:buClr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ti SC Light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/>
          </a:p>
          <a:p>
            <a:pPr marL="0" indent="0">
              <a:buNone/>
            </a:pPr>
            <a:r>
              <a:rPr lang="zh-CN" altLang="en-US" sz="1800" b="1" dirty="0">
                <a:sym typeface="+mn-ea"/>
              </a:rPr>
              <a:t>字符串转换格式：</a:t>
            </a:r>
            <a:endParaRPr lang="zh-CN" altLang="en-US" sz="1800" b="1" dirty="0">
              <a:sym typeface="+mn-ea"/>
            </a:endParaRPr>
          </a:p>
          <a:p>
            <a:pPr marL="0" indent="0">
              <a:buNone/>
            </a:pPr>
            <a:r>
              <a:rPr lang="zh-CN" altLang="en-US" sz="1800" dirty="0"/>
              <a:t>%%	   返回百分比符号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%b	   二进制数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%c	   依照ASCII值的字符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%d	   带符号十进制数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%e    	   科学计数法（如1.5e3）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%u	   无符号十进制数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%f或%F   浮点数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%o	   八进制数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%s	   字符串</a:t>
            </a:r>
            <a:endParaRPr lang="zh-CN" altLang="en-US" sz="1800" dirty="0"/>
          </a:p>
          <a:p>
            <a:pPr marL="0" indent="0">
              <a:buNone/>
            </a:pPr>
            <a:r>
              <a:rPr lang="zh-CN" altLang="en-US" sz="1800" dirty="0"/>
              <a:t>%x或%X  十六进制数</a:t>
            </a:r>
            <a:endParaRPr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687070" y="2557145"/>
            <a:ext cx="7156450" cy="375221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$</a:t>
            </a:r>
            <a:r>
              <a:rPr lang="en-US" altLang="zh-CN" sz="2400" dirty="0"/>
              <a:t>num</a:t>
            </a:r>
            <a:r>
              <a:rPr lang="zh-CN" altLang="en-US" sz="2400" dirty="0"/>
              <a:t>=</a:t>
            </a:r>
            <a:r>
              <a:rPr lang="en-US" altLang="zh-CN" sz="2400" dirty="0"/>
              <a:t>98.765</a:t>
            </a:r>
            <a:r>
              <a:rPr lang="zh-CN" altLang="en-US" sz="2400" dirty="0"/>
              <a:t>;</a:t>
            </a:r>
            <a:endParaRPr lang="zh-CN" altLang="en-US" sz="2400" dirty="0"/>
          </a:p>
          <a:p>
            <a:r>
              <a:rPr lang="en-US" altLang="zh-CN" sz="2400" dirty="0" err="1"/>
              <a:t>printf</a:t>
            </a:r>
            <a:r>
              <a:rPr lang="en-US" altLang="zh-CN" sz="2400" dirty="0"/>
              <a:t>('</a:t>
            </a:r>
            <a:r>
              <a:rPr lang="en-US" altLang="zh-CN" sz="2400" dirty="0">
                <a:sym typeface="+mn-ea"/>
              </a:rPr>
              <a:t>%</a:t>
            </a:r>
            <a:r>
              <a:rPr lang="en-US" altLang="zh-CN" sz="2400" dirty="0" err="1"/>
              <a:t>b',$num</a:t>
            </a:r>
            <a:r>
              <a:rPr lang="en-US" altLang="zh-CN" sz="2400" dirty="0"/>
              <a:t>)  ;      </a:t>
            </a:r>
            <a:r>
              <a:rPr lang="en-US" altLang="zh-CN" sz="2400" dirty="0" smtClean="0"/>
              <a:t>//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?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dirty="0" err="1">
                <a:sym typeface="+mn-ea"/>
              </a:rPr>
              <a:t>printf</a:t>
            </a:r>
            <a:r>
              <a:rPr lang="en-US" altLang="zh-CN" sz="2400" dirty="0">
                <a:sym typeface="+mn-ea"/>
              </a:rPr>
              <a:t>('%</a:t>
            </a:r>
            <a:r>
              <a:rPr lang="en-US" altLang="zh-CN" sz="2400" dirty="0" err="1">
                <a:sym typeface="+mn-ea"/>
              </a:rPr>
              <a:t>c',$num</a:t>
            </a:r>
            <a:r>
              <a:rPr lang="en-US" altLang="zh-CN" sz="2400" dirty="0">
                <a:sym typeface="+mn-ea"/>
              </a:rPr>
              <a:t>)   ;     </a:t>
            </a:r>
            <a:r>
              <a:rPr lang="en-US" altLang="zh-CN" sz="2400" dirty="0" smtClean="0">
                <a:sym typeface="+mn-ea"/>
              </a:rPr>
              <a:t>//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?</a:t>
            </a:r>
            <a:endParaRPr lang="en-US" altLang="zh-CN" sz="2400" dirty="0" smtClean="0">
              <a:sym typeface="+mn-ea"/>
            </a:endParaRPr>
          </a:p>
          <a:p>
            <a:r>
              <a:rPr lang="en-US" altLang="zh-CN" sz="2400" dirty="0" err="1" smtClean="0">
                <a:sym typeface="+mn-ea"/>
              </a:rPr>
              <a:t>printf</a:t>
            </a:r>
            <a:r>
              <a:rPr lang="en-US" altLang="zh-CN" sz="2400" dirty="0" smtClean="0">
                <a:sym typeface="+mn-ea"/>
              </a:rPr>
              <a:t>('%</a:t>
            </a:r>
            <a:r>
              <a:rPr lang="en-US" altLang="zh-CN" sz="2400" dirty="0" err="1" smtClean="0">
                <a:sym typeface="+mn-ea"/>
              </a:rPr>
              <a:t>d',$num</a:t>
            </a:r>
            <a:r>
              <a:rPr lang="en-US" altLang="zh-CN" sz="2400" dirty="0" smtClean="0">
                <a:sym typeface="+mn-ea"/>
              </a:rPr>
              <a:t>)  ;      //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?</a:t>
            </a:r>
            <a:endParaRPr lang="en-US" altLang="zh-CN" sz="2400" b="1" dirty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dirty="0" err="1" smtClean="0">
                <a:sym typeface="+mn-ea"/>
              </a:rPr>
              <a:t>printf</a:t>
            </a:r>
            <a:r>
              <a:rPr lang="en-US" altLang="zh-CN" sz="2400" dirty="0">
                <a:sym typeface="+mn-ea"/>
              </a:rPr>
              <a:t>('%</a:t>
            </a:r>
            <a:r>
              <a:rPr lang="en-US" altLang="zh-CN" sz="2400" dirty="0" err="1">
                <a:sym typeface="+mn-ea"/>
              </a:rPr>
              <a:t>e',$num</a:t>
            </a:r>
            <a:r>
              <a:rPr lang="en-US" altLang="zh-CN" sz="2400" dirty="0">
                <a:sym typeface="+mn-ea"/>
              </a:rPr>
              <a:t>)  ;      </a:t>
            </a:r>
            <a:r>
              <a:rPr lang="en-US" altLang="zh-CN" sz="2400" dirty="0" smtClean="0">
                <a:sym typeface="+mn-ea"/>
              </a:rPr>
              <a:t>//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?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dirty="0" err="1">
                <a:sym typeface="+mn-ea"/>
              </a:rPr>
              <a:t>printf</a:t>
            </a:r>
            <a:r>
              <a:rPr lang="en-US" altLang="zh-CN" sz="2400" dirty="0">
                <a:sym typeface="+mn-ea"/>
              </a:rPr>
              <a:t>('%0.2f',$num) ;   </a:t>
            </a:r>
            <a:r>
              <a:rPr lang="en-US" altLang="zh-CN" sz="2400" dirty="0" smtClean="0">
                <a:sym typeface="+mn-ea"/>
              </a:rPr>
              <a:t>//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 ?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dirty="0" err="1">
                <a:sym typeface="+mn-ea"/>
              </a:rPr>
              <a:t>printf</a:t>
            </a:r>
            <a:r>
              <a:rPr lang="en-US" altLang="zh-CN" sz="2400" dirty="0">
                <a:sym typeface="+mn-ea"/>
              </a:rPr>
              <a:t>('%</a:t>
            </a:r>
            <a:r>
              <a:rPr lang="en-US" altLang="zh-CN" sz="2400" dirty="0" err="1">
                <a:sym typeface="+mn-ea"/>
              </a:rPr>
              <a:t>s',$num</a:t>
            </a:r>
            <a:r>
              <a:rPr lang="en-US" altLang="zh-CN" sz="2400" dirty="0">
                <a:sym typeface="+mn-ea"/>
              </a:rPr>
              <a:t>)      ;  </a:t>
            </a:r>
            <a:r>
              <a:rPr lang="en-US" altLang="zh-CN" sz="2400" dirty="0" smtClean="0">
                <a:sym typeface="+mn-ea"/>
              </a:rPr>
              <a:t> //</a:t>
            </a:r>
            <a:r>
              <a:rPr lang="en-US" altLang="zh-CN" sz="2400" b="1" dirty="0" smtClean="0">
                <a:solidFill>
                  <a:srgbClr val="FF0000"/>
                </a:solidFill>
                <a:sym typeface="+mn-ea"/>
              </a:rPr>
              <a:t>?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  <a:p>
            <a:endParaRPr lang="en-US" altLang="zh-CN" sz="2400" b="1" dirty="0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dirty="0">
                <a:sym typeface="+mn-ea"/>
              </a:rPr>
              <a:t>$</a:t>
            </a:r>
            <a:r>
              <a:rPr lang="en-US" altLang="zh-CN" sz="2400" dirty="0" err="1">
                <a:sym typeface="+mn-ea"/>
              </a:rPr>
              <a:t>str</a:t>
            </a:r>
            <a:r>
              <a:rPr lang="en-US" altLang="zh-CN" sz="2400" dirty="0">
                <a:sym typeface="+mn-ea"/>
              </a:rPr>
              <a:t>=</a:t>
            </a:r>
            <a:r>
              <a:rPr lang="en-US" altLang="zh-CN" sz="2400" dirty="0" err="1">
                <a:sym typeface="+mn-ea"/>
              </a:rPr>
              <a:t>sprintf</a:t>
            </a:r>
            <a:r>
              <a:rPr lang="en-US" altLang="zh-CN" sz="2400" dirty="0">
                <a:sym typeface="+mn-ea"/>
              </a:rPr>
              <a:t>('%b-%c-%</a:t>
            </a:r>
            <a:r>
              <a:rPr lang="en-US" altLang="zh-CN" sz="2400" dirty="0" err="1">
                <a:sym typeface="+mn-ea"/>
              </a:rPr>
              <a:t>d',$num,$num,$num</a:t>
            </a:r>
            <a:r>
              <a:rPr lang="en-US" altLang="zh-CN" sz="2400" dirty="0">
                <a:sym typeface="+mn-ea"/>
              </a:rPr>
              <a:t>) ;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echo $</a:t>
            </a:r>
            <a:r>
              <a:rPr lang="en-US" altLang="zh-CN" sz="2400" dirty="0" err="1">
                <a:sym typeface="+mn-ea"/>
              </a:rPr>
              <a:t>str</a:t>
            </a:r>
            <a:r>
              <a:rPr lang="en-US" altLang="zh-CN" sz="2400" dirty="0">
                <a:sym typeface="+mn-ea"/>
              </a:rPr>
              <a:t>;                        //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? </a:t>
            </a:r>
            <a:endParaRPr lang="en-US" altLang="zh-CN" sz="24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1"/>
          <p:cNvSpPr>
            <a:spLocks noGrp="1"/>
          </p:cNvSpPr>
          <p:nvPr>
            <p:ph sz="quarter"/>
          </p:nvPr>
        </p:nvSpPr>
        <p:spPr>
          <a:xfrm>
            <a:off x="494031" y="1089025"/>
            <a:ext cx="11493838" cy="4287520"/>
          </a:xfrm>
          <a:ln w="9525">
            <a:noFill/>
            <a:miter/>
          </a:ln>
        </p:spPr>
        <p:txBody>
          <a:bodyPr anchor="t">
            <a:normAutofit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algn="l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 </a:t>
            </a:r>
            <a:r>
              <a:rPr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strlen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(string)  </a:t>
            </a:r>
            <a:r>
              <a:rPr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返回字符串的长度</a:t>
            </a:r>
            <a:endParaRPr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GB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  </a:t>
            </a: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str_repeat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(string,repeat)        </a:t>
            </a:r>
            <a:r>
              <a:rPr lang="en-GB" altLang="zh-CN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把字符串重复指定的次数</a:t>
            </a:r>
            <a:endParaRPr lang="en-GB" altLang="zh-CN"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 </a:t>
            </a: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str_shuffle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(string)   </a:t>
            </a:r>
            <a:r>
              <a:rPr lang="en-GB" altLang="zh-CN" b="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随机地打乱字符串中的所有字符</a:t>
            </a:r>
            <a:endParaRPr lang="en-GB" altLang="zh-CN"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 </a:t>
            </a: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strrev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(string)	    </a:t>
            </a:r>
            <a:r>
              <a:rPr lang="en-GB" altLang="zh-CN" b="0" dirty="0" err="1" smtClean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反转字符串</a:t>
            </a:r>
            <a:endParaRPr lang="zh-CN" altLang="en-US" sz="3200" b="0" dirty="0">
              <a:solidFill>
                <a:schemeClr val="bg2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标题 2"/>
          <p:cNvSpPr>
            <a:spLocks noGrp="1"/>
          </p:cNvSpPr>
          <p:nvPr>
            <p:ph type="ctrTitle"/>
          </p:nvPr>
        </p:nvSpPr>
        <p:spPr>
          <a:xfrm>
            <a:off x="207433" y="16933"/>
            <a:ext cx="10972800" cy="1143000"/>
          </a:xfrm>
        </p:spPr>
        <p:txBody>
          <a:bodyPr anchor="ctr"/>
          <a:lstStyle/>
          <a:p>
            <a:pPr algn="l"/>
            <a:r>
              <a:rPr lang="en-US" altLang="zh-CN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en-US" altLang="zh-CN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x-none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x-none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标题 1"/>
          <p:cNvSpPr/>
          <p:nvPr/>
        </p:nvSpPr>
        <p:spPr>
          <a:xfrm>
            <a:off x="431800" y="452967"/>
            <a:ext cx="11531600" cy="759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137160" tIns="68580" rIns="137160" bIns="68580" anchor="ctr"/>
          <a:lstStyle/>
          <a:p>
            <a:pPr lvl="0">
              <a:buNone/>
            </a:pPr>
            <a:r>
              <a:rPr lang="zh-CN" altLang="en-US" sz="3735" b="1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上章回顾</a:t>
            </a:r>
            <a:endParaRPr lang="zh-CN" altLang="en-US" sz="3735" b="1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24" name="文本框 1"/>
          <p:cNvSpPr/>
          <p:nvPr/>
        </p:nvSpPr>
        <p:spPr>
          <a:xfrm>
            <a:off x="814918" y="1316567"/>
            <a:ext cx="10562167" cy="15696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数学函数库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日期时间函数库</a:t>
            </a:r>
            <a:endParaRPr lang="en-US" altLang="x-none" sz="3200" dirty="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6770"/>
            <a:ext cx="10515600" cy="1325563"/>
          </a:xfrm>
        </p:spPr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0115"/>
            <a:ext cx="10515600" cy="4351338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已知：</a:t>
            </a:r>
            <a:endParaRPr lang="zh-CN" alt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     </a:t>
            </a:r>
            <a:r>
              <a:rPr lang="zh-CN" altLang="en-US" sz="2400" dirty="0"/>
              <a:t>类似于下列语句的句子称之为回文句</a:t>
            </a:r>
            <a:endParaRPr lang="zh-CN" altLang="en-US" sz="2400" dirty="0"/>
          </a:p>
          <a:p>
            <a:pPr marL="914400" lvl="2" indent="0">
              <a:buNone/>
            </a:pPr>
            <a:r>
              <a:rPr lang="zh-CN" altLang="en-US" dirty="0"/>
              <a:t>1.蜜蜂酿蜂蜜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/>
              <a:t>2.风扇能扇风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/>
              <a:t>3.奶牛产牛奶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/>
              <a:t>4.清水池里池水清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类似于下列的数字的数称之为回文数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/>
              <a:t>11 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/>
              <a:t>121 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/>
              <a:t>11211  </a:t>
            </a:r>
            <a:endParaRPr lang="zh-CN" altLang="en-US" dirty="0"/>
          </a:p>
          <a:p>
            <a:pPr marL="914400" lvl="2" indent="0">
              <a:buNone/>
            </a:pPr>
            <a:r>
              <a:rPr lang="zh-CN" altLang="en-US" dirty="0"/>
              <a:t>12121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要求：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写出一个可以列举出任意两个数之间所有回文数的函数,返回值为数</a:t>
            </a:r>
            <a:r>
              <a:rPr lang="zh-CN" altLang="en-US" dirty="0" smtClean="0"/>
              <a:t>组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2900" y="6770"/>
            <a:ext cx="10515600" cy="1325563"/>
          </a:xfrm>
        </p:spPr>
        <p:txBody>
          <a:bodyPr/>
          <a:lstStyle/>
          <a:p>
            <a:r>
              <a:rPr lang="zh-CN" altLang="en-US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011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要求：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zh-CN" altLang="en-US" dirty="0"/>
              <a:t>写出一个可以返回指定长度随机字符串的函数</a:t>
            </a:r>
            <a:endParaRPr lang="zh-CN" altLang="en-US" dirty="0"/>
          </a:p>
          <a:p>
            <a:pPr marL="457200" lvl="1" indent="0">
              <a:buNone/>
            </a:pPr>
            <a:r>
              <a:rPr lang="zh-CN" altLang="en-US" dirty="0"/>
              <a:t>比如：</a:t>
            </a:r>
            <a:endParaRPr lang="zh-CN" altLang="en-US" dirty="0"/>
          </a:p>
          <a:p>
            <a:pPr marL="914400" lvl="2" indent="0">
              <a:buNone/>
            </a:pPr>
            <a:r>
              <a:rPr lang="en-US" altLang="zh-CN" dirty="0"/>
              <a:t>1.</a:t>
            </a:r>
            <a:r>
              <a:rPr lang="zh-CN" altLang="en-US" dirty="0">
                <a:sym typeface="+mn-ea"/>
              </a:rPr>
              <a:t>返回</a:t>
            </a:r>
            <a:r>
              <a:rPr lang="en-US" altLang="zh-CN" dirty="0"/>
              <a:t>3</a:t>
            </a:r>
            <a:r>
              <a:rPr lang="zh-CN" altLang="en-US" dirty="0"/>
              <a:t>位由数字</a:t>
            </a:r>
            <a:r>
              <a:rPr lang="zh-CN" altLang="en-US" dirty="0">
                <a:sym typeface="+mn-ea"/>
              </a:rPr>
              <a:t>随机</a:t>
            </a:r>
            <a:r>
              <a:rPr lang="zh-CN" altLang="en-US" dirty="0"/>
              <a:t>组成</a:t>
            </a:r>
            <a:r>
              <a:rPr lang="zh-CN" altLang="en-US" dirty="0" smtClean="0"/>
              <a:t>的字符串  </a:t>
            </a:r>
            <a:r>
              <a:rPr lang="en-US" altLang="zh-CN" dirty="0" smtClean="0"/>
              <a:t>123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914400" lvl="2" indent="0">
              <a:buNone/>
            </a:pPr>
            <a:r>
              <a:rPr lang="en-US" altLang="zh-CN" dirty="0" smtClean="0"/>
              <a:t>2</a:t>
            </a:r>
            <a:r>
              <a:rPr lang="en-US" altLang="zh-CN" dirty="0"/>
              <a:t>.</a:t>
            </a:r>
            <a:r>
              <a:rPr lang="zh-CN" altLang="en-US" dirty="0">
                <a:sym typeface="+mn-ea"/>
              </a:rPr>
              <a:t>返回</a:t>
            </a:r>
            <a:r>
              <a:rPr lang="en-US" altLang="zh-CN" dirty="0"/>
              <a:t>4</a:t>
            </a:r>
            <a:r>
              <a:rPr lang="zh-CN" altLang="en-US" dirty="0"/>
              <a:t>位由字母</a:t>
            </a:r>
            <a:r>
              <a:rPr lang="zh-CN" altLang="en-US" dirty="0">
                <a:sym typeface="+mn-ea"/>
              </a:rPr>
              <a:t>随机</a:t>
            </a:r>
            <a:r>
              <a:rPr lang="zh-CN" altLang="en-US" dirty="0"/>
              <a:t>组成的字符</a:t>
            </a:r>
            <a:r>
              <a:rPr lang="zh-CN" altLang="en-US" dirty="0" smtClean="0"/>
              <a:t>串  </a:t>
            </a:r>
            <a:r>
              <a:rPr lang="en-US" altLang="zh-CN" dirty="0" err="1" smtClean="0"/>
              <a:t>aabe</a:t>
            </a:r>
            <a:endParaRPr lang="zh-CN" altLang="en-US" dirty="0"/>
          </a:p>
          <a:p>
            <a:pPr marL="914400" lvl="2" indent="0">
              <a:buNone/>
            </a:pPr>
            <a:r>
              <a:rPr lang="en-US" altLang="zh-CN" dirty="0"/>
              <a:t>3.</a:t>
            </a:r>
            <a:r>
              <a:rPr lang="zh-CN" altLang="en-US" dirty="0">
                <a:sym typeface="+mn-ea"/>
              </a:rPr>
              <a:t>返回</a:t>
            </a:r>
            <a:r>
              <a:rPr lang="en-US" altLang="zh-CN" dirty="0"/>
              <a:t>5</a:t>
            </a:r>
            <a:r>
              <a:rPr lang="zh-CN" altLang="en-US" dirty="0"/>
              <a:t>位由数字和字母随机组成的字符</a:t>
            </a:r>
            <a:r>
              <a:rPr lang="zh-CN" altLang="en-US" dirty="0" smtClean="0"/>
              <a:t>串 </a:t>
            </a:r>
            <a:r>
              <a:rPr lang="en-US" altLang="zh-CN" dirty="0" smtClean="0"/>
              <a:t>1abc2  </a:t>
            </a:r>
            <a:r>
              <a:rPr lang="en-US" altLang="zh-CN" dirty="0" err="1" smtClean="0"/>
              <a:t>aaace</a:t>
            </a:r>
            <a:r>
              <a:rPr lang="en-US" altLang="zh-CN" dirty="0" smtClean="0"/>
              <a:t>   12421 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思考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写出三个能够</a:t>
            </a:r>
            <a:r>
              <a:rPr lang="zh-CN" altLang="en-US" b="1" dirty="0" smtClean="0">
                <a:solidFill>
                  <a:srgbClr val="FF0000"/>
                </a:solidFill>
              </a:rPr>
              <a:t>获取文件后缀</a:t>
            </a:r>
            <a:r>
              <a:rPr lang="zh-CN" altLang="en-US" b="1" dirty="0">
                <a:solidFill>
                  <a:srgbClr val="FF0000"/>
                </a:solidFill>
              </a:rPr>
              <a:t>名</a:t>
            </a:r>
            <a:r>
              <a:rPr lang="zh-CN" altLang="en-US" dirty="0" smtClean="0"/>
              <a:t>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</a:t>
            </a:r>
            <a:r>
              <a:rPr lang="zh-CN" altLang="en-US" sz="2400" dirty="0" smtClean="0"/>
              <a:t>如：</a:t>
            </a:r>
            <a:r>
              <a:rPr lang="en-US" altLang="zh-CN" sz="2400" dirty="0" err="1" smtClean="0"/>
              <a:t>abc.txt.jpg.doc.php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返回后缀名为</a:t>
            </a:r>
            <a:r>
              <a:rPr lang="en-US" altLang="zh-CN" sz="2400" dirty="0" err="1" smtClean="0"/>
              <a:t>php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标题 1"/>
          <p:cNvSpPr/>
          <p:nvPr/>
        </p:nvSpPr>
        <p:spPr>
          <a:xfrm>
            <a:off x="431800" y="452967"/>
            <a:ext cx="11531600" cy="75988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137160" tIns="68580" rIns="137160" bIns="68580" anchor="ctr"/>
          <a:lstStyle/>
          <a:p>
            <a:pPr lvl="0">
              <a:buNone/>
            </a:pPr>
            <a:r>
              <a:rPr lang="zh-CN" altLang="en-US" sz="3735" b="1" i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本章重点</a:t>
            </a:r>
            <a:endParaRPr lang="zh-CN" altLang="en-US" sz="3735" b="1" i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100" name="文本框 1"/>
          <p:cNvSpPr/>
          <p:nvPr/>
        </p:nvSpPr>
        <p:spPr>
          <a:xfrm>
            <a:off x="624418" y="1221318"/>
            <a:ext cx="10560049" cy="202433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lvl="0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3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字符串函</a:t>
            </a:r>
            <a:r>
              <a:rPr lang="zh-CN" altLang="en-US" sz="32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</a:t>
            </a:r>
            <a:r>
              <a:rPr lang="zh-CN" altLang="en-US" sz="32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库</a:t>
            </a:r>
            <a:endParaRPr lang="zh-CN" altLang="en-US" sz="3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3200" dirty="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endParaRPr lang="zh-CN" altLang="en-US" sz="3200" dirty="0">
              <a:solidFill>
                <a:srgbClr val="1D1B1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127" y="261092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符串的处理方式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647" y="1318261"/>
            <a:ext cx="11034607" cy="333502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语言中字符串是作为字节数组处理的。在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语言中字符串是作为对象处理的。而</a:t>
            </a:r>
            <a:r>
              <a:rPr lang="en-US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则把字符串作为基本数据类型来处理。通常对字符串的处理涉及字符串的格式化、字符串的分割和连接、字符串的比较、以及字符串的查找、匹配和替换。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36127" y="261092"/>
            <a:ext cx="109728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字符串类型的特点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35" y="1318260"/>
            <a:ext cx="11034395" cy="426466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其它类型的数据用在字符串处理函数中，会自动将其转为字符串后，再处理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</a:pPr>
            <a:endParaRPr lang="zh-CN" altLang="en-US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</a:pP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</a:pP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1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可以将字符串视为数组，当做字符集合来看待</a:t>
            </a:r>
            <a:endParaRPr lang="zh-CN" altLang="en-US" sz="21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>
              <a:lnSpc>
                <a:spcPct val="150000"/>
              </a:lnSpc>
              <a:buFont typeface="Wingdings" panose="05000000000000000000" pitchFamily="2" charset="2"/>
            </a:pPr>
            <a:endParaRPr lang="zh-CN" altLang="en-US" sz="19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8520" y="2136140"/>
            <a:ext cx="7164705" cy="1014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l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  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$</a:t>
            </a: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num=</a:t>
            </a:r>
            <a:r>
              <a:rPr 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</a:t>
            </a: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345670;</a:t>
            </a:r>
            <a:endParaRPr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1" indent="0" algn="l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echo strlen($num);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？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58520" y="4432935"/>
            <a:ext cx="7164705" cy="10147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 algn="l">
              <a:lnSpc>
                <a:spcPct val="150000"/>
              </a:lnSpc>
              <a:buFont typeface="Wingdings" panose="05000000000000000000" pitchFamily="2" charset="2"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如：$str="abcdefg";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echo $str[2]";	      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//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？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1"/>
          <p:cNvSpPr>
            <a:spLocks noGrp="1"/>
          </p:cNvSpPr>
          <p:nvPr>
            <p:ph sz="quarter"/>
          </p:nvPr>
        </p:nvSpPr>
        <p:spPr>
          <a:xfrm>
            <a:off x="495300" y="919480"/>
            <a:ext cx="9979025" cy="5451475"/>
          </a:xfrm>
        </p:spPr>
        <p:txBody>
          <a:bodyPr anchor="t">
            <a:noAutofit/>
          </a:bodyPr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去除左右空白字符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字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符串大小写转换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html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标签处理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  <a:p>
            <a:pPr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字符串加密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sym typeface="Franklin Gothic Medium" panose="020B0603020102020204" pitchFamily="2" charset="0"/>
            </a:endParaRPr>
          </a:p>
          <a:p>
            <a:pPr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Franklin Gothic Medium" panose="020B0603020102020204" pitchFamily="2" charset="0"/>
              </a:rPr>
              <a:t>查找字符串出现位置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sym typeface="Franklin Gothic Medium" panose="020B0603020102020204" pitchFamily="2" charset="0"/>
            </a:endParaRPr>
          </a:p>
          <a:p>
            <a:pPr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Franklin Gothic Medium" panose="020B0603020102020204" pitchFamily="2" charset="0"/>
              </a:rPr>
              <a:t>字符串的截取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sym typeface="Franklin Gothic Medium" panose="020B0603020102020204" pitchFamily="2" charset="0"/>
            </a:endParaRPr>
          </a:p>
          <a:p>
            <a:pPr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Franklin Gothic Medium" panose="020B0603020102020204" pitchFamily="2" charset="0"/>
              </a:rPr>
              <a:t>字符串的替换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sym typeface="Franklin Gothic Medium" panose="020B0603020102020204" pitchFamily="2" charset="0"/>
            </a:endParaRPr>
          </a:p>
          <a:p>
            <a:pPr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sym typeface="Franklin Gothic Medium" panose="020B0603020102020204" pitchFamily="2" charset="0"/>
              </a:rPr>
              <a:t>字符串的分割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sym typeface="Franklin Gothic Medium" panose="020B0603020102020204" pitchFamily="2" charset="0"/>
            </a:endParaRPr>
          </a:p>
          <a:p>
            <a:pPr algn="l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字符串格式化函数</a:t>
            </a:r>
            <a:endParaRPr lang="zh-CN" altLang="en-US" sz="2000" dirty="0">
              <a:solidFill>
                <a:srgbClr val="262626"/>
              </a:solidFill>
              <a:sym typeface="Arial" panose="020B0604020202020204" pitchFamily="34" charset="0"/>
            </a:endParaRPr>
          </a:p>
        </p:txBody>
      </p:sp>
      <p:sp>
        <p:nvSpPr>
          <p:cNvPr id="6148" name="标题 2"/>
          <p:cNvSpPr>
            <a:spLocks noGrp="1"/>
          </p:cNvSpPr>
          <p:nvPr>
            <p:ph type="ctrTitle"/>
          </p:nvPr>
        </p:nvSpPr>
        <p:spPr>
          <a:xfrm>
            <a:off x="147744" y="0"/>
            <a:ext cx="10972800" cy="1143000"/>
          </a:xfrm>
        </p:spPr>
        <p:txBody>
          <a:bodyPr anchor="ctr"/>
          <a:lstStyle/>
          <a:p>
            <a:pPr algn="l"/>
            <a:r>
              <a:rPr lang="en-US" altLang="zh-CN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字符串函数库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1"/>
          <p:cNvSpPr>
            <a:spLocks noGrp="1"/>
          </p:cNvSpPr>
          <p:nvPr>
            <p:ph sz="quarter"/>
          </p:nvPr>
        </p:nvSpPr>
        <p:spPr>
          <a:xfrm>
            <a:off x="471805" y="883285"/>
            <a:ext cx="9864725" cy="3017596"/>
          </a:xfrm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algn="l">
              <a:lnSpc>
                <a:spcPct val="105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string </a:t>
            </a:r>
            <a:r>
              <a:rPr lang="en-GB" altLang="en-US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ltrim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(string,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[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charlist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]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l">
              <a:lnSpc>
                <a:spcPct val="105000"/>
              </a:lnSpc>
              <a:buClr>
                <a:srgbClr val="00B0F0"/>
              </a:buClr>
              <a:buNone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   删除字符串</a:t>
            </a:r>
            <a:r>
              <a:rPr lang="zh-CN" alt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左</a:t>
            </a: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侧的空白字符或其他字符</a:t>
            </a:r>
            <a:r>
              <a:rPr lang="zh-CN" alt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，返回新字符串</a:t>
            </a:r>
            <a:endParaRPr lang="zh-CN" altLang="en-GB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05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string </a:t>
            </a:r>
            <a:r>
              <a:rPr lang="en-US" altLang="en-GB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r</a:t>
            </a:r>
            <a:r>
              <a:rPr lang="en-GB" altLang="en-US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trim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(string,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[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charlist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]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l">
              <a:lnSpc>
                <a:spcPct val="105000"/>
              </a:lnSpc>
              <a:buClr>
                <a:srgbClr val="00B0F0"/>
              </a:buClr>
              <a:buNone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   删除字符串右侧的空白字符或其他字符</a:t>
            </a:r>
            <a:r>
              <a:rPr lang="zh-CN" alt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，返回新字符串</a:t>
            </a:r>
            <a:endParaRPr lang="zh-CN" altLang="en-GB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lnSpc>
                <a:spcPct val="105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string </a:t>
            </a:r>
            <a:r>
              <a:rPr lang="en-GB" altLang="en-US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trim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(string,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[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charlist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]</a:t>
            </a:r>
            <a:r>
              <a:rPr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indent="0" algn="l">
              <a:lnSpc>
                <a:spcPct val="105000"/>
              </a:lnSpc>
              <a:buClr>
                <a:srgbClr val="00B0F0"/>
              </a:buClr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   移除字符串两侧的空白字符</a:t>
            </a:r>
            <a:r>
              <a:rPr lang="en-GB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sym typeface="Arial" panose="020B0604020202020204" pitchFamily="34" charset="0"/>
              </a:rPr>
              <a:t>或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其他字符</a:t>
            </a:r>
            <a:r>
              <a:rPr lang="zh-CN" alt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，返回新字符串</a:t>
            </a:r>
            <a:endParaRPr lang="zh-CN" altLang="en-GB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148" name="标题 2"/>
          <p:cNvSpPr>
            <a:spLocks noGrp="1"/>
          </p:cNvSpPr>
          <p:nvPr>
            <p:ph type="ctrTitle"/>
          </p:nvPr>
        </p:nvSpPr>
        <p:spPr>
          <a:xfrm>
            <a:off x="239184" y="0"/>
            <a:ext cx="10972800" cy="1143000"/>
          </a:xfrm>
        </p:spPr>
        <p:txBody>
          <a:bodyPr anchor="ctr"/>
          <a:lstStyle/>
          <a:p>
            <a:pPr algn="l"/>
            <a:r>
              <a:rPr lang="en-US" altLang="zh-CN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en-US" altLang="x-none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去除左右空白字符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105" y="4188011"/>
            <a:ext cx="7821930" cy="2232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solidFill>
                  <a:schemeClr val="bg1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$str="abcrosez123zjackbac";</a:t>
            </a:r>
            <a:endParaRPr lang="en-US" altLang="x-none" sz="2400" dirty="0">
              <a:solidFill>
                <a:schemeClr val="bg1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solidFill>
                  <a:schemeClr val="bg1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echo ltrim($</a:t>
            </a:r>
            <a:r>
              <a:rPr lang="en-US" altLang="x-none" sz="2400" dirty="0" err="1">
                <a:solidFill>
                  <a:schemeClr val="bg1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str</a:t>
            </a:r>
            <a:r>
              <a:rPr lang="en-US" altLang="x-none" sz="2400" dirty="0" err="1" smtClean="0">
                <a:solidFill>
                  <a:schemeClr val="bg1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,‘abc</a:t>
            </a:r>
            <a:r>
              <a:rPr lang="en-US" altLang="x-none" sz="2400" dirty="0" smtClean="0">
                <a:solidFill>
                  <a:schemeClr val="bg1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’);  //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？</a:t>
            </a:r>
            <a:endParaRPr lang="en-US" altLang="x-none" sz="2400" dirty="0" smtClean="0">
              <a:solidFill>
                <a:srgbClr val="FF0000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20000"/>
              </a:spcBef>
              <a:buSzPct val="100000"/>
            </a:pPr>
            <a:r>
              <a:rPr lang="en-US" altLang="x-none" sz="2400" dirty="0" smtClean="0">
                <a:solidFill>
                  <a:schemeClr val="bg1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echo </a:t>
            </a:r>
            <a:r>
              <a:rPr lang="en-US" altLang="x-none" sz="2400" dirty="0">
                <a:solidFill>
                  <a:schemeClr val="bg1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rtrim($str,'abc');  </a:t>
            </a:r>
            <a:r>
              <a:rPr lang="en-US" altLang="x-none" sz="2400" dirty="0" smtClean="0">
                <a:solidFill>
                  <a:schemeClr val="bg1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？</a:t>
            </a:r>
            <a:endParaRPr lang="en-US" altLang="x-none" sz="2400" dirty="0">
              <a:solidFill>
                <a:srgbClr val="FF0000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solidFill>
                  <a:schemeClr val="bg1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echo trim($str,'abc');   </a:t>
            </a:r>
            <a:r>
              <a:rPr lang="en-US" altLang="x-none" sz="2400" dirty="0" smtClean="0">
                <a:solidFill>
                  <a:schemeClr val="bg1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？</a:t>
            </a:r>
            <a:endParaRPr lang="en-US" altLang="x-none" sz="2400" dirty="0">
              <a:solidFill>
                <a:srgbClr val="FF0000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0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solidFill>
                  <a:schemeClr val="bg1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echo trim($str,'a..z');   </a:t>
            </a:r>
            <a:r>
              <a:rPr lang="en-US" altLang="x-none" sz="2400" dirty="0" smtClean="0">
                <a:solidFill>
                  <a:schemeClr val="bg1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？</a:t>
            </a:r>
            <a:endParaRPr lang="en-US" altLang="x-none" sz="2400" dirty="0">
              <a:solidFill>
                <a:srgbClr val="FF0000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 2"/>
          <p:cNvSpPr>
            <a:spLocks noGrp="1"/>
          </p:cNvSpPr>
          <p:nvPr>
            <p:ph type="ctrTitle"/>
          </p:nvPr>
        </p:nvSpPr>
        <p:spPr>
          <a:xfrm>
            <a:off x="207433" y="16933"/>
            <a:ext cx="10972800" cy="1143000"/>
          </a:xfrm>
        </p:spPr>
        <p:txBody>
          <a:bodyPr anchor="ctr"/>
          <a:lstStyle/>
          <a:p>
            <a:pPr algn="l"/>
            <a:r>
              <a:rPr lang="en-US" altLang="zh-CN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zh-CN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字符串大小写转换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内容占位符 1"/>
          <p:cNvSpPr>
            <a:spLocks noGrp="1"/>
          </p:cNvSpPr>
          <p:nvPr/>
        </p:nvSpPr>
        <p:spPr>
          <a:xfrm>
            <a:off x="426085" y="875665"/>
            <a:ext cx="10518140" cy="321246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string </a:t>
            </a:r>
            <a:r>
              <a:rPr lang="en-GB" altLang="en-US" sz="2800" b="1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strtolower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(string)  </a:t>
            </a:r>
            <a:r>
              <a:rPr lang="en-GB" altLang="en-US" sz="2800" dirty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所有的字母字符转换为</a:t>
            </a:r>
            <a:r>
              <a:rPr lang="zh-CN" altLang="en-GB" sz="2800" dirty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小</a:t>
            </a:r>
            <a:r>
              <a:rPr lang="en-GB" altLang="en-US" sz="2800" dirty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写</a:t>
            </a:r>
            <a:endParaRPr lang="en-GB" altLang="en-US" sz="2800" dirty="0"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string </a:t>
            </a:r>
            <a:r>
              <a:rPr lang="en-GB" altLang="en-US" sz="2800" b="1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strtoupper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(string)  所有的字母字符转换为大写</a:t>
            </a:r>
            <a:endParaRPr lang="en-GB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en-GB" altLang="en-US" sz="2800" b="1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ucfirst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(string)  把字符串中的首字符转换为大写</a:t>
            </a:r>
            <a:endParaRPr lang="en-GB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60000"/>
              </a:lnSpc>
              <a:buClr>
                <a:srgbClr val="00B0F0"/>
              </a:buClr>
              <a:buFont typeface="Wingdings" panose="05000000000000000000" pitchFamily="2" charset="2"/>
              <a:buChar char="v"/>
            </a:pP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string</a:t>
            </a:r>
            <a:r>
              <a:rPr lang="en-GB" altLang="en-US" sz="2800" b="1" dirty="0">
                <a:solidFill>
                  <a:srgbClr val="FF0000"/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 ucwords</a:t>
            </a:r>
            <a:r>
              <a:rPr lang="en-GB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(string) 把字符串中每个单词的首字符转换为大写</a:t>
            </a:r>
            <a:endParaRPr lang="en-GB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6085" y="4248785"/>
            <a:ext cx="10048240" cy="15696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$str="hello world";</a:t>
            </a:r>
            <a:endParaRPr lang="en-US" altLang="x-none" sz="2400" dirty="0"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echo ucfirst($str);       </a:t>
            </a:r>
            <a:r>
              <a:rPr lang="en-US" altLang="x-none" sz="2400" dirty="0" smtClean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？</a:t>
            </a:r>
            <a:endParaRPr lang="en-US" altLang="x-none" sz="2400" dirty="0">
              <a:solidFill>
                <a:srgbClr val="FF0000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SzPct val="100000"/>
            </a:pPr>
            <a:r>
              <a:rPr lang="en-US" altLang="x-none" sz="2400" dirty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echo ucwords($str);   </a:t>
            </a:r>
            <a:r>
              <a:rPr lang="en-US" altLang="x-none" sz="2400" dirty="0" smtClean="0"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//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？</a:t>
            </a:r>
            <a:endParaRPr lang="en-US" altLang="x-none" sz="2400" dirty="0">
              <a:solidFill>
                <a:srgbClr val="FF0000"/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1"/>
          <p:cNvSpPr>
            <a:spLocks noGrp="1"/>
          </p:cNvSpPr>
          <p:nvPr>
            <p:ph sz="quarter"/>
          </p:nvPr>
        </p:nvSpPr>
        <p:spPr>
          <a:xfrm>
            <a:off x="396241" y="988273"/>
            <a:ext cx="11766127" cy="5353473"/>
          </a:xfrm>
        </p:spPr>
        <p:txBody>
          <a:bodyPr anchor="t"/>
          <a:lstStyle>
            <a:lvl1pPr lvl="0">
              <a:defRPr sz="2400" kern="1200"/>
            </a:lvl1pPr>
            <a:lvl2pPr lvl="1">
              <a:defRPr sz="2000" kern="1200"/>
            </a:lvl2pPr>
            <a:lvl3pPr lvl="2">
              <a:defRPr sz="1800" kern="1200"/>
            </a:lvl3pPr>
            <a:lvl4pPr lvl="3">
              <a:defRPr sz="1600" kern="1200"/>
            </a:lvl4pPr>
            <a:lvl5pPr lvl="4">
              <a:defRPr sz="1600" kern="1200"/>
            </a:lvl5pPr>
          </a:lstStyle>
          <a:p>
            <a:pPr algn="l">
              <a:lnSpc>
                <a:spcPct val="110000"/>
              </a:lnSpc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altLang="x-none" sz="2800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string </a:t>
            </a:r>
            <a:r>
              <a:rPr lang="en-US" altLang="x-none" sz="2800" b="1" dirty="0">
                <a:solidFill>
                  <a:srgbClr val="FF0000"/>
                </a:solidFill>
                <a:sym typeface="Arial" panose="020B0604020202020204" pitchFamily="34" charset="0"/>
              </a:rPr>
              <a:t>nl2br</a:t>
            </a:r>
            <a:r>
              <a:rPr lang="en-US" altLang="x-none" sz="2800" dirty="0">
                <a:solidFill>
                  <a:schemeClr val="tx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(string)</a:t>
            </a:r>
            <a:endParaRPr lang="en-US" altLang="x-none" sz="2800" dirty="0">
              <a:solidFill>
                <a:schemeClr val="tx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  <a:p>
            <a:pPr marL="457200" lvl="1" indent="0" algn="l">
              <a:lnSpc>
                <a:spcPct val="110000"/>
              </a:lnSpc>
              <a:buClr>
                <a:srgbClr val="00B0F0"/>
              </a:buClr>
              <a:buNone/>
            </a:pPr>
            <a:r>
              <a:rPr lang="en-US" altLang="x-non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nl2br() 函数在字符串中的每个新行（\n</a:t>
            </a:r>
            <a:r>
              <a:rPr lang="zh-CN" altLang="x-non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或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\r</a:t>
            </a:r>
            <a:r>
              <a:rPr lang="en-US" altLang="x-non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）之前插入 HTML 换行符（&lt;br&gt; 或 &lt;br /&gt;）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Medium" panose="020B0603020102020204" pitchFamily="2" charset="0"/>
                <a:ea typeface="微软雅黑" panose="020B0503020204020204" pitchFamily="34" charset="-122"/>
                <a:sym typeface="Arial" panose="020B0604020202020204" pitchFamily="34" charset="0"/>
              </a:rPr>
              <a:t>，并返回已转换的字符串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algn="l">
              <a:buClr>
                <a:srgbClr val="00B0F0"/>
              </a:buClr>
              <a:buNone/>
            </a:pP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457200" lvl="1" indent="0" algn="l">
              <a:buClr>
                <a:srgbClr val="00B0F0"/>
              </a:buClr>
              <a:buNone/>
            </a:pP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Franklin Gothic Medium" panose="020B0603020102020204" pitchFamily="2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l">
              <a:buClr>
                <a:srgbClr val="00B0F0"/>
              </a:buClr>
              <a:buFont typeface="Wingdings" panose="05000000000000000000" pitchFamily="2" charset="2"/>
              <a:buChar char=""/>
            </a:pPr>
            <a:r>
              <a:rPr lang="en-US"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sz="2665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htmlspecialchars</a:t>
            </a:r>
            <a:r>
              <a:rPr sz="2665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(string)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Clr>
                <a:srgbClr val="00B0F0"/>
              </a:buClr>
              <a:buNone/>
            </a:pP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    把一些预定义的字符</a:t>
            </a:r>
            <a:r>
              <a:rPr lang="en-US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(&amp;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HTML </a:t>
            </a:r>
            <a:r>
              <a:rPr lang="en-GB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实体</a:t>
            </a:r>
            <a:endParaRPr lang="en-GB" altLang="zh-CN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Clr>
                <a:srgbClr val="00B0F0"/>
              </a:buClr>
              <a:buNone/>
            </a:pPr>
            <a:endParaRPr lang="en-GB" altLang="zh-CN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buClr>
                <a:srgbClr val="00B0F0"/>
              </a:buClr>
              <a:buNone/>
            </a:pP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buClr>
                <a:srgbClr val="00B0F0"/>
              </a:buClr>
            </a:pP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htmlspecialchars_decode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 string )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l">
              <a:buClr>
                <a:srgbClr val="00B0F0"/>
              </a:buClr>
              <a:buNone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将实体字符转换成对应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html</a:t>
            </a:r>
            <a:r>
              <a:rPr lang="zh-CN" alt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特殊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字符</a:t>
            </a:r>
            <a:r>
              <a:rPr lang="zh-CN" dirty="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，</a:t>
            </a:r>
            <a:r>
              <a:rPr lang="en-US" altLang="en-GB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htmlspecialchars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的反操作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0" name="标题 2"/>
          <p:cNvSpPr>
            <a:spLocks noGrp="1"/>
          </p:cNvSpPr>
          <p:nvPr>
            <p:ph type="ctrTitle"/>
          </p:nvPr>
        </p:nvSpPr>
        <p:spPr>
          <a:xfrm>
            <a:off x="207433" y="16933"/>
            <a:ext cx="10972800" cy="1143000"/>
          </a:xfrm>
        </p:spPr>
        <p:txBody>
          <a:bodyPr anchor="ctr"/>
          <a:lstStyle/>
          <a:p>
            <a:pPr algn="l"/>
            <a:r>
              <a:rPr lang="en-US" altLang="zh-CN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en-US" altLang="x-none" sz="3735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en-US" altLang="x-none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3735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标签处理</a:t>
            </a:r>
            <a:endParaRPr lang="zh-CN" altLang="en-US" sz="3735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8086" y="2487795"/>
            <a:ext cx="4915747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/>
              <a:t>echo   </a:t>
            </a:r>
            <a:r>
              <a:rPr lang="zh-CN" altLang="en-US" sz="2400" dirty="0"/>
              <a:t>nl2br("此致\n敬礼")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61694" y="4131627"/>
            <a:ext cx="5435600" cy="82613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$str = "This is some &lt;b&gt;</a:t>
            </a:r>
            <a:r>
              <a:rPr sz="2400" dirty="0"/>
              <a:t>'bold'</a:t>
            </a:r>
            <a:r>
              <a:rPr lang="zh-CN" altLang="en-US" sz="2400" dirty="0"/>
              <a:t>&lt;/b&gt; text.";</a:t>
            </a:r>
            <a:endParaRPr lang="zh-CN" altLang="en-US" sz="2400" dirty="0"/>
          </a:p>
          <a:p>
            <a:r>
              <a:rPr lang="zh-CN" altLang="en-US" sz="2400" dirty="0"/>
              <a:t>echo htmlspecialchars($str);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519035" y="2115185"/>
            <a:ext cx="2663190" cy="1207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不同操作系下的换行符：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windows = \r\n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unix = \n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mac = \r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云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云和</Template>
  <TotalTime>0</TotalTime>
  <Words>5163</Words>
  <Application>WPS 演示</Application>
  <PresentationFormat>自定义</PresentationFormat>
  <Paragraphs>276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Heiti SC Light</vt:lpstr>
      <vt:lpstr>Wingdings</vt:lpstr>
      <vt:lpstr>Arial</vt:lpstr>
      <vt:lpstr>Calibri</vt:lpstr>
      <vt:lpstr>Impact</vt:lpstr>
      <vt:lpstr>Franklin Gothic Medium</vt:lpstr>
      <vt:lpstr>Arial Unicode MS</vt:lpstr>
      <vt:lpstr>云和</vt:lpstr>
      <vt:lpstr>PowerPoint 演示文稿</vt:lpstr>
      <vt:lpstr>PowerPoint 演示文稿</vt:lpstr>
      <vt:lpstr>PowerPoint 演示文稿</vt:lpstr>
      <vt:lpstr>1.字符串的处理方式</vt:lpstr>
      <vt:lpstr>2.字符串类型的特点</vt:lpstr>
      <vt:lpstr>3 字符串函数库</vt:lpstr>
      <vt:lpstr>3.1 去除左右空白字符</vt:lpstr>
      <vt:lpstr>3.2 字符串大小写转换</vt:lpstr>
      <vt:lpstr>3.3 html标签处理</vt:lpstr>
      <vt:lpstr>PowerPoint 演示文稿</vt:lpstr>
      <vt:lpstr>3.4 字符串加密</vt:lpstr>
      <vt:lpstr>3.5 查找字符串出现位置</vt:lpstr>
      <vt:lpstr>PowerPoint 演示文稿</vt:lpstr>
      <vt:lpstr>3.7 字符串的截取</vt:lpstr>
      <vt:lpstr>PowerPoint 演示文稿</vt:lpstr>
      <vt:lpstr>3.8 字符串的替换</vt:lpstr>
      <vt:lpstr>3.9 字符串的分割</vt:lpstr>
      <vt:lpstr>3.10 字符串格式化函数</vt:lpstr>
      <vt:lpstr>3.11 其它</vt:lpstr>
      <vt:lpstr>思考</vt:lpstr>
      <vt:lpstr>思考</vt:lpstr>
      <vt:lpstr>思考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Administrator</cp:lastModifiedBy>
  <cp:revision>315</cp:revision>
  <dcterms:created xsi:type="dcterms:W3CDTF">2016-09-06T02:25:00Z</dcterms:created>
  <dcterms:modified xsi:type="dcterms:W3CDTF">2019-08-01T08:49:01Z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