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61" r:id="rId5"/>
    <p:sldId id="262" r:id="rId6"/>
    <p:sldId id="263" r:id="rId7"/>
    <p:sldId id="264" r:id="rId8"/>
    <p:sldId id="282" r:id="rId9"/>
    <p:sldId id="265" r:id="rId10"/>
    <p:sldId id="283" r:id="rId11"/>
    <p:sldId id="267" r:id="rId12"/>
    <p:sldId id="268" r:id="rId13"/>
    <p:sldId id="269" r:id="rId14"/>
    <p:sldId id="270" r:id="rId15"/>
    <p:sldId id="271" r:id="rId16"/>
    <p:sldId id="272" r:id="rId17"/>
    <p:sldId id="273" r:id="rId18"/>
    <p:sldId id="289" r:id="rId19"/>
    <p:sldId id="274" r:id="rId20"/>
    <p:sldId id="275" r:id="rId21"/>
    <p:sldId id="319" r:id="rId22"/>
    <p:sldId id="320" r:id="rId23"/>
    <p:sldId id="321" r:id="rId24"/>
    <p:sldId id="322" r:id="rId25"/>
    <p:sldId id="323" r:id="rId26"/>
    <p:sldId id="324" r:id="rId27"/>
    <p:sldId id="316" r:id="rId28"/>
    <p:sldId id="317" r:id="rId29"/>
    <p:sldId id="26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10"/>
    <p:restoredTop sz="95219"/>
  </p:normalViewPr>
  <p:slideViewPr>
    <p:cSldViewPr snapToGrid="0" snapToObjects="1">
      <p:cViewPr varScale="1">
        <p:scale>
          <a:sx n="114" d="100"/>
          <a:sy n="114" d="100"/>
        </p:scale>
        <p:origin x="-606" y="-96"/>
      </p:cViewPr>
      <p:guideLst>
        <p:guide orient="horz" pos="2142"/>
        <p:guide pos="38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灯片编号占位符 2"/>
          <p:cNvSpPr>
            <a:spLocks noGrp="1"/>
          </p:cNvSpPr>
          <p:nvPr>
            <p:ph type="sldNum" sz="quarter" idx="5"/>
          </p:nvPr>
        </p:nvSpPr>
        <p:spPr/>
        <p:txBody>
          <a:bodyPr/>
          <a:lstStyle/>
          <a:p>
            <a:pPr lvl="0"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a:ea typeface="宋体" panose="02010600030101010101" pitchFamily="2"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lstStyle/>
          <a:p>
            <a:r>
              <a:rPr lang="zh-CN" altLang="en-US"/>
              <a:t>compatible兼容的</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灯片编号占位符 2"/>
          <p:cNvSpPr>
            <a:spLocks noGrp="1"/>
          </p:cNvSpPr>
          <p:nvPr>
            <p:ph type="sldNum" sz="quarter" idx="5"/>
          </p:nvPr>
        </p:nvSpPr>
        <p:spPr/>
        <p:txBody>
          <a:bodyPr/>
          <a:lstStyle/>
          <a:p>
            <a:pPr lvl="0"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a:ea typeface="宋体" panose="02010600030101010101" pitchFamily="2"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灯片编号占位符 2"/>
          <p:cNvSpPr>
            <a:spLocks noGrp="1"/>
          </p:cNvSpPr>
          <p:nvPr>
            <p:ph type="sldNum" sz="quarter" idx="5"/>
          </p:nvPr>
        </p:nvSpPr>
        <p:spPr/>
        <p:txBody>
          <a:bodyPr/>
          <a:lstStyle/>
          <a:p>
            <a:pPr lvl="0"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a:ea typeface="宋体" panose="02010600030101010101" pitchFamily="2"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lstStyle/>
          <a:p>
            <a:r>
              <a:rPr lang="en-US" dirty="0">
                <a:latin typeface="微软雅黑" panose="020B0503020204020204" pitchFamily="34" charset="-122"/>
                <a:ea typeface="微软雅黑" panose="020B0503020204020204" pitchFamily="34" charset="-122"/>
                <a:sym typeface="微软雅黑" panose="020B0503020204020204" pitchFamily="34" charset="-122"/>
              </a:rPr>
              <a:t>string </a:t>
            </a:r>
            <a:r>
              <a:rPr lang="en-US"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str_replace</a:t>
            </a:r>
            <a:r>
              <a:rPr lang="en-US" dirty="0">
                <a:latin typeface="微软雅黑" panose="020B0503020204020204" pitchFamily="34" charset="-122"/>
                <a:ea typeface="微软雅黑" panose="020B0503020204020204" pitchFamily="34" charset="-122"/>
                <a:sym typeface="微软雅黑" panose="020B0503020204020204" pitchFamily="34" charset="-122"/>
              </a:rPr>
              <a:t>(find,replace,string)</a:t>
            </a:r>
            <a:br>
              <a:rPr lang="en-US" dirty="0">
                <a:latin typeface="微软雅黑" panose="020B0503020204020204" pitchFamily="34" charset="-122"/>
                <a:ea typeface="微软雅黑" panose="020B0503020204020204" pitchFamily="34" charset="-122"/>
                <a:sym typeface="微软雅黑" panose="020B0503020204020204" pitchFamily="34" charset="-122"/>
              </a:rPr>
            </a:br>
            <a:r>
              <a:rPr lang="en-US" dirty="0">
                <a:latin typeface="微软雅黑" panose="020B0503020204020204" pitchFamily="34" charset="-122"/>
                <a:ea typeface="微软雅黑" panose="020B0503020204020204" pitchFamily="34" charset="-122"/>
                <a:sym typeface="微软雅黑" panose="020B0503020204020204" pitchFamily="34" charset="-122"/>
              </a:rPr>
              <a:t>string </a:t>
            </a:r>
            <a:r>
              <a:rPr lang="en-US"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substr_replace</a:t>
            </a:r>
            <a:r>
              <a:rPr lang="en-US" dirty="0">
                <a:latin typeface="微软雅黑" panose="020B0503020204020204" pitchFamily="34" charset="-122"/>
                <a:ea typeface="微软雅黑" panose="020B0503020204020204" pitchFamily="34" charset="-122"/>
                <a:sym typeface="微软雅黑" panose="020B0503020204020204" pitchFamily="34" charset="-122"/>
              </a:rPr>
              <a:t>(string,replacement,start,length)</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灯片编号占位符 2"/>
          <p:cNvSpPr>
            <a:spLocks noGrp="1"/>
          </p:cNvSpPr>
          <p:nvPr>
            <p:ph type="sldNum" sz="quarter" idx="5"/>
          </p:nvPr>
        </p:nvSpPr>
        <p:spPr/>
        <p:txBody>
          <a:bodyPr/>
          <a:lstStyle/>
          <a:p>
            <a:pPr lvl="0"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a:ea typeface="宋体" panose="02010600030101010101" pitchFamily="2"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lstStyle/>
          <a:p>
            <a:r>
              <a:rPr lang="en-US" dirty="0">
                <a:latin typeface="微软雅黑" panose="020B0503020204020204" pitchFamily="34" charset="-122"/>
                <a:ea typeface="微软雅黑" panose="020B0503020204020204" pitchFamily="34" charset="-122"/>
                <a:sym typeface="微软雅黑" panose="020B0503020204020204" pitchFamily="34" charset="-122"/>
              </a:rPr>
              <a:t>string </a:t>
            </a:r>
            <a:r>
              <a:rPr lang="en-US"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str_replace</a:t>
            </a:r>
            <a:r>
              <a:rPr lang="en-US" dirty="0">
                <a:latin typeface="微软雅黑" panose="020B0503020204020204" pitchFamily="34" charset="-122"/>
                <a:ea typeface="微软雅黑" panose="020B0503020204020204" pitchFamily="34" charset="-122"/>
                <a:sym typeface="微软雅黑" panose="020B0503020204020204" pitchFamily="34" charset="-122"/>
              </a:rPr>
              <a:t>(find,replace,string)</a:t>
            </a:r>
            <a:br>
              <a:rPr lang="en-US" dirty="0">
                <a:latin typeface="微软雅黑" panose="020B0503020204020204" pitchFamily="34" charset="-122"/>
                <a:ea typeface="微软雅黑" panose="020B0503020204020204" pitchFamily="34" charset="-122"/>
                <a:sym typeface="微软雅黑" panose="020B0503020204020204" pitchFamily="34" charset="-122"/>
              </a:rPr>
            </a:br>
            <a:r>
              <a:rPr lang="en-US" dirty="0">
                <a:latin typeface="微软雅黑" panose="020B0503020204020204" pitchFamily="34" charset="-122"/>
                <a:ea typeface="微软雅黑" panose="020B0503020204020204" pitchFamily="34" charset="-122"/>
                <a:sym typeface="微软雅黑" panose="020B0503020204020204" pitchFamily="34" charset="-122"/>
              </a:rPr>
              <a:t>string </a:t>
            </a:r>
            <a:r>
              <a:rPr lang="en-US"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substr_replace</a:t>
            </a:r>
            <a:r>
              <a:rPr lang="en-US" dirty="0">
                <a:latin typeface="微软雅黑" panose="020B0503020204020204" pitchFamily="34" charset="-122"/>
                <a:ea typeface="微软雅黑" panose="020B0503020204020204" pitchFamily="34" charset="-122"/>
                <a:sym typeface="微软雅黑" panose="020B0503020204020204" pitchFamily="34" charset="-122"/>
              </a:rPr>
              <a:t>(string,replacement,start,length)</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sz="quarter"/>
          </p:nvPr>
        </p:nvSpPr>
        <p:spPr>
          <a:xfrm>
            <a:off x="685800" y="4400550"/>
            <a:ext cx="5486400" cy="3600450"/>
          </a:xfrm>
          <a:prstGeom prst="rect">
            <a:avLst/>
          </a:prstGeom>
        </p:spPr>
        <p:txBody>
          <a:bodyPr/>
          <a:lstStyle/>
          <a:p>
            <a:pPr marL="285750" lvl="0" indent="-285750">
              <a:lnSpc>
                <a:spcPct val="140000"/>
              </a:lnSpc>
              <a:buClr>
                <a:srgbClr val="00B0F0"/>
              </a:buClr>
              <a:buFont typeface="Wingdings" panose="05000000000000000000" pitchFamily="2" charset="2"/>
              <a:buChar char=""/>
            </a:pPr>
            <a:r>
              <a:rPr lang="en-US" dirty="0">
                <a:latin typeface="微软雅黑" panose="020B0503020204020204" pitchFamily="34" charset="-122"/>
                <a:ea typeface="微软雅黑" panose="020B0503020204020204" pitchFamily="34" charset="-122"/>
                <a:sym typeface="微软雅黑" panose="020B0503020204020204" pitchFamily="34" charset="-122"/>
              </a:rPr>
              <a:t>string </a:t>
            </a:r>
            <a:r>
              <a:rPr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chunk_split</a:t>
            </a:r>
            <a:r>
              <a:rPr dirty="0">
                <a:latin typeface="微软雅黑" panose="020B0503020204020204" pitchFamily="34" charset="-122"/>
                <a:ea typeface="微软雅黑" panose="020B0503020204020204" pitchFamily="34" charset="-122"/>
                <a:sym typeface="微软雅黑" panose="020B0503020204020204" pitchFamily="34" charset="-122"/>
              </a:rPr>
              <a:t>(string,</a:t>
            </a:r>
            <a:r>
              <a:rPr lang="en-US" dirty="0">
                <a:latin typeface="微软雅黑" panose="020B0503020204020204" pitchFamily="34" charset="-122"/>
                <a:ea typeface="微软雅黑" panose="020B0503020204020204" pitchFamily="34" charset="-122"/>
                <a:sym typeface="微软雅黑" panose="020B0503020204020204" pitchFamily="34" charset="-122"/>
              </a:rPr>
              <a:t>[</a:t>
            </a:r>
            <a:r>
              <a:rPr dirty="0">
                <a:latin typeface="微软雅黑" panose="020B0503020204020204" pitchFamily="34" charset="-122"/>
                <a:ea typeface="微软雅黑" panose="020B0503020204020204" pitchFamily="34" charset="-122"/>
                <a:sym typeface="微软雅黑" panose="020B0503020204020204" pitchFamily="34" charset="-122"/>
              </a:rPr>
              <a:t>length</a:t>
            </a:r>
            <a:r>
              <a:rPr lang="en-US" dirty="0">
                <a:latin typeface="微软雅黑" panose="020B0503020204020204" pitchFamily="34" charset="-122"/>
                <a:ea typeface="微软雅黑" panose="020B0503020204020204" pitchFamily="34" charset="-122"/>
                <a:sym typeface="微软雅黑" panose="020B0503020204020204" pitchFamily="34" charset="-122"/>
              </a:rPr>
              <a:t>]</a:t>
            </a:r>
            <a:r>
              <a:rPr dirty="0">
                <a:latin typeface="微软雅黑" panose="020B0503020204020204" pitchFamily="34" charset="-122"/>
                <a:ea typeface="微软雅黑" panose="020B0503020204020204" pitchFamily="34" charset="-122"/>
                <a:sym typeface="微软雅黑" panose="020B0503020204020204" pitchFamily="34" charset="-122"/>
              </a:rPr>
              <a:t>,</a:t>
            </a:r>
            <a:r>
              <a:rPr lang="en-US" dirty="0">
                <a:latin typeface="微软雅黑" panose="020B0503020204020204" pitchFamily="34" charset="-122"/>
                <a:ea typeface="微软雅黑" panose="020B0503020204020204" pitchFamily="34" charset="-122"/>
                <a:sym typeface="微软雅黑" panose="020B0503020204020204" pitchFamily="34" charset="-122"/>
              </a:rPr>
              <a:t>[</a:t>
            </a:r>
            <a:r>
              <a:rPr dirty="0">
                <a:latin typeface="微软雅黑" panose="020B0503020204020204" pitchFamily="34" charset="-122"/>
                <a:ea typeface="微软雅黑" panose="020B0503020204020204" pitchFamily="34" charset="-122"/>
                <a:sym typeface="微软雅黑" panose="020B0503020204020204" pitchFamily="34" charset="-122"/>
              </a:rPr>
              <a:t>end</a:t>
            </a:r>
            <a:r>
              <a:rPr lang="en-US" dirty="0">
                <a:latin typeface="微软雅黑" panose="020B0503020204020204" pitchFamily="34" charset="-122"/>
                <a:ea typeface="微软雅黑" panose="020B0503020204020204" pitchFamily="34" charset="-122"/>
                <a:sym typeface="微软雅黑" panose="020B0503020204020204" pitchFamily="34" charset="-122"/>
              </a:rPr>
              <a:t>]</a:t>
            </a:r>
            <a:r>
              <a:rPr dirty="0">
                <a:latin typeface="微软雅黑" panose="020B0503020204020204" pitchFamily="34" charset="-122"/>
                <a:ea typeface="微软雅黑" panose="020B0503020204020204" pitchFamily="34" charset="-122"/>
                <a:sym typeface="微软雅黑" panose="020B0503020204020204" pitchFamily="34" charset="-122"/>
              </a:rPr>
              <a:t>) 把字符串分割为一连串更小的部分</a:t>
            </a:r>
            <a:r>
              <a:rPr lang="zh-CN"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length</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默认</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76,end</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默认为</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\r\n</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marL="285750" lvl="0" indent="-285750">
              <a:lnSpc>
                <a:spcPct val="140000"/>
              </a:lnSpc>
              <a:buClr>
                <a:srgbClr val="00B0F0"/>
              </a:buClr>
              <a:buFont typeface="Wingdings" panose="05000000000000000000" pitchFamily="2" charset="2"/>
              <a:buChar char=""/>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array </a:t>
            </a:r>
            <a:r>
              <a:rPr lang="en-US" altLang="zh-CN"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str_split</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(string,[length])把字符串</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按指定长度</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分割</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数组中</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length</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默认为</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marL="285750" lvl="0" indent="-285750">
              <a:lnSpc>
                <a:spcPct val="140000"/>
              </a:lnSpc>
              <a:buClr>
                <a:srgbClr val="00B0F0"/>
              </a:buClr>
              <a:buFont typeface="Wingdings" panose="05000000000000000000" pitchFamily="2" charset="2"/>
              <a:buChar char=""/>
            </a:pPr>
            <a:r>
              <a:rPr lang="en-US" altLang="zh-CN" dirty="0">
                <a:solidFill>
                  <a:schemeClr val="tx1">
                    <a:lumMod val="85000"/>
                    <a:lumOff val="15000"/>
                  </a:schemeClr>
                </a:solidFill>
                <a:ea typeface="宋体" panose="02010600030101010101" pitchFamily="2" charset="-122"/>
                <a:sym typeface="+mn-ea"/>
              </a:rPr>
              <a:t>array </a:t>
            </a:r>
            <a:r>
              <a:rPr lang="zh-CN" altLang="en-US" b="1" dirty="0">
                <a:solidFill>
                  <a:srgbClr val="FF0000"/>
                </a:solidFill>
                <a:ea typeface="宋体" panose="02010600030101010101" pitchFamily="2" charset="-122"/>
                <a:sym typeface="+mn-ea"/>
              </a:rPr>
              <a:t>explode</a:t>
            </a:r>
            <a:r>
              <a:rPr lang="zh-CN" altLang="en-US" dirty="0">
                <a:solidFill>
                  <a:schemeClr val="tx1">
                    <a:lumMod val="85000"/>
                    <a:lumOff val="15000"/>
                  </a:schemeClr>
                </a:solidFill>
                <a:ea typeface="宋体" panose="02010600030101010101" pitchFamily="2" charset="-122"/>
                <a:sym typeface="+mn-ea"/>
              </a:rPr>
              <a:t>(separator,string)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将字符串按指定分割符分割为数组</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sz="quarter"/>
          </p:nvPr>
        </p:nvSpPr>
        <p:spPr>
          <a:xfrm>
            <a:off x="685800" y="4400550"/>
            <a:ext cx="5486400" cy="3600450"/>
          </a:xfrm>
          <a:prstGeom prst="rect">
            <a:avLst/>
          </a:prstGeom>
        </p:spPr>
        <p:txBody>
          <a:bodyPr/>
          <a:lstStyle/>
          <a:p>
            <a:r>
              <a:rPr lang="zh-CN" altLang="en-US"/>
              <a:t>&lt;?php</a:t>
            </a:r>
            <a:endParaRPr lang="zh-CN" altLang="en-US"/>
          </a:p>
          <a:p>
            <a:r>
              <a:rPr lang="zh-CN" altLang="en-US"/>
              <a:t>print_r($_POST);</a:t>
            </a:r>
            <a:endParaRPr lang="zh-CN" altLang="en-US"/>
          </a:p>
          <a:p>
            <a:endParaRPr lang="zh-CN" altLang="en-US"/>
          </a:p>
          <a:p>
            <a:r>
              <a:rPr lang="zh-CN" altLang="en-US"/>
              <a:t>?&gt;</a:t>
            </a:r>
            <a:endParaRPr lang="zh-CN" altLang="en-US"/>
          </a:p>
          <a:p>
            <a:r>
              <a:rPr lang="zh-CN" altLang="en-US"/>
              <a:t>&lt;!doctype html&gt;</a:t>
            </a:r>
            <a:endParaRPr lang="zh-CN" altLang="en-US"/>
          </a:p>
          <a:p>
            <a:r>
              <a:rPr lang="zh-CN" altLang="en-US"/>
              <a:t>&lt;html lang="en"&gt;</a:t>
            </a:r>
            <a:endParaRPr lang="zh-CN" altLang="en-US"/>
          </a:p>
          <a:p>
            <a:r>
              <a:rPr lang="zh-CN" altLang="en-US"/>
              <a:t>&lt;head&gt;</a:t>
            </a:r>
            <a:endParaRPr lang="zh-CN" altLang="en-US"/>
          </a:p>
          <a:p>
            <a:r>
              <a:rPr lang="zh-CN" altLang="en-US"/>
              <a:t>    &lt;meta charset="UTF-8"&gt;</a:t>
            </a:r>
            <a:endParaRPr lang="zh-CN" altLang="en-US"/>
          </a:p>
          <a:p>
            <a:r>
              <a:rPr lang="zh-CN" altLang="en-US"/>
              <a:t>    &lt;title&gt;Document&lt;/title&gt;</a:t>
            </a:r>
            <a:endParaRPr lang="zh-CN" altLang="en-US"/>
          </a:p>
          <a:p>
            <a:r>
              <a:rPr lang="zh-CN" altLang="en-US"/>
              <a:t>    &lt;style&gt;</a:t>
            </a:r>
            <a:endParaRPr lang="zh-CN" altLang="en-US"/>
          </a:p>
          <a:p>
            <a:r>
              <a:rPr lang="zh-CN" altLang="en-US"/>
              <a:t>        body{background: #333}</a:t>
            </a:r>
            <a:endParaRPr lang="zh-CN" altLang="en-US"/>
          </a:p>
          <a:p>
            <a:r>
              <a:rPr lang="zh-CN" altLang="en-US"/>
              <a:t>        dl{width: 80%;background: #eee;padding: 30px;border-radius:8px; }</a:t>
            </a:r>
            <a:endParaRPr lang="zh-CN" altLang="en-US"/>
          </a:p>
          <a:p>
            <a:r>
              <a:rPr lang="zh-CN" altLang="en-US"/>
              <a:t>        dd{height: 35px;line-height: 35px;margin:25px 5px;}</a:t>
            </a:r>
            <a:endParaRPr lang="zh-CN" altLang="en-US"/>
          </a:p>
          <a:p>
            <a:r>
              <a:rPr lang="zh-CN" altLang="en-US"/>
              <a:t>        input{font-size: 14px;width:200px;padding:4px;border-width: 1px 0px 0px 1px;border-radius:2px;}</a:t>
            </a:r>
            <a:endParaRPr lang="zh-CN" altLang="en-US"/>
          </a:p>
          <a:p>
            <a:r>
              <a:rPr lang="zh-CN" altLang="en-US"/>
              <a:t>        a{display:inline-block;cursor:pointer;margin:10px 3px 0 160px;padding:0px 25px;background: #666;border-radius: 8px;font-size: 16px;color:#fff;font-weight: bold}</a:t>
            </a:r>
            <a:endParaRPr lang="zh-CN" altLang="en-US"/>
          </a:p>
          <a:p>
            <a:r>
              <a:rPr lang="zh-CN" altLang="en-US"/>
              <a:t>        a:hover{background: #333;}</a:t>
            </a:r>
            <a:endParaRPr lang="zh-CN" altLang="en-US"/>
          </a:p>
          <a:p>
            <a:r>
              <a:rPr lang="zh-CN" altLang="en-US"/>
              <a:t>        .chk{color:red;font-size: 13px;margin-left:45px;font-weight: bold}</a:t>
            </a:r>
            <a:endParaRPr lang="zh-CN" altLang="en-US"/>
          </a:p>
          <a:p>
            <a:r>
              <a:rPr lang="zh-CN" altLang="en-US"/>
              <a:t>    &lt;/style&gt;</a:t>
            </a:r>
            <a:endParaRPr lang="zh-CN" altLang="en-US"/>
          </a:p>
          <a:p>
            <a:r>
              <a:rPr lang="zh-CN" altLang="en-US"/>
              <a:t>&lt;/head&gt;</a:t>
            </a:r>
            <a:endParaRPr lang="zh-CN" altLang="en-US"/>
          </a:p>
          <a:p>
            <a:r>
              <a:rPr lang="zh-CN" altLang="en-US"/>
              <a:t>&lt;body &gt;</a:t>
            </a:r>
            <a:endParaRPr lang="zh-CN" altLang="en-US"/>
          </a:p>
          <a:p>
            <a:r>
              <a:rPr lang="zh-CN" altLang="en-US"/>
              <a:t>  &lt;div style="width: 400px;margin:200px auto"&gt;</a:t>
            </a:r>
            <a:endParaRPr lang="zh-CN" altLang="en-US"/>
          </a:p>
          <a:p>
            <a:r>
              <a:rPr lang="zh-CN" altLang="en-US"/>
              <a:t>      &lt;form action="" method="post" id="form1"&gt;</a:t>
            </a:r>
            <a:endParaRPr lang="zh-CN" altLang="en-US"/>
          </a:p>
          <a:p>
            <a:r>
              <a:rPr lang="zh-CN" altLang="en-US"/>
              <a:t>          &lt;dl&gt;</a:t>
            </a:r>
            <a:endParaRPr lang="zh-CN" altLang="en-US"/>
          </a:p>
          <a:p>
            <a:r>
              <a:rPr lang="zh-CN" altLang="en-US"/>
              <a:t>              &lt;dt&gt;&lt;h2&gt;用户注册：&lt;/h2&gt;&lt;/dt&gt;</a:t>
            </a:r>
            <a:endParaRPr lang="zh-CN" altLang="en-US"/>
          </a:p>
          <a:p>
            <a:r>
              <a:rPr lang="zh-CN" altLang="en-US"/>
              <a:t>              &lt;dd&gt;&lt;span&gt;用户：&lt;/span&gt;&lt;input name="username" type="text"  onblur="chkusername()"/&gt;&lt;div class="chk"&gt;&lt;/div&gt;&lt;/dd&gt;</a:t>
            </a:r>
            <a:endParaRPr lang="zh-CN" altLang="en-US"/>
          </a:p>
          <a:p>
            <a:r>
              <a:rPr lang="zh-CN" altLang="en-US"/>
              <a:t>              &lt;dd&gt;&lt;span&gt;密码：&lt;/span&gt;&lt;input name="password" type="password"/&gt;&lt;/dd&gt;</a:t>
            </a:r>
            <a:endParaRPr lang="zh-CN" altLang="en-US"/>
          </a:p>
          <a:p>
            <a:r>
              <a:rPr lang="zh-CN" altLang="en-US"/>
              <a:t>              &lt;dd&gt;&lt;span&gt;手机：&lt;/span&gt;&lt;input name="mobile" type="text"/&gt;&lt;/dd&gt;</a:t>
            </a:r>
            <a:endParaRPr lang="zh-CN" altLang="en-US"/>
          </a:p>
          <a:p>
            <a:r>
              <a:rPr lang="zh-CN" altLang="en-US"/>
              <a:t>              &lt;dd&gt;&lt;span&gt;邮箱：&lt;/span&gt;&lt;input name="mail" type="text"/&gt;&lt;/dd&gt;</a:t>
            </a:r>
            <a:endParaRPr lang="zh-CN" altLang="en-US"/>
          </a:p>
          <a:p>
            <a:r>
              <a:rPr lang="zh-CN" altLang="en-US"/>
              <a:t>              &lt;dd&gt;&lt;a id="submit"&gt;提交&lt;/a&gt;&lt;/dd&gt;</a:t>
            </a:r>
            <a:endParaRPr lang="zh-CN" altLang="en-US"/>
          </a:p>
          <a:p>
            <a:r>
              <a:rPr lang="zh-CN" altLang="en-US"/>
              <a:t>          &lt;/dl&gt;</a:t>
            </a:r>
            <a:endParaRPr lang="zh-CN" altLang="en-US"/>
          </a:p>
          <a:p>
            <a:r>
              <a:rPr lang="zh-CN" altLang="en-US"/>
              <a:t>      &lt;/form&gt;</a:t>
            </a:r>
            <a:endParaRPr lang="zh-CN" altLang="en-US"/>
          </a:p>
          <a:p>
            <a:r>
              <a:rPr lang="zh-CN" altLang="en-US"/>
              <a:t>  &lt;/div&gt;</a:t>
            </a:r>
            <a:endParaRPr lang="zh-CN" altLang="en-US"/>
          </a:p>
          <a:p>
            <a:r>
              <a:rPr lang="zh-CN" altLang="en-US"/>
              <a:t>&lt;/body&gt;</a:t>
            </a:r>
            <a:endParaRPr lang="zh-CN" altLang="en-US"/>
          </a:p>
          <a:p>
            <a:r>
              <a:rPr lang="zh-CN" altLang="en-US"/>
              <a:t>&lt;script type="text/javascript"&gt;</a:t>
            </a:r>
            <a:endParaRPr lang="zh-CN" altLang="en-US"/>
          </a:p>
          <a:p>
            <a:r>
              <a:rPr lang="zh-CN" altLang="en-US"/>
              <a:t>    var username=document.getElementsByName('username');</a:t>
            </a:r>
            <a:endParaRPr lang="zh-CN" altLang="en-US"/>
          </a:p>
          <a:p>
            <a:r>
              <a:rPr lang="zh-CN" altLang="en-US"/>
              <a:t>    var password=document.getElementsByName('password');</a:t>
            </a:r>
            <a:endParaRPr lang="zh-CN" altLang="en-US"/>
          </a:p>
          <a:p>
            <a:r>
              <a:rPr lang="zh-CN" altLang="en-US"/>
              <a:t>    var mobile=document.getElementsByName('mobile');</a:t>
            </a:r>
            <a:endParaRPr lang="zh-CN" altLang="en-US"/>
          </a:p>
          <a:p>
            <a:r>
              <a:rPr lang="zh-CN" altLang="en-US"/>
              <a:t>    var user_reg=/^[a-zA-z]\w*$/;</a:t>
            </a:r>
            <a:endParaRPr lang="zh-CN" altLang="en-US"/>
          </a:p>
          <a:p>
            <a:r>
              <a:rPr lang="zh-CN" altLang="en-US"/>
              <a:t>    function chkusername(){</a:t>
            </a:r>
            <a:endParaRPr lang="zh-CN" altLang="en-US"/>
          </a:p>
          <a:p>
            <a:r>
              <a:rPr lang="zh-CN" altLang="en-US"/>
              <a:t>        if(username[0].value.length&gt;5 &amp;&amp; username[0].value.length&lt;18 &amp;&amp; user_reg.test(username[0].value)){</a:t>
            </a:r>
            <a:endParaRPr lang="zh-CN" altLang="en-US"/>
          </a:p>
          <a:p>
            <a:r>
              <a:rPr lang="zh-CN" altLang="en-US"/>
              <a:t>            username[0].nextSibling.innerHTML='';</a:t>
            </a:r>
            <a:endParaRPr lang="zh-CN" altLang="en-US"/>
          </a:p>
          <a:p>
            <a:r>
              <a:rPr lang="zh-CN" altLang="en-US"/>
              <a:t>            return true;</a:t>
            </a:r>
            <a:endParaRPr lang="zh-CN" altLang="en-US"/>
          </a:p>
          <a:p>
            <a:r>
              <a:rPr lang="zh-CN" altLang="en-US"/>
              <a:t>        }else{</a:t>
            </a:r>
            <a:endParaRPr lang="zh-CN" altLang="en-US"/>
          </a:p>
          <a:p>
            <a:r>
              <a:rPr lang="zh-CN" altLang="en-US"/>
              <a:t>          username[0].nextSibling.innerHTML='用户名不满足要求';</a:t>
            </a:r>
            <a:endParaRPr lang="zh-CN" altLang="en-US"/>
          </a:p>
          <a:p>
            <a:r>
              <a:rPr lang="zh-CN" altLang="en-US"/>
              <a:t>        }</a:t>
            </a:r>
            <a:endParaRPr lang="zh-CN" altLang="en-US"/>
          </a:p>
          <a:p>
            <a:r>
              <a:rPr lang="zh-CN" altLang="en-US"/>
              <a:t>    }</a:t>
            </a:r>
            <a:endParaRPr lang="zh-CN" altLang="en-US"/>
          </a:p>
          <a:p>
            <a:r>
              <a:rPr lang="zh-CN" altLang="en-US"/>
              <a:t>    document.getElementById('submit').onclick=function(){</a:t>
            </a:r>
            <a:endParaRPr lang="zh-CN" altLang="en-US"/>
          </a:p>
          <a:p>
            <a:r>
              <a:rPr lang="zh-CN" altLang="en-US"/>
              <a:t>            if(chkusername()){</a:t>
            </a:r>
            <a:endParaRPr lang="zh-CN" altLang="en-US"/>
          </a:p>
          <a:p>
            <a:r>
              <a:rPr lang="zh-CN" altLang="en-US"/>
              <a:t>                document.getElementById('form1').submit();</a:t>
            </a:r>
            <a:endParaRPr lang="zh-CN" altLang="en-US"/>
          </a:p>
          <a:p>
            <a:r>
              <a:rPr lang="zh-CN" altLang="en-US"/>
              <a:t>            }</a:t>
            </a:r>
            <a:endParaRPr lang="zh-CN" altLang="en-US"/>
          </a:p>
          <a:p>
            <a:r>
              <a:rPr lang="zh-CN" altLang="en-US"/>
              <a:t>    }</a:t>
            </a:r>
            <a:endParaRPr lang="zh-CN" altLang="en-US"/>
          </a:p>
          <a:p>
            <a:r>
              <a:rPr lang="zh-CN" altLang="en-US"/>
              <a:t>&lt;/script&gt;</a:t>
            </a:r>
            <a:endParaRPr lang="zh-CN" altLang="en-US"/>
          </a:p>
          <a:p>
            <a:r>
              <a:rPr lang="zh-CN" altLang="en-US"/>
              <a:t>&lt;/html&gt;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灯片编号占位符 2"/>
          <p:cNvSpPr>
            <a:spLocks noGrp="1"/>
          </p:cNvSpPr>
          <p:nvPr>
            <p:ph type="sldNum" sz="quarter" idx="5"/>
          </p:nvPr>
        </p:nvSpPr>
        <p:spPr/>
        <p:txBody>
          <a:bodyPr/>
          <a:lstStyle/>
          <a:p>
            <a:pPr lvl="0"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a:ea typeface="宋体" panose="02010600030101010101" pitchFamily="2"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p:cNvSpPr>
          <p:nvPr>
            <p:ph type="sldImg"/>
          </p:nvPr>
        </p:nvSpPr>
        <p:spPr/>
        <p:txBody>
          <a:bodyPr/>
          <a:lstStyle/>
          <a:p>
            <a:endParaRPr lang="zh-CN" altLang="en-US"/>
          </a:p>
        </p:txBody>
      </p:sp>
      <p:sp>
        <p:nvSpPr>
          <p:cNvPr id="8194" name="灯片编号占位符 2"/>
          <p:cNvSpPr>
            <a:spLocks noGrp="1"/>
          </p:cNvSpPr>
          <p:nvPr>
            <p:ph type="sldNum" sz="quarter"/>
          </p:nvPr>
        </p:nvSpPr>
        <p:spPr>
          <a:xfrm>
            <a:off x="3884613" y="8685213"/>
            <a:ext cx="2971800" cy="457200"/>
          </a:xfrm>
          <a:prstGeom prst="rect">
            <a:avLst/>
          </a:prstGeom>
          <a:noFill/>
          <a:ln w="9525">
            <a:noFill/>
            <a:miter/>
          </a:ln>
        </p:spPr>
        <p:txBody>
          <a:bodyPr anchor="b"/>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8195" name="文本占位符 3"/>
          <p:cNvSpPr>
            <a:spLocks noGrp="1"/>
          </p:cNvSpPr>
          <p:nvPr>
            <p:ph type="body" sz="quarter"/>
          </p:nvPr>
        </p:nvSpPr>
        <p:spPr>
          <a:xfrm>
            <a:off x="685800" y="4400550"/>
            <a:ext cx="5486400" cy="3600450"/>
          </a:xfrm>
          <a:prstGeom prst="rect">
            <a:avLst/>
          </a:prstGeom>
          <a:solidFill>
            <a:srgbClr val="FFFFFF"/>
          </a:solidFill>
          <a:ln w="9525" cap="flat" cmpd="sng">
            <a:solidFill>
              <a:srgbClr val="000000"/>
            </a:solidFill>
            <a:prstDash val="solid"/>
            <a:round/>
            <a:headEnd type="none" w="med" len="med"/>
            <a:tailEnd type="none" w="med" len="med"/>
          </a:ln>
        </p:spPr>
        <p:txBody>
          <a:bodyPr anchor="t"/>
          <a:lstStyle/>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灯片编号占位符 2"/>
          <p:cNvSpPr>
            <a:spLocks noGrp="1"/>
          </p:cNvSpPr>
          <p:nvPr>
            <p:ph type="sldNum" sz="quarter" idx="5"/>
          </p:nvPr>
        </p:nvSpPr>
        <p:spPr/>
        <p:txBody>
          <a:bodyPr/>
          <a:lstStyle/>
          <a:p>
            <a:pPr lvl="0"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a:ea typeface="宋体" panose="02010600030101010101" pitchFamily="2"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灯片编号占位符 2"/>
          <p:cNvSpPr>
            <a:spLocks noGrp="1"/>
          </p:cNvSpPr>
          <p:nvPr>
            <p:ph type="sldNum" sz="quarter" idx="5"/>
          </p:nvPr>
        </p:nvSpPr>
        <p:spPr/>
        <p:txBody>
          <a:bodyPr/>
          <a:lstStyle/>
          <a:p>
            <a:pPr lvl="0"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a:ea typeface="宋体" panose="02010600030101010101" pitchFamily="2"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灯片编号占位符 2"/>
          <p:cNvSpPr>
            <a:spLocks noGrp="1"/>
          </p:cNvSpPr>
          <p:nvPr>
            <p:ph type="sldNum" sz="quarter" idx="5"/>
          </p:nvPr>
        </p:nvSpPr>
        <p:spPr/>
        <p:txBody>
          <a:bodyPr/>
          <a:lstStyle/>
          <a:p>
            <a:pPr lvl="0"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a:ea typeface="宋体" panose="02010600030101010101" pitchFamily="2"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sz="quarter"/>
          </p:nvPr>
        </p:nvSpPr>
        <p:spPr>
          <a:xfrm>
            <a:off x="685800" y="4400550"/>
            <a:ext cx="5486400" cy="3600450"/>
          </a:xfrm>
          <a:prstGeom prst="rect">
            <a:avLst/>
          </a:prstGeom>
        </p:spPr>
        <p:txBody>
          <a:bodyPr/>
          <a:lstStyle/>
          <a:p>
            <a:r>
              <a:rPr lang="zh-CN" altLang="en-US"/>
              <a:t>$reg='/^[\x{4e00}-\x{9fa5}]+$/u';</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灯片编号占位符 2"/>
          <p:cNvSpPr>
            <a:spLocks noGrp="1"/>
          </p:cNvSpPr>
          <p:nvPr>
            <p:ph type="sldNum" sz="quarter" idx="5"/>
          </p:nvPr>
        </p:nvSpPr>
        <p:spPr/>
        <p:txBody>
          <a:bodyPr/>
          <a:lstStyle/>
          <a:p>
            <a:pPr lvl="0"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a:ea typeface="宋体" panose="02010600030101010101" pitchFamily="2"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lstStyle/>
          <a:p>
            <a:r>
              <a:rPr lang="zh-CN" altLang="en-US"/>
              <a:t>compatible兼容的</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灯片编号占位符 2"/>
          <p:cNvSpPr>
            <a:spLocks noGrp="1"/>
          </p:cNvSpPr>
          <p:nvPr>
            <p:ph type="sldNum" sz="quarter" idx="5"/>
          </p:nvPr>
        </p:nvSpPr>
        <p:spPr/>
        <p:txBody>
          <a:bodyPr/>
          <a:lstStyle/>
          <a:p>
            <a:pPr lvl="0"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a:ea typeface="宋体" panose="02010600030101010101" pitchFamily="2"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lstStyle/>
          <a:p>
            <a:r>
              <a:rPr lang="en-US" altLang="zh-CN"/>
              <a:t>string strstr ( string $haystack , mixed $needle [, bool $before_needle = false ] )</a:t>
            </a:r>
            <a:endParaRPr lang="en-US" altLang="zh-CN"/>
          </a:p>
          <a:p>
            <a:r>
              <a:rPr lang="en-US" altLang="zh-CN"/>
              <a:t>int strpos ( string $haystack , mixed $needle [, int $offset = 0 ] )</a:t>
            </a:r>
            <a:endParaRPr lang="en-US" altLang="zh-CN"/>
          </a:p>
          <a:p>
            <a:r>
              <a:rPr lang="en-US" altLang="zh-CN"/>
              <a:t>string substr ( string $string , int $start [, int $length ] )</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6900" y="-2053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484610" y="6558915"/>
            <a:ext cx="649605"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solidFill>
            <a:schemeClr val="accent5">
              <a:lumMod val="75000"/>
            </a:schemeClr>
          </a:solidFill>
          <a:latin typeface="微软雅黑" panose="020B0503020204020204" pitchFamily="34" charset="-122"/>
          <a:ea typeface="微软雅黑" panose="020B0503020204020204" pitchFamily="34" charset="-122"/>
          <a:cs typeface="Heiti SC Light" charset="-122"/>
        </a:defRPr>
      </a:lvl1pPr>
    </p:titleStyle>
    <p:body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7542" y="3226912"/>
            <a:ext cx="5314275" cy="1323439"/>
          </a:xfrm>
          <a:prstGeom prst="rect">
            <a:avLst/>
          </a:prstGeom>
          <a:noFill/>
        </p:spPr>
        <p:txBody>
          <a:bodyPr wrap="none">
            <a:spAutoFit/>
          </a:bodyPr>
          <a:lstStyle/>
          <a:p>
            <a:pPr algn="l">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正则表达式</a:t>
            </a:r>
            <a:endParaRPr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1"/>
          <p:cNvSpPr>
            <a:spLocks noGrp="1"/>
          </p:cNvSpPr>
          <p:nvPr>
            <p:ph sz="quarter"/>
          </p:nvPr>
        </p:nvSpPr>
        <p:spPr>
          <a:xfrm>
            <a:off x="620785" y="1086756"/>
            <a:ext cx="11518723" cy="5353473"/>
          </a:xfrm>
        </p:spPr>
        <p:txBody>
          <a:bodyPr anchor="t">
            <a:normAutofit lnSpcReduction="10000"/>
          </a:bodyPr>
          <a:lstStyle>
            <a:lvl1pPr lvl="0">
              <a:defRPr sz="2400" kern="1200"/>
            </a:lvl1pPr>
            <a:lvl2pPr lvl="1">
              <a:defRPr sz="2000" kern="1200"/>
            </a:lvl2pPr>
            <a:lvl3pPr lvl="2">
              <a:defRPr sz="1800" kern="1200"/>
            </a:lvl3pPr>
            <a:lvl4pPr lvl="3">
              <a:defRPr sz="1600" kern="1200"/>
            </a:lvl4pPr>
            <a:lvl5pPr lvl="4">
              <a:defRPr sz="1600" kern="1200"/>
            </a:lvl5pPr>
          </a:lstStyle>
          <a:p>
            <a:pPr algn="l">
              <a:lnSpc>
                <a:spcPct val="150000"/>
              </a:lnSpc>
              <a:buClr>
                <a:srgbClr val="00B0F0"/>
              </a:buClr>
              <a:buFont typeface="Wingdings" panose="05000000000000000000" pitchFamily="2" charset="2"/>
              <a:buChar char=""/>
            </a:pPr>
            <a:r>
              <a:rPr lang="en-US" altLang="zh-CN" sz="2665" b="0"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a:t>
            </a:r>
            <a:r>
              <a:rPr lang="en-US" altLang="zh-CN" sz="2665" b="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   </a:t>
            </a:r>
            <a:r>
              <a:rPr lang="zh-CN" altLang="en-US" sz="2660" dirty="0">
                <a:latin typeface="Franklin Gothic Medium" panose="020B0603020102020204" pitchFamily="2" charset="0"/>
                <a:sym typeface="Arial" panose="020B0604020202020204" pitchFamily="34" charset="0"/>
              </a:rPr>
              <a:t>元字符“</a:t>
            </a:r>
            <a:r>
              <a:rPr lang="en-US" altLang="x-none" sz="2660" dirty="0">
                <a:solidFill>
                  <a:srgbClr val="FF0000"/>
                </a:solidFill>
                <a:latin typeface="Franklin Gothic Medium" panose="020B0603020102020204" pitchFamily="2" charset="0"/>
                <a:sym typeface="Arial" panose="020B0604020202020204" pitchFamily="34" charset="0"/>
              </a:rPr>
              <a:t>|</a:t>
            </a:r>
            <a:r>
              <a:rPr lang="en-US" altLang="x-none" sz="2660" dirty="0">
                <a:latin typeface="Franklin Gothic Medium" panose="020B0603020102020204" pitchFamily="2" charset="0"/>
                <a:sym typeface="Arial" panose="020B0604020202020204" pitchFamily="34" charset="0"/>
              </a:rPr>
              <a:t>”</a:t>
            </a:r>
            <a:r>
              <a:rPr lang="zh-CN" altLang="en-US" sz="2660" dirty="0">
                <a:latin typeface="Franklin Gothic Medium" panose="020B0603020102020204" pitchFamily="2" charset="0"/>
                <a:sym typeface="Arial" panose="020B0604020202020204" pitchFamily="34" charset="0"/>
              </a:rPr>
              <a:t>又称模式选择符</a:t>
            </a:r>
            <a:r>
              <a:rPr lang="en-US" altLang="zh-CN" sz="2660" dirty="0">
                <a:latin typeface="Franklin Gothic Medium" panose="020B0603020102020204" pitchFamily="2" charset="0"/>
                <a:sym typeface="Arial" panose="020B0604020202020204" pitchFamily="34" charset="0"/>
              </a:rPr>
              <a:t>,</a:t>
            </a:r>
            <a:r>
              <a:rPr lang="zh-CN" altLang="en-US" sz="2660" dirty="0">
                <a:latin typeface="Franklin Gothic Medium" panose="020B0603020102020204" pitchFamily="2" charset="0"/>
                <a:sym typeface="Arial" panose="020B0604020202020204" pitchFamily="34" charset="0"/>
              </a:rPr>
              <a:t>匹配两个或更多的选择之一</a:t>
            </a:r>
            <a:endParaRPr lang="zh-CN" altLang="en-US" sz="1850" dirty="0">
              <a:latin typeface="Franklin Gothic Medium" panose="020B0603020102020204" pitchFamily="2" charset="0"/>
              <a:ea typeface="微软雅黑" panose="020B0503020204020204" pitchFamily="34" charset="-122"/>
              <a:sym typeface="Arial" panose="020B0604020202020204" pitchFamily="34" charset="0"/>
            </a:endParaRPr>
          </a:p>
          <a:p>
            <a:pPr marL="0" indent="0" algn="l" eaLnBrk="0" hangingPunct="0">
              <a:lnSpc>
                <a:spcPct val="150000"/>
              </a:lnSpc>
              <a:spcBef>
                <a:spcPct val="20000"/>
              </a:spcBef>
              <a:buSzPct val="100000"/>
              <a:buNone/>
            </a:pPr>
            <a:r>
              <a:rPr lang="zh-CN" altLang="en-US" dirty="0">
                <a:latin typeface="Franklin Gothic Medium" panose="020B0603020102020204" pitchFamily="2" charset="0"/>
                <a:sym typeface="Arial" panose="020B0604020202020204" pitchFamily="34" charset="0"/>
              </a:rPr>
              <a:t>     </a:t>
            </a:r>
            <a:r>
              <a:rPr lang="zh-CN" altLang="en-US" sz="1800" dirty="0">
                <a:latin typeface="Franklin Gothic Medium" panose="020B0603020102020204" pitchFamily="2" charset="0"/>
                <a:sym typeface="Arial" panose="020B0604020202020204" pitchFamily="34" charset="0"/>
              </a:rPr>
              <a:t>  </a:t>
            </a:r>
            <a:r>
              <a:rPr lang="zh-CN" altLang="en-US" sz="1800" dirty="0">
                <a:sym typeface="Arial" panose="020B0604020202020204" pitchFamily="34" charset="0"/>
              </a:rPr>
              <a:t>例如：</a:t>
            </a:r>
            <a:r>
              <a:rPr lang="en-US" altLang="x-none" sz="1800" dirty="0">
                <a:sym typeface="Arial" panose="020B0604020202020204" pitchFamily="34" charset="0"/>
              </a:rPr>
              <a:t>/apple|pear/</a:t>
            </a:r>
            <a:r>
              <a:rPr lang="zh-CN" altLang="en-US" sz="1800" dirty="0">
                <a:sym typeface="Arial" panose="020B0604020202020204" pitchFamily="34" charset="0"/>
              </a:rPr>
              <a:t>表示匹配</a:t>
            </a:r>
            <a:r>
              <a:rPr lang="en-US" altLang="zh-CN" sz="1800" dirty="0">
                <a:sym typeface="Arial" panose="020B0604020202020204" pitchFamily="34" charset="0"/>
              </a:rPr>
              <a:t>apple</a:t>
            </a:r>
            <a:r>
              <a:rPr lang="zh-CN" altLang="en-US" sz="1800" dirty="0">
                <a:sym typeface="Arial" panose="020B0604020202020204" pitchFamily="34" charset="0"/>
              </a:rPr>
              <a:t>或者</a:t>
            </a:r>
            <a:r>
              <a:rPr lang="en-US" altLang="zh-CN" sz="1800" dirty="0">
                <a:sym typeface="Arial" panose="020B0604020202020204" pitchFamily="34" charset="0"/>
              </a:rPr>
              <a:t>pear</a:t>
            </a:r>
            <a:endParaRPr lang="zh-CN" altLang="en-US" sz="2220" b="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50000"/>
              </a:lnSpc>
              <a:buClr>
                <a:srgbClr val="00B0F0"/>
              </a:buClr>
              <a:buFont typeface="Wingdings" panose="05000000000000000000" pitchFamily="2" charset="2"/>
              <a:buChar char=""/>
            </a:pPr>
            <a:r>
              <a:rPr lang="en-US" altLang="zh-CN" sz="2665" b="0"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 </a:t>
            </a:r>
            <a:r>
              <a:rPr lang="en-US" altLang="zh-CN" sz="2665" b="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  </a:t>
            </a:r>
            <a:r>
              <a:rPr lang="zh-CN" altLang="en-US" sz="2665" b="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匹配方括号中的任意一个原子</a:t>
            </a:r>
            <a:endParaRPr lang="zh-CN" altLang="en-US" sz="2665" b="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0" indent="0" algn="l">
              <a:lnSpc>
                <a:spcPct val="150000"/>
              </a:lnSpc>
              <a:buClr>
                <a:srgbClr val="00B0F0"/>
              </a:buClr>
              <a:buFont typeface="Wingdings" panose="05000000000000000000" pitchFamily="2" charset="2"/>
              <a:buNone/>
            </a:pPr>
            <a:r>
              <a:rPr lang="zh-CN" altLang="en-US" sz="1800" dirty="0">
                <a:sym typeface="Arial" panose="020B0604020202020204" pitchFamily="34" charset="0"/>
              </a:rPr>
              <a:t>      例如</a:t>
            </a:r>
            <a:r>
              <a:rPr lang="en-US" altLang="x-none" sz="1800" dirty="0">
                <a:sym typeface="Arial" panose="020B0604020202020204" pitchFamily="34" charset="0"/>
              </a:rPr>
              <a:t>:  Pr[ae]y   </a:t>
            </a:r>
            <a:r>
              <a:rPr lang="zh-CN" altLang="en-US" sz="1800" dirty="0">
                <a:sym typeface="Arial" panose="020B0604020202020204" pitchFamily="34" charset="0"/>
              </a:rPr>
              <a:t>匹配 ”</a:t>
            </a:r>
            <a:r>
              <a:rPr lang="en-US" altLang="x-none" sz="1800" dirty="0">
                <a:sym typeface="Arial" panose="020B0604020202020204" pitchFamily="34" charset="0"/>
              </a:rPr>
              <a:t>Pray” </a:t>
            </a:r>
            <a:r>
              <a:rPr lang="zh-CN" altLang="en-US" sz="1800" dirty="0">
                <a:sym typeface="Arial" panose="020B0604020202020204" pitchFamily="34" charset="0"/>
              </a:rPr>
              <a:t>或者 ”</a:t>
            </a:r>
            <a:r>
              <a:rPr lang="en-US" altLang="x-none" sz="1800" dirty="0">
                <a:sym typeface="Arial" panose="020B0604020202020204" pitchFamily="34" charset="0"/>
              </a:rPr>
              <a:t>Prey ”</a:t>
            </a:r>
            <a:endParaRPr lang="zh-CN" altLang="en-US" b="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50000"/>
              </a:lnSpc>
              <a:buClr>
                <a:srgbClr val="00B0F0"/>
              </a:buClr>
              <a:buFont typeface="Wingdings" panose="05000000000000000000" pitchFamily="2" charset="2"/>
              <a:buChar char=""/>
            </a:pPr>
            <a:r>
              <a:rPr lang="en-US" altLang="zh-CN" sz="2665" b="0"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 </a:t>
            </a:r>
            <a:r>
              <a:rPr lang="zh-CN" altLang="zh-CN" sz="2665" b="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匹配除方括号中原子之外的任意字</a:t>
            </a:r>
            <a:r>
              <a:rPr lang="zh-CN" altLang="zh-CN" sz="2665" b="0" dirty="0" smtClean="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符</a:t>
            </a:r>
            <a:endParaRPr lang="zh-CN" altLang="zh-CN" sz="2665" b="0" dirty="0" smtClean="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457200" lvl="1" indent="0" algn="l">
              <a:lnSpc>
                <a:spcPct val="150000"/>
              </a:lnSpc>
              <a:buClr>
                <a:srgbClr val="00B0F0"/>
              </a:buClr>
              <a:buFont typeface="Wingdings" panose="05000000000000000000" charset="0"/>
              <a:buNone/>
            </a:pPr>
            <a:r>
              <a:rPr lang="zh-CN" altLang="en-US" sz="1800" dirty="0">
                <a:sym typeface="Arial" panose="020B0604020202020204" pitchFamily="34" charset="0"/>
              </a:rPr>
              <a:t>例如：</a:t>
            </a:r>
            <a:r>
              <a:rPr lang="en-US" altLang="x-none" sz="1800" dirty="0">
                <a:sym typeface="Arial" panose="020B0604020202020204" pitchFamily="34" charset="0"/>
              </a:rPr>
              <a:t>/p[^u]/</a:t>
            </a:r>
            <a:r>
              <a:rPr lang="zh-CN" altLang="en-US" sz="1800" dirty="0">
                <a:sym typeface="Arial" panose="020B0604020202020204" pitchFamily="34" charset="0"/>
              </a:rPr>
              <a:t>匹配“</a:t>
            </a:r>
            <a:r>
              <a:rPr lang="en-US" altLang="x-none" sz="1800" dirty="0">
                <a:sym typeface="Arial" panose="020B0604020202020204" pitchFamily="34" charset="0"/>
              </a:rPr>
              <a:t>part”</a:t>
            </a:r>
            <a:r>
              <a:rPr lang="zh-CN" altLang="en-US" sz="1800" dirty="0">
                <a:sym typeface="Arial" panose="020B0604020202020204" pitchFamily="34" charset="0"/>
              </a:rPr>
              <a:t>中的“</a:t>
            </a:r>
            <a:r>
              <a:rPr lang="en-US" altLang="x-none" sz="1800" dirty="0">
                <a:sym typeface="Arial" panose="020B0604020202020204" pitchFamily="34" charset="0"/>
              </a:rPr>
              <a:t>pa”</a:t>
            </a:r>
            <a:r>
              <a:rPr lang="zh-CN" altLang="en-US" sz="1800" dirty="0">
                <a:sym typeface="Arial" panose="020B0604020202020204" pitchFamily="34" charset="0"/>
              </a:rPr>
              <a:t>，但无法匹配“</a:t>
            </a:r>
            <a:r>
              <a:rPr lang="en-US" altLang="x-none" sz="1800" dirty="0">
                <a:sym typeface="Arial" panose="020B0604020202020204" pitchFamily="34" charset="0"/>
              </a:rPr>
              <a:t>computer”</a:t>
            </a:r>
            <a:r>
              <a:rPr lang="zh-CN" altLang="en-US" sz="1800" dirty="0">
                <a:sym typeface="Arial" panose="020B0604020202020204" pitchFamily="34" charset="0"/>
              </a:rPr>
              <a:t>中的“</a:t>
            </a:r>
            <a:r>
              <a:rPr lang="en-US" altLang="x-none" sz="1800" dirty="0">
                <a:sym typeface="Arial" panose="020B0604020202020204" pitchFamily="34" charset="0"/>
              </a:rPr>
              <a:t>pu”</a:t>
            </a:r>
            <a:r>
              <a:rPr lang="zh-CN" altLang="en-US" sz="1800" dirty="0">
                <a:sym typeface="Arial" panose="020B0604020202020204" pitchFamily="34" charset="0"/>
              </a:rPr>
              <a:t>因为“</a:t>
            </a:r>
            <a:r>
              <a:rPr lang="en-US" altLang="x-none" sz="1800" dirty="0">
                <a:sym typeface="Arial" panose="020B0604020202020204" pitchFamily="34" charset="0"/>
              </a:rPr>
              <a:t>u”</a:t>
            </a:r>
            <a:r>
              <a:rPr lang="zh-CN" altLang="en-US" sz="1800" dirty="0">
                <a:sym typeface="Arial" panose="020B0604020202020204" pitchFamily="34" charset="0"/>
              </a:rPr>
              <a:t>在匹配中被排除</a:t>
            </a:r>
            <a:endParaRPr lang="zh-CN" altLang="zh-CN" sz="2220" b="0" dirty="0" smtClean="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285750" indent="-285750" algn="l" eaLnBrk="0" hangingPunct="0">
              <a:lnSpc>
                <a:spcPct val="150000"/>
              </a:lnSpc>
              <a:spcBef>
                <a:spcPct val="20000"/>
              </a:spcBef>
              <a:buClr>
                <a:srgbClr val="00B0F0"/>
              </a:buClr>
              <a:buSzPct val="100000"/>
              <a:buFont typeface="Wingdings" panose="05000000000000000000" charset="0"/>
              <a:buChar char="v"/>
            </a:pPr>
            <a:r>
              <a:rPr lang="en-US" altLang="x-none" sz="2660" b="1" dirty="0">
                <a:solidFill>
                  <a:srgbClr val="FF0000"/>
                </a:solidFill>
                <a:sym typeface="Arial" panose="020B0604020202020204" pitchFamily="34" charset="0"/>
              </a:rPr>
              <a:t>[-] </a:t>
            </a:r>
            <a:r>
              <a:rPr lang="zh-CN" altLang="en-US" sz="2660" dirty="0">
                <a:sym typeface="Arial" panose="020B0604020202020204" pitchFamily="34" charset="0"/>
              </a:rPr>
              <a:t>用于连接一组按</a:t>
            </a:r>
            <a:r>
              <a:rPr lang="en-US" altLang="x-none" sz="2660" dirty="0">
                <a:sym typeface="Arial" panose="020B0604020202020204" pitchFamily="34" charset="0"/>
              </a:rPr>
              <a:t>ASCII</a:t>
            </a:r>
            <a:r>
              <a:rPr lang="zh-CN" altLang="en-US" sz="2660" dirty="0">
                <a:sym typeface="Arial" panose="020B0604020202020204" pitchFamily="34" charset="0"/>
              </a:rPr>
              <a:t>码顺序排列的原子，简化书写。  </a:t>
            </a:r>
            <a:endParaRPr lang="zh-CN" altLang="en-US" sz="2660" dirty="0">
              <a:latin typeface="微软雅黑" panose="020B0503020204020204" pitchFamily="34" charset="-122"/>
              <a:ea typeface="微软雅黑" panose="020B0503020204020204" pitchFamily="34" charset="-122"/>
              <a:sym typeface="Arial" panose="020B0604020202020204" pitchFamily="34" charset="0"/>
            </a:endParaRPr>
          </a:p>
          <a:p>
            <a:pPr marL="990600" lvl="1" indent="-381000" algn="l" eaLnBrk="0" hangingPunct="0">
              <a:lnSpc>
                <a:spcPct val="150000"/>
              </a:lnSpc>
              <a:spcBef>
                <a:spcPct val="20000"/>
              </a:spcBef>
              <a:buSzPct val="100000"/>
              <a:buNone/>
            </a:pPr>
            <a:r>
              <a:rPr lang="zh-CN" altLang="en-US" sz="1800" dirty="0">
                <a:sym typeface="Arial" panose="020B0604020202020204" pitchFamily="34" charset="0"/>
              </a:rPr>
              <a:t>例如：</a:t>
            </a:r>
            <a:r>
              <a:rPr lang="en-US" altLang="x-none" sz="1800" dirty="0">
                <a:sym typeface="Arial" panose="020B0604020202020204" pitchFamily="34" charset="0"/>
              </a:rPr>
              <a:t>/[0123456789]/</a:t>
            </a:r>
            <a:r>
              <a:rPr lang="zh-CN" altLang="en-US" sz="1800" dirty="0">
                <a:sym typeface="Arial" panose="020B0604020202020204" pitchFamily="34" charset="0"/>
              </a:rPr>
              <a:t>可以写成</a:t>
            </a:r>
            <a:r>
              <a:rPr lang="en-US" altLang="zh-CN" sz="1800" dirty="0">
                <a:sym typeface="Arial" panose="020B0604020202020204" pitchFamily="34" charset="0"/>
              </a:rPr>
              <a:t>/</a:t>
            </a:r>
            <a:r>
              <a:rPr lang="en-US" altLang="x-none" sz="1800" dirty="0">
                <a:sym typeface="Arial" panose="020B0604020202020204" pitchFamily="34" charset="0"/>
              </a:rPr>
              <a:t>[0-9]/</a:t>
            </a:r>
            <a:r>
              <a:rPr lang="zh-CN" altLang="en-US" sz="1800" dirty="0">
                <a:sym typeface="Arial" panose="020B0604020202020204" pitchFamily="34" charset="0"/>
              </a:rPr>
              <a:t>         </a:t>
            </a:r>
            <a:endParaRPr lang="zh-CN" altLang="en-US" sz="1800" dirty="0">
              <a:sym typeface="Arial" panose="020B0604020202020204" pitchFamily="34" charset="0"/>
            </a:endParaRPr>
          </a:p>
          <a:p>
            <a:pPr marL="990600" lvl="1" indent="-381000" algn="l" eaLnBrk="0" hangingPunct="0">
              <a:lnSpc>
                <a:spcPct val="150000"/>
              </a:lnSpc>
              <a:spcBef>
                <a:spcPct val="20000"/>
              </a:spcBef>
              <a:buSzPct val="100000"/>
              <a:buNone/>
            </a:pPr>
            <a:r>
              <a:rPr lang="en-US" altLang="x-none" sz="1800" dirty="0">
                <a:sym typeface="Arial" panose="020B0604020202020204" pitchFamily="34" charset="0"/>
              </a:rPr>
              <a:t>	     /[</a:t>
            </a:r>
            <a:r>
              <a:rPr lang="en-US" altLang="x-none" sz="1800" dirty="0" smtClean="0">
                <a:sym typeface="Arial" panose="020B0604020202020204" pitchFamily="34" charset="0"/>
              </a:rPr>
              <a:t>a-</a:t>
            </a:r>
            <a:r>
              <a:rPr lang="en-US" altLang="x-none" sz="1800" dirty="0" err="1" smtClean="0">
                <a:sym typeface="Arial" panose="020B0604020202020204" pitchFamily="34" charset="0"/>
              </a:rPr>
              <a:t>zA</a:t>
            </a:r>
            <a:r>
              <a:rPr lang="en-US" altLang="x-none" sz="1800" dirty="0" smtClean="0">
                <a:sym typeface="Arial" panose="020B0604020202020204" pitchFamily="34" charset="0"/>
              </a:rPr>
              <a:t>-Z</a:t>
            </a:r>
            <a:r>
              <a:rPr lang="en-US" altLang="x-none" sz="1800" dirty="0">
                <a:sym typeface="Arial" panose="020B0604020202020204" pitchFamily="34" charset="0"/>
              </a:rPr>
              <a:t>]/</a:t>
            </a:r>
            <a:r>
              <a:rPr lang="zh-CN" altLang="en-US" sz="1800" dirty="0">
                <a:sym typeface="Arial" panose="020B0604020202020204" pitchFamily="34" charset="0"/>
              </a:rPr>
              <a:t>匹配所有大小写字母</a:t>
            </a:r>
            <a:endParaRPr lang="zh-CN" altLang="en-US" sz="2660" dirty="0">
              <a:latin typeface="微软雅黑" panose="020B0503020204020204" pitchFamily="34" charset="-122"/>
              <a:ea typeface="微软雅黑" panose="020B0503020204020204" pitchFamily="34" charset="-122"/>
              <a:sym typeface="Arial" panose="020B0604020202020204" pitchFamily="34" charset="0"/>
            </a:endParaRPr>
          </a:p>
          <a:p>
            <a:pPr algn="l">
              <a:lnSpc>
                <a:spcPct val="150000"/>
              </a:lnSpc>
              <a:buClr>
                <a:srgbClr val="00B0F0"/>
              </a:buClr>
              <a:buFont typeface="Wingdings" panose="05000000000000000000" pitchFamily="2" charset="2"/>
              <a:buChar char=""/>
            </a:pPr>
            <a:endParaRPr lang="zh-CN" altLang="zh-CN" sz="2665" b="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p:txBody>
      </p:sp>
      <p:sp>
        <p:nvSpPr>
          <p:cNvPr id="9220" name="标题 2"/>
          <p:cNvSpPr>
            <a:spLocks noGrp="1"/>
          </p:cNvSpPr>
          <p:nvPr>
            <p:ph type="ctrTitle"/>
          </p:nvPr>
        </p:nvSpPr>
        <p:spPr>
          <a:xfrm>
            <a:off x="207433" y="16933"/>
            <a:ext cx="10972800" cy="1143000"/>
          </a:xfrm>
        </p:spPr>
        <p:txBody>
          <a:bodyPr anchor="ctr"/>
          <a:lstStyle/>
          <a:p>
            <a:pPr algn="l"/>
            <a:r>
              <a:rPr lang="en-US" sz="3735" dirty="0">
                <a:solidFill>
                  <a:srgbClr val="0070C0"/>
                </a:solidFill>
                <a:latin typeface="微软雅黑" panose="020B0503020204020204" pitchFamily="34" charset="-122"/>
                <a:ea typeface="微软雅黑" panose="020B0503020204020204" pitchFamily="34" charset="-122"/>
                <a:sym typeface="+mn-ea"/>
              </a:rPr>
              <a:t>2.3.1</a:t>
            </a:r>
            <a:r>
              <a:rPr lang="en-US" altLang="x-none" sz="3735" dirty="0">
                <a:solidFill>
                  <a:srgbClr val="0070C0"/>
                </a:solidFill>
                <a:latin typeface="微软雅黑" panose="020B0503020204020204" pitchFamily="34" charset="-122"/>
                <a:ea typeface="微软雅黑" panose="020B0503020204020204" pitchFamily="34" charset="-122"/>
              </a:rPr>
              <a:t> </a:t>
            </a:r>
            <a:r>
              <a:rPr lang="zh-CN" altLang="en-US" sz="3735" dirty="0">
                <a:solidFill>
                  <a:srgbClr val="0070C0"/>
                </a:solidFill>
                <a:latin typeface="微软雅黑" panose="020B0503020204020204" pitchFamily="34" charset="-122"/>
                <a:ea typeface="微软雅黑" panose="020B0503020204020204" pitchFamily="34" charset="-122"/>
              </a:rPr>
              <a:t>元字符之原子的筛选方式</a:t>
            </a:r>
            <a:endParaRPr lang="zh-CN" altLang="en-US" sz="3735"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1"/>
          <p:cNvSpPr>
            <a:spLocks noGrp="1"/>
          </p:cNvSpPr>
          <p:nvPr>
            <p:ph sz="quarter"/>
          </p:nvPr>
        </p:nvSpPr>
        <p:spPr>
          <a:xfrm>
            <a:off x="516044" y="989542"/>
            <a:ext cx="11561233" cy="5635413"/>
          </a:xfrm>
        </p:spPr>
        <p:txBody>
          <a:bodyPr anchor="t"/>
          <a:lstStyle>
            <a:lvl1pPr lvl="0">
              <a:defRPr sz="2400" kern="1200"/>
            </a:lvl1pPr>
            <a:lvl2pPr lvl="1">
              <a:defRPr sz="2000" kern="1200"/>
            </a:lvl2pPr>
            <a:lvl3pPr lvl="2">
              <a:defRPr sz="1800" kern="1200"/>
            </a:lvl3pPr>
            <a:lvl4pPr lvl="3">
              <a:defRPr sz="1600" kern="1200"/>
            </a:lvl4pPr>
            <a:lvl5pPr lvl="4">
              <a:defRPr sz="1600" kern="1200"/>
            </a:lvl5pPr>
          </a:lstStyle>
          <a:p>
            <a:pPr algn="l">
              <a:lnSpc>
                <a:spcPct val="160000"/>
              </a:lnSpc>
              <a:buClr>
                <a:srgbClr val="00B0F0"/>
              </a:buClr>
              <a:buFont typeface="Wingdings" panose="05000000000000000000" pitchFamily="2" charset="2"/>
              <a:buChar char="v"/>
            </a:pPr>
            <a:r>
              <a:rPr lang="en-US" dirty="0">
                <a:latin typeface="微软雅黑" panose="020B0503020204020204" pitchFamily="34" charset="-122"/>
                <a:ea typeface="微软雅黑" panose="020B0503020204020204" pitchFamily="34" charset="-122"/>
                <a:sym typeface="微软雅黑" panose="020B0503020204020204" pitchFamily="34" charset="-122"/>
              </a:rPr>
              <a:t> </a:t>
            </a:r>
            <a:r>
              <a:rPr 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 .  </a:t>
            </a:r>
            <a:r>
              <a:rPr lang="en-US"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匹配换行符之外的任意字符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[^\n\r]</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60000"/>
              </a:lnSpc>
              <a:buClr>
                <a:srgbClr val="00B0F0"/>
              </a:buClr>
              <a:buFont typeface="Wingdings" panose="05000000000000000000" pitchFamily="2" charset="2"/>
              <a:buChar char="v"/>
            </a:pPr>
            <a:r>
              <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\d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匹配</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0-9</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的数字，相当于</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[0-9]</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60000"/>
              </a:lnSpc>
              <a:buClr>
                <a:srgbClr val="00B0F0"/>
              </a:buClr>
              <a:buFont typeface="Wingdings" panose="05000000000000000000" pitchFamily="2" charset="2"/>
              <a:buChar char="v"/>
            </a:pPr>
            <a:r>
              <a:rPr lang="en-US" altLang="zh-CN" dirty="0">
                <a:solidFill>
                  <a:srgbClr val="FF0000"/>
                </a:solidFill>
                <a:latin typeface="微软雅黑" panose="020B0503020204020204" pitchFamily="34" charset="-122"/>
                <a:ea typeface="微软雅黑" panose="020B0503020204020204" pitchFamily="34" charset="-122"/>
              </a:rPr>
              <a:t>\D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匹配除</a:t>
            </a:r>
            <a:r>
              <a:rPr lang="en-US" altLang="zh-CN" dirty="0">
                <a:latin typeface="微软雅黑" panose="020B0503020204020204" pitchFamily="34" charset="-122"/>
                <a:ea typeface="微软雅黑" panose="020B0503020204020204" pitchFamily="34" charset="-122"/>
              </a:rPr>
              <a:t>0-9</a:t>
            </a:r>
            <a:r>
              <a:rPr lang="zh-CN" altLang="en-US" dirty="0">
                <a:latin typeface="微软雅黑" panose="020B0503020204020204" pitchFamily="34" charset="-122"/>
                <a:ea typeface="微软雅黑" panose="020B0503020204020204" pitchFamily="34" charset="-122"/>
              </a:rPr>
              <a:t>之外的任意字符，相当于</a:t>
            </a:r>
            <a:r>
              <a:rPr lang="en-US" altLang="zh-CN" dirty="0">
                <a:latin typeface="微软雅黑" panose="020B0503020204020204" pitchFamily="34" charset="-122"/>
                <a:ea typeface="微软雅黑" panose="020B0503020204020204" pitchFamily="34" charset="-122"/>
              </a:rPr>
              <a:t>[^0-9]</a:t>
            </a:r>
            <a:endParaRPr lang="en-US" altLang="zh-CN" dirty="0">
              <a:latin typeface="微软雅黑" panose="020B0503020204020204" pitchFamily="34" charset="-122"/>
              <a:ea typeface="微软雅黑" panose="020B0503020204020204" pitchFamily="34" charset="-122"/>
            </a:endParaRPr>
          </a:p>
          <a:p>
            <a:pPr algn="l">
              <a:lnSpc>
                <a:spcPct val="160000"/>
              </a:lnSpc>
              <a:buClr>
                <a:srgbClr val="00B0F0"/>
              </a:buClr>
              <a:buFont typeface="Wingdings" panose="05000000000000000000" pitchFamily="2" charset="2"/>
              <a:buChar char="v"/>
            </a:pPr>
            <a:r>
              <a:rPr lang="en-US" altLang="zh-CN" dirty="0">
                <a:solidFill>
                  <a:srgbClr val="FF0000"/>
                </a:solidFill>
                <a:latin typeface="微软雅黑" panose="020B0503020204020204" pitchFamily="34" charset="-122"/>
                <a:ea typeface="微软雅黑" panose="020B0503020204020204" pitchFamily="34" charset="-122"/>
              </a:rPr>
              <a:t>\s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匹配一个空白字符，相当于</a:t>
            </a:r>
            <a:r>
              <a:rPr lang="en-US" altLang="zh-CN" dirty="0">
                <a:latin typeface="微软雅黑" panose="020B0503020204020204" pitchFamily="34" charset="-122"/>
                <a:ea typeface="微软雅黑" panose="020B0503020204020204" pitchFamily="34" charset="-122"/>
              </a:rPr>
              <a:t>[\f\n\r\t\v ]</a:t>
            </a:r>
            <a:endParaRPr lang="en-US" altLang="zh-CN" dirty="0">
              <a:latin typeface="微软雅黑" panose="020B0503020204020204" pitchFamily="34" charset="-122"/>
              <a:ea typeface="微软雅黑" panose="020B0503020204020204" pitchFamily="34" charset="-122"/>
            </a:endParaRPr>
          </a:p>
          <a:p>
            <a:pPr algn="l">
              <a:lnSpc>
                <a:spcPct val="160000"/>
              </a:lnSpc>
              <a:buClr>
                <a:srgbClr val="00B0F0"/>
              </a:buClr>
              <a:buFont typeface="Wingdings" panose="05000000000000000000" pitchFamily="2" charset="2"/>
              <a:buChar char="v"/>
            </a:pPr>
            <a:r>
              <a:rPr lang="en-US" altLang="zh-CN" dirty="0">
                <a:solidFill>
                  <a:srgbClr val="FF0000"/>
                </a:solidFill>
                <a:latin typeface="微软雅黑" panose="020B0503020204020204" pitchFamily="34" charset="-122"/>
                <a:ea typeface="微软雅黑" panose="020B0503020204020204" pitchFamily="34" charset="-122"/>
              </a:rPr>
              <a:t>\S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匹配一个非空白字符，相当于</a:t>
            </a:r>
            <a:r>
              <a:rPr lang="en-US" altLang="zh-CN" dirty="0">
                <a:latin typeface="微软雅黑" panose="020B0503020204020204" pitchFamily="34" charset="-122"/>
                <a:ea typeface="微软雅黑" panose="020B0503020204020204" pitchFamily="34" charset="-122"/>
              </a:rPr>
              <a:t>[^\f\n\r\t\v ]</a:t>
            </a:r>
            <a:endParaRPr lang="en-US" altLang="zh-CN" dirty="0">
              <a:latin typeface="微软雅黑" panose="020B0503020204020204" pitchFamily="34" charset="-122"/>
              <a:ea typeface="微软雅黑" panose="020B0503020204020204" pitchFamily="34" charset="-122"/>
            </a:endParaRPr>
          </a:p>
          <a:p>
            <a:pPr algn="l">
              <a:lnSpc>
                <a:spcPct val="160000"/>
              </a:lnSpc>
              <a:buClr>
                <a:srgbClr val="00B0F0"/>
              </a:buClr>
              <a:buFont typeface="Wingdings" panose="05000000000000000000" pitchFamily="2" charset="2"/>
              <a:buChar char="v"/>
            </a:pPr>
            <a:r>
              <a:rPr lang="en-US" altLang="zh-CN" dirty="0">
                <a:solidFill>
                  <a:srgbClr val="FF0000"/>
                </a:solidFill>
                <a:latin typeface="微软雅黑" panose="020B0503020204020204" pitchFamily="34" charset="-122"/>
                <a:ea typeface="微软雅黑" panose="020B0503020204020204" pitchFamily="34" charset="-122"/>
              </a:rPr>
              <a:t>\w</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匹配任意一个数字、大小写字母和下划线字符，相当于</a:t>
            </a:r>
            <a:r>
              <a:rPr lang="en-US" altLang="zh-CN" dirty="0">
                <a:latin typeface="微软雅黑" panose="020B0503020204020204" pitchFamily="34" charset="-122"/>
                <a:ea typeface="微软雅黑" panose="020B0503020204020204" pitchFamily="34" charset="-122"/>
              </a:rPr>
              <a:t>[0-9a-zA-Z_]</a:t>
            </a:r>
            <a:endParaRPr lang="en-US" altLang="zh-CN" dirty="0">
              <a:latin typeface="微软雅黑" panose="020B0503020204020204" pitchFamily="34" charset="-122"/>
              <a:ea typeface="微软雅黑" panose="020B0503020204020204" pitchFamily="34" charset="-122"/>
            </a:endParaRPr>
          </a:p>
          <a:p>
            <a:pPr algn="l">
              <a:lnSpc>
                <a:spcPct val="160000"/>
              </a:lnSpc>
              <a:buClr>
                <a:srgbClr val="00B0F0"/>
              </a:buClr>
              <a:buFont typeface="Wingdings" panose="05000000000000000000" pitchFamily="2" charset="2"/>
              <a:buChar char="v"/>
            </a:pPr>
            <a:r>
              <a:rPr lang="en-US" altLang="zh-CN" dirty="0">
                <a:solidFill>
                  <a:srgbClr val="FF0000"/>
                </a:solidFill>
                <a:latin typeface="微软雅黑" panose="020B0503020204020204" pitchFamily="34" charset="-122"/>
                <a:ea typeface="微软雅黑" panose="020B0503020204020204" pitchFamily="34" charset="-122"/>
              </a:rPr>
              <a:t>\W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mn-ea"/>
              </a:rPr>
              <a:t>匹配任意一个非数字、大小写字母和下划线字符，相当于</a:t>
            </a:r>
            <a:r>
              <a:rPr lang="en-US" altLang="zh-CN" dirty="0">
                <a:latin typeface="微软雅黑" panose="020B0503020204020204" pitchFamily="34" charset="-122"/>
                <a:ea typeface="微软雅黑" panose="020B0503020204020204" pitchFamily="34" charset="-122"/>
                <a:sym typeface="+mn-ea"/>
              </a:rPr>
              <a:t>[^0-9a-zA-Z_]</a:t>
            </a:r>
            <a:endParaRPr lang="en-US" altLang="zh-CN" dirty="0">
              <a:latin typeface="微软雅黑" panose="020B0503020204020204" pitchFamily="34" charset="-122"/>
              <a:ea typeface="微软雅黑" panose="020B0503020204020204" pitchFamily="34" charset="-122"/>
            </a:endParaRPr>
          </a:p>
        </p:txBody>
      </p:sp>
      <p:sp>
        <p:nvSpPr>
          <p:cNvPr id="11268" name="标题 2"/>
          <p:cNvSpPr>
            <a:spLocks noGrp="1"/>
          </p:cNvSpPr>
          <p:nvPr>
            <p:ph type="ctrTitle"/>
          </p:nvPr>
        </p:nvSpPr>
        <p:spPr>
          <a:xfrm>
            <a:off x="207433" y="16933"/>
            <a:ext cx="10972800" cy="1143000"/>
          </a:xfrm>
        </p:spPr>
        <p:txBody>
          <a:bodyPr anchor="ctr"/>
          <a:lstStyle/>
          <a:p>
            <a:pPr algn="l"/>
            <a:r>
              <a:rPr lang="en-US" altLang="zh-CN" sz="3735" dirty="0">
                <a:solidFill>
                  <a:srgbClr val="0070C0"/>
                </a:solidFill>
                <a:latin typeface="微软雅黑" panose="020B0503020204020204" pitchFamily="34" charset="-122"/>
                <a:ea typeface="微软雅黑" panose="020B0503020204020204" pitchFamily="34" charset="-122"/>
                <a:sym typeface="+mn-ea"/>
              </a:rPr>
              <a:t>2.3.2  </a:t>
            </a:r>
            <a:r>
              <a:rPr lang="zh-CN" altLang="en-US" sz="3735" dirty="0">
                <a:solidFill>
                  <a:srgbClr val="0070C0"/>
                </a:solidFill>
                <a:latin typeface="微软雅黑" panose="020B0503020204020204" pitchFamily="34" charset="-122"/>
                <a:ea typeface="微软雅黑" panose="020B0503020204020204" pitchFamily="34" charset="-122"/>
                <a:sym typeface="+mn-ea"/>
              </a:rPr>
              <a:t>元字符之原子的集合</a:t>
            </a:r>
            <a:endParaRPr lang="zh-CN" altLang="en-US" sz="3735" dirty="0">
              <a:solidFill>
                <a:srgbClr val="0070C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1"/>
          <p:cNvSpPr>
            <a:spLocks noGrp="1"/>
          </p:cNvSpPr>
          <p:nvPr>
            <p:ph sz="quarter"/>
          </p:nvPr>
        </p:nvSpPr>
        <p:spPr>
          <a:xfrm>
            <a:off x="365760" y="840105"/>
            <a:ext cx="11382375" cy="3373755"/>
          </a:xfrm>
        </p:spPr>
        <p:txBody>
          <a:bodyPr anchor="t">
            <a:normAutofit fontScale="85000" lnSpcReduction="10000"/>
          </a:bodyPr>
          <a:lstStyle>
            <a:lvl1pPr lvl="0">
              <a:defRPr sz="2400" kern="1200"/>
            </a:lvl1pPr>
            <a:lvl2pPr lvl="1">
              <a:defRPr sz="2000" kern="1200"/>
            </a:lvl2pPr>
            <a:lvl3pPr lvl="2">
              <a:defRPr sz="1800" kern="1200"/>
            </a:lvl3pPr>
            <a:lvl4pPr lvl="3">
              <a:defRPr sz="1600" kern="1200"/>
            </a:lvl4pPr>
            <a:lvl5pPr lvl="4">
              <a:defRPr sz="1600" kern="1200"/>
            </a:lvl5pPr>
          </a:lstStyle>
          <a:p>
            <a:pPr marL="381000" indent="-381000" algn="l">
              <a:lnSpc>
                <a:spcPct val="150000"/>
              </a:lnSpc>
              <a:buClr>
                <a:srgbClr val="00B0F0"/>
              </a:buClr>
              <a:buFont typeface="Wingdings" panose="05000000000000000000" pitchFamily="2" charset="2"/>
              <a:buChar char=""/>
            </a:pPr>
            <a:r>
              <a:rPr lang="en-US" sz="2665"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{n</a:t>
            </a:r>
            <a:r>
              <a:rPr lang="en-US"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dirty="0">
                <a:latin typeface="微软雅黑" panose="020B0503020204020204" pitchFamily="34" charset="-122"/>
                <a:ea typeface="微软雅黑" panose="020B0503020204020204" pitchFamily="34" charset="-122"/>
                <a:sym typeface="微软雅黑" panose="020B0503020204020204" pitchFamily="34" charset="-122"/>
              </a:rPr>
              <a:t>   </a:t>
            </a:r>
            <a:r>
              <a:rPr lang="en-US"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0" dirty="0" smtClean="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其</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前面的原子连续出现</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次</a:t>
            </a:r>
            <a:endPar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50000"/>
              </a:lnSpc>
              <a:buClr>
                <a:srgbClr val="00B0F0"/>
              </a:buClr>
              <a:buFont typeface="Wingdings" panose="05000000000000000000" pitchFamily="2" charset="2"/>
              <a:buChar char=""/>
            </a:pPr>
            <a:r>
              <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{n,}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0" dirty="0" smtClean="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其</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前面的原子至少连续出现</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次</a:t>
            </a:r>
            <a:endPar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50000"/>
              </a:lnSpc>
              <a:buClr>
                <a:srgbClr val="00B0F0"/>
              </a:buClr>
              <a:buFont typeface="Wingdings" panose="05000000000000000000" pitchFamily="2" charset="2"/>
              <a:buChar char=""/>
            </a:pPr>
            <a:r>
              <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{n,m} </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其前面的原子连续出现</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到</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次</a:t>
            </a:r>
            <a:endPar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50000"/>
              </a:lnSpc>
              <a:buClr>
                <a:srgbClr val="00B0F0"/>
              </a:buClr>
              <a:buFont typeface="Wingdings" panose="05000000000000000000" pitchFamily="2" charset="2"/>
              <a:buChar char=""/>
            </a:pPr>
            <a:r>
              <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其前面的原子至少出现</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次，相当于</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a:t>
            </a:r>
            <a:endPar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50000"/>
              </a:lnSpc>
              <a:buClr>
                <a:srgbClr val="00B0F0"/>
              </a:buClr>
              <a:buFont typeface="Wingdings" panose="05000000000000000000" pitchFamily="2" charset="2"/>
              <a:buChar char=""/>
            </a:pPr>
            <a:r>
              <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其前面的原子至少出现</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次，相当于</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50000"/>
              </a:lnSpc>
              <a:buClr>
                <a:srgbClr val="00B0F0"/>
              </a:buClr>
              <a:buFont typeface="Wingdings" panose="05000000000000000000" pitchFamily="2" charset="2"/>
              <a:buChar char=""/>
            </a:pPr>
            <a:r>
              <a:rPr lang="en-US" altLang="zh-CN"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其前面的原子出现</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次或</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次，相当于</a:t>
            </a:r>
            <a:r>
              <a:rPr lang="en-US" altLang="zh-CN"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2800" b="0" dirty="0">
              <a:solidFill>
                <a:schemeClr val="tx1"/>
              </a:solidFill>
              <a:latin typeface="微软雅黑" panose="020B0503020204020204" pitchFamily="34" charset="-122"/>
              <a:ea typeface="微软雅黑" panose="020B0503020204020204" pitchFamily="34" charset="-122"/>
            </a:endParaRPr>
          </a:p>
        </p:txBody>
      </p:sp>
      <p:sp>
        <p:nvSpPr>
          <p:cNvPr id="12292" name="标题 2"/>
          <p:cNvSpPr>
            <a:spLocks noGrp="1"/>
          </p:cNvSpPr>
          <p:nvPr>
            <p:ph type="ctrTitle"/>
          </p:nvPr>
        </p:nvSpPr>
        <p:spPr>
          <a:xfrm>
            <a:off x="228600" y="169334"/>
            <a:ext cx="10972800" cy="810684"/>
          </a:xfrm>
        </p:spPr>
        <p:txBody>
          <a:bodyPr anchor="ctr"/>
          <a:lstStyle/>
          <a:p>
            <a:pPr algn="l"/>
            <a:r>
              <a:rPr lang="en-US" altLang="zh-CN" sz="3735" dirty="0">
                <a:solidFill>
                  <a:srgbClr val="0070C0"/>
                </a:solidFill>
                <a:latin typeface="微软雅黑" panose="020B0503020204020204" pitchFamily="34" charset="-122"/>
                <a:ea typeface="微软雅黑" panose="020B0503020204020204" pitchFamily="34" charset="-122"/>
                <a:sym typeface="+mn-ea"/>
              </a:rPr>
              <a:t>2.3.3 </a:t>
            </a:r>
            <a:r>
              <a:rPr lang="zh-CN" altLang="en-US" sz="3735" dirty="0">
                <a:solidFill>
                  <a:srgbClr val="0070C0"/>
                </a:solidFill>
                <a:latin typeface="微软雅黑" panose="020B0503020204020204" pitchFamily="34" charset="-122"/>
                <a:ea typeface="微软雅黑" panose="020B0503020204020204" pitchFamily="34" charset="-122"/>
                <a:sym typeface="+mn-ea"/>
              </a:rPr>
              <a:t>元字符之原子数量限定</a:t>
            </a:r>
            <a:endParaRPr lang="en-US" altLang="zh-CN" sz="3735" dirty="0">
              <a:solidFill>
                <a:srgbClr val="0070C0"/>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938759" y="1171354"/>
            <a:ext cx="4996128" cy="112646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40000"/>
              </a:lnSpc>
              <a:buClr>
                <a:srgbClr val="00B0F0"/>
              </a:buClr>
            </a:pPr>
            <a:r>
              <a:rPr lang="zh-CN" altLang="en-US" sz="2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贪婪匹配</a:t>
            </a: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：每次匹配最大个数</a:t>
            </a: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40000"/>
              </a:lnSpc>
              <a:buClr>
                <a:srgbClr val="00B0F0"/>
              </a:buClr>
            </a:pPr>
            <a:r>
              <a:rPr lang="zh-CN" altLang="en-US" sz="2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取消贪婪匹配</a:t>
            </a: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：数量控制符后加上</a:t>
            </a:r>
            <a:r>
              <a:rPr lang="zh-CN" altLang="en-US" sz="24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485775" y="4213860"/>
            <a:ext cx="7847330" cy="22453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000" dirty="0">
                <a:latin typeface="微软雅黑" panose="020B0503020204020204" pitchFamily="34" charset="-122"/>
                <a:ea typeface="微软雅黑" panose="020B0503020204020204" pitchFamily="34" charset="-122"/>
              </a:rPr>
              <a:t>$str="apple123456789";</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$regular</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='/apple\d{1,}/';</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$regular</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='/apple\d{1,}?/';</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preg_match_all($regular</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,$str,$arr</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print_r</a:t>
            </a:r>
            <a:r>
              <a:rPr lang="en-US" altLang="zh-CN" sz="2000" dirty="0">
                <a:latin typeface="微软雅黑" panose="020B0503020204020204" pitchFamily="34" charset="-122"/>
                <a:ea typeface="微软雅黑" panose="020B0503020204020204" pitchFamily="34" charset="-122"/>
              </a:rPr>
              <a:t>($arr1);</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sym typeface="+mn-ea"/>
              </a:rPr>
              <a:t>preg_match_all($regular</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,$str,$arr</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sym typeface="+mn-ea"/>
              </a:rPr>
              <a:t>print_r</a:t>
            </a:r>
            <a:r>
              <a:rPr lang="en-US" altLang="zh-CN" sz="2000" dirty="0">
                <a:latin typeface="微软雅黑" panose="020B0503020204020204" pitchFamily="34" charset="-122"/>
                <a:ea typeface="微软雅黑" panose="020B0503020204020204" pitchFamily="34" charset="-122"/>
                <a:sym typeface="+mn-ea"/>
              </a:rPr>
              <a:t>($arr2);</a:t>
            </a:r>
            <a:endParaRPr lang="en-US" altLang="zh-CN" sz="20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1"/>
          <p:cNvSpPr>
            <a:spLocks noGrp="1"/>
          </p:cNvSpPr>
          <p:nvPr>
            <p:ph sz="quarter"/>
          </p:nvPr>
        </p:nvSpPr>
        <p:spPr>
          <a:xfrm>
            <a:off x="872455" y="1195493"/>
            <a:ext cx="10880126" cy="4910667"/>
          </a:xfrm>
        </p:spPr>
        <p:txBody>
          <a:bodyPr anchor="t"/>
          <a:lstStyle>
            <a:lvl1pPr lvl="0">
              <a:defRPr sz="2400" kern="1200"/>
            </a:lvl1pPr>
            <a:lvl2pPr lvl="1">
              <a:defRPr sz="2000" kern="1200"/>
            </a:lvl2pPr>
            <a:lvl3pPr lvl="2">
              <a:defRPr sz="1800" kern="1200"/>
            </a:lvl3pPr>
            <a:lvl4pPr lvl="3">
              <a:defRPr sz="1600" kern="1200"/>
            </a:lvl4pPr>
            <a:lvl5pPr lvl="4">
              <a:defRPr sz="1600" kern="1200"/>
            </a:lvl5pPr>
          </a:lstStyle>
          <a:p>
            <a:pPr marL="381000" indent="-381000" algn="l">
              <a:lnSpc>
                <a:spcPct val="140000"/>
              </a:lnSpc>
              <a:buClr>
                <a:srgbClr val="00B0F0"/>
              </a:buClr>
              <a:buFont typeface="Wingdings" panose="05000000000000000000" pitchFamily="2" charset="2"/>
              <a:buChar char=""/>
            </a:pPr>
            <a:r>
              <a:rPr lang="en-US"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写在正则表达式最前面表示必须以什么开始</a:t>
            </a:r>
            <a:endPar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40000"/>
              </a:lnSpc>
              <a:buClr>
                <a:srgbClr val="00B0F0"/>
              </a:buClr>
              <a:buFont typeface="Wingdings" panose="05000000000000000000" pitchFamily="2" charset="2"/>
              <a:buChar char=""/>
            </a:pPr>
            <a:r>
              <a:rPr lang="en-US"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写在正则表达式最后表示必须以什么结束</a:t>
            </a:r>
            <a:endPar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40000"/>
              </a:lnSpc>
              <a:buClr>
                <a:srgbClr val="00B0F0"/>
              </a:buClr>
              <a:buFont typeface="Wingdings" panose="05000000000000000000" pitchFamily="2" charset="2"/>
              <a:buChar char=""/>
            </a:pPr>
            <a:r>
              <a:rPr lang="en-US" altLang="zh-CN"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匹配单词边界</a:t>
            </a:r>
            <a:endPar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40000"/>
              </a:lnSpc>
              <a:buClr>
                <a:srgbClr val="00B0F0"/>
              </a:buClr>
              <a:buFont typeface="Wingdings" panose="05000000000000000000" pitchFamily="2" charset="2"/>
              <a:buChar char=""/>
            </a:pPr>
            <a:r>
              <a:rPr lang="en-US" altLang="zh-CN"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匹配非单词边界</a:t>
            </a:r>
            <a:endParaRPr lang="zh-CN" altLang="en-US"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40000"/>
              </a:lnSpc>
              <a:buClr>
                <a:srgbClr val="00B0F0"/>
              </a:buClr>
              <a:buFont typeface="Wingdings" panose="05000000000000000000" pitchFamily="2" charset="2"/>
              <a:buChar char=""/>
            </a:pPr>
            <a:endParaRPr dirty="0">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40000"/>
              </a:lnSpc>
              <a:buClr>
                <a:srgbClr val="00B0F0"/>
              </a:buClr>
            </a:pPr>
            <a:endParaRPr lang="en-GB" altLang="zh-CN" sz="1865" dirty="0">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40000"/>
              </a:lnSpc>
              <a:buClr>
                <a:srgbClr val="00B0F0"/>
              </a:buCl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buClr>
                <a:srgbClr val="00B0F0"/>
              </a:buClr>
              <a:buFont typeface="Wingdings" panose="05000000000000000000" pitchFamily="2" charset="2"/>
              <a:buChar char=""/>
            </a:pPr>
            <a:endParaRPr lang="zh-CN" altLang="en-US" sz="1865" dirty="0">
              <a:latin typeface="微软雅黑" panose="020B0503020204020204" pitchFamily="34" charset="-122"/>
              <a:ea typeface="微软雅黑" panose="020B0503020204020204" pitchFamily="34" charset="-122"/>
            </a:endParaRPr>
          </a:p>
          <a:p>
            <a:pPr marL="381000" indent="-381000" algn="l">
              <a:buClr>
                <a:srgbClr val="00B0F0"/>
              </a:buClr>
              <a:buFont typeface="Wingdings" panose="05000000000000000000" pitchFamily="2" charset="2"/>
              <a:buChar char=""/>
            </a:pPr>
            <a:endParaRPr lang="en-US" altLang="x-none" sz="1865" dirty="0">
              <a:latin typeface="微软雅黑" panose="020B0503020204020204" pitchFamily="34" charset="-122"/>
              <a:ea typeface="微软雅黑" panose="020B0503020204020204" pitchFamily="34" charset="-122"/>
              <a:sym typeface="宋体" panose="02010600030101010101" pitchFamily="2" charset="-122"/>
            </a:endParaRPr>
          </a:p>
          <a:p>
            <a:pPr marL="381000" indent="-381000" algn="l">
              <a:buClr>
                <a:srgbClr val="00B0F0"/>
              </a:buClr>
            </a:pPr>
            <a:endParaRPr lang="zh-CN" altLang="en-US" sz="3200" dirty="0">
              <a:latin typeface="微软雅黑" panose="020B0503020204020204" pitchFamily="34" charset="-122"/>
              <a:ea typeface="微软雅黑" panose="020B0503020204020204" pitchFamily="34" charset="-122"/>
            </a:endParaRPr>
          </a:p>
        </p:txBody>
      </p:sp>
      <p:sp>
        <p:nvSpPr>
          <p:cNvPr id="12292" name="标题 2"/>
          <p:cNvSpPr>
            <a:spLocks noGrp="1"/>
          </p:cNvSpPr>
          <p:nvPr>
            <p:ph type="ctrTitle"/>
          </p:nvPr>
        </p:nvSpPr>
        <p:spPr>
          <a:xfrm>
            <a:off x="228600" y="169334"/>
            <a:ext cx="10972800" cy="810684"/>
          </a:xfrm>
        </p:spPr>
        <p:txBody>
          <a:bodyPr anchor="ctr"/>
          <a:lstStyle/>
          <a:p>
            <a:pPr algn="l"/>
            <a:r>
              <a:rPr lang="en-US" altLang="zh-CN" sz="3735" dirty="0">
                <a:solidFill>
                  <a:srgbClr val="0070C0"/>
                </a:solidFill>
                <a:latin typeface="微软雅黑" panose="020B0503020204020204" pitchFamily="34" charset="-122"/>
                <a:ea typeface="微软雅黑" panose="020B0503020204020204" pitchFamily="34" charset="-122"/>
                <a:sym typeface="+mn-ea"/>
              </a:rPr>
              <a:t>2.3.4</a:t>
            </a:r>
            <a:r>
              <a:rPr lang="en-US" altLang="x-none" sz="3735" dirty="0">
                <a:solidFill>
                  <a:srgbClr val="0070C0"/>
                </a:solidFill>
                <a:latin typeface="Franklin Gothic Medium" panose="020B0603020102020204" pitchFamily="2" charset="0"/>
                <a:ea typeface="微软雅黑" panose="020B0503020204020204" pitchFamily="34" charset="-122"/>
                <a:sym typeface="Franklin Gothic Medium" panose="020B0603020102020204" pitchFamily="2" charset="0"/>
              </a:rPr>
              <a:t> </a:t>
            </a:r>
            <a:r>
              <a:rPr lang="zh-CN" altLang="en-US" sz="3735" dirty="0">
                <a:solidFill>
                  <a:srgbClr val="0070C0"/>
                </a:solidFill>
                <a:latin typeface="Franklin Gothic Medium" panose="020B0603020102020204" pitchFamily="2" charset="0"/>
                <a:ea typeface="微软雅黑" panose="020B0503020204020204" pitchFamily="34" charset="-122"/>
                <a:sym typeface="Franklin Gothic Medium" panose="020B0603020102020204" pitchFamily="2" charset="0"/>
              </a:rPr>
              <a:t>元字符之边界控制</a:t>
            </a:r>
            <a:endParaRPr lang="zh-CN" altLang="en-US" sz="3735"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1"/>
          <p:cNvSpPr>
            <a:spLocks noGrp="1"/>
          </p:cNvSpPr>
          <p:nvPr>
            <p:ph sz="quarter"/>
          </p:nvPr>
        </p:nvSpPr>
        <p:spPr>
          <a:xfrm>
            <a:off x="228601" y="262468"/>
            <a:ext cx="11615420" cy="5942753"/>
          </a:xfrm>
        </p:spPr>
        <p:txBody>
          <a:bodyPr anchor="t"/>
          <a:lstStyle>
            <a:lvl1pPr lvl="0">
              <a:defRPr sz="2400" kern="1200"/>
            </a:lvl1pPr>
            <a:lvl2pPr lvl="1">
              <a:defRPr sz="2000" kern="1200"/>
            </a:lvl2pPr>
            <a:lvl3pPr lvl="2">
              <a:defRPr sz="1800" kern="1200"/>
            </a:lvl3pPr>
            <a:lvl4pPr lvl="3">
              <a:defRPr sz="1600" kern="1200"/>
            </a:lvl4pPr>
            <a:lvl5pPr lvl="4">
              <a:defRPr sz="1600" kern="1200"/>
            </a:lvl5pPr>
          </a:lstStyle>
          <a:p>
            <a:pPr>
              <a:lnSpc>
                <a:spcPct val="140000"/>
              </a:lnSpc>
              <a:buClr>
                <a:srgbClr val="00B0F0"/>
              </a:buClr>
            </a:pPr>
            <a:endParaRPr sz="2665" dirty="0">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40000"/>
              </a:lnSpc>
              <a:buClr>
                <a:srgbClr val="00B0F0"/>
              </a:buClr>
              <a:buFont typeface="Wingdings" panose="05000000000000000000" pitchFamily="2" charset="2"/>
              <a:buChar char=""/>
            </a:pPr>
            <a:r>
              <a:rPr lang="zh-CN" altLang="en-US"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marL="990600" lvl="1" indent="-381000">
              <a:lnSpc>
                <a:spcPct val="140000"/>
              </a:lnSpc>
              <a:buClr>
                <a:srgbClr val="00B0F0"/>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可以将小原子变成大原子</a:t>
            </a: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a:p>
            <a:pPr marL="990600" lvl="1" indent="-381000">
              <a:lnSpc>
                <a:spcPct val="140000"/>
              </a:lnSpc>
              <a:buClr>
                <a:srgbClr val="00B0F0"/>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小括号中的部分为一个子模式</a:t>
            </a: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a:p>
            <a:pPr marL="1447800" lvl="2" indent="-381000">
              <a:lnSpc>
                <a:spcPct val="140000"/>
              </a:lnSpc>
              <a:buClr>
                <a:srgbClr val="00B0F0"/>
              </a:buClr>
              <a:buFont typeface="Arial" panose="020B0604020202020204" pitchFamily="34" charset="0"/>
              <a:buChar char="•"/>
            </a:pPr>
            <a:r>
              <a:rPr lang="zh-CN" altLang="en-US" sz="2160" dirty="0">
                <a:sym typeface="微软雅黑" panose="020B0503020204020204" pitchFamily="34" charset="-122"/>
              </a:rPr>
              <a:t>可以在第一个括号后加上</a:t>
            </a:r>
            <a:r>
              <a:rPr lang="en-US" altLang="zh-CN" sz="2160" b="1" dirty="0">
                <a:solidFill>
                  <a:srgbClr val="FF0000"/>
                </a:solidFill>
                <a:sym typeface="微软雅黑" panose="020B0503020204020204" pitchFamily="34" charset="-122"/>
              </a:rPr>
              <a:t>?:</a:t>
            </a:r>
            <a:r>
              <a:rPr lang="zh-CN" altLang="en-US" sz="2160" dirty="0">
                <a:sym typeface="微软雅黑" panose="020B0503020204020204" pitchFamily="34" charset="-122"/>
              </a:rPr>
              <a:t>取消子模式</a:t>
            </a:r>
            <a:endParaRPr lang="zh-CN" altLang="en-US" sz="2160" dirty="0">
              <a:latin typeface="微软雅黑" panose="020B0503020204020204" pitchFamily="34" charset="-122"/>
              <a:ea typeface="微软雅黑" panose="020B0503020204020204" pitchFamily="34" charset="-122"/>
              <a:sym typeface="微软雅黑" panose="020B0503020204020204" pitchFamily="34" charset="-122"/>
            </a:endParaRPr>
          </a:p>
          <a:p>
            <a:pPr marL="1447800" lvl="2" indent="-381000">
              <a:lnSpc>
                <a:spcPct val="140000"/>
              </a:lnSpc>
              <a:buClr>
                <a:srgbClr val="00B0F0"/>
              </a:buClr>
              <a:buFont typeface="Arial" panose="020B0604020202020204" pitchFamily="34" charset="0"/>
              <a:buChar char="•"/>
            </a:pPr>
            <a:r>
              <a:rPr lang="zh-CN" altLang="en-US" sz="2160" dirty="0">
                <a:latin typeface="微软雅黑" panose="020B0503020204020204" pitchFamily="34" charset="-122"/>
                <a:ea typeface="微软雅黑" panose="020B0503020204020204" pitchFamily="34" charset="-122"/>
                <a:sym typeface="微软雅黑" panose="020B0503020204020204" pitchFamily="34" charset="-122"/>
              </a:rPr>
              <a:t>子模式可以被反向引用  </a:t>
            </a:r>
            <a:r>
              <a:rPr lang="en-US" altLang="zh-CN" sz="216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160"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16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2160" dirty="0">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16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40000"/>
              </a:lnSpc>
              <a:buClr>
                <a:srgbClr val="00B0F0"/>
              </a:buClr>
            </a:pPr>
            <a:endParaRPr lang="en-GB" altLang="zh-CN" sz="2135"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buClr>
                <a:srgbClr val="00B0F0"/>
              </a:buClr>
              <a:buFont typeface="Wingdings" panose="05000000000000000000" pitchFamily="2" charset="2"/>
              <a:buChar char=""/>
            </a:pPr>
            <a:endParaRPr lang="zh-CN" altLang="en-US" sz="1865" dirty="0">
              <a:latin typeface="微软雅黑" panose="020B0503020204020204" pitchFamily="34" charset="-122"/>
              <a:ea typeface="微软雅黑" panose="020B0503020204020204" pitchFamily="34" charset="-122"/>
            </a:endParaRPr>
          </a:p>
          <a:p>
            <a:pPr marL="381000" indent="-381000">
              <a:buClr>
                <a:srgbClr val="00B0F0"/>
              </a:buClr>
              <a:buFont typeface="Wingdings" panose="05000000000000000000" pitchFamily="2" charset="2"/>
              <a:buChar char=""/>
            </a:pPr>
            <a:endParaRPr lang="en-US" altLang="x-none" sz="1865" dirty="0">
              <a:latin typeface="微软雅黑" panose="020B0503020204020204" pitchFamily="34" charset="-122"/>
              <a:ea typeface="微软雅黑" panose="020B0503020204020204" pitchFamily="34" charset="-122"/>
              <a:sym typeface="宋体" panose="02010600030101010101" pitchFamily="2" charset="-122"/>
            </a:endParaRPr>
          </a:p>
          <a:p>
            <a:pPr marL="381000" indent="-381000">
              <a:buClr>
                <a:srgbClr val="00B0F0"/>
              </a:buClr>
            </a:pPr>
            <a:endParaRPr lang="zh-CN" altLang="en-US" sz="3200" dirty="0">
              <a:latin typeface="微软雅黑" panose="020B0503020204020204" pitchFamily="34" charset="-122"/>
              <a:ea typeface="微软雅黑" panose="020B0503020204020204" pitchFamily="34" charset="-122"/>
            </a:endParaRPr>
          </a:p>
        </p:txBody>
      </p:sp>
      <p:sp>
        <p:nvSpPr>
          <p:cNvPr id="12292" name="标题 2"/>
          <p:cNvSpPr>
            <a:spLocks noGrp="1"/>
          </p:cNvSpPr>
          <p:nvPr>
            <p:ph type="ctrTitle"/>
          </p:nvPr>
        </p:nvSpPr>
        <p:spPr>
          <a:xfrm>
            <a:off x="229447" y="169333"/>
            <a:ext cx="8936567" cy="811107"/>
          </a:xfrm>
          <a:solidFill>
            <a:schemeClr val="bg1"/>
          </a:solidFill>
        </p:spPr>
        <p:txBody>
          <a:bodyPr anchor="ctr"/>
          <a:lstStyle/>
          <a:p>
            <a:pPr algn="l"/>
            <a:r>
              <a:rPr lang="en-US" altLang="zh-CN" sz="3735" dirty="0">
                <a:solidFill>
                  <a:srgbClr val="0070C0"/>
                </a:solidFill>
                <a:latin typeface="微软雅黑" panose="020B0503020204020204" pitchFamily="34" charset="-122"/>
                <a:ea typeface="微软雅黑" panose="020B0503020204020204" pitchFamily="34" charset="-122"/>
                <a:sym typeface="+mn-ea"/>
              </a:rPr>
              <a:t>2.3.5 </a:t>
            </a:r>
            <a:r>
              <a:rPr lang="zh-CN" altLang="en-US" sz="3735" dirty="0">
                <a:solidFill>
                  <a:srgbClr val="0070C0"/>
                </a:solidFill>
                <a:latin typeface="微软雅黑" panose="020B0503020204020204" pitchFamily="34" charset="-122"/>
                <a:ea typeface="微软雅黑" panose="020B0503020204020204" pitchFamily="34" charset="-122"/>
                <a:sym typeface="+mn-ea"/>
              </a:rPr>
              <a:t>元字符之子模式单元</a:t>
            </a:r>
            <a:endParaRPr lang="zh-CN" altLang="en-US" sz="3735" dirty="0">
              <a:solidFill>
                <a:srgbClr val="0070C0"/>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257040" y="4450171"/>
            <a:ext cx="7653867" cy="19380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CN" sz="2400" dirty="0">
                <a:solidFill>
                  <a:srgbClr val="FFC000"/>
                </a:solidFill>
              </a:rPr>
              <a:t>//</a:t>
            </a:r>
            <a:r>
              <a:rPr lang="zh-CN" altLang="en-US" sz="2400" dirty="0">
                <a:solidFill>
                  <a:srgbClr val="FFC000"/>
                </a:solidFill>
              </a:rPr>
              <a:t>子模式反向引用</a:t>
            </a:r>
            <a:endParaRPr lang="zh-CN" altLang="en-US" sz="2400" dirty="0"/>
          </a:p>
          <a:p>
            <a:r>
              <a:rPr lang="zh-CN" altLang="en-US" sz="2400" dirty="0"/>
              <a:t>$pattern = '/\d{2,4</a:t>
            </a:r>
            <a:r>
              <a:rPr lang="zh-CN" altLang="en-US" sz="2400" dirty="0" smtClean="0"/>
              <a:t>}(</a:t>
            </a:r>
            <a:r>
              <a:rPr lang="en-US" altLang="zh-CN" sz="2400" dirty="0" smtClean="0"/>
              <a:t>\</a:t>
            </a:r>
            <a:r>
              <a:rPr lang="zh-CN" altLang="en-US" sz="2400" dirty="0" smtClean="0"/>
              <a:t>-|\/)\</a:t>
            </a:r>
            <a:r>
              <a:rPr lang="zh-CN" altLang="en-US" sz="2400" dirty="0"/>
              <a:t>d{2,4}\1\d{2,4}/';</a:t>
            </a:r>
            <a:endParaRPr lang="zh-CN" altLang="en-US" sz="2400" dirty="0"/>
          </a:p>
          <a:p>
            <a:r>
              <a:rPr lang="zh-CN" altLang="en-US" sz="2400" dirty="0"/>
              <a:t>$str="2014-01-01 2014/04/01 2014/01-01 2014-01/01";</a:t>
            </a:r>
            <a:endParaRPr lang="zh-CN" altLang="en-US" sz="2400" dirty="0"/>
          </a:p>
          <a:p>
            <a:r>
              <a:rPr lang="zh-CN" altLang="en-US" sz="2400" dirty="0"/>
              <a:t>preg_match_all($pattern,$str,$arr);</a:t>
            </a:r>
            <a:endParaRPr lang="zh-CN" altLang="en-US" sz="2400" dirty="0"/>
          </a:p>
          <a:p>
            <a:r>
              <a:rPr lang="en-US" altLang="zh-CN" sz="2400" dirty="0" err="1"/>
              <a:t>print_r</a:t>
            </a:r>
            <a:r>
              <a:rPr lang="en-US" altLang="zh-CN" sz="2400" dirty="0"/>
              <a:t>($</a:t>
            </a:r>
            <a:r>
              <a:rPr lang="en-US" altLang="zh-CN" sz="2400" dirty="0" err="1"/>
              <a:t>arr</a:t>
            </a:r>
            <a:r>
              <a:rPr lang="en-US" altLang="zh-CN" sz="2400" dirty="0"/>
              <a:t>);</a:t>
            </a:r>
            <a:endParaRPr lang="en-US" altLang="zh-CN" sz="2400" dirty="0"/>
          </a:p>
        </p:txBody>
      </p:sp>
      <p:sp>
        <p:nvSpPr>
          <p:cNvPr id="4" name="文本框 3"/>
          <p:cNvSpPr txBox="1"/>
          <p:nvPr/>
        </p:nvSpPr>
        <p:spPr>
          <a:xfrm>
            <a:off x="6584950" y="659130"/>
            <a:ext cx="5356860" cy="34150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p>
            <a:r>
              <a:rPr lang="zh-CN" altLang="en-US" sz="2400" dirty="0">
                <a:solidFill>
                  <a:srgbClr val="FFC000"/>
                </a:solidFill>
                <a:sym typeface="+mn-ea"/>
              </a:rPr>
              <a:t>//将多个小原子变成大原子</a:t>
            </a:r>
            <a:endParaRPr lang="zh-CN" altLang="en-US" sz="2400" dirty="0"/>
          </a:p>
          <a:p>
            <a:r>
              <a:rPr lang="zh-CN" altLang="en-US" sz="2400" dirty="0">
                <a:sym typeface="+mn-ea"/>
              </a:rPr>
              <a:t>$str="You veryvery good,very beautiful!";</a:t>
            </a:r>
            <a:endParaRPr lang="zh-CN" altLang="en-US" sz="2400" dirty="0"/>
          </a:p>
          <a:p>
            <a:r>
              <a:rPr lang="zh-CN" altLang="en-US" sz="2400" dirty="0">
                <a:sym typeface="+mn-ea"/>
              </a:rPr>
              <a:t>$regex</a:t>
            </a:r>
            <a:r>
              <a:rPr lang="en-US" altLang="zh-CN" sz="2400" dirty="0">
                <a:sym typeface="+mn-ea"/>
              </a:rPr>
              <a:t>1</a:t>
            </a:r>
            <a:r>
              <a:rPr lang="zh-CN" altLang="en-US" sz="2400" dirty="0">
                <a:sym typeface="+mn-ea"/>
              </a:rPr>
              <a:t>='/(</a:t>
            </a:r>
            <a:r>
              <a:rPr lang="zh-CN" altLang="en-US" sz="2400" dirty="0">
                <a:sym typeface="+mn-ea"/>
              </a:rPr>
              <a:t>very</a:t>
            </a:r>
            <a:r>
              <a:rPr lang="zh-CN" altLang="en-US" sz="2400" dirty="0">
                <a:sym typeface="+mn-ea"/>
              </a:rPr>
              <a:t>)+/';  </a:t>
            </a:r>
            <a:endParaRPr lang="zh-CN" altLang="en-US" sz="2400" dirty="0">
              <a:sym typeface="+mn-ea"/>
            </a:endParaRPr>
          </a:p>
          <a:p>
            <a:r>
              <a:rPr lang="zh-CN" altLang="en-US" sz="2400"/>
              <a:t>preg_match_all($regex</a:t>
            </a:r>
            <a:r>
              <a:rPr lang="en-US" altLang="zh-CN" sz="2400"/>
              <a:t>1</a:t>
            </a:r>
            <a:r>
              <a:rPr lang="zh-CN" altLang="en-US" sz="2400"/>
              <a:t>,$str,$arr</a:t>
            </a:r>
            <a:r>
              <a:rPr lang="en-US" altLang="zh-CN" sz="2400"/>
              <a:t>1</a:t>
            </a:r>
            <a:r>
              <a:rPr lang="zh-CN" altLang="en-US" sz="2400"/>
              <a:t>);</a:t>
            </a:r>
            <a:endParaRPr lang="zh-CN" altLang="en-US" sz="2400"/>
          </a:p>
          <a:p>
            <a:r>
              <a:rPr lang="en-US" altLang="zh-CN" sz="2400"/>
              <a:t>print_r($arr1);</a:t>
            </a:r>
            <a:endParaRPr lang="zh-CN" altLang="en-US" sz="2400"/>
          </a:p>
          <a:p>
            <a:r>
              <a:rPr lang="en-US" altLang="zh-CN" sz="2400">
                <a:solidFill>
                  <a:srgbClr val="FFC000"/>
                </a:solidFill>
              </a:rPr>
              <a:t>//</a:t>
            </a:r>
            <a:r>
              <a:rPr lang="zh-CN" altLang="en-US" sz="2400">
                <a:solidFill>
                  <a:srgbClr val="FFC000"/>
                </a:solidFill>
              </a:rPr>
              <a:t>取消子模式</a:t>
            </a:r>
            <a:endParaRPr lang="zh-CN" altLang="en-US" sz="2400"/>
          </a:p>
          <a:p>
            <a:r>
              <a:rPr lang="zh-CN" altLang="en-US" sz="2400"/>
              <a:t>$regex</a:t>
            </a:r>
            <a:r>
              <a:rPr lang="en-US" altLang="zh-CN" sz="2400"/>
              <a:t>2</a:t>
            </a:r>
            <a:r>
              <a:rPr lang="zh-CN" altLang="en-US" sz="2400"/>
              <a:t>='/(?:</a:t>
            </a:r>
            <a:r>
              <a:rPr lang="zh-CN" altLang="en-US" sz="2400" dirty="0">
                <a:sym typeface="+mn-ea"/>
              </a:rPr>
              <a:t>very</a:t>
            </a:r>
            <a:r>
              <a:rPr lang="zh-CN" altLang="en-US" sz="2400"/>
              <a:t>)+/';  preg_match_all($regex</a:t>
            </a:r>
            <a:r>
              <a:rPr lang="en-US" altLang="zh-CN" sz="2400"/>
              <a:t>2</a:t>
            </a:r>
            <a:r>
              <a:rPr lang="zh-CN" altLang="en-US" sz="2400"/>
              <a:t>,$str,$arr</a:t>
            </a:r>
            <a:r>
              <a:rPr lang="en-US" altLang="zh-CN" sz="2400"/>
              <a:t>2</a:t>
            </a:r>
            <a:r>
              <a:rPr lang="zh-CN" altLang="en-US" sz="2400"/>
              <a:t>);</a:t>
            </a:r>
            <a:endParaRPr lang="zh-CN" altLang="en-US" sz="2400"/>
          </a:p>
          <a:p>
            <a:r>
              <a:rPr lang="en-US" altLang="zh-CN" sz="2400"/>
              <a:t>print_r($arr2);</a:t>
            </a:r>
            <a:endParaRPr lang="en-US" altLang="zh-C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1"/>
          <p:cNvSpPr>
            <a:spLocks noGrp="1"/>
          </p:cNvSpPr>
          <p:nvPr>
            <p:ph sz="quarter"/>
          </p:nvPr>
        </p:nvSpPr>
        <p:spPr>
          <a:xfrm>
            <a:off x="411057" y="1108922"/>
            <a:ext cx="11615420" cy="5247640"/>
          </a:xfrm>
        </p:spPr>
        <p:txBody>
          <a:bodyPr anchor="t"/>
          <a:lstStyle>
            <a:lvl1pPr lvl="0">
              <a:defRPr sz="2400" kern="1200"/>
            </a:lvl1pPr>
            <a:lvl2pPr lvl="1">
              <a:defRPr sz="2000" kern="1200"/>
            </a:lvl2pPr>
            <a:lvl3pPr lvl="2">
              <a:defRPr sz="1800" kern="1200"/>
            </a:lvl3pPr>
            <a:lvl4pPr lvl="3">
              <a:defRPr sz="1600" kern="1200"/>
            </a:lvl4pPr>
            <a:lvl5pPr lvl="4">
              <a:defRPr sz="1600" kern="1200"/>
            </a:lvl5pPr>
          </a:lstStyle>
          <a:p>
            <a:pPr marL="381000" indent="-381000" algn="l">
              <a:lnSpc>
                <a:spcPct val="140000"/>
              </a:lnSpc>
              <a:buClr>
                <a:srgbClr val="00B0F0"/>
              </a:buClr>
              <a:buFont typeface="Wingdings" panose="05000000000000000000" pitchFamily="2" charset="2"/>
              <a:buChar char=""/>
            </a:pPr>
            <a:r>
              <a:rPr lang="en-US" sz="2665"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i  </a:t>
            </a:r>
            <a:r>
              <a:rPr lang="en-US" sz="2665"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65" dirty="0">
                <a:latin typeface="微软雅黑" panose="020B0503020204020204" pitchFamily="34" charset="-122"/>
                <a:ea typeface="微软雅黑" panose="020B0503020204020204" pitchFamily="34" charset="-122"/>
                <a:sym typeface="微软雅黑" panose="020B0503020204020204" pitchFamily="34" charset="-122"/>
              </a:rPr>
              <a:t>忽略大小写</a:t>
            </a:r>
            <a:endParaRPr lang="zh-CN" altLang="en-US" sz="2665" dirty="0">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40000"/>
              </a:lnSpc>
              <a:buClr>
                <a:srgbClr val="00B0F0"/>
              </a:buClr>
              <a:buFont typeface="Wingdings" panose="05000000000000000000" pitchFamily="2" charset="2"/>
              <a:buChar char=""/>
            </a:pPr>
            <a:r>
              <a:rPr lang="en-US" sz="2665"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s</a:t>
            </a:r>
            <a:r>
              <a:rPr lang="en-US" sz="2665"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65" dirty="0">
                <a:latin typeface="微软雅黑" panose="020B0503020204020204" pitchFamily="34" charset="-122"/>
                <a:ea typeface="微软雅黑" panose="020B0503020204020204" pitchFamily="34" charset="-122"/>
                <a:sym typeface="微软雅黑" panose="020B0503020204020204" pitchFamily="34" charset="-122"/>
              </a:rPr>
              <a:t>让</a:t>
            </a:r>
            <a:r>
              <a:rPr lang="en-US" altLang="zh-CN" sz="2665"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65" dirty="0">
                <a:latin typeface="微软雅黑" panose="020B0503020204020204" pitchFamily="34" charset="-122"/>
                <a:ea typeface="微软雅黑" panose="020B0503020204020204" pitchFamily="34" charset="-122"/>
                <a:sym typeface="微软雅黑" panose="020B0503020204020204" pitchFamily="34" charset="-122"/>
              </a:rPr>
              <a:t>可以匹配到换行符</a:t>
            </a:r>
            <a:endParaRPr lang="zh-CN" altLang="en-US" sz="2665" dirty="0">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40000"/>
              </a:lnSpc>
              <a:buClr>
                <a:srgbClr val="00B0F0"/>
              </a:buClr>
              <a:buFont typeface="Wingdings" panose="05000000000000000000" pitchFamily="2" charset="2"/>
              <a:buChar char=""/>
            </a:pPr>
            <a:r>
              <a:rPr lang="en-US" sz="2665"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x</a:t>
            </a:r>
            <a:r>
              <a:rPr lang="en-US" sz="2665"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65" dirty="0">
                <a:latin typeface="微软雅黑" panose="020B0503020204020204" pitchFamily="34" charset="-122"/>
                <a:ea typeface="微软雅黑" panose="020B0503020204020204" pitchFamily="34" charset="-122"/>
                <a:sym typeface="微软雅黑" panose="020B0503020204020204" pitchFamily="34" charset="-122"/>
              </a:rPr>
              <a:t>忽</a:t>
            </a:r>
            <a:r>
              <a:rPr lang="zh-CN" altLang="en-US" sz="2665" dirty="0" smtClean="0">
                <a:latin typeface="微软雅黑" panose="020B0503020204020204" pitchFamily="34" charset="-122"/>
                <a:ea typeface="微软雅黑" panose="020B0503020204020204" pitchFamily="34" charset="-122"/>
                <a:sym typeface="微软雅黑" panose="020B0503020204020204" pitchFamily="34" charset="-122"/>
              </a:rPr>
              <a:t>略正则中空</a:t>
            </a:r>
            <a:r>
              <a:rPr lang="zh-CN" altLang="en-US" sz="2665" dirty="0">
                <a:latin typeface="微软雅黑" panose="020B0503020204020204" pitchFamily="34" charset="-122"/>
                <a:ea typeface="微软雅黑" panose="020B0503020204020204" pitchFamily="34" charset="-122"/>
                <a:sym typeface="微软雅黑" panose="020B0503020204020204" pitchFamily="34" charset="-122"/>
              </a:rPr>
              <a:t>白字符</a:t>
            </a:r>
            <a:endParaRPr lang="en-US" sz="2665" dirty="0">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40000"/>
              </a:lnSpc>
              <a:buClr>
                <a:srgbClr val="00B0F0"/>
              </a:buClr>
              <a:buFont typeface="Wingdings" panose="05000000000000000000" pitchFamily="2" charset="2"/>
              <a:buChar char=""/>
            </a:pPr>
            <a:r>
              <a:rPr lang="en-US" sz="2665"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U </a:t>
            </a:r>
            <a:r>
              <a:rPr lang="en-US" sz="2665"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65" dirty="0">
                <a:latin typeface="微软雅黑" panose="020B0503020204020204" pitchFamily="34" charset="-122"/>
                <a:ea typeface="微软雅黑" panose="020B0503020204020204" pitchFamily="34" charset="-122"/>
                <a:sym typeface="微软雅黑" panose="020B0503020204020204" pitchFamily="34" charset="-122"/>
              </a:rPr>
              <a:t>取消贪婪匹配</a:t>
            </a:r>
            <a:endParaRPr lang="zh-CN" altLang="en-US" sz="2665" dirty="0">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40000"/>
              </a:lnSpc>
              <a:buClr>
                <a:srgbClr val="00B0F0"/>
              </a:buClr>
              <a:buFont typeface="Wingdings" panose="05000000000000000000" pitchFamily="2" charset="2"/>
              <a:buChar char=""/>
            </a:pPr>
            <a:r>
              <a:rPr lang="en-US" altLang="zh-CN" sz="2665"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m</a:t>
            </a:r>
            <a:r>
              <a:rPr lang="en-US" altLang="zh-CN" sz="2665"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65" dirty="0">
                <a:latin typeface="微软雅黑" panose="020B0503020204020204" pitchFamily="34" charset="-122"/>
                <a:ea typeface="微软雅黑" panose="020B0503020204020204" pitchFamily="34" charset="-122"/>
                <a:sym typeface="微软雅黑" panose="020B0503020204020204" pitchFamily="34" charset="-122"/>
              </a:rPr>
              <a:t>将字符串视为多行，在</a:t>
            </a:r>
            <a:r>
              <a:rPr lang="en-US" altLang="zh-CN" sz="2665"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65" dirty="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665"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65" dirty="0">
                <a:latin typeface="微软雅黑" panose="020B0503020204020204" pitchFamily="34" charset="-122"/>
                <a:ea typeface="微软雅黑" panose="020B0503020204020204" pitchFamily="34" charset="-122"/>
                <a:sym typeface="微软雅黑" panose="020B0503020204020204" pitchFamily="34" charset="-122"/>
              </a:rPr>
              <a:t>时将会对每一行开始的结束进行匹配</a:t>
            </a:r>
            <a:endParaRPr lang="zh-CN" altLang="en-US" sz="2665" dirty="0">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lnSpc>
                <a:spcPct val="140000"/>
              </a:lnSpc>
              <a:buClr>
                <a:srgbClr val="00B0F0"/>
              </a:buClr>
              <a:buFont typeface="Wingdings" panose="05000000000000000000" pitchFamily="2" charset="2"/>
              <a:buChar char=""/>
            </a:pPr>
            <a:r>
              <a:rPr lang="en-US" altLang="zh-CN" sz="2665"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e   </a:t>
            </a:r>
            <a:r>
              <a:rPr lang="zh-CN" altLang="en-US" sz="2665"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替换时执行替换字符串中的语句</a:t>
            </a:r>
            <a:endParaRPr lang="zh-CN" altLang="en-US" sz="2665"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40000"/>
              </a:lnSpc>
              <a:buClr>
                <a:srgbClr val="00B0F0"/>
              </a:buClr>
            </a:pPr>
            <a:endParaRPr lang="en-GB" altLang="zh-CN" sz="1865" dirty="0">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40000"/>
              </a:lnSpc>
              <a:buClr>
                <a:srgbClr val="00B0F0"/>
              </a:buCl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gn="l">
              <a:buClr>
                <a:srgbClr val="00B0F0"/>
              </a:buClr>
              <a:buFont typeface="Wingdings" panose="05000000000000000000" pitchFamily="2" charset="2"/>
              <a:buChar char=""/>
            </a:pPr>
            <a:endParaRPr lang="zh-CN" altLang="en-US" sz="1865" dirty="0">
              <a:latin typeface="微软雅黑" panose="020B0503020204020204" pitchFamily="34" charset="-122"/>
              <a:ea typeface="微软雅黑" panose="020B0503020204020204" pitchFamily="34" charset="-122"/>
            </a:endParaRPr>
          </a:p>
          <a:p>
            <a:pPr marL="381000" indent="-381000" algn="l">
              <a:buClr>
                <a:srgbClr val="00B0F0"/>
              </a:buClr>
              <a:buFont typeface="Wingdings" panose="05000000000000000000" pitchFamily="2" charset="2"/>
              <a:buChar char=""/>
            </a:pPr>
            <a:endParaRPr lang="en-US" altLang="x-none" sz="1865" dirty="0">
              <a:latin typeface="微软雅黑" panose="020B0503020204020204" pitchFamily="34" charset="-122"/>
              <a:ea typeface="微软雅黑" panose="020B0503020204020204" pitchFamily="34" charset="-122"/>
              <a:sym typeface="宋体" panose="02010600030101010101" pitchFamily="2" charset="-122"/>
            </a:endParaRPr>
          </a:p>
          <a:p>
            <a:pPr marL="381000" indent="-381000" algn="l">
              <a:buClr>
                <a:srgbClr val="00B0F0"/>
              </a:buClr>
            </a:pPr>
            <a:endParaRPr lang="zh-CN" altLang="en-US" sz="3200" dirty="0">
              <a:latin typeface="微软雅黑" panose="020B0503020204020204" pitchFamily="34" charset="-122"/>
              <a:ea typeface="微软雅黑" panose="020B0503020204020204" pitchFamily="34" charset="-122"/>
            </a:endParaRPr>
          </a:p>
        </p:txBody>
      </p:sp>
      <p:sp>
        <p:nvSpPr>
          <p:cNvPr id="12292" name="标题 2"/>
          <p:cNvSpPr>
            <a:spLocks noGrp="1"/>
          </p:cNvSpPr>
          <p:nvPr>
            <p:ph type="ctrTitle"/>
          </p:nvPr>
        </p:nvSpPr>
        <p:spPr>
          <a:xfrm>
            <a:off x="228600" y="169334"/>
            <a:ext cx="10972800" cy="810684"/>
          </a:xfrm>
        </p:spPr>
        <p:txBody>
          <a:bodyPr anchor="ctr"/>
          <a:lstStyle/>
          <a:p>
            <a:pPr algn="l"/>
            <a:r>
              <a:rPr lang="en-US" sz="3735" dirty="0">
                <a:solidFill>
                  <a:srgbClr val="0070C0"/>
                </a:solidFill>
                <a:latin typeface="微软雅黑" panose="020B0503020204020204" pitchFamily="34" charset="-122"/>
                <a:ea typeface="微软雅黑" panose="020B0503020204020204" pitchFamily="34" charset="-122"/>
                <a:sym typeface="+mn-ea"/>
              </a:rPr>
              <a:t>2.4</a:t>
            </a:r>
            <a:r>
              <a:rPr lang="en-US" altLang="x-none" sz="3735" dirty="0">
                <a:solidFill>
                  <a:srgbClr val="0070C0"/>
                </a:solidFill>
                <a:latin typeface="Franklin Gothic Medium" panose="020B0603020102020204" pitchFamily="2" charset="0"/>
                <a:ea typeface="微软雅黑" panose="020B0503020204020204" pitchFamily="34" charset="-122"/>
                <a:sym typeface="Franklin Gothic Medium" panose="020B0603020102020204" pitchFamily="2" charset="0"/>
              </a:rPr>
              <a:t> </a:t>
            </a:r>
            <a:r>
              <a:rPr lang="zh-CN" altLang="en-US" sz="3735" dirty="0">
                <a:solidFill>
                  <a:srgbClr val="0070C0"/>
                </a:solidFill>
                <a:latin typeface="Franklin Gothic Medium" panose="020B0603020102020204" pitchFamily="2" charset="0"/>
                <a:ea typeface="微软雅黑" panose="020B0503020204020204" pitchFamily="34" charset="-122"/>
                <a:sym typeface="Franklin Gothic Medium" panose="020B0603020102020204" pitchFamily="2" charset="0"/>
              </a:rPr>
              <a:t>模式修正符</a:t>
            </a:r>
            <a:endParaRPr lang="zh-CN" altLang="en-US" sz="3735"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3"/>
          <p:cNvSpPr>
            <a:spLocks noGrp="1"/>
          </p:cNvSpPr>
          <p:nvPr>
            <p:ph type="title" idx="4294967295"/>
          </p:nvPr>
        </p:nvSpPr>
        <p:spPr>
          <a:xfrm>
            <a:off x="432012" y="260773"/>
            <a:ext cx="8229600" cy="792163"/>
          </a:xfrm>
          <a:prstGeom prst="rect">
            <a:avLst/>
          </a:prstGeom>
          <a:noFill/>
          <a:ln w="9525">
            <a:noFill/>
            <a:miter/>
          </a:ln>
        </p:spPr>
        <p:txBody>
          <a:bodyPr vert="horz" wrap="square" anchor="ctr"/>
          <a:lstStyle/>
          <a:p>
            <a:r>
              <a:rPr lang="zh-CN" altLang="en-US" sz="4000">
                <a:solidFill>
                  <a:srgbClr val="0070C0"/>
                </a:solidFill>
                <a:latin typeface="微软雅黑" panose="020B0503020204020204" pitchFamily="34" charset="-122"/>
                <a:sym typeface="Arial" panose="020B0604020202020204" pitchFamily="34" charset="0"/>
              </a:rPr>
              <a:t>模式匹配的优先级</a:t>
            </a:r>
            <a:endParaRPr lang="zh-CN" altLang="en-US" sz="4000">
              <a:solidFill>
                <a:srgbClr val="0070C0"/>
              </a:solidFill>
              <a:latin typeface="微软雅黑" panose="020B0503020204020204" pitchFamily="34" charset="-122"/>
              <a:sym typeface="Arial" panose="020B0604020202020204" pitchFamily="34" charset="0"/>
            </a:endParaRPr>
          </a:p>
        </p:txBody>
      </p:sp>
      <p:graphicFrame>
        <p:nvGraphicFramePr>
          <p:cNvPr id="25603" name="内容占位符 25602"/>
          <p:cNvGraphicFramePr>
            <a:graphicFrameLocks noGrp="1"/>
          </p:cNvGraphicFramePr>
          <p:nvPr>
            <p:ph idx="4294967295"/>
          </p:nvPr>
        </p:nvGraphicFramePr>
        <p:xfrm>
          <a:off x="911860" y="1413934"/>
          <a:ext cx="9719734" cy="3743113"/>
        </p:xfrm>
        <a:graphic>
          <a:graphicData uri="http://schemas.openxmlformats.org/drawingml/2006/table">
            <a:tbl>
              <a:tblPr/>
              <a:tblGrid>
                <a:gridCol w="922020"/>
                <a:gridCol w="4021667"/>
                <a:gridCol w="4776047"/>
              </a:tblGrid>
              <a:tr h="62399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zh-CN" altLang="en-US" sz="2000" dirty="0">
                          <a:solidFill>
                            <a:schemeClr val="bg1"/>
                          </a:solidFill>
                          <a:latin typeface="Franklin Gothic Medium" panose="020B0603020102020204" pitchFamily="2" charset="0"/>
                          <a:ea typeface="微软雅黑" panose="020B0503020204020204" pitchFamily="34" charset="-122"/>
                          <a:sym typeface="Arial" panose="020B0604020202020204" pitchFamily="34" charset="0"/>
                        </a:rPr>
                        <a:t>顺序</a:t>
                      </a:r>
                      <a:endParaRPr lang="zh-CN" altLang="en-US" sz="2000" dirty="0">
                        <a:solidFill>
                          <a:schemeClr val="bg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a:gsLst>
                        <a:gs pos="0">
                          <a:srgbClr val="007BD3"/>
                        </a:gs>
                        <a:gs pos="100000">
                          <a:srgbClr val="034373"/>
                        </a:gs>
                      </a:gsLst>
                      <a:lin ang="5400000" scaled="0"/>
                    </a:gra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zh-CN" altLang="en-US" sz="2000">
                          <a:solidFill>
                            <a:schemeClr val="bg1"/>
                          </a:solidFill>
                          <a:latin typeface="Franklin Gothic Medium" panose="020B0603020102020204" pitchFamily="2" charset="0"/>
                          <a:ea typeface="微软雅黑" panose="020B0503020204020204" pitchFamily="34" charset="-122"/>
                          <a:sym typeface="Arial" panose="020B0604020202020204" pitchFamily="34" charset="0"/>
                        </a:rPr>
                        <a:t>元字符</a:t>
                      </a:r>
                      <a:endParaRPr lang="zh-CN" altLang="en-US" sz="2000">
                        <a:solidFill>
                          <a:schemeClr val="bg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a:gsLst>
                        <a:gs pos="0">
                          <a:srgbClr val="007BD3"/>
                        </a:gs>
                        <a:gs pos="100000">
                          <a:srgbClr val="034373"/>
                        </a:gs>
                      </a:gsLst>
                      <a:lin ang="5400000" scaled="0"/>
                    </a:gra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zh-CN" altLang="en-US" sz="2000">
                          <a:solidFill>
                            <a:schemeClr val="bg1"/>
                          </a:solidFill>
                          <a:latin typeface="Franklin Gothic Medium" panose="020B0603020102020204" pitchFamily="2" charset="0"/>
                          <a:ea typeface="微软雅黑" panose="020B0503020204020204" pitchFamily="34" charset="-122"/>
                          <a:sym typeface="Arial" panose="020B0604020202020204" pitchFamily="34" charset="0"/>
                        </a:rPr>
                        <a:t>描述</a:t>
                      </a:r>
                      <a:endParaRPr lang="zh-CN" altLang="en-US" sz="2000">
                        <a:solidFill>
                          <a:schemeClr val="bg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a:gsLst>
                        <a:gs pos="0">
                          <a:srgbClr val="007BD3"/>
                        </a:gs>
                        <a:gs pos="100000">
                          <a:srgbClr val="034373"/>
                        </a:gs>
                      </a:gsLst>
                      <a:lin ang="5400000" scaled="0"/>
                    </a:gradFill>
                  </a:tcPr>
                </a:tc>
              </a:tr>
              <a:tr h="623147">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1</a:t>
                      </a:r>
                      <a:endPar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a:t>
                      </a:r>
                      <a:endPar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zh-CN" altLang="en-US" sz="200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转义字符</a:t>
                      </a:r>
                      <a:endParaRPr lang="zh-CN" altLang="en-US" sz="200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484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2</a:t>
                      </a:r>
                      <a:endPar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  (?:)  (?=)  []</a:t>
                      </a:r>
                      <a:endPar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zh-CN" altLang="en-US" sz="200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模式单元和原子表</a:t>
                      </a:r>
                      <a:endParaRPr lang="zh-CN" altLang="en-US" sz="200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99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3</a:t>
                      </a:r>
                      <a:endPar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  +   ?  {n}  {n,} {n,m}</a:t>
                      </a:r>
                      <a:endPar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zh-CN" altLang="en-US" sz="200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重复匹配</a:t>
                      </a:r>
                      <a:endParaRPr lang="zh-CN" altLang="en-US" sz="200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147">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4</a:t>
                      </a:r>
                      <a:endPar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  $  \b  \B  \A   \Z</a:t>
                      </a:r>
                      <a:endPar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zh-CN" altLang="en-US" sz="200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边界限制</a:t>
                      </a:r>
                      <a:endParaRPr lang="zh-CN" altLang="en-US" sz="200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99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5</a:t>
                      </a:r>
                      <a:endPar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a:t>
                      </a:r>
                      <a:endParaRPr lang="en-US" altLang="x-none" sz="2000"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30000"/>
                        </a:lnSpc>
                        <a:buNone/>
                      </a:pPr>
                      <a:r>
                        <a:rPr lang="zh-CN" altLang="en-US" sz="200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模式选择</a:t>
                      </a:r>
                      <a:endParaRPr lang="zh-CN" altLang="en-US" sz="2000">
                        <a:solidFill>
                          <a:schemeClr val="tx1"/>
                        </a:solidFill>
                        <a:latin typeface="Franklin Gothic Medium" panose="020B0603020102020204" pitchFamily="2" charset="0"/>
                        <a:ea typeface="微软雅黑" panose="020B0503020204020204" pitchFamily="34" charset="-122"/>
                        <a:sym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ctrTitle"/>
          </p:nvPr>
        </p:nvSpPr>
        <p:spPr>
          <a:xfrm>
            <a:off x="239184" y="0"/>
            <a:ext cx="10972800" cy="1143000"/>
          </a:xfrm>
        </p:spPr>
        <p:txBody>
          <a:bodyPr anchor="ctr"/>
          <a:lstStyle/>
          <a:p>
            <a:pPr algn="l"/>
            <a:r>
              <a:rPr lang="zh-CN" altLang="en-US" sz="3735" dirty="0">
                <a:solidFill>
                  <a:srgbClr val="0070C0"/>
                </a:solidFill>
                <a:latin typeface="微软雅黑" panose="020B0503020204020204" pitchFamily="34" charset="-122"/>
                <a:ea typeface="微软雅黑" panose="020B0503020204020204" pitchFamily="34" charset="-122"/>
                <a:sym typeface="+mn-ea"/>
              </a:rPr>
              <a:t>思考</a:t>
            </a:r>
            <a:endParaRPr lang="zh-CN" altLang="en-US" sz="3735" dirty="0">
              <a:solidFill>
                <a:srgbClr val="0070C0"/>
              </a:solidFill>
              <a:latin typeface="微软雅黑" panose="020B0503020204020204" pitchFamily="34" charset="-122"/>
              <a:ea typeface="微软雅黑" panose="020B0503020204020204" pitchFamily="34" charset="-122"/>
            </a:endParaRPr>
          </a:p>
        </p:txBody>
      </p:sp>
      <p:sp>
        <p:nvSpPr>
          <p:cNvPr id="12291" name="内容占位符 1"/>
          <p:cNvSpPr>
            <a:spLocks noGrp="1"/>
          </p:cNvSpPr>
          <p:nvPr/>
        </p:nvSpPr>
        <p:spPr>
          <a:xfrm>
            <a:off x="321731" y="991997"/>
            <a:ext cx="11382587" cy="5266189"/>
          </a:xfrm>
          <a:prstGeom prst="rect">
            <a:avLst/>
          </a:prstGeom>
          <a:noFill/>
          <a:ln w="9525">
            <a:noFill/>
            <a:miter/>
          </a:ln>
        </p:spPr>
        <p:txBody>
          <a:bodyPr anchor="t"/>
          <a:lstStyle>
            <a:lvl1pPr lvl="0">
              <a:defRPr sz="2400" kern="1200"/>
            </a:lvl1pPr>
            <a:lvl2pPr lvl="1">
              <a:defRPr sz="2000" kern="1200"/>
            </a:lvl2pPr>
            <a:lvl3pPr lvl="2">
              <a:defRPr sz="1800" kern="1200"/>
            </a:lvl3pPr>
            <a:lvl4pPr lvl="3">
              <a:defRPr sz="1600" kern="1200"/>
            </a:lvl4pPr>
            <a:lvl5pPr lvl="4">
              <a:defRPr sz="1600" kern="1200"/>
            </a:lvl5pPr>
          </a:lstStyle>
          <a:p>
            <a:pPr marL="381000" indent="-381000">
              <a:lnSpc>
                <a:spcPct val="140000"/>
              </a:lnSpc>
              <a:buClr>
                <a:srgbClr val="00B0F0"/>
              </a:buClr>
              <a:buFont typeface="Wingdings" panose="05000000000000000000" pitchFamily="2" charset="2"/>
              <a:buChar char=""/>
            </a:pPr>
            <a:r>
              <a:rPr lang="zh-CN" altLang="en-US" sz="2665"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非空</a:t>
            </a:r>
            <a:endParaRPr lang="zh-CN" altLang="en-US" sz="2665"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40000"/>
              </a:lnSpc>
              <a:buClr>
                <a:srgbClr val="00B0F0"/>
              </a:buClr>
              <a:buFont typeface="Wingdings" panose="05000000000000000000" pitchFamily="2" charset="2"/>
              <a:buChar char=""/>
            </a:pPr>
            <a:r>
              <a:rPr lang="zh-CN" altLang="en-US" sz="2665" b="1"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邮箱</a:t>
            </a:r>
            <a:endParaRPr lang="zh-CN" altLang="en-US" sz="2665" dirty="0" smtClean="0">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40000"/>
              </a:lnSpc>
              <a:buClr>
                <a:srgbClr val="00B0F0"/>
              </a:buClr>
              <a:buFont typeface="Wingdings" panose="05000000000000000000" pitchFamily="2" charset="2"/>
              <a:buChar char=""/>
            </a:pPr>
            <a:r>
              <a:rPr lang="zh-CN" altLang="en-US" sz="2665" b="1" dirty="0" smtClean="0">
                <a:solidFill>
                  <a:srgbClr val="FF0000"/>
                </a:solidFill>
                <a:latin typeface="微软雅黑" panose="020B0503020204020204" pitchFamily="34" charset="-122"/>
                <a:ea typeface="微软雅黑" panose="020B0503020204020204" pitchFamily="34" charset="-122"/>
                <a:sym typeface="+mn-ea"/>
              </a:rPr>
              <a:t>手机号</a:t>
            </a:r>
            <a:endParaRPr lang="zh-CN" altLang="en-US" sz="2665" b="1" dirty="0" smtClean="0">
              <a:solidFill>
                <a:srgbClr val="FF0000"/>
              </a:solidFill>
              <a:latin typeface="微软雅黑" panose="020B0503020204020204" pitchFamily="34" charset="-122"/>
              <a:ea typeface="微软雅黑" panose="020B0503020204020204" pitchFamily="34" charset="-122"/>
              <a:sym typeface="+mn-ea"/>
            </a:endParaRPr>
          </a:p>
          <a:p>
            <a:pPr marL="381000" indent="-381000">
              <a:lnSpc>
                <a:spcPct val="140000"/>
              </a:lnSpc>
              <a:buClr>
                <a:srgbClr val="00B0F0"/>
              </a:buClr>
              <a:buFont typeface="Wingdings" panose="05000000000000000000" pitchFamily="2" charset="2"/>
              <a:buChar char=""/>
            </a:pPr>
            <a:r>
              <a:rPr lang="en-US" sz="2665" b="1" dirty="0" smtClean="0">
                <a:solidFill>
                  <a:srgbClr val="FF0000"/>
                </a:solidFill>
                <a:latin typeface="微软雅黑" panose="020B0503020204020204" pitchFamily="34" charset="-122"/>
                <a:ea typeface="微软雅黑" panose="020B0503020204020204" pitchFamily="34" charset="-122"/>
                <a:sym typeface="+mn-ea"/>
              </a:rPr>
              <a:t>URL</a:t>
            </a:r>
            <a:r>
              <a:rPr lang="zh-CN" altLang="en-US" sz="2665" b="1" dirty="0" smtClean="0">
                <a:solidFill>
                  <a:srgbClr val="FF0000"/>
                </a:solidFill>
                <a:latin typeface="微软雅黑" panose="020B0503020204020204" pitchFamily="34" charset="-122"/>
                <a:ea typeface="微软雅黑" panose="020B0503020204020204" pitchFamily="34" charset="-122"/>
                <a:sym typeface="+mn-ea"/>
              </a:rPr>
              <a:t>地址</a:t>
            </a:r>
            <a:endParaRPr lang="zh-CN" altLang="en-US" sz="2665" b="1" dirty="0" smtClean="0">
              <a:solidFill>
                <a:srgbClr val="FF0000"/>
              </a:solidFill>
              <a:latin typeface="微软雅黑" panose="020B0503020204020204" pitchFamily="34" charset="-122"/>
              <a:ea typeface="微软雅黑" panose="020B0503020204020204" pitchFamily="34" charset="-122"/>
              <a:sym typeface="+mn-ea"/>
            </a:endParaRPr>
          </a:p>
          <a:p>
            <a:pPr marL="381000" indent="-381000">
              <a:lnSpc>
                <a:spcPct val="140000"/>
              </a:lnSpc>
              <a:buClr>
                <a:srgbClr val="00B0F0"/>
              </a:buClr>
              <a:buFont typeface="Wingdings" panose="05000000000000000000" pitchFamily="2" charset="2"/>
              <a:buChar char=""/>
            </a:pPr>
            <a:r>
              <a:rPr lang="zh-CN" altLang="en-US" sz="2665" b="1" dirty="0" smtClean="0">
                <a:solidFill>
                  <a:srgbClr val="FF0000"/>
                </a:solidFill>
                <a:latin typeface="微软雅黑" panose="020B0503020204020204" pitchFamily="34" charset="-122"/>
                <a:ea typeface="微软雅黑" panose="020B0503020204020204" pitchFamily="34" charset="-122"/>
                <a:sym typeface="+mn-ea"/>
              </a:rPr>
              <a:t>汉</a:t>
            </a:r>
            <a:r>
              <a:rPr lang="zh-CN" altLang="en-US" sz="2665" b="1" dirty="0">
                <a:solidFill>
                  <a:srgbClr val="FF0000"/>
                </a:solidFill>
                <a:latin typeface="微软雅黑" panose="020B0503020204020204" pitchFamily="34" charset="-122"/>
                <a:ea typeface="微软雅黑" panose="020B0503020204020204" pitchFamily="34" charset="-122"/>
                <a:sym typeface="+mn-ea"/>
              </a:rPr>
              <a:t>字</a:t>
            </a:r>
            <a:endParaRPr lang="zh-CN" altLang="en-US" sz="2665" b="1" dirty="0">
              <a:solidFill>
                <a:srgbClr val="FF0000"/>
              </a:solidFill>
              <a:latin typeface="微软雅黑" panose="020B0503020204020204" pitchFamily="34" charset="-122"/>
              <a:ea typeface="微软雅黑" panose="020B0503020204020204" pitchFamily="34" charset="-122"/>
              <a:sym typeface="+mn-ea"/>
            </a:endParaRPr>
          </a:p>
          <a:p>
            <a:pPr marL="381000" indent="-381000">
              <a:lnSpc>
                <a:spcPct val="140000"/>
              </a:lnSpc>
              <a:buClr>
                <a:srgbClr val="00B0F0"/>
              </a:buClr>
              <a:buFont typeface="Wingdings" panose="05000000000000000000" pitchFamily="2" charset="2"/>
              <a:buChar char=""/>
            </a:pPr>
            <a:r>
              <a:rPr lang="zh-CN" altLang="en-US" sz="2665" b="1" dirty="0">
                <a:solidFill>
                  <a:srgbClr val="FF0000"/>
                </a:solidFill>
                <a:latin typeface="微软雅黑" panose="020B0503020204020204" pitchFamily="34" charset="-122"/>
                <a:ea typeface="微软雅黑" panose="020B0503020204020204" pitchFamily="34" charset="-122"/>
                <a:sym typeface="+mn-ea"/>
              </a:rPr>
              <a:t>身份证号码</a:t>
            </a:r>
            <a:endParaRPr lang="zh-CN" altLang="en-US" sz="2665" b="1" dirty="0">
              <a:solidFill>
                <a:srgbClr val="FF0000"/>
              </a:solidFill>
              <a:latin typeface="微软雅黑" panose="020B0503020204020204" pitchFamily="34" charset="-122"/>
              <a:ea typeface="微软雅黑" panose="020B0503020204020204" pitchFamily="34" charset="-122"/>
              <a:sym typeface="+mn-ea"/>
            </a:endParaRPr>
          </a:p>
          <a:p>
            <a:pPr marL="381000" indent="-381000">
              <a:lnSpc>
                <a:spcPct val="140000"/>
              </a:lnSpc>
              <a:buClr>
                <a:srgbClr val="00B0F0"/>
              </a:buClr>
              <a:buFont typeface="Wingdings" panose="05000000000000000000" pitchFamily="2" charset="2"/>
              <a:buChar char=""/>
            </a:pPr>
            <a:r>
              <a:rPr lang="en-US" altLang="zh-CN" sz="2665" b="1" dirty="0">
                <a:solidFill>
                  <a:srgbClr val="FF0000"/>
                </a:solidFill>
                <a:latin typeface="微软雅黑" panose="020B0503020204020204" pitchFamily="34" charset="-122"/>
                <a:ea typeface="微软雅黑" panose="020B0503020204020204" pitchFamily="34" charset="-122"/>
                <a:sym typeface="+mn-ea"/>
              </a:rPr>
              <a:t>IP</a:t>
            </a:r>
            <a:r>
              <a:rPr lang="zh-CN" altLang="en-US" sz="2665" b="1" dirty="0">
                <a:solidFill>
                  <a:srgbClr val="FF0000"/>
                </a:solidFill>
                <a:latin typeface="微软雅黑" panose="020B0503020204020204" pitchFamily="34" charset="-122"/>
                <a:ea typeface="微软雅黑" panose="020B0503020204020204" pitchFamily="34" charset="-122"/>
                <a:sym typeface="+mn-ea"/>
              </a:rPr>
              <a:t>地</a:t>
            </a:r>
            <a:r>
              <a:rPr lang="zh-CN" altLang="en-US" sz="2665" b="1" dirty="0" smtClean="0">
                <a:solidFill>
                  <a:srgbClr val="FF0000"/>
                </a:solidFill>
                <a:latin typeface="微软雅黑" panose="020B0503020204020204" pitchFamily="34" charset="-122"/>
                <a:ea typeface="微软雅黑" panose="020B0503020204020204" pitchFamily="34" charset="-122"/>
                <a:sym typeface="+mn-ea"/>
              </a:rPr>
              <a:t>址</a:t>
            </a:r>
            <a:endParaRPr lang="en-US" altLang="zh-CN" sz="2665" b="1" dirty="0" smtClean="0">
              <a:solidFill>
                <a:srgbClr val="FF0000"/>
              </a:solidFill>
              <a:latin typeface="微软雅黑" panose="020B0503020204020204" pitchFamily="34" charset="-122"/>
              <a:ea typeface="微软雅黑" panose="020B0503020204020204" pitchFamily="34" charset="-122"/>
              <a:sym typeface="+mn-ea"/>
            </a:endParaRPr>
          </a:p>
          <a:p>
            <a:pPr marL="381000" indent="-381000">
              <a:lnSpc>
                <a:spcPct val="140000"/>
              </a:lnSpc>
              <a:buClr>
                <a:srgbClr val="00B0F0"/>
              </a:buClr>
              <a:buFont typeface="Wingdings" panose="05000000000000000000" pitchFamily="2" charset="2"/>
              <a:buChar char=""/>
            </a:pPr>
            <a:r>
              <a:rPr lang="en-US" altLang="zh-CN" sz="2665" b="1" dirty="0">
                <a:solidFill>
                  <a:srgbClr val="FF0000"/>
                </a:solidFill>
                <a:latin typeface="微软雅黑" panose="020B0503020204020204" pitchFamily="34" charset="-122"/>
                <a:ea typeface="微软雅黑" panose="020B0503020204020204" pitchFamily="34" charset="-122"/>
                <a:sym typeface="+mn-ea"/>
              </a:rPr>
              <a:t>QQ</a:t>
            </a:r>
            <a:endParaRPr lang="zh-CN" altLang="en-US" sz="2665" b="1" dirty="0">
              <a:solidFill>
                <a:srgbClr val="FF0000"/>
              </a:solidFill>
              <a:latin typeface="微软雅黑" panose="020B0503020204020204" pitchFamily="34" charset="-122"/>
              <a:ea typeface="微软雅黑" panose="020B0503020204020204" pitchFamily="34" charset="-122"/>
              <a:sym typeface="+mn-ea"/>
            </a:endParaRPr>
          </a:p>
          <a:p>
            <a:pPr marL="381000" indent="-381000">
              <a:lnSpc>
                <a:spcPct val="140000"/>
              </a:lnSpc>
              <a:buClr>
                <a:srgbClr val="00B0F0"/>
              </a:buClr>
              <a:buFont typeface="Wingdings" panose="05000000000000000000" pitchFamily="2" charset="2"/>
              <a:buChar char=""/>
            </a:pPr>
            <a:r>
              <a:rPr lang="zh-CN" altLang="en-US" sz="2665" b="1" dirty="0">
                <a:solidFill>
                  <a:srgbClr val="FF0000"/>
                </a:solidFill>
                <a:latin typeface="微软雅黑" panose="020B0503020204020204" pitchFamily="34" charset="-122"/>
                <a:ea typeface="微软雅黑" panose="020B0503020204020204" pitchFamily="34" charset="-122"/>
                <a:sym typeface="+mn-ea"/>
              </a:rPr>
              <a:t>以字母开始包含字母、数字、下划线的用户</a:t>
            </a:r>
            <a:r>
              <a:rPr lang="zh-CN" altLang="en-US" sz="2665" b="1" dirty="0" smtClean="0">
                <a:solidFill>
                  <a:srgbClr val="FF0000"/>
                </a:solidFill>
                <a:latin typeface="微软雅黑" panose="020B0503020204020204" pitchFamily="34" charset="-122"/>
                <a:ea typeface="微软雅黑" panose="020B0503020204020204" pitchFamily="34" charset="-122"/>
                <a:sym typeface="+mn-ea"/>
              </a:rPr>
              <a:t>名</a:t>
            </a:r>
            <a:endParaRPr lang="zh-CN" altLang="en-US" sz="2665" b="1" dirty="0">
              <a:solidFill>
                <a:srgbClr val="FF0000"/>
              </a:solidFill>
              <a:latin typeface="微软雅黑" panose="020B0503020204020204" pitchFamily="34" charset="-122"/>
              <a:ea typeface="微软雅黑" panose="020B0503020204020204" pitchFamily="34" charset="-122"/>
              <a:sym typeface="+mn-ea"/>
            </a:endParaRPr>
          </a:p>
          <a:p>
            <a:pPr>
              <a:lnSpc>
                <a:spcPct val="140000"/>
              </a:lnSpc>
              <a:buClr>
                <a:srgbClr val="00B0F0"/>
              </a:buClr>
            </a:pPr>
            <a:endParaRPr lang="en-GB" altLang="zh-CN" sz="32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40000"/>
              </a:lnSpc>
              <a:buClr>
                <a:srgbClr val="00B0F0"/>
              </a:buClr>
            </a:pPr>
            <a:endParaRPr lang="zh-CN" altLang="en-US" sz="3200" dirty="0">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buClr>
                <a:srgbClr val="00B0F0"/>
              </a:buClr>
              <a:buFont typeface="Wingdings" panose="05000000000000000000" pitchFamily="2" charset="2"/>
              <a:buChar char=""/>
            </a:pPr>
            <a:endParaRPr lang="zh-CN" altLang="en-US" sz="1865" b="1" dirty="0">
              <a:latin typeface="微软雅黑" panose="020B0503020204020204" pitchFamily="34" charset="-122"/>
              <a:ea typeface="微软雅黑" panose="020B0503020204020204" pitchFamily="34" charset="-122"/>
            </a:endParaRPr>
          </a:p>
          <a:p>
            <a:pPr marL="381000" indent="-381000">
              <a:buClr>
                <a:srgbClr val="00B0F0"/>
              </a:buClr>
              <a:buFont typeface="Wingdings" panose="05000000000000000000" pitchFamily="2" charset="2"/>
              <a:buChar char=""/>
            </a:pPr>
            <a:endParaRPr lang="en-US" altLang="x-none" sz="1865" b="1" dirty="0">
              <a:latin typeface="微软雅黑" panose="020B0503020204020204" pitchFamily="34" charset="-122"/>
              <a:ea typeface="微软雅黑" panose="020B0503020204020204" pitchFamily="34" charset="-122"/>
              <a:sym typeface="宋体" panose="02010600030101010101" pitchFamily="2" charset="-122"/>
            </a:endParaRPr>
          </a:p>
          <a:p>
            <a:pPr marL="381000" indent="-381000">
              <a:buClr>
                <a:srgbClr val="00B0F0"/>
              </a:buClr>
            </a:pPr>
            <a:endParaRPr lang="zh-CN" altLang="en-US" sz="3200" dirty="0">
              <a:latin typeface="微软雅黑" panose="020B0503020204020204" pitchFamily="34" charset="-122"/>
              <a:ea typeface="微软雅黑" panose="020B0503020204020204" pitchFamily="34" charset="-122"/>
            </a:endParaRPr>
          </a:p>
        </p:txBody>
      </p:sp>
      <p:pic>
        <p:nvPicPr>
          <p:cNvPr id="4" name="图片 3" descr="office6\wpsassist\cache\A000220150322J98PPIC"/>
          <p:cNvPicPr>
            <a:picLocks noChangeAspect="1"/>
          </p:cNvPicPr>
          <p:nvPr/>
        </p:nvPicPr>
        <p:blipFill>
          <a:blip r:embed="rId1"/>
          <a:stretch>
            <a:fillRect/>
          </a:stretch>
        </p:blipFill>
        <p:spPr>
          <a:xfrm>
            <a:off x="7493000" y="728133"/>
            <a:ext cx="2326640" cy="4897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1"/>
          <p:cNvSpPr>
            <a:spLocks noGrp="1"/>
          </p:cNvSpPr>
          <p:nvPr>
            <p:ph sz="quarter"/>
          </p:nvPr>
        </p:nvSpPr>
        <p:spPr>
          <a:xfrm>
            <a:off x="207645" y="1100455"/>
            <a:ext cx="10883900" cy="4718050"/>
          </a:xfrm>
          <a:ln w="9525">
            <a:noFill/>
            <a:miter/>
          </a:ln>
        </p:spPr>
        <p:txBody>
          <a:bodyPr anchor="t">
            <a:normAutofit/>
          </a:bodyPr>
          <a:lstStyle>
            <a:lvl1pPr lvl="0">
              <a:defRPr sz="2400" kern="1200"/>
            </a:lvl1pPr>
            <a:lvl2pPr lvl="1">
              <a:defRPr sz="2000" kern="1200"/>
            </a:lvl2pPr>
            <a:lvl3pPr lvl="2">
              <a:defRPr sz="1800" kern="1200"/>
            </a:lvl3pPr>
            <a:lvl4pPr lvl="3">
              <a:defRPr sz="1600" kern="1200"/>
            </a:lvl4pPr>
            <a:lvl5pPr lvl="4">
              <a:defRPr sz="1600" kern="1200"/>
            </a:lvl5pPr>
          </a:lstStyle>
          <a:p>
            <a:pPr algn="l">
              <a:lnSpc>
                <a:spcPct val="160000"/>
              </a:lnSpc>
              <a:buClr>
                <a:srgbClr val="00B0F0"/>
              </a:buClr>
              <a:buFont typeface="Wingdings" panose="05000000000000000000" pitchFamily="2" charset="2"/>
              <a:buChar char="v"/>
            </a:pPr>
            <a:r>
              <a:rPr lang="en-US" sz="28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PCRE</a:t>
            </a:r>
            <a:r>
              <a:rPr lang="en-US" sz="2800" dirty="0">
                <a:latin typeface="微软雅黑" panose="020B0503020204020204" pitchFamily="34" charset="-122"/>
                <a:ea typeface="微软雅黑" panose="020B0503020204020204" pitchFamily="34" charset="-122"/>
                <a:sym typeface="微软雅黑" panose="020B0503020204020204" pitchFamily="34" charset="-122"/>
              </a:rPr>
              <a:t>(</a:t>
            </a:r>
            <a:r>
              <a:rPr sz="2800" dirty="0">
                <a:latin typeface="微软雅黑" panose="020B0503020204020204" pitchFamily="34" charset="-122"/>
                <a:ea typeface="微软雅黑" panose="020B0503020204020204" pitchFamily="34" charset="-122"/>
                <a:sym typeface="微软雅黑" panose="020B0503020204020204" pitchFamily="34" charset="-122"/>
              </a:rPr>
              <a:t>Perl Compatible Regular Expressions</a:t>
            </a:r>
            <a:r>
              <a:rPr lang="en-US" sz="2800" dirty="0">
                <a:latin typeface="微软雅黑" panose="020B0503020204020204" pitchFamily="34" charset="-122"/>
                <a:ea typeface="微软雅黑" panose="020B0503020204020204" pitchFamily="34" charset="-122"/>
                <a:sym typeface="微软雅黑" panose="020B0503020204020204" pitchFamily="34" charset="-122"/>
              </a:rPr>
              <a:t>)是一个Perl库，包括 perl 兼容的正则表达式</a:t>
            </a:r>
            <a:r>
              <a:rPr lang="zh-CN" altLang="en-US" sz="2800" dirty="0">
                <a:latin typeface="微软雅黑" panose="020B0503020204020204" pitchFamily="34" charset="-122"/>
                <a:ea typeface="微软雅黑" panose="020B0503020204020204" pitchFamily="34" charset="-122"/>
                <a:sym typeface="微软雅黑" panose="020B0503020204020204" pitchFamily="34" charset="-122"/>
              </a:rPr>
              <a:t>函数</a:t>
            </a:r>
            <a:r>
              <a:rPr lang="en-US" sz="2800" dirty="0">
                <a:latin typeface="微软雅黑" panose="020B0503020204020204" pitchFamily="34" charset="-122"/>
                <a:ea typeface="微软雅黑" panose="020B0503020204020204" pitchFamily="34" charset="-122"/>
                <a:sym typeface="微软雅黑" panose="020B0503020204020204" pitchFamily="34" charset="-122"/>
              </a:rPr>
              <a:t>库</a:t>
            </a:r>
            <a:endParaRPr lang="en-US" sz="2800" dirty="0">
              <a:latin typeface="微软雅黑" panose="020B0503020204020204" pitchFamily="34" charset="-122"/>
              <a:ea typeface="微软雅黑" panose="020B0503020204020204" pitchFamily="34" charset="-122"/>
              <a:sym typeface="微软雅黑" panose="020B0503020204020204" pitchFamily="34" charset="-122"/>
            </a:endParaRPr>
          </a:p>
          <a:p>
            <a:pPr lvl="1" algn="l">
              <a:lnSpc>
                <a:spcPct val="160000"/>
              </a:lnSpc>
              <a:buClr>
                <a:srgbClr val="00B0F0"/>
              </a:buClr>
              <a:buFont typeface="Wingdings" panose="05000000000000000000" charset="0"/>
              <a:buChar char="ü"/>
            </a:pPr>
            <a:r>
              <a:rPr lang="zh-CN" sz="233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字符串匹配函数</a:t>
            </a:r>
            <a:r>
              <a:rPr sz="2330" dirty="0">
                <a:latin typeface="微软雅黑" panose="020B0503020204020204" pitchFamily="34" charset="-122"/>
                <a:ea typeface="微软雅黑" panose="020B0503020204020204" pitchFamily="34" charset="-122"/>
                <a:sym typeface="微软雅黑" panose="020B0503020204020204" pitchFamily="34" charset="-122"/>
              </a:rPr>
              <a:t>  </a:t>
            </a:r>
            <a:endParaRPr sz="2330" dirty="0">
              <a:latin typeface="微软雅黑" panose="020B0503020204020204" pitchFamily="34" charset="-122"/>
              <a:ea typeface="微软雅黑" panose="020B0503020204020204" pitchFamily="34" charset="-122"/>
              <a:sym typeface="微软雅黑" panose="020B0503020204020204" pitchFamily="34" charset="-122"/>
            </a:endParaRPr>
          </a:p>
          <a:p>
            <a:pPr lvl="1" algn="l">
              <a:lnSpc>
                <a:spcPct val="160000"/>
              </a:lnSpc>
              <a:buClr>
                <a:srgbClr val="00B0F0"/>
              </a:buClr>
              <a:buFont typeface="Wingdings" panose="05000000000000000000" charset="0"/>
              <a:buChar char="ü"/>
            </a:pPr>
            <a:r>
              <a:rPr lang="zh-CN" altLang="en-US" sz="233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字符串替换函数</a:t>
            </a:r>
            <a:endParaRPr lang="zh-CN" altLang="en-US" sz="233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lvl="1" algn="l">
              <a:lnSpc>
                <a:spcPct val="160000"/>
              </a:lnSpc>
              <a:buClr>
                <a:srgbClr val="00B0F0"/>
              </a:buClr>
              <a:buFont typeface="Wingdings" panose="05000000000000000000" charset="0"/>
              <a:buChar char="ü"/>
            </a:pPr>
            <a:r>
              <a:rPr lang="zh-CN" sz="2330" dirty="0">
                <a:latin typeface="微软雅黑" panose="020B0503020204020204" pitchFamily="34" charset="-122"/>
                <a:ea typeface="微软雅黑" panose="020B0503020204020204" pitchFamily="34" charset="-122"/>
                <a:sym typeface="微软雅黑" panose="020B0503020204020204" pitchFamily="34" charset="-122"/>
              </a:rPr>
              <a:t>字符串分割函数</a:t>
            </a:r>
            <a:endParaRPr lang="zh-CN" altLang="en-US" sz="2665" dirty="0">
              <a:latin typeface="微软雅黑" panose="020B0503020204020204" pitchFamily="34" charset="-122"/>
              <a:ea typeface="微软雅黑" panose="020B0503020204020204" pitchFamily="34" charset="-122"/>
            </a:endParaRPr>
          </a:p>
          <a:p>
            <a:pPr algn="l">
              <a:lnSpc>
                <a:spcPct val="160000"/>
              </a:lnSpc>
              <a:buClr>
                <a:srgbClr val="00B0F0"/>
              </a:buClr>
            </a:pPr>
            <a:endParaRPr lang="zh-CN" altLang="en-US" sz="3200" dirty="0">
              <a:latin typeface="微软雅黑" panose="020B0503020204020204" pitchFamily="34" charset="-122"/>
              <a:ea typeface="微软雅黑" panose="020B0503020204020204" pitchFamily="34" charset="-122"/>
            </a:endParaRPr>
          </a:p>
        </p:txBody>
      </p:sp>
      <p:sp>
        <p:nvSpPr>
          <p:cNvPr id="10244" name="标题 2"/>
          <p:cNvSpPr>
            <a:spLocks noGrp="1"/>
          </p:cNvSpPr>
          <p:nvPr>
            <p:ph type="ctrTitle"/>
          </p:nvPr>
        </p:nvSpPr>
        <p:spPr>
          <a:xfrm>
            <a:off x="207433" y="16933"/>
            <a:ext cx="10972800" cy="1143000"/>
          </a:xfrm>
        </p:spPr>
        <p:txBody>
          <a:bodyPr anchor="ctr"/>
          <a:lstStyle/>
          <a:p>
            <a:pPr algn="l"/>
            <a:r>
              <a:rPr lang="en-US" sz="3735" dirty="0">
                <a:solidFill>
                  <a:srgbClr val="0070C0"/>
                </a:solidFill>
                <a:latin typeface="微软雅黑" panose="020B0503020204020204" pitchFamily="34" charset="-122"/>
                <a:ea typeface="微软雅黑" panose="020B0503020204020204" pitchFamily="34" charset="-122"/>
                <a:sym typeface="+mn-ea"/>
              </a:rPr>
              <a:t>3</a:t>
            </a:r>
            <a:r>
              <a:rPr lang="en-US" altLang="x-none" sz="3735" dirty="0">
                <a:solidFill>
                  <a:srgbClr val="0070C0"/>
                </a:solidFill>
                <a:latin typeface="微软雅黑" panose="020B0503020204020204" pitchFamily="34" charset="-122"/>
                <a:ea typeface="微软雅黑" panose="020B0503020204020204" pitchFamily="34" charset="-122"/>
              </a:rPr>
              <a:t> </a:t>
            </a:r>
            <a:r>
              <a:rPr lang="en-US" altLang="zh-CN" sz="3735" dirty="0">
                <a:solidFill>
                  <a:srgbClr val="0070C0"/>
                </a:solidFill>
                <a:latin typeface="微软雅黑" panose="020B0503020204020204" pitchFamily="34" charset="-122"/>
                <a:ea typeface="微软雅黑" panose="020B0503020204020204" pitchFamily="34" charset="-122"/>
              </a:rPr>
              <a:t>PCRE</a:t>
            </a:r>
            <a:r>
              <a:rPr lang="zh-CN" altLang="en-US" sz="3735" dirty="0">
                <a:solidFill>
                  <a:srgbClr val="0070C0"/>
                </a:solidFill>
                <a:latin typeface="微软雅黑" panose="020B0503020204020204" pitchFamily="34" charset="-122"/>
                <a:ea typeface="微软雅黑" panose="020B0503020204020204" pitchFamily="34" charset="-122"/>
              </a:rPr>
              <a:t>函数库</a:t>
            </a:r>
            <a:endParaRPr lang="zh-CN" altLang="en-US" sz="3735"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1"/>
          <p:cNvSpPr>
            <a:spLocks noGrp="1"/>
          </p:cNvSpPr>
          <p:nvPr>
            <p:ph sz="quarter"/>
          </p:nvPr>
        </p:nvSpPr>
        <p:spPr>
          <a:xfrm>
            <a:off x="296545" y="1160145"/>
            <a:ext cx="11286490" cy="4137660"/>
          </a:xfrm>
          <a:ln w="9525">
            <a:noFill/>
            <a:miter/>
          </a:ln>
        </p:spPr>
        <p:txBody>
          <a:bodyPr anchor="t">
            <a:normAutofit/>
          </a:bodyPr>
          <a:lstStyle>
            <a:lvl1pPr lvl="0">
              <a:defRPr sz="2400" kern="1200"/>
            </a:lvl1pPr>
            <a:lvl2pPr lvl="1">
              <a:defRPr sz="2000" kern="1200"/>
            </a:lvl2pPr>
            <a:lvl3pPr lvl="2">
              <a:defRPr sz="1800" kern="1200"/>
            </a:lvl3pPr>
            <a:lvl4pPr lvl="3">
              <a:defRPr sz="1600" kern="1200"/>
            </a:lvl4pPr>
            <a:lvl5pPr lvl="4">
              <a:defRPr sz="1600" kern="1200"/>
            </a:lvl5pPr>
          </a:lstStyle>
          <a:p>
            <a:pPr marL="0" lvl="0" indent="0" algn="l">
              <a:lnSpc>
                <a:spcPct val="160000"/>
              </a:lnSpc>
              <a:buClr>
                <a:srgbClr val="00B0F0"/>
              </a:buClr>
              <a:buFont typeface="Wingdings" panose="05000000000000000000" pitchFamily="2" charset="2"/>
              <a:buChar char="v"/>
            </a:pPr>
            <a:r>
              <a:rPr lang="en-US" altLang="x-none" sz="2800" dirty="0">
                <a:solidFill>
                  <a:schemeClr val="tx1">
                    <a:lumMod val="95000"/>
                    <a:lumOff val="5000"/>
                  </a:schemeClr>
                </a:solidFill>
                <a:sym typeface="Arial" panose="020B0604020202020204" pitchFamily="34" charset="0"/>
              </a:rPr>
              <a:t>int </a:t>
            </a:r>
            <a:r>
              <a:rPr lang="en-US" altLang="x-none" sz="2800" b="1" dirty="0">
                <a:solidFill>
                  <a:srgbClr val="FF0000"/>
                </a:solidFill>
                <a:sym typeface="Arial" panose="020B0604020202020204" pitchFamily="34" charset="0"/>
              </a:rPr>
              <a:t>preg_match</a:t>
            </a:r>
            <a:r>
              <a:rPr lang="en-US" altLang="x-none" sz="2800" dirty="0">
                <a:solidFill>
                  <a:schemeClr val="tx1">
                    <a:lumMod val="95000"/>
                    <a:lumOff val="5000"/>
                  </a:schemeClr>
                </a:solidFill>
                <a:sym typeface="Arial" panose="020B0604020202020204" pitchFamily="34" charset="0"/>
              </a:rPr>
              <a:t>($pattern, $str,[&amp;$array])</a:t>
            </a:r>
            <a:r>
              <a:rPr sz="2800" dirty="0">
                <a:sym typeface="微软雅黑" panose="020B0503020204020204" pitchFamily="34" charset="-122"/>
              </a:rPr>
              <a:t> </a:t>
            </a:r>
            <a:endParaRPr sz="2800" dirty="0">
              <a:sym typeface="微软雅黑" panose="020B0503020204020204" pitchFamily="34" charset="-122"/>
            </a:endParaRPr>
          </a:p>
          <a:p>
            <a:pPr marL="0" lvl="0" indent="0" algn="l">
              <a:lnSpc>
                <a:spcPct val="160000"/>
              </a:lnSpc>
              <a:buClr>
                <a:srgbClr val="00B0F0"/>
              </a:buClr>
              <a:buFont typeface="Wingdings" panose="05000000000000000000" pitchFamily="2" charset="2"/>
              <a:buNone/>
            </a:pPr>
            <a:r>
              <a:rPr sz="2000" dirty="0">
                <a:latin typeface="微软雅黑" panose="020B0503020204020204" pitchFamily="34" charset="-122"/>
                <a:ea typeface="微软雅黑" panose="020B0503020204020204" pitchFamily="34" charset="-122"/>
                <a:sym typeface="微软雅黑" panose="020B0503020204020204" pitchFamily="34" charset="-122"/>
              </a:rPr>
              <a:t>   搜索</a:t>
            </a:r>
            <a:r>
              <a:rPr lang="zh-CN" sz="2000" dirty="0">
                <a:latin typeface="微软雅黑" panose="020B0503020204020204" pitchFamily="34" charset="-122"/>
                <a:ea typeface="微软雅黑" panose="020B0503020204020204" pitchFamily="34" charset="-122"/>
                <a:sym typeface="微软雅黑" panose="020B0503020204020204" pitchFamily="34" charset="-122"/>
              </a:rPr>
              <a:t>字符串</a:t>
            </a:r>
            <a:r>
              <a:rPr sz="2000" dirty="0">
                <a:latin typeface="微软雅黑" panose="020B0503020204020204" pitchFamily="34" charset="-122"/>
                <a:ea typeface="微软雅黑" panose="020B0503020204020204" pitchFamily="34" charset="-122"/>
                <a:sym typeface="微软雅黑" panose="020B0503020204020204" pitchFamily="34" charset="-122"/>
              </a:rPr>
              <a:t>与pattern给定的正则表达式的一个匹配 </a:t>
            </a:r>
            <a:r>
              <a:rPr lang="zh-CN" sz="2000" dirty="0">
                <a:latin typeface="微软雅黑" panose="020B0503020204020204" pitchFamily="34" charset="-122"/>
                <a:ea typeface="微软雅黑" panose="020B0503020204020204" pitchFamily="34" charset="-122"/>
                <a:sym typeface="微软雅黑" panose="020B0503020204020204" pitchFamily="34" charset="-122"/>
              </a:rPr>
              <a:t>，返回匹配成功的次数，在</a:t>
            </a:r>
            <a:r>
              <a:rPr lang="zh-CN"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第一次匹配结果</a:t>
            </a:r>
            <a:r>
              <a:rPr lang="zh-CN" sz="2000" dirty="0">
                <a:latin typeface="微软雅黑" panose="020B0503020204020204" pitchFamily="34" charset="-122"/>
                <a:ea typeface="微软雅黑" panose="020B0503020204020204" pitchFamily="34" charset="-122"/>
                <a:sym typeface="微软雅黑" panose="020B0503020204020204" pitchFamily="34" charset="-122"/>
              </a:rPr>
              <a:t>后将会停止搜索。如果设置</a:t>
            </a: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$array,</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则将搜索结果放到该数组中</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l">
              <a:lnSpc>
                <a:spcPct val="160000"/>
              </a:lnSpc>
              <a:buClr>
                <a:srgbClr val="00B0F0"/>
              </a:buClr>
              <a:buFont typeface="Wingdings" panose="05000000000000000000" pitchFamily="2" charset="2"/>
              <a:buChar char="v"/>
            </a:pPr>
            <a:r>
              <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int </a:t>
            </a:r>
            <a:r>
              <a:rPr lang="en-US" altLang="x-none" sz="2800"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preg_match_all</a:t>
            </a:r>
            <a:r>
              <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($pattern ,$str ,[&amp;$array])</a:t>
            </a:r>
            <a:endPar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0" lvl="0" indent="0" algn="l">
              <a:lnSpc>
                <a:spcPct val="160000"/>
              </a:lnSpc>
              <a:buClr>
                <a:srgbClr val="00B0F0"/>
              </a:buClr>
              <a:buFont typeface="Wingdings" panose="05000000000000000000" pitchFamily="2" charset="2"/>
              <a:buNone/>
            </a:pP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   preg_match_all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将搜索出</a:t>
            </a:r>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全部匹配结</a:t>
            </a:r>
            <a:r>
              <a:rPr lang="zh-CN" altLang="en-US" sz="2000"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果 </a:t>
            </a:r>
            <a:endParaRPr lang="zh-CN" altLang="en-US" sz="3200" dirty="0">
              <a:latin typeface="微软雅黑" panose="020B0503020204020204" pitchFamily="34" charset="-122"/>
              <a:ea typeface="微软雅黑" panose="020B0503020204020204" pitchFamily="34" charset="-122"/>
            </a:endParaRPr>
          </a:p>
        </p:txBody>
      </p:sp>
      <p:sp>
        <p:nvSpPr>
          <p:cNvPr id="10244" name="标题 2"/>
          <p:cNvSpPr>
            <a:spLocks noGrp="1"/>
          </p:cNvSpPr>
          <p:nvPr>
            <p:ph type="ctrTitle"/>
          </p:nvPr>
        </p:nvSpPr>
        <p:spPr>
          <a:xfrm>
            <a:off x="207433" y="16933"/>
            <a:ext cx="10972800" cy="1143000"/>
          </a:xfrm>
        </p:spPr>
        <p:txBody>
          <a:bodyPr anchor="ctr"/>
          <a:lstStyle/>
          <a:p>
            <a:pPr algn="l"/>
            <a:r>
              <a:rPr lang="en-US" sz="3735" b="1" dirty="0">
                <a:solidFill>
                  <a:srgbClr val="0070C0"/>
                </a:solidFill>
                <a:latin typeface="微软雅黑" panose="020B0503020204020204" pitchFamily="34" charset="-122"/>
                <a:ea typeface="微软雅黑" panose="020B0503020204020204" pitchFamily="34" charset="-122"/>
                <a:sym typeface="+mn-ea"/>
              </a:rPr>
              <a:t>3.1.1</a:t>
            </a:r>
            <a:r>
              <a:rPr lang="en-US" altLang="x-none" sz="3735" b="1" dirty="0">
                <a:solidFill>
                  <a:srgbClr val="0070C0"/>
                </a:solidFill>
                <a:latin typeface="微软雅黑" panose="020B0503020204020204" pitchFamily="34" charset="-122"/>
                <a:ea typeface="微软雅黑" panose="020B0503020204020204" pitchFamily="34" charset="-122"/>
              </a:rPr>
              <a:t> </a:t>
            </a:r>
            <a:r>
              <a:rPr lang="zh-CN" sz="3735" b="1" dirty="0">
                <a:solidFill>
                  <a:srgbClr val="0070C0"/>
                </a:solidFill>
                <a:latin typeface="微软雅黑" panose="020B0503020204020204" pitchFamily="34" charset="-122"/>
                <a:ea typeface="微软雅黑" panose="020B0503020204020204" pitchFamily="34" charset="-122"/>
              </a:rPr>
              <a:t>匹配函数</a:t>
            </a:r>
            <a:endParaRPr lang="zh-CN" sz="3735"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p:nvPr/>
        </p:nvSpPr>
        <p:spPr>
          <a:xfrm>
            <a:off x="431800" y="452967"/>
            <a:ext cx="11531600" cy="759884"/>
          </a:xfrm>
          <a:prstGeom prst="rect">
            <a:avLst/>
          </a:prstGeom>
          <a:noFill/>
          <a:ln w="9525">
            <a:noFill/>
            <a:miter/>
          </a:ln>
        </p:spPr>
        <p:txBody>
          <a:bodyPr wrap="square" lIns="137160" tIns="68580" rIns="137160" bIns="68580" anchor="ctr"/>
          <a:lstStyle/>
          <a:p>
            <a:pPr lvl="0">
              <a:buNone/>
            </a:pPr>
            <a:r>
              <a:rPr lang="zh-CN" altLang="en-US" sz="3735" b="1" i="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上章回顾</a:t>
            </a:r>
            <a:endParaRPr lang="zh-CN" altLang="en-US" sz="3735" b="1" i="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124" name="文本框 1"/>
          <p:cNvSpPr/>
          <p:nvPr/>
        </p:nvSpPr>
        <p:spPr>
          <a:xfrm>
            <a:off x="814918" y="1316567"/>
            <a:ext cx="10562167" cy="627380"/>
          </a:xfrm>
          <a:prstGeom prst="rect">
            <a:avLst/>
          </a:prstGeom>
          <a:noFill/>
          <a:ln w="9525">
            <a:noFill/>
            <a:miter/>
          </a:ln>
        </p:spPr>
        <p:txBody>
          <a:bodyPr wrap="square" anchor="t">
            <a:spAutoFit/>
          </a:bodyPr>
          <a:lstStyle/>
          <a:p>
            <a:pPr lvl="0">
              <a:lnSpc>
                <a:spcPct val="110000"/>
              </a:lnSpc>
              <a:buClr>
                <a:srgbClr val="00B0F0"/>
              </a:buClr>
              <a:buFont typeface="Wingdings" panose="05000000000000000000" pitchFamily="2" charset="2"/>
              <a:buChar char=""/>
            </a:pPr>
            <a:r>
              <a:rPr lang="zh-CN" altLang="en-US" sz="3200" dirty="0">
                <a:solidFill>
                  <a:srgbClr val="000000"/>
                </a:solidFill>
                <a:latin typeface="微软雅黑" panose="020B0503020204020204" pitchFamily="34" charset="-122"/>
                <a:ea typeface="微软雅黑" panose="020B0503020204020204" pitchFamily="34" charset="-122"/>
                <a:sym typeface="+mn-ea"/>
              </a:rPr>
              <a:t>字符串函数库</a:t>
            </a:r>
            <a:endParaRPr lang="en-US" altLang="x-none" sz="3200" dirty="0">
              <a:solidFill>
                <a:srgbClr val="1D1B1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1"/>
          <p:cNvSpPr>
            <a:spLocks noGrp="1"/>
          </p:cNvSpPr>
          <p:nvPr>
            <p:ph sz="quarter"/>
          </p:nvPr>
        </p:nvSpPr>
        <p:spPr>
          <a:xfrm>
            <a:off x="228600" y="1007533"/>
            <a:ext cx="11921913" cy="3180927"/>
          </a:xfrm>
          <a:ln w="9525">
            <a:noFill/>
            <a:miter/>
          </a:ln>
        </p:spPr>
        <p:txBody>
          <a:bodyPr anchor="t">
            <a:normAutofit/>
          </a:bodyPr>
          <a:lstStyle>
            <a:lvl1pPr lvl="0">
              <a:defRPr sz="2400" kern="1200"/>
            </a:lvl1pPr>
            <a:lvl2pPr lvl="1">
              <a:defRPr sz="2000" kern="1200"/>
            </a:lvl2pPr>
            <a:lvl3pPr lvl="2">
              <a:defRPr sz="1800" kern="1200"/>
            </a:lvl3pPr>
            <a:lvl4pPr lvl="3">
              <a:defRPr sz="1600" kern="1200"/>
            </a:lvl4pPr>
            <a:lvl5pPr lvl="4">
              <a:defRPr sz="1600" kern="1200"/>
            </a:lvl5pPr>
          </a:lstStyle>
          <a:p>
            <a:pPr marL="0" lvl="0" indent="0" algn="l">
              <a:lnSpc>
                <a:spcPct val="160000"/>
              </a:lnSpc>
              <a:buClr>
                <a:srgbClr val="00B0F0"/>
              </a:buClr>
              <a:buFont typeface="Wingdings" panose="05000000000000000000" pitchFamily="2" charset="2"/>
              <a:buChar char="v"/>
            </a:pPr>
            <a:r>
              <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array </a:t>
            </a:r>
            <a:r>
              <a:rPr lang="en-US" altLang="x-none" sz="2800"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preg_grep </a:t>
            </a:r>
            <a:r>
              <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($pattern , $array [, $flags = 0 ] )</a:t>
            </a:r>
            <a:endPar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742950" lvl="1" indent="-285750">
              <a:lnSpc>
                <a:spcPct val="160000"/>
              </a:lnSpc>
              <a:buClr>
                <a:srgbClr val="00B0F0"/>
              </a:buClr>
              <a:buFont typeface="Wingdings" panose="05000000000000000000" charset="0"/>
              <a:buChar char="ü"/>
            </a:pPr>
            <a:r>
              <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返回给定数组中与模式pattern 匹配的元素组成的数组</a:t>
            </a:r>
            <a:endParaRPr lang="en-US" altLang="x-none"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a:p>
            <a:pPr marL="742950" lvl="1" indent="-285750">
              <a:lnSpc>
                <a:spcPct val="160000"/>
              </a:lnSpc>
              <a:buClr>
                <a:srgbClr val="00B0F0"/>
              </a:buClr>
              <a:buFont typeface="Wingdings" panose="05000000000000000000" charset="0"/>
              <a:buChar char="ü"/>
            </a:pPr>
            <a:r>
              <a:rPr dirty="0">
                <a:latin typeface="微软雅黑" panose="020B0503020204020204" pitchFamily="34" charset="-122"/>
                <a:ea typeface="微软雅黑" panose="020B0503020204020204" pitchFamily="34" charset="-122"/>
                <a:sym typeface="Arial" panose="020B0604020202020204" pitchFamily="34" charset="0"/>
              </a:rPr>
              <a:t>flags 如果设置为PREG_GREP_INVERT, 这个函数返回输入数组中与 给定模式pattern不匹配的元素组成的数组</a:t>
            </a:r>
            <a:endParaRPr lang="en-GB" altLang="zh-CN" dirty="0">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nSpc>
                <a:spcPct val="160000"/>
              </a:lnSpc>
              <a:buClr>
                <a:srgbClr val="00B0F0"/>
              </a:buClr>
              <a:buFont typeface="Wingdings" panose="05000000000000000000" pitchFamily="2" charset="2"/>
              <a:buNone/>
            </a:pPr>
            <a:endParaRPr lang="en-GB" altLang="zh-CN" sz="3200" dirty="0">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nSpc>
                <a:spcPct val="160000"/>
              </a:lnSpc>
              <a:buClr>
                <a:srgbClr val="00B0F0"/>
              </a:buClr>
              <a:buFont typeface="Wingdings" panose="05000000000000000000" pitchFamily="2" charset="2"/>
              <a:buNone/>
            </a:pPr>
            <a:endParaRPr lang="zh-CN" altLang="en-US" sz="3200" dirty="0">
              <a:latin typeface="微软雅黑" panose="020B0503020204020204" pitchFamily="34" charset="-122"/>
              <a:ea typeface="微软雅黑" panose="020B0503020204020204" pitchFamily="34" charset="-122"/>
            </a:endParaRPr>
          </a:p>
          <a:p>
            <a:pPr marL="0" lvl="0" indent="0">
              <a:lnSpc>
                <a:spcPct val="160000"/>
              </a:lnSpc>
              <a:buClr>
                <a:srgbClr val="00B0F0"/>
              </a:buClr>
              <a:buFont typeface="Wingdings" panose="05000000000000000000" pitchFamily="2" charset="2"/>
              <a:buNone/>
            </a:pPr>
            <a:endParaRPr lang="zh-CN" altLang="en-US" sz="3200" dirty="0">
              <a:latin typeface="微软雅黑" panose="020B0503020204020204" pitchFamily="34" charset="-122"/>
              <a:ea typeface="微软雅黑" panose="020B0503020204020204" pitchFamily="34" charset="-122"/>
            </a:endParaRPr>
          </a:p>
        </p:txBody>
      </p:sp>
      <p:sp>
        <p:nvSpPr>
          <p:cNvPr id="10244" name="标题 2"/>
          <p:cNvSpPr>
            <a:spLocks noGrp="1"/>
          </p:cNvSpPr>
          <p:nvPr>
            <p:ph type="ctrTitle"/>
          </p:nvPr>
        </p:nvSpPr>
        <p:spPr>
          <a:xfrm>
            <a:off x="207433" y="16933"/>
            <a:ext cx="10972800" cy="1143000"/>
          </a:xfrm>
        </p:spPr>
        <p:txBody>
          <a:bodyPr anchor="ctr"/>
          <a:lstStyle/>
          <a:p>
            <a:pPr algn="l"/>
            <a:r>
              <a:rPr lang="en-US" sz="3735" b="1" dirty="0">
                <a:solidFill>
                  <a:srgbClr val="0070C0"/>
                </a:solidFill>
                <a:latin typeface="微软雅黑" panose="020B0503020204020204" pitchFamily="34" charset="-122"/>
                <a:ea typeface="微软雅黑" panose="020B0503020204020204" pitchFamily="34" charset="-122"/>
                <a:sym typeface="+mn-ea"/>
              </a:rPr>
              <a:t>3.1.2</a:t>
            </a:r>
            <a:r>
              <a:rPr lang="en-US" altLang="x-none" sz="3735" b="1" dirty="0">
                <a:solidFill>
                  <a:srgbClr val="0070C0"/>
                </a:solidFill>
                <a:latin typeface="微软雅黑" panose="020B0503020204020204" pitchFamily="34" charset="-122"/>
                <a:ea typeface="微软雅黑" panose="020B0503020204020204" pitchFamily="34" charset="-122"/>
              </a:rPr>
              <a:t> </a:t>
            </a:r>
            <a:r>
              <a:rPr lang="zh-CN" sz="3735" b="1" dirty="0">
                <a:solidFill>
                  <a:srgbClr val="0070C0"/>
                </a:solidFill>
                <a:latin typeface="微软雅黑" panose="020B0503020204020204" pitchFamily="34" charset="-122"/>
                <a:ea typeface="微软雅黑" panose="020B0503020204020204" pitchFamily="34" charset="-122"/>
              </a:rPr>
              <a:t>匹配函数</a:t>
            </a:r>
            <a:endParaRPr lang="zh-CN" sz="3735" b="1" dirty="0">
              <a:solidFill>
                <a:srgbClr val="0070C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9652" y="3680672"/>
            <a:ext cx="11181080" cy="15576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400" dirty="0"/>
              <a:t>&lt;?php</a:t>
            </a:r>
            <a:endParaRPr lang="zh-CN" altLang="en-US" sz="2400" dirty="0"/>
          </a:p>
          <a:p>
            <a:r>
              <a:rPr lang="zh-CN" altLang="en-US" sz="2400" dirty="0"/>
              <a:t>// 返回所有包含浮点数的元素</a:t>
            </a:r>
            <a:endParaRPr lang="zh-CN" altLang="en-US" sz="2400" dirty="0"/>
          </a:p>
          <a:p>
            <a:r>
              <a:rPr lang="zh-CN" altLang="en-US" sz="2400" dirty="0"/>
              <a:t>preg_grep("/^(\d+)?\.\d+$/", array</a:t>
            </a:r>
            <a:r>
              <a:rPr lang="en-US" altLang="zh-CN" sz="2400" dirty="0"/>
              <a:t>('one,123.11,'1.123','1.1b')</a:t>
            </a:r>
            <a:r>
              <a:rPr lang="zh-CN" altLang="en-US" sz="2400" dirty="0"/>
              <a:t>);</a:t>
            </a:r>
            <a:endParaRPr lang="zh-CN" altLang="en-US" sz="2400" dirty="0"/>
          </a:p>
          <a:p>
            <a:r>
              <a:rPr lang="zh-CN" altLang="en-US" sz="2400" dirty="0"/>
              <a:t>?&gt; </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1"/>
          <p:cNvSpPr>
            <a:spLocks noGrp="1"/>
          </p:cNvSpPr>
          <p:nvPr>
            <p:ph sz="quarter"/>
          </p:nvPr>
        </p:nvSpPr>
        <p:spPr>
          <a:xfrm>
            <a:off x="337608" y="1022350"/>
            <a:ext cx="11722947" cy="2414693"/>
          </a:xfrm>
        </p:spPr>
        <p:txBody>
          <a:bodyPr anchor="t">
            <a:normAutofit/>
          </a:bodyPr>
          <a:lstStyle>
            <a:lvl1pPr lvl="0">
              <a:defRPr sz="2400" kern="1200"/>
            </a:lvl1pPr>
            <a:lvl2pPr lvl="1">
              <a:defRPr sz="2000" kern="1200"/>
            </a:lvl2pPr>
            <a:lvl3pPr lvl="2">
              <a:defRPr sz="1800" kern="1200"/>
            </a:lvl3pPr>
            <a:lvl4pPr lvl="3">
              <a:defRPr sz="1600" kern="1200"/>
            </a:lvl4pPr>
            <a:lvl5pPr lvl="4">
              <a:defRPr sz="1600" kern="1200"/>
            </a:lvl5pPr>
          </a:lstStyle>
          <a:p>
            <a:pPr marL="0" lvl="0" indent="0" algn="l">
              <a:lnSpc>
                <a:spcPct val="135000"/>
              </a:lnSpc>
              <a:buClr>
                <a:srgbClr val="00B0F0"/>
              </a:buClr>
              <a:buFont typeface="Wingdings" panose="05000000000000000000" pitchFamily="2" charset="2"/>
              <a:buChar char=""/>
            </a:pPr>
            <a:r>
              <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mixed </a:t>
            </a:r>
            <a:r>
              <a:rPr lang="en-US" altLang="x-none" sz="2800"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preg_replace</a:t>
            </a:r>
            <a:r>
              <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 ( $pattern , $replace , $str , [$limit = -1])</a:t>
            </a:r>
            <a:endPar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lvl="1">
              <a:lnSpc>
                <a:spcPct val="135000"/>
              </a:lnSpc>
              <a:buClr>
                <a:srgbClr val="00B0F0"/>
              </a:buClr>
              <a:buFont typeface="Wingdings" panose="05000000000000000000" charset="0"/>
              <a:buChar char="ü"/>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搜索字符串中匹配pattern的部分， 以replace进行替换</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lvl="1">
              <a:lnSpc>
                <a:spcPct val="135000"/>
              </a:lnSpc>
              <a:buClr>
                <a:srgbClr val="00B0F0"/>
              </a:buClr>
              <a:buFont typeface="Wingdings" panose="05000000000000000000" charset="0"/>
              <a:buChar char="ü"/>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limit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表示进行替换的最大次数。默认是 -1(无限</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marL="0" lvl="0" indent="0">
              <a:lnSpc>
                <a:spcPct val="135000"/>
              </a:lnSpc>
              <a:buClr>
                <a:srgbClr val="00B0F0"/>
              </a:buClr>
              <a:buFont typeface="Wingdings" panose="05000000000000000000" pitchFamily="2" charset="2"/>
              <a:buChar char=""/>
            </a:pPr>
            <a:endParaRPr lang="zh-CN" altLang="en-US" sz="2665" b="1" dirty="0">
              <a:solidFill>
                <a:srgbClr val="262626"/>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48" name="标题 2"/>
          <p:cNvSpPr>
            <a:spLocks noGrp="1"/>
          </p:cNvSpPr>
          <p:nvPr>
            <p:ph type="ctrTitle"/>
          </p:nvPr>
        </p:nvSpPr>
        <p:spPr>
          <a:xfrm>
            <a:off x="239184" y="0"/>
            <a:ext cx="10972800" cy="1143000"/>
          </a:xfrm>
        </p:spPr>
        <p:txBody>
          <a:bodyPr anchor="ctr"/>
          <a:lstStyle/>
          <a:p>
            <a:pPr algn="l"/>
            <a:r>
              <a:rPr lang="en-US" altLang="zh-CN" sz="3735" b="1" dirty="0">
                <a:solidFill>
                  <a:srgbClr val="0070C0"/>
                </a:solidFill>
                <a:latin typeface="微软雅黑" panose="020B0503020204020204" pitchFamily="34" charset="-122"/>
                <a:ea typeface="微软雅黑" panose="020B0503020204020204" pitchFamily="34" charset="-122"/>
              </a:rPr>
              <a:t>3.2.1</a:t>
            </a:r>
            <a:r>
              <a:rPr lang="zh-CN" altLang="en-US" sz="3735" b="1" dirty="0">
                <a:solidFill>
                  <a:srgbClr val="0070C0"/>
                </a:solidFill>
                <a:latin typeface="微软雅黑" panose="020B0503020204020204" pitchFamily="34" charset="-122"/>
                <a:ea typeface="微软雅黑" panose="020B0503020204020204" pitchFamily="34" charset="-122"/>
              </a:rPr>
              <a:t> </a:t>
            </a:r>
            <a:r>
              <a:rPr lang="zh-CN" sz="3735" b="1" dirty="0">
                <a:solidFill>
                  <a:srgbClr val="0070C0"/>
                </a:solidFill>
                <a:latin typeface="微软雅黑" panose="020B0503020204020204" pitchFamily="34" charset="-122"/>
                <a:ea typeface="微软雅黑" panose="020B0503020204020204" pitchFamily="34" charset="-122"/>
              </a:rPr>
              <a:t>替换函数</a:t>
            </a:r>
            <a:endParaRPr lang="zh-CN" sz="3735" b="1" dirty="0">
              <a:solidFill>
                <a:srgbClr val="0070C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21622" y="2686473"/>
            <a:ext cx="9949180" cy="16312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lvl="0" eaLnBrk="0" hangingPunct="0"/>
            <a:r>
              <a:rPr lang="en-US" altLang="x-none" sz="2000" dirty="0">
                <a:solidFill>
                  <a:schemeClr val="bg1"/>
                </a:solidFill>
                <a:latin typeface="微软雅黑" panose="020B0503020204020204" pitchFamily="34" charset="-122"/>
                <a:ea typeface="微软雅黑" panose="020B0503020204020204" pitchFamily="34" charset="-122"/>
                <a:sym typeface="+mn-ea"/>
              </a:rPr>
              <a:t>$text="</a:t>
            </a:r>
            <a:r>
              <a:rPr lang="zh-CN" altLang="en-US" sz="2000" dirty="0">
                <a:solidFill>
                  <a:schemeClr val="bg1"/>
                </a:solidFill>
                <a:latin typeface="微软雅黑" panose="020B0503020204020204" pitchFamily="34" charset="-122"/>
                <a:ea typeface="微软雅黑" panose="020B0503020204020204" pitchFamily="34" charset="-122"/>
                <a:sym typeface="+mn-ea"/>
              </a:rPr>
              <a:t>今年国庆节放假日期</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为</a:t>
            </a:r>
            <a:r>
              <a:rPr lang="en-US" altLang="x-none" sz="2000" dirty="0" smtClean="0">
                <a:solidFill>
                  <a:schemeClr val="bg1"/>
                </a:solidFill>
                <a:latin typeface="微软雅黑" panose="020B0503020204020204" pitchFamily="34" charset="-122"/>
                <a:ea typeface="微软雅黑" panose="020B0503020204020204" pitchFamily="34" charset="-122"/>
                <a:sym typeface="+mn-ea"/>
              </a:rPr>
              <a:t>10/01/2017</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到</a:t>
            </a:r>
            <a:r>
              <a:rPr lang="en-US" altLang="x-none" sz="2000" dirty="0" smtClean="0">
                <a:solidFill>
                  <a:schemeClr val="bg1"/>
                </a:solidFill>
                <a:latin typeface="微软雅黑" panose="020B0503020204020204" pitchFamily="34" charset="-122"/>
                <a:ea typeface="微软雅黑" panose="020B0503020204020204" pitchFamily="34" charset="-122"/>
                <a:sym typeface="+mn-ea"/>
              </a:rPr>
              <a:t>10/08/2017</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共</a:t>
            </a:r>
            <a:r>
              <a:rPr lang="en-US" altLang="x-none" sz="2000" dirty="0" smtClean="0">
                <a:solidFill>
                  <a:schemeClr val="bg1"/>
                </a:solidFill>
                <a:latin typeface="微软雅黑" panose="020B0503020204020204" pitchFamily="34" charset="-122"/>
                <a:ea typeface="微软雅黑" panose="020B0503020204020204" pitchFamily="34" charset="-122"/>
                <a:sym typeface="+mn-ea"/>
              </a:rPr>
              <a:t>8</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天</a:t>
            </a:r>
            <a:r>
              <a:rPr lang="en-US" altLang="x-none" sz="2000" dirty="0" smtClean="0">
                <a:solidFill>
                  <a:schemeClr val="bg1"/>
                </a:solidFill>
                <a:latin typeface="微软雅黑" panose="020B0503020204020204" pitchFamily="34" charset="-122"/>
                <a:ea typeface="微软雅黑" panose="020B0503020204020204" pitchFamily="34" charset="-122"/>
                <a:sym typeface="+mn-ea"/>
              </a:rPr>
              <a:t>";</a:t>
            </a:r>
            <a:endParaRPr lang="en-US" altLang="x-none" sz="2000" dirty="0" smtClean="0">
              <a:solidFill>
                <a:schemeClr val="bg1"/>
              </a:solidFill>
              <a:latin typeface="微软雅黑" panose="020B0503020204020204" pitchFamily="34" charset="-122"/>
              <a:ea typeface="微软雅黑" panose="020B0503020204020204" pitchFamily="34" charset="-122"/>
              <a:sym typeface="+mn-ea"/>
            </a:endParaRPr>
          </a:p>
          <a:p>
            <a:pPr lvl="0" eaLnBrk="0" hangingPunct="0"/>
            <a:r>
              <a:rPr lang="en-US" altLang="x-none" sz="2000" b="1" dirty="0" smtClean="0">
                <a:solidFill>
                  <a:srgbClr val="FFFF00"/>
                </a:solidFill>
                <a:latin typeface="微软雅黑" panose="020B0503020204020204" pitchFamily="34" charset="-122"/>
                <a:ea typeface="微软雅黑" panose="020B0503020204020204" pitchFamily="34" charset="-122"/>
                <a:sym typeface="+mn-ea"/>
              </a:rPr>
              <a:t>//</a:t>
            </a:r>
            <a:r>
              <a:rPr lang="zh-CN" altLang="en-US" sz="2000" b="1" dirty="0" smtClean="0">
                <a:solidFill>
                  <a:srgbClr val="FFFF00"/>
                </a:solidFill>
                <a:latin typeface="微软雅黑" panose="020B0503020204020204" pitchFamily="34" charset="-122"/>
                <a:ea typeface="微软雅黑" panose="020B0503020204020204" pitchFamily="34" charset="-122"/>
                <a:sym typeface="+mn-ea"/>
              </a:rPr>
              <a:t>将日期格式改为</a:t>
            </a:r>
            <a:r>
              <a:rPr lang="en-US" altLang="zh-CN" sz="2000" b="1" dirty="0" smtClean="0">
                <a:solidFill>
                  <a:srgbClr val="FFFF00"/>
                </a:solidFill>
                <a:latin typeface="微软雅黑" panose="020B0503020204020204" pitchFamily="34" charset="-122"/>
                <a:ea typeface="微软雅黑" panose="020B0503020204020204" pitchFamily="34" charset="-122"/>
                <a:sym typeface="+mn-ea"/>
              </a:rPr>
              <a:t>2017-10-01</a:t>
            </a:r>
            <a:endParaRPr lang="en-US" altLang="x-none" sz="2000" b="1" dirty="0">
              <a:solidFill>
                <a:srgbClr val="FFFF00"/>
              </a:solidFill>
              <a:latin typeface="微软雅黑" panose="020B0503020204020204" pitchFamily="34" charset="-122"/>
              <a:ea typeface="微软雅黑" panose="020B0503020204020204" pitchFamily="34" charset="-122"/>
              <a:sym typeface="+mn-ea"/>
            </a:endParaRPr>
          </a:p>
          <a:p>
            <a:pPr lvl="0" eaLnBrk="0" hangingPunct="0"/>
            <a:r>
              <a:rPr lang="en-US" altLang="x-none" sz="2000" dirty="0">
                <a:solidFill>
                  <a:schemeClr val="bg1"/>
                </a:solidFill>
                <a:latin typeface="微软雅黑" panose="020B0503020204020204" pitchFamily="34" charset="-122"/>
                <a:ea typeface="微软雅黑" panose="020B0503020204020204" pitchFamily="34" charset="-122"/>
                <a:sym typeface="+mn-ea"/>
              </a:rPr>
              <a:t>$pattern = '/(\d{2})\/(\d{2})\/(\d{4})/';       </a:t>
            </a:r>
            <a:endParaRPr lang="en-US" altLang="x-none" sz="2000" dirty="0">
              <a:solidFill>
                <a:schemeClr val="bg1"/>
              </a:solidFill>
              <a:latin typeface="微软雅黑" panose="020B0503020204020204" pitchFamily="34" charset="-122"/>
              <a:ea typeface="微软雅黑" panose="020B0503020204020204" pitchFamily="34" charset="-122"/>
              <a:sym typeface="+mn-ea"/>
            </a:endParaRPr>
          </a:p>
          <a:p>
            <a:pPr lvl="0" eaLnBrk="0" hangingPunct="0"/>
            <a:r>
              <a:rPr lang="en-US" altLang="x-none" sz="2000" b="1" dirty="0">
                <a:solidFill>
                  <a:schemeClr val="bg1"/>
                </a:solidFill>
                <a:latin typeface="微软雅黑" panose="020B0503020204020204" pitchFamily="34" charset="-122"/>
                <a:ea typeface="微软雅黑" panose="020B0503020204020204" pitchFamily="34" charset="-122"/>
                <a:sym typeface="+mn-ea"/>
              </a:rPr>
              <a:t>echo</a:t>
            </a:r>
            <a:r>
              <a:rPr lang="en-US" altLang="x-none" sz="2000" dirty="0">
                <a:solidFill>
                  <a:schemeClr val="bg1"/>
                </a:solidFill>
                <a:latin typeface="微软雅黑" panose="020B0503020204020204" pitchFamily="34" charset="-122"/>
                <a:ea typeface="微软雅黑" panose="020B0503020204020204" pitchFamily="34" charset="-122"/>
                <a:sym typeface="+mn-ea"/>
              </a:rPr>
              <a:t> preg_replace($pattern, "\\3-\\1-\\2", $text);    </a:t>
            </a:r>
            <a:endParaRPr lang="en-US" altLang="x-none" sz="2000" dirty="0">
              <a:solidFill>
                <a:schemeClr val="bg1"/>
              </a:solidFill>
              <a:latin typeface="微软雅黑" panose="020B0503020204020204" pitchFamily="34" charset="-122"/>
              <a:ea typeface="微软雅黑" panose="020B0503020204020204" pitchFamily="34" charset="-122"/>
              <a:sym typeface="+mn-ea"/>
            </a:endParaRPr>
          </a:p>
          <a:p>
            <a:pPr lvl="0" eaLnBrk="0" hangingPunct="0"/>
            <a:r>
              <a:rPr lang="en-US" altLang="x-none" sz="2000" b="1" dirty="0">
                <a:solidFill>
                  <a:schemeClr val="bg1"/>
                </a:solidFill>
                <a:latin typeface="微软雅黑" panose="020B0503020204020204" pitchFamily="34" charset="-122"/>
                <a:ea typeface="微软雅黑" panose="020B0503020204020204" pitchFamily="34" charset="-122"/>
                <a:sym typeface="+mn-ea"/>
              </a:rPr>
              <a:t>echo</a:t>
            </a:r>
            <a:r>
              <a:rPr lang="en-US" altLang="x-none" sz="2000" dirty="0">
                <a:solidFill>
                  <a:schemeClr val="bg1"/>
                </a:solidFill>
                <a:latin typeface="微软雅黑" panose="020B0503020204020204" pitchFamily="34" charset="-122"/>
                <a:ea typeface="微软雅黑" panose="020B0503020204020204" pitchFamily="34" charset="-122"/>
                <a:sym typeface="+mn-ea"/>
              </a:rPr>
              <a:t> preg_replace($pattern, "\${3}-\${1}-\${2}",$text); </a:t>
            </a:r>
            <a:endParaRPr lang="en-US" altLang="x-none" sz="2000" dirty="0">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057910" y="4659846"/>
            <a:ext cx="10077027" cy="16312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000" dirty="0">
                <a:latin typeface="微软雅黑" panose="020B0503020204020204" pitchFamily="34" charset="-122"/>
                <a:ea typeface="微软雅黑" panose="020B0503020204020204" pitchFamily="34" charset="-122"/>
                <a:sym typeface="+mn-ea"/>
              </a:rPr>
              <a:t>$text="Wow,so many </a:t>
            </a:r>
            <a:r>
              <a:rPr lang="zh-CN" altLang="en-US" sz="2000" dirty="0" smtClean="0">
                <a:latin typeface="微软雅黑" panose="020B0503020204020204" pitchFamily="34" charset="-122"/>
                <a:ea typeface="微软雅黑" panose="020B0503020204020204" pitchFamily="34" charset="-122"/>
                <a:sym typeface="+mn-ea"/>
              </a:rPr>
              <a:t>apple</a:t>
            </a:r>
            <a:r>
              <a:rPr lang="en-US" altLang="zh-CN" sz="2000" dirty="0" smtClean="0">
                <a:latin typeface="微软雅黑" panose="020B0503020204020204" pitchFamily="34" charset="-122"/>
                <a:ea typeface="微软雅黑" panose="020B0503020204020204" pitchFamily="34" charset="-122"/>
                <a:sym typeface="+mn-ea"/>
              </a:rPr>
              <a:t>s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My name is </a:t>
            </a:r>
            <a:r>
              <a:rPr lang="zh-CN" altLang="en-US" sz="2000" dirty="0" smtClean="0">
                <a:latin typeface="微软雅黑" panose="020B0503020204020204" pitchFamily="34" charset="-122"/>
                <a:ea typeface="微软雅黑" panose="020B0503020204020204" pitchFamily="34" charset="-122"/>
                <a:sym typeface="+mn-ea"/>
              </a:rPr>
              <a:t>a</a:t>
            </a:r>
            <a:r>
              <a:rPr lang="en-US" altLang="zh-CN" sz="2000" dirty="0" err="1" smtClean="0">
                <a:latin typeface="微软雅黑" panose="020B0503020204020204" pitchFamily="34" charset="-122"/>
                <a:ea typeface="微软雅黑" panose="020B0503020204020204" pitchFamily="34" charset="-122"/>
                <a:sym typeface="+mn-ea"/>
              </a:rPr>
              <a:t>ngle</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I hate to eat apple</a:t>
            </a:r>
            <a:r>
              <a:rPr lang="zh-CN" altLang="en-US" sz="2000" dirty="0" smtClean="0">
                <a:latin typeface="微软雅黑" panose="020B0503020204020204" pitchFamily="34" charset="-122"/>
                <a:ea typeface="微软雅黑" panose="020B0503020204020204" pitchFamily="34" charset="-122"/>
                <a:sym typeface="+mn-ea"/>
              </a:rPr>
              <a:t>";</a:t>
            </a:r>
            <a:endParaRPr lang="en-US" altLang="zh-CN" sz="2000" dirty="0" smtClean="0">
              <a:latin typeface="微软雅黑" panose="020B0503020204020204" pitchFamily="34" charset="-122"/>
              <a:ea typeface="微软雅黑" panose="020B0503020204020204" pitchFamily="34" charset="-122"/>
              <a:sym typeface="+mn-ea"/>
            </a:endParaRPr>
          </a:p>
          <a:p>
            <a:r>
              <a:rPr lang="en-US" altLang="zh-CN" sz="2000" b="1" dirty="0" smtClean="0">
                <a:solidFill>
                  <a:srgbClr val="FFFF00"/>
                </a:solidFill>
                <a:latin typeface="微软雅黑" panose="020B0503020204020204" pitchFamily="34" charset="-122"/>
                <a:ea typeface="微软雅黑" panose="020B0503020204020204" pitchFamily="34" charset="-122"/>
                <a:sym typeface="+mn-ea"/>
              </a:rPr>
              <a:t>//</a:t>
            </a:r>
            <a:r>
              <a:rPr lang="zh-CN" altLang="en-US" sz="2000" b="1" dirty="0" smtClean="0">
                <a:solidFill>
                  <a:srgbClr val="FFFF00"/>
                </a:solidFill>
                <a:latin typeface="微软雅黑" panose="020B0503020204020204" pitchFamily="34" charset="-122"/>
                <a:ea typeface="微软雅黑" panose="020B0503020204020204" pitchFamily="34" charset="-122"/>
                <a:sym typeface="+mn-ea"/>
              </a:rPr>
              <a:t>要求把</a:t>
            </a:r>
            <a:r>
              <a:rPr lang="en-US" altLang="zh-CN" sz="2000" b="1" dirty="0" smtClean="0">
                <a:solidFill>
                  <a:srgbClr val="FFFF00"/>
                </a:solidFill>
                <a:latin typeface="微软雅黑" panose="020B0503020204020204" pitchFamily="34" charset="-122"/>
                <a:ea typeface="微软雅黑" panose="020B0503020204020204" pitchFamily="34" charset="-122"/>
                <a:sym typeface="+mn-ea"/>
              </a:rPr>
              <a:t>hate</a:t>
            </a:r>
            <a:r>
              <a:rPr lang="zh-CN" altLang="en-US" sz="2000" b="1" dirty="0" smtClean="0">
                <a:solidFill>
                  <a:srgbClr val="FFFF00"/>
                </a:solidFill>
                <a:latin typeface="微软雅黑" panose="020B0503020204020204" pitchFamily="34" charset="-122"/>
                <a:ea typeface="微软雅黑" panose="020B0503020204020204" pitchFamily="34" charset="-122"/>
                <a:sym typeface="+mn-ea"/>
              </a:rPr>
              <a:t>改为</a:t>
            </a:r>
            <a:r>
              <a:rPr lang="en-US" altLang="zh-CN" sz="2000" b="1" dirty="0" smtClean="0">
                <a:solidFill>
                  <a:srgbClr val="FFFF00"/>
                </a:solidFill>
                <a:latin typeface="微软雅黑" panose="020B0503020204020204" pitchFamily="34" charset="-122"/>
                <a:ea typeface="微软雅黑" panose="020B0503020204020204" pitchFamily="34" charset="-122"/>
                <a:sym typeface="+mn-ea"/>
              </a:rPr>
              <a:t>like ,</a:t>
            </a:r>
            <a:r>
              <a:rPr lang="zh-CN" altLang="en-US" sz="2000" b="1" dirty="0" smtClean="0">
                <a:solidFill>
                  <a:srgbClr val="FFFF00"/>
                </a:solidFill>
                <a:latin typeface="微软雅黑" panose="020B0503020204020204" pitchFamily="34" charset="-122"/>
                <a:ea typeface="微软雅黑" panose="020B0503020204020204" pitchFamily="34" charset="-122"/>
                <a:sym typeface="+mn-ea"/>
              </a:rPr>
              <a:t>把</a:t>
            </a:r>
            <a:r>
              <a:rPr lang="en-US" altLang="zh-CN" sz="2000" b="1" dirty="0" smtClean="0">
                <a:solidFill>
                  <a:srgbClr val="FFFF00"/>
                </a:solidFill>
                <a:latin typeface="微软雅黑" panose="020B0503020204020204" pitchFamily="34" charset="-122"/>
                <a:ea typeface="微软雅黑" panose="020B0503020204020204" pitchFamily="34" charset="-122"/>
                <a:sym typeface="+mn-ea"/>
              </a:rPr>
              <a:t>apple</a:t>
            </a:r>
            <a:r>
              <a:rPr lang="zh-CN" altLang="en-US" sz="2000" b="1" dirty="0" smtClean="0">
                <a:solidFill>
                  <a:srgbClr val="FFFF00"/>
                </a:solidFill>
                <a:latin typeface="微软雅黑" panose="020B0503020204020204" pitchFamily="34" charset="-122"/>
                <a:ea typeface="微软雅黑" panose="020B0503020204020204" pitchFamily="34" charset="-122"/>
                <a:sym typeface="+mn-ea"/>
              </a:rPr>
              <a:t>的首字母大写</a:t>
            </a:r>
            <a:endParaRPr lang="zh-CN" altLang="en-US" sz="2000" b="1" dirty="0">
              <a:solidFill>
                <a:srgbClr val="FFFF00"/>
              </a:solidFill>
              <a:latin typeface="微软雅黑" panose="020B0503020204020204" pitchFamily="34" charset="-122"/>
              <a:ea typeface="微软雅黑" panose="020B0503020204020204" pitchFamily="34" charset="-122"/>
              <a:sym typeface="+mn-ea"/>
            </a:endParaRPr>
          </a:p>
          <a:p>
            <a:r>
              <a:rPr lang="zh-CN" altLang="en-US" sz="2000" dirty="0">
                <a:latin typeface="微软雅黑" panose="020B0503020204020204" pitchFamily="34" charset="-122"/>
                <a:ea typeface="微软雅黑" panose="020B0503020204020204" pitchFamily="34" charset="-122"/>
              </a:rPr>
              <a:t>$pattern = array('/hate/', '/(</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apple</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)/e');</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$replace=array('like</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ucfirst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echo preg_replace($pattern, $replace, $text);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1"/>
          <p:cNvSpPr>
            <a:spLocks noGrp="1"/>
          </p:cNvSpPr>
          <p:nvPr>
            <p:ph sz="quarter"/>
          </p:nvPr>
        </p:nvSpPr>
        <p:spPr>
          <a:xfrm>
            <a:off x="321733" y="1193800"/>
            <a:ext cx="11722947" cy="2414693"/>
          </a:xfrm>
        </p:spPr>
        <p:txBody>
          <a:bodyPr anchor="t">
            <a:normAutofit/>
          </a:bodyPr>
          <a:lstStyle>
            <a:lvl1pPr lvl="0">
              <a:defRPr sz="2400" kern="1200"/>
            </a:lvl1pPr>
            <a:lvl2pPr lvl="1">
              <a:defRPr sz="2000" kern="1200"/>
            </a:lvl2pPr>
            <a:lvl3pPr lvl="2">
              <a:defRPr sz="1800" kern="1200"/>
            </a:lvl3pPr>
            <a:lvl4pPr lvl="3">
              <a:defRPr sz="1600" kern="1200"/>
            </a:lvl4pPr>
            <a:lvl5pPr lvl="4">
              <a:defRPr sz="1600" kern="1200"/>
            </a:lvl5pPr>
          </a:lstStyle>
          <a:p>
            <a:pPr marL="0" lvl="0" indent="0">
              <a:lnSpc>
                <a:spcPct val="135000"/>
              </a:lnSpc>
              <a:buClr>
                <a:srgbClr val="00B0F0"/>
              </a:buClr>
              <a:buFont typeface="Wingdings" panose="05000000000000000000" pitchFamily="2" charset="2"/>
              <a:buChar char=""/>
            </a:pPr>
            <a:r>
              <a:rPr lang="en-US" altLang="x-none" sz="3200" dirty="0">
                <a:latin typeface="Franklin Gothic Medium" panose="020B0603020102020204" pitchFamily="2" charset="0"/>
                <a:ea typeface="微软雅黑" panose="020B0503020204020204" pitchFamily="34" charset="-122"/>
                <a:sym typeface="Arial" panose="020B0604020202020204" pitchFamily="34" charset="0"/>
              </a:rPr>
              <a:t>mixed</a:t>
            </a:r>
            <a:r>
              <a:rPr lang="en-US" altLang="x-none" sz="3200"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 preg_filter </a:t>
            </a:r>
            <a:r>
              <a:rPr lang="en-US" altLang="x-none" sz="3200" dirty="0">
                <a:latin typeface="Franklin Gothic Medium" panose="020B0603020102020204" pitchFamily="2" charset="0"/>
                <a:ea typeface="微软雅黑" panose="020B0503020204020204" pitchFamily="34" charset="-122"/>
                <a:sym typeface="Arial" panose="020B0604020202020204" pitchFamily="34" charset="0"/>
              </a:rPr>
              <a:t>($pattern , $replace ,</a:t>
            </a:r>
            <a:r>
              <a:rPr lang="en-US" altLang="x-none" sz="32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  $str , [$limit = -1])</a:t>
            </a:r>
            <a:endParaRPr lang="en-US" altLang="x-none" sz="32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lvl="1">
              <a:lnSpc>
                <a:spcPct val="135000"/>
              </a:lnSpc>
              <a:buClr>
                <a:srgbClr val="00B0F0"/>
              </a:buClr>
              <a:buFont typeface="Wingdings" panose="05000000000000000000" charset="0"/>
              <a:buChar char="ü"/>
            </a:pPr>
            <a:r>
              <a:rPr lang="zh-CN" altLang="en-US" sz="2220" dirty="0">
                <a:solidFill>
                  <a:schemeClr val="tx1">
                    <a:lumMod val="85000"/>
                    <a:lumOff val="15000"/>
                  </a:schemeClr>
                </a:solidFill>
                <a:latin typeface="微软雅黑" panose="020B0503020204020204" pitchFamily="34" charset="-122"/>
                <a:ea typeface="微软雅黑" panose="020B0503020204020204" pitchFamily="34" charset="-122"/>
                <a:sym typeface="+mn-ea"/>
              </a:rPr>
              <a:t>preg_filter()等价于 preg_replace() </a:t>
            </a:r>
            <a:endParaRPr lang="zh-CN" altLang="en-US" sz="222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lvl="1">
              <a:lnSpc>
                <a:spcPct val="135000"/>
              </a:lnSpc>
              <a:buClr>
                <a:srgbClr val="00B0F0"/>
              </a:buClr>
              <a:buFont typeface="Wingdings" panose="05000000000000000000" charset="0"/>
              <a:buChar char="ü"/>
            </a:pPr>
            <a:r>
              <a:rPr lang="zh-CN" altLang="en-US" sz="222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在对数组元素进行匹配时仅</a:t>
            </a:r>
            <a:r>
              <a:rPr lang="zh-CN" altLang="en-US" sz="2220" dirty="0">
                <a:solidFill>
                  <a:schemeClr val="tx1">
                    <a:lumMod val="85000"/>
                    <a:lumOff val="15000"/>
                  </a:schemeClr>
                </a:solidFill>
                <a:latin typeface="微软雅黑" panose="020B0503020204020204" pitchFamily="34" charset="-122"/>
                <a:ea typeface="微软雅黑" panose="020B0503020204020204" pitchFamily="34" charset="-122"/>
                <a:sym typeface="+mn-ea"/>
              </a:rPr>
              <a:t>仅返回与目标匹配的结果</a:t>
            </a:r>
            <a:endParaRPr lang="zh-CN" altLang="en-US" sz="222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lvl="1">
              <a:lnSpc>
                <a:spcPct val="135000"/>
              </a:lnSpc>
              <a:buClr>
                <a:srgbClr val="00B0F0"/>
              </a:buClr>
              <a:buFont typeface="Wingdings" panose="05000000000000000000" charset="0"/>
              <a:buChar char="ü"/>
            </a:pPr>
            <a:r>
              <a:rPr lang="en-US" altLang="zh-CN" sz="2220" dirty="0">
                <a:solidFill>
                  <a:schemeClr val="tx1">
                    <a:lumMod val="85000"/>
                    <a:lumOff val="15000"/>
                  </a:schemeClr>
                </a:solidFill>
                <a:latin typeface="微软雅黑" panose="020B0503020204020204" pitchFamily="34" charset="-122"/>
                <a:ea typeface="微软雅黑" panose="020B0503020204020204" pitchFamily="34" charset="-122"/>
                <a:sym typeface="+mn-ea"/>
              </a:rPr>
              <a:t>limit</a:t>
            </a:r>
            <a:r>
              <a:rPr lang="zh-CN" altLang="en-US" sz="2220" dirty="0">
                <a:solidFill>
                  <a:schemeClr val="tx1">
                    <a:lumMod val="85000"/>
                    <a:lumOff val="15000"/>
                  </a:schemeClr>
                </a:solidFill>
                <a:latin typeface="微软雅黑" panose="020B0503020204020204" pitchFamily="34" charset="-122"/>
                <a:ea typeface="微软雅黑" panose="020B0503020204020204" pitchFamily="34" charset="-122"/>
                <a:sym typeface="+mn-ea"/>
              </a:rPr>
              <a:t>表示进行替换的最大次数。默认是 -1(无限)</a:t>
            </a:r>
            <a:endParaRPr lang="zh-CN" altLang="en-US" sz="2220" b="1" dirty="0">
              <a:solidFill>
                <a:srgbClr val="0070C0"/>
              </a:solidFill>
              <a:latin typeface="微软雅黑" panose="020B0503020204020204" pitchFamily="34" charset="-122"/>
              <a:ea typeface="微软雅黑" panose="020B0503020204020204" pitchFamily="34" charset="-122"/>
            </a:endParaRPr>
          </a:p>
          <a:p>
            <a:pPr marL="0" lvl="0" indent="0">
              <a:lnSpc>
                <a:spcPct val="135000"/>
              </a:lnSpc>
              <a:buClr>
                <a:srgbClr val="00B0F0"/>
              </a:buClr>
              <a:buFont typeface="Wingdings" panose="05000000000000000000" pitchFamily="2" charset="2"/>
              <a:buChar char=""/>
            </a:pPr>
            <a:endParaRPr lang="zh-CN" altLang="en-US" sz="2665" b="1" dirty="0">
              <a:solidFill>
                <a:srgbClr val="0070C0"/>
              </a:solidFill>
              <a:latin typeface="微软雅黑" panose="020B0503020204020204" pitchFamily="34" charset="-122"/>
              <a:ea typeface="微软雅黑" panose="020B0503020204020204" pitchFamily="34" charset="-122"/>
            </a:endParaRPr>
          </a:p>
          <a:p>
            <a:pPr marL="0" lvl="0" indent="0">
              <a:lnSpc>
                <a:spcPct val="135000"/>
              </a:lnSpc>
              <a:buClr>
                <a:srgbClr val="00B0F0"/>
              </a:buClr>
              <a:buFont typeface="Wingdings" panose="05000000000000000000" pitchFamily="2" charset="2"/>
              <a:buChar char=""/>
            </a:pPr>
            <a:endParaRPr lang="zh-CN" altLang="en-US" sz="2665" b="1" dirty="0">
              <a:solidFill>
                <a:srgbClr val="262626"/>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48" name="标题 2"/>
          <p:cNvSpPr>
            <a:spLocks noGrp="1"/>
          </p:cNvSpPr>
          <p:nvPr>
            <p:ph type="ctrTitle"/>
          </p:nvPr>
        </p:nvSpPr>
        <p:spPr>
          <a:xfrm>
            <a:off x="239184" y="0"/>
            <a:ext cx="10972800" cy="1143000"/>
          </a:xfrm>
        </p:spPr>
        <p:txBody>
          <a:bodyPr anchor="ctr"/>
          <a:lstStyle/>
          <a:p>
            <a:pPr algn="l"/>
            <a:r>
              <a:rPr lang="en-US" altLang="zh-CN" sz="3735" b="1" dirty="0">
                <a:solidFill>
                  <a:srgbClr val="0070C0"/>
                </a:solidFill>
                <a:latin typeface="微软雅黑" panose="020B0503020204020204" pitchFamily="34" charset="-122"/>
                <a:ea typeface="微软雅黑" panose="020B0503020204020204" pitchFamily="34" charset="-122"/>
              </a:rPr>
              <a:t>3.2.2</a:t>
            </a:r>
            <a:r>
              <a:rPr lang="zh-CN" altLang="en-US" sz="3735" b="1" dirty="0">
                <a:solidFill>
                  <a:srgbClr val="0070C0"/>
                </a:solidFill>
                <a:latin typeface="微软雅黑" panose="020B0503020204020204" pitchFamily="34" charset="-122"/>
                <a:ea typeface="微软雅黑" panose="020B0503020204020204" pitchFamily="34" charset="-122"/>
              </a:rPr>
              <a:t> </a:t>
            </a:r>
            <a:r>
              <a:rPr lang="zh-CN" sz="3735" b="1" dirty="0">
                <a:solidFill>
                  <a:srgbClr val="0070C0"/>
                </a:solidFill>
                <a:latin typeface="微软雅黑" panose="020B0503020204020204" pitchFamily="34" charset="-122"/>
                <a:ea typeface="微软雅黑" panose="020B0503020204020204" pitchFamily="34" charset="-122"/>
              </a:rPr>
              <a:t>替换函数</a:t>
            </a:r>
            <a:endParaRPr lang="zh-CN" sz="3735"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1"/>
          <p:cNvSpPr>
            <a:spLocks noGrp="1"/>
          </p:cNvSpPr>
          <p:nvPr>
            <p:ph sz="quarter"/>
          </p:nvPr>
        </p:nvSpPr>
        <p:spPr>
          <a:xfrm>
            <a:off x="321945" y="1007745"/>
            <a:ext cx="11722735" cy="1767840"/>
          </a:xfrm>
        </p:spPr>
        <p:txBody>
          <a:bodyPr anchor="t">
            <a:normAutofit/>
          </a:bodyPr>
          <a:lstStyle>
            <a:lvl1pPr lvl="0">
              <a:defRPr sz="2400" kern="1200"/>
            </a:lvl1pPr>
            <a:lvl2pPr lvl="1">
              <a:defRPr sz="2000" kern="1200"/>
            </a:lvl2pPr>
            <a:lvl3pPr lvl="2">
              <a:defRPr sz="1800" kern="1200"/>
            </a:lvl3pPr>
            <a:lvl4pPr lvl="3">
              <a:defRPr sz="1600" kern="1200"/>
            </a:lvl4pPr>
            <a:lvl5pPr lvl="4">
              <a:defRPr sz="1600" kern="1200"/>
            </a:lvl5pPr>
          </a:lstStyle>
          <a:p>
            <a:pPr marL="0" lvl="0" indent="0" algn="l">
              <a:lnSpc>
                <a:spcPct val="135000"/>
              </a:lnSpc>
              <a:buClr>
                <a:srgbClr val="00B0F0"/>
              </a:buClr>
              <a:buFont typeface="Wingdings" panose="05000000000000000000" pitchFamily="2" charset="2"/>
              <a:buChar char=""/>
            </a:pP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mixed </a:t>
            </a:r>
            <a:r>
              <a:rPr lang="en-US" altLang="x-none" sz="2800"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preg_replace_callback</a:t>
            </a: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($pattern , </a:t>
            </a:r>
            <a:r>
              <a:rPr lang="en-US" altLang="x-none" sz="2800" dirty="0" smtClean="0">
                <a:latin typeface="Franklin Gothic Medium" panose="020B0603020102020204" pitchFamily="2" charset="0"/>
                <a:ea typeface="微软雅黑" panose="020B0503020204020204" pitchFamily="34" charset="-122"/>
                <a:sym typeface="Arial" panose="020B0604020202020204" pitchFamily="34" charset="0"/>
              </a:rPr>
              <a:t>$</a:t>
            </a: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replace ,</a:t>
            </a:r>
            <a:r>
              <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  $str , [$limit = -1])</a:t>
            </a:r>
            <a:endParaRPr lang="en-US" altLang="x-none" sz="28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lvl="1">
              <a:lnSpc>
                <a:spcPct val="135000"/>
              </a:lnSpc>
              <a:buClr>
                <a:srgbClr val="00B0F0"/>
              </a:buClr>
              <a:buFont typeface="Wingdings" panose="05000000000000000000" charset="0"/>
              <a:buChar char="ü"/>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这个函数的行为除了 可以指定一个 callback 替代 replacement 进行替换 字符串的计算，其他方面等同于 preg_replace()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marL="0" lvl="0" indent="0">
              <a:lnSpc>
                <a:spcPct val="135000"/>
              </a:lnSpc>
              <a:buClr>
                <a:srgbClr val="00B0F0"/>
              </a:buClr>
              <a:buFont typeface="Wingdings" panose="05000000000000000000" pitchFamily="2" charset="2"/>
              <a:buNone/>
            </a:pPr>
            <a:endParaRPr lang="zh-CN" altLang="en-US" sz="2665" b="1" dirty="0">
              <a:solidFill>
                <a:srgbClr val="0070C0"/>
              </a:solidFill>
              <a:latin typeface="微软雅黑" panose="020B0503020204020204" pitchFamily="34" charset="-122"/>
              <a:ea typeface="微软雅黑" panose="020B0503020204020204" pitchFamily="34" charset="-122"/>
            </a:endParaRPr>
          </a:p>
          <a:p>
            <a:pPr marL="0" lvl="0" indent="0">
              <a:lnSpc>
                <a:spcPct val="135000"/>
              </a:lnSpc>
              <a:buClr>
                <a:srgbClr val="00B0F0"/>
              </a:buClr>
              <a:buFont typeface="Wingdings" panose="05000000000000000000" pitchFamily="2" charset="2"/>
              <a:buChar char=""/>
            </a:pPr>
            <a:endParaRPr lang="zh-CN" altLang="en-US" sz="2665" b="1" dirty="0">
              <a:solidFill>
                <a:srgbClr val="262626"/>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48" name="标题 2"/>
          <p:cNvSpPr>
            <a:spLocks noGrp="1"/>
          </p:cNvSpPr>
          <p:nvPr>
            <p:ph type="ctrTitle"/>
          </p:nvPr>
        </p:nvSpPr>
        <p:spPr>
          <a:xfrm>
            <a:off x="239184" y="0"/>
            <a:ext cx="10972800" cy="1143000"/>
          </a:xfrm>
        </p:spPr>
        <p:txBody>
          <a:bodyPr anchor="ctr"/>
          <a:lstStyle/>
          <a:p>
            <a:pPr algn="l"/>
            <a:r>
              <a:rPr lang="en-US" altLang="zh-CN" sz="3735" b="1" dirty="0">
                <a:solidFill>
                  <a:srgbClr val="0070C0"/>
                </a:solidFill>
                <a:latin typeface="微软雅黑" panose="020B0503020204020204" pitchFamily="34" charset="-122"/>
                <a:ea typeface="微软雅黑" panose="020B0503020204020204" pitchFamily="34" charset="-122"/>
              </a:rPr>
              <a:t>3.2.3</a:t>
            </a:r>
            <a:r>
              <a:rPr lang="zh-CN" altLang="en-US" sz="3735" b="1" dirty="0">
                <a:solidFill>
                  <a:srgbClr val="0070C0"/>
                </a:solidFill>
                <a:latin typeface="微软雅黑" panose="020B0503020204020204" pitchFamily="34" charset="-122"/>
                <a:ea typeface="微软雅黑" panose="020B0503020204020204" pitchFamily="34" charset="-122"/>
              </a:rPr>
              <a:t> </a:t>
            </a:r>
            <a:r>
              <a:rPr lang="zh-CN" sz="3735" b="1" dirty="0">
                <a:solidFill>
                  <a:srgbClr val="0070C0"/>
                </a:solidFill>
                <a:latin typeface="微软雅黑" panose="020B0503020204020204" pitchFamily="34" charset="-122"/>
                <a:ea typeface="微软雅黑" panose="020B0503020204020204" pitchFamily="34" charset="-122"/>
              </a:rPr>
              <a:t>替换函数</a:t>
            </a:r>
            <a:endParaRPr lang="zh-CN" sz="3735" b="1" dirty="0">
              <a:solidFill>
                <a:srgbClr val="0070C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41562" y="2920788"/>
            <a:ext cx="10169313" cy="26776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400" dirty="0"/>
              <a:t>$text = "今天是2014-02-14，2015-02-14你还会孤单吗</a:t>
            </a:r>
            <a:r>
              <a:rPr lang="zh-CN" altLang="en-US" sz="2400" dirty="0" smtClean="0"/>
              <a:t>";</a:t>
            </a:r>
            <a:endParaRPr lang="en-US" altLang="zh-CN" sz="2400" dirty="0" smtClean="0"/>
          </a:p>
          <a:p>
            <a:r>
              <a:rPr lang="en-US" altLang="zh-CN" sz="2400" b="1" dirty="0" smtClean="0">
                <a:solidFill>
                  <a:srgbClr val="FFFF00"/>
                </a:solidFill>
              </a:rPr>
              <a:t>//</a:t>
            </a:r>
            <a:r>
              <a:rPr lang="zh-CN" altLang="en-US" sz="2400" b="1" dirty="0" smtClean="0">
                <a:solidFill>
                  <a:srgbClr val="FFFF00"/>
                </a:solidFill>
              </a:rPr>
              <a:t>希望将</a:t>
            </a:r>
            <a:r>
              <a:rPr lang="en-US" altLang="zh-CN" sz="2400" b="1" dirty="0" smtClean="0">
                <a:solidFill>
                  <a:srgbClr val="FFFF00"/>
                </a:solidFill>
              </a:rPr>
              <a:t>2014</a:t>
            </a:r>
            <a:r>
              <a:rPr lang="zh-CN" altLang="en-US" sz="2400" b="1" dirty="0" smtClean="0">
                <a:solidFill>
                  <a:srgbClr val="FFFF00"/>
                </a:solidFill>
              </a:rPr>
              <a:t>改为</a:t>
            </a:r>
            <a:r>
              <a:rPr lang="en-US" altLang="zh-CN" sz="2400" b="1" dirty="0" smtClean="0">
                <a:solidFill>
                  <a:srgbClr val="FFFF00"/>
                </a:solidFill>
              </a:rPr>
              <a:t>2017,2015</a:t>
            </a:r>
            <a:r>
              <a:rPr lang="zh-CN" altLang="en-US" sz="2400" b="1" dirty="0" smtClean="0">
                <a:solidFill>
                  <a:srgbClr val="FFFF00"/>
                </a:solidFill>
              </a:rPr>
              <a:t>改为</a:t>
            </a:r>
            <a:r>
              <a:rPr lang="en-US" altLang="zh-CN" sz="2400" b="1" dirty="0" smtClean="0">
                <a:solidFill>
                  <a:srgbClr val="FFFF00"/>
                </a:solidFill>
              </a:rPr>
              <a:t>2018</a:t>
            </a:r>
            <a:endParaRPr lang="zh-CN" altLang="en-US" sz="2400" b="1" dirty="0">
              <a:solidFill>
                <a:srgbClr val="FFFF00"/>
              </a:solidFill>
            </a:endParaRPr>
          </a:p>
          <a:p>
            <a:r>
              <a:rPr lang="zh-CN" altLang="en-US" sz="2400" dirty="0"/>
              <a:t>$reg = "/(\d{4})(-\d{2}-\d{2})/";</a:t>
            </a:r>
            <a:endParaRPr lang="zh-CN" altLang="en-US" sz="2400" dirty="0"/>
          </a:p>
          <a:p>
            <a:r>
              <a:rPr lang="zh-CN" altLang="en-US" sz="2400" dirty="0"/>
              <a:t>function myfun($m) {</a:t>
            </a:r>
            <a:endParaRPr lang="zh-CN" altLang="en-US" sz="2400" dirty="0"/>
          </a:p>
          <a:p>
            <a:r>
              <a:rPr lang="zh-CN" altLang="en-US" sz="2400" dirty="0"/>
              <a:t>       return ($m[1</a:t>
            </a:r>
            <a:r>
              <a:rPr lang="zh-CN" altLang="en-US" sz="2400" dirty="0" smtClean="0"/>
              <a:t>]+</a:t>
            </a:r>
            <a:r>
              <a:rPr lang="en-US" altLang="zh-CN" sz="2400" dirty="0" smtClean="0"/>
              <a:t>3</a:t>
            </a:r>
            <a:r>
              <a:rPr lang="zh-CN" altLang="en-US" sz="2400" dirty="0" smtClean="0"/>
              <a:t>).$</a:t>
            </a:r>
            <a:r>
              <a:rPr lang="zh-CN" altLang="en-US" sz="2400" dirty="0"/>
              <a:t>m[2];</a:t>
            </a:r>
            <a:endParaRPr lang="zh-CN" altLang="en-US" sz="2400" dirty="0"/>
          </a:p>
          <a:p>
            <a:r>
              <a:rPr lang="zh-CN" altLang="en-US" sz="2400" dirty="0"/>
              <a:t>}</a:t>
            </a:r>
            <a:endParaRPr lang="zh-CN" altLang="en-US" sz="2400" dirty="0"/>
          </a:p>
          <a:p>
            <a:r>
              <a:rPr lang="zh-CN" altLang="en-US" sz="2400" dirty="0"/>
              <a:t>echo preg_replace_callback($reg, "myfun", $text);</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标题 2"/>
          <p:cNvSpPr>
            <a:spLocks noGrp="1"/>
          </p:cNvSpPr>
          <p:nvPr>
            <p:ph type="ctrTitle"/>
          </p:nvPr>
        </p:nvSpPr>
        <p:spPr>
          <a:xfrm>
            <a:off x="228600" y="0"/>
            <a:ext cx="10972800" cy="1016000"/>
          </a:xfrm>
        </p:spPr>
        <p:txBody>
          <a:bodyPr anchor="ctr"/>
          <a:lstStyle/>
          <a:p>
            <a:pPr algn="l"/>
            <a:r>
              <a:rPr lang="en-US" altLang="zh-CN" sz="3735" b="1" dirty="0">
                <a:solidFill>
                  <a:srgbClr val="0070C0"/>
                </a:solidFill>
                <a:latin typeface="微软雅黑" panose="020B0503020204020204" pitchFamily="34" charset="-122"/>
                <a:ea typeface="微软雅黑" panose="020B0503020204020204" pitchFamily="34" charset="-122"/>
                <a:sym typeface="+mn-ea"/>
              </a:rPr>
              <a:t>3.</a:t>
            </a:r>
            <a:r>
              <a:rPr lang="en-US" altLang="zh-CN" sz="3735" b="1" dirty="0">
                <a:solidFill>
                  <a:srgbClr val="0070C0"/>
                </a:solidFill>
                <a:latin typeface="微软雅黑" panose="020B0503020204020204" pitchFamily="34" charset="-122"/>
                <a:ea typeface="微软雅黑" panose="020B0503020204020204" pitchFamily="34" charset="-122"/>
              </a:rPr>
              <a:t>3</a:t>
            </a:r>
            <a:r>
              <a:rPr lang="en-US" altLang="x-none" sz="3735" b="1" dirty="0">
                <a:solidFill>
                  <a:srgbClr val="0070C0"/>
                </a:solidFill>
                <a:latin typeface="微软雅黑" panose="020B0503020204020204" pitchFamily="34" charset="-122"/>
                <a:ea typeface="微软雅黑" panose="020B0503020204020204" pitchFamily="34" charset="-122"/>
              </a:rPr>
              <a:t> </a:t>
            </a:r>
            <a:r>
              <a:rPr lang="zh-CN" sz="3735" b="1" dirty="0">
                <a:solidFill>
                  <a:srgbClr val="0070C0"/>
                </a:solidFill>
                <a:latin typeface="微软雅黑" panose="020B0503020204020204" pitchFamily="34" charset="-122"/>
                <a:ea typeface="微软雅黑" panose="020B0503020204020204" pitchFamily="34" charset="-122"/>
              </a:rPr>
              <a:t>分割函数</a:t>
            </a:r>
            <a:endParaRPr lang="zh-CN" sz="3735" b="1" dirty="0">
              <a:solidFill>
                <a:srgbClr val="0070C0"/>
              </a:solidFill>
              <a:latin typeface="微软雅黑" panose="020B0503020204020204" pitchFamily="34" charset="-122"/>
              <a:ea typeface="微软雅黑" panose="020B0503020204020204" pitchFamily="34" charset="-122"/>
            </a:endParaRPr>
          </a:p>
        </p:txBody>
      </p:sp>
      <p:sp>
        <p:nvSpPr>
          <p:cNvPr id="10243" name="内容占位符 1"/>
          <p:cNvSpPr>
            <a:spLocks noGrp="1"/>
          </p:cNvSpPr>
          <p:nvPr/>
        </p:nvSpPr>
        <p:spPr>
          <a:xfrm>
            <a:off x="228600" y="1007533"/>
            <a:ext cx="11907520" cy="2528147"/>
          </a:xfrm>
          <a:prstGeom prst="rect">
            <a:avLst/>
          </a:prstGeom>
          <a:noFill/>
          <a:ln w="9525">
            <a:noFill/>
            <a:miter/>
          </a:ln>
        </p:spPr>
        <p:txBody>
          <a:bodyPr anchor="t"/>
          <a:lstStyle>
            <a:lvl1pPr lvl="0">
              <a:defRPr sz="2400" kern="1200"/>
            </a:lvl1pPr>
            <a:lvl2pPr lvl="1">
              <a:defRPr sz="2000" kern="1200"/>
            </a:lvl2pPr>
            <a:lvl3pPr lvl="2">
              <a:defRPr sz="1800" kern="1200"/>
            </a:lvl3pPr>
            <a:lvl4pPr lvl="3">
              <a:defRPr sz="1600" kern="1200"/>
            </a:lvl4pPr>
            <a:lvl5pPr lvl="4">
              <a:defRPr sz="1600" kern="1200"/>
            </a:lvl5pPr>
          </a:lstStyle>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r>
              <a:rPr lang="en-US" altLang="x-none" sz="32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array</a:t>
            </a:r>
            <a:r>
              <a:rPr lang="en-US" altLang="x-none" sz="3200"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 preg_split </a:t>
            </a:r>
            <a:r>
              <a:rPr lang="en-US" altLang="x-none" sz="32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rPr>
              <a:t>( $pattern , $str , [$limit = -1 ] )</a:t>
            </a:r>
            <a:endParaRPr lang="en-US" altLang="x-none" sz="3200" dirty="0">
              <a:solidFill>
                <a:schemeClr val="tx1">
                  <a:lumMod val="95000"/>
                  <a:lumOff val="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800100" marR="0" lvl="1" indent="-342900" algn="l" defTabSz="914400" rtl="0" eaLnBrk="0" fontAlgn="base" latinLnBrk="0" hangingPunct="0">
              <a:lnSpc>
                <a:spcPct val="120000"/>
              </a:lnSpc>
              <a:spcBef>
                <a:spcPct val="20000"/>
              </a:spcBef>
              <a:spcAft>
                <a:spcPct val="0"/>
              </a:spcAft>
              <a:buClr>
                <a:srgbClr val="00B0F0"/>
              </a:buClr>
              <a:buSzTx/>
              <a:buFont typeface="Wingdings" panose="05000000000000000000" charset="0"/>
              <a:buChar char="ü"/>
              <a:defRPr/>
            </a:pPr>
            <a:r>
              <a:rPr lang="zh-CN" altLang="en-US" sz="2220" kern="0" noProof="0" dirty="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   按</a:t>
            </a:r>
            <a:r>
              <a:rPr lang="en-US" altLang="zh-CN" sz="2220" kern="0" noProof="0" dirty="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正则表达式分隔字符串</a:t>
            </a:r>
            <a:endParaRPr lang="en-US" altLang="zh-CN" sz="2220" kern="0" noProof="0" dirty="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endParaRPr>
          </a:p>
          <a:p>
            <a:pPr marL="800100" marR="0" lvl="1" indent="-342900" algn="l" defTabSz="914400" rtl="0" eaLnBrk="0" fontAlgn="base" latinLnBrk="0" hangingPunct="0">
              <a:lnSpc>
                <a:spcPct val="120000"/>
              </a:lnSpc>
              <a:spcBef>
                <a:spcPct val="20000"/>
              </a:spcBef>
              <a:spcAft>
                <a:spcPct val="0"/>
              </a:spcAft>
              <a:buClr>
                <a:srgbClr val="00B0F0"/>
              </a:buClr>
              <a:buSzTx/>
              <a:buFont typeface="Wingdings" panose="05000000000000000000" charset="0"/>
              <a:buChar char="ü"/>
              <a:defRPr/>
            </a:pPr>
            <a:r>
              <a:rPr lang="en-US" altLang="zh-CN" sz="2220" kern="0" noProof="0" dirty="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   如果指定limit将限制分隔得到的子串最多只有limit个，返回的最后一个 子串  将包含所有剩余部分。limit值为-1， 0或null时都代表"不限制"</a:t>
            </a:r>
            <a:endParaRPr lang="en-US" altLang="zh-CN" sz="2220" kern="0" noProof="0" dirty="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endParaRPr>
          </a:p>
          <a:p>
            <a:pPr marL="0" lvl="0" indent="0">
              <a:lnSpc>
                <a:spcPct val="160000"/>
              </a:lnSpc>
              <a:buClr>
                <a:srgbClr val="00B0F0"/>
              </a:buClr>
              <a:buFont typeface="Wingdings" panose="05000000000000000000" pitchFamily="2" charset="2"/>
              <a:buNone/>
            </a:pPr>
            <a:endParaRPr lang="zh-CN" alt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68350" y="3535680"/>
            <a:ext cx="11224895" cy="1198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CN" sz="2400" dirty="0"/>
              <a:t>$</a:t>
            </a:r>
            <a:r>
              <a:rPr lang="en-US" altLang="zh-CN" sz="2400" dirty="0" err="1"/>
              <a:t>str</a:t>
            </a:r>
            <a:r>
              <a:rPr lang="en-US" altLang="zh-CN" sz="2400" dirty="0"/>
              <a:t>="</a:t>
            </a:r>
            <a:r>
              <a:rPr lang="en-US" altLang="zh-CN" sz="2400" dirty="0" err="1"/>
              <a:t>Hello,this</a:t>
            </a:r>
            <a:r>
              <a:rPr lang="en-US" altLang="zh-CN" sz="2400" dirty="0"/>
              <a:t> is a test. I'm sorry!" ;</a:t>
            </a:r>
            <a:endParaRPr lang="en-US" altLang="zh-CN" sz="2400" dirty="0"/>
          </a:p>
          <a:p>
            <a:r>
              <a:rPr lang="en-US" altLang="zh-CN" sz="2400" dirty="0"/>
              <a:t>$pattern='/[,\.\'! ]/'  ;</a:t>
            </a:r>
            <a:endParaRPr lang="en-US" altLang="zh-CN" sz="2400" dirty="0"/>
          </a:p>
          <a:p>
            <a:r>
              <a:rPr lang="en-US" altLang="zh-CN" sz="2400" dirty="0" err="1"/>
              <a:t>print_r</a:t>
            </a:r>
            <a:r>
              <a:rPr lang="en-US" altLang="zh-CN" sz="2400" dirty="0"/>
              <a:t>(</a:t>
            </a:r>
            <a:r>
              <a:rPr lang="en-US" altLang="zh-CN" sz="2400" dirty="0" err="1"/>
              <a:t>preg_split</a:t>
            </a:r>
            <a:r>
              <a:rPr lang="en-US" altLang="zh-CN" sz="2400" dirty="0"/>
              <a:t>($</a:t>
            </a:r>
            <a:r>
              <a:rPr lang="en-US" altLang="zh-CN" sz="2400" dirty="0" err="1"/>
              <a:t>pattern,$str</a:t>
            </a:r>
            <a:r>
              <a:rPr lang="en-US" altLang="zh-CN" sz="2400" dirty="0"/>
              <a:t>);</a:t>
            </a:r>
            <a:endParaRPr lang="en-US" altLang="zh-C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标题 2"/>
          <p:cNvSpPr>
            <a:spLocks noGrp="1"/>
          </p:cNvSpPr>
          <p:nvPr>
            <p:ph type="ctrTitle"/>
          </p:nvPr>
        </p:nvSpPr>
        <p:spPr>
          <a:xfrm>
            <a:off x="228600" y="0"/>
            <a:ext cx="10972800" cy="1016000"/>
          </a:xfrm>
        </p:spPr>
        <p:txBody>
          <a:bodyPr anchor="ctr"/>
          <a:lstStyle/>
          <a:p>
            <a:pPr algn="l"/>
            <a:r>
              <a:rPr lang="en-US" altLang="zh-CN" sz="3735" b="1" dirty="0">
                <a:solidFill>
                  <a:srgbClr val="0070C0"/>
                </a:solidFill>
                <a:latin typeface="微软雅黑" panose="020B0503020204020204" pitchFamily="34" charset="-122"/>
                <a:ea typeface="微软雅黑" panose="020B0503020204020204" pitchFamily="34" charset="-122"/>
              </a:rPr>
              <a:t>4 JS</a:t>
            </a:r>
            <a:r>
              <a:rPr lang="zh-CN" altLang="en-US" sz="3735" b="1" dirty="0">
                <a:solidFill>
                  <a:srgbClr val="0070C0"/>
                </a:solidFill>
                <a:latin typeface="微软雅黑" panose="020B0503020204020204" pitchFamily="34" charset="-122"/>
                <a:ea typeface="微软雅黑" panose="020B0503020204020204" pitchFamily="34" charset="-122"/>
              </a:rPr>
              <a:t>中正则表达式的应用</a:t>
            </a:r>
            <a:endParaRPr lang="zh-CN" altLang="en-US" sz="3735" b="1" dirty="0">
              <a:solidFill>
                <a:srgbClr val="0070C0"/>
              </a:solidFill>
              <a:latin typeface="微软雅黑" panose="020B0503020204020204" pitchFamily="34" charset="-122"/>
              <a:ea typeface="微软雅黑" panose="020B0503020204020204" pitchFamily="34" charset="-122"/>
            </a:endParaRPr>
          </a:p>
        </p:txBody>
      </p:sp>
      <p:sp>
        <p:nvSpPr>
          <p:cNvPr id="10243" name="内容占位符 1"/>
          <p:cNvSpPr>
            <a:spLocks noGrp="1"/>
          </p:cNvSpPr>
          <p:nvPr/>
        </p:nvSpPr>
        <p:spPr>
          <a:xfrm>
            <a:off x="228600" y="1009015"/>
            <a:ext cx="11907520" cy="5101590"/>
          </a:xfrm>
          <a:prstGeom prst="rect">
            <a:avLst/>
          </a:prstGeom>
          <a:solidFill>
            <a:schemeClr val="bg1"/>
          </a:solidFill>
          <a:ln w="9525">
            <a:noFill/>
            <a:miter/>
          </a:ln>
        </p:spPr>
        <p:txBody>
          <a:bodyPr anchor="t"/>
          <a:lstStyle>
            <a:lvl1pPr lvl="0">
              <a:defRPr sz="2400" kern="1200"/>
            </a:lvl1pPr>
            <a:lvl2pPr lvl="1">
              <a:defRPr sz="2000" kern="1200"/>
            </a:lvl2pPr>
            <a:lvl3pPr lvl="2">
              <a:defRPr sz="1800" kern="1200"/>
            </a:lvl3pPr>
            <a:lvl4pPr lvl="3">
              <a:defRPr sz="1600" kern="1200"/>
            </a:lvl4pPr>
            <a:lvl5pPr lvl="4">
              <a:defRPr sz="1600" kern="1200"/>
            </a:lvl5pPr>
          </a:lstStyle>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bool RegExpObject.</a:t>
            </a:r>
            <a:r>
              <a:rPr lang="en-US" altLang="x-none" sz="2800"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test</a:t>
            </a: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(string)</a:t>
            </a:r>
            <a:endParaRPr lang="en-US" altLang="x-none" sz="28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algn="l" defTabSz="914400" rtl="0" eaLnBrk="0" fontAlgn="base" latinLnBrk="0" hangingPunct="0">
              <a:spcBef>
                <a:spcPct val="20000"/>
              </a:spcBef>
              <a:spcAft>
                <a:spcPct val="0"/>
              </a:spcAft>
              <a:buClr>
                <a:srgbClr val="00B0F0"/>
              </a:buClr>
              <a:buSzTx/>
              <a:buFont typeface="Wingdings" panose="05000000000000000000" charset="0"/>
              <a:defRPr/>
            </a:pP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   </a:t>
            </a:r>
            <a:r>
              <a:rPr lang="en-US" altLang="x-none" sz="2800" dirty="0">
                <a:solidFill>
                  <a:schemeClr val="bg2">
                    <a:lumMod val="10000"/>
                  </a:schemeClr>
                </a:solidFill>
                <a:latin typeface="Franklin Gothic Medium" panose="020B0603020102020204" pitchFamily="2" charset="0"/>
                <a:ea typeface="微软雅黑" panose="020B0503020204020204" pitchFamily="34" charset="-122"/>
                <a:sym typeface="Arial" panose="020B0604020202020204" pitchFamily="34" charset="0"/>
              </a:rPr>
              <a:t> </a:t>
            </a:r>
            <a:r>
              <a:rPr lang="en-US" altLang="zh-CN" kern="0" noProof="0" dirty="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检索字符串</a:t>
            </a:r>
            <a:r>
              <a:rPr lang="zh-CN" altLang="en-US" kern="0" noProof="0" dirty="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是否匹配</a:t>
            </a:r>
            <a:r>
              <a:rPr lang="en-US" altLang="zh-CN" kern="0" noProof="0" dirty="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。返回 true 或 false</a:t>
            </a:r>
            <a:endParaRPr lang="en-US" altLang="zh-CN" kern="0" noProof="0" dirty="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endParaRPr>
          </a:p>
          <a:p>
            <a:pPr marL="0" marR="0" lvl="1" algn="l" defTabSz="914400" rtl="0" eaLnBrk="0" fontAlgn="base" latinLnBrk="0" hangingPunct="0">
              <a:spcBef>
                <a:spcPct val="20000"/>
              </a:spcBef>
              <a:spcAft>
                <a:spcPct val="0"/>
              </a:spcAft>
              <a:buClr>
                <a:srgbClr val="00B0F0"/>
              </a:buClr>
              <a:buSzTx/>
              <a:buFont typeface="Wingdings" panose="05000000000000000000" charset="0"/>
              <a:defRPr/>
            </a:pPr>
            <a:endParaRPr lang="en-US" altLang="zh-CN" sz="1800" kern="0" noProof="0" dirty="0" smtClean="0">
              <a:ln>
                <a:noFill/>
              </a:ln>
              <a:solidFill>
                <a:schemeClr val="accent4">
                  <a:lumMod val="85000"/>
                  <a:lumOff val="15000"/>
                </a:schemeClr>
              </a:solidFill>
              <a:uLnTx/>
              <a:uFillTx/>
              <a:latin typeface="微软雅黑" panose="020B0503020204020204" pitchFamily="34" charset="-122"/>
              <a:ea typeface="微软雅黑" panose="020B0503020204020204" pitchFamily="34" charset="-122"/>
              <a:cs typeface="+mn-cs"/>
              <a:sym typeface="+mn-ea"/>
            </a:endParaRPr>
          </a:p>
          <a:p>
            <a:pPr marL="0" marR="0" lvl="1" algn="l" defTabSz="914400" rtl="0" eaLnBrk="0" fontAlgn="base" latinLnBrk="0" hangingPunct="0">
              <a:spcBef>
                <a:spcPct val="20000"/>
              </a:spcBef>
              <a:spcAft>
                <a:spcPct val="0"/>
              </a:spcAft>
              <a:buClr>
                <a:srgbClr val="00B0F0"/>
              </a:buClr>
              <a:buSzTx/>
              <a:buFont typeface="Wingdings" panose="05000000000000000000" charset="0"/>
              <a:defRPr/>
            </a:pPr>
            <a:endParaRPr lang="en-US" altLang="zh-CN" sz="1600" kern="0" noProof="0" dirty="0" smtClean="0">
              <a:ln>
                <a:noFill/>
              </a:ln>
              <a:solidFill>
                <a:schemeClr val="accent4">
                  <a:lumMod val="85000"/>
                  <a:lumOff val="15000"/>
                </a:schemeClr>
              </a:solidFill>
              <a:uLnTx/>
              <a:uFillTx/>
              <a:latin typeface="微软雅黑" panose="020B0503020204020204" pitchFamily="34" charset="-122"/>
              <a:ea typeface="微软雅黑" panose="020B0503020204020204" pitchFamily="34" charset="-122"/>
              <a:cs typeface="+mn-cs"/>
              <a:sym typeface="+mn-ea"/>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endParaRPr lang="en-US" altLang="zh-CN" sz="1400" kern="0" noProof="0" dirty="0" smtClean="0">
              <a:ln>
                <a:noFill/>
              </a:ln>
              <a:solidFill>
                <a:schemeClr val="accent4">
                  <a:lumMod val="85000"/>
                  <a:lumOff val="15000"/>
                </a:schemeClr>
              </a:solidFill>
              <a:uLnTx/>
              <a:uFillTx/>
              <a:latin typeface="微软雅黑" panose="020B0503020204020204" pitchFamily="34" charset="-122"/>
              <a:ea typeface="微软雅黑" panose="020B0503020204020204" pitchFamily="34" charset="-122"/>
              <a:cs typeface="+mn-cs"/>
              <a:sym typeface="+mn-ea"/>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endParaRPr lang="en-US" altLang="x-none" sz="28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int stringObject.</a:t>
            </a:r>
            <a:r>
              <a:rPr lang="en-US" altLang="x-none" sz="2800"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search</a:t>
            </a: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(regexp) </a:t>
            </a:r>
            <a:endParaRPr lang="en-US" altLang="x-none" sz="28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algn="l" defTabSz="914400" rtl="0" eaLnBrk="0" fontAlgn="base" latinLnBrk="0" hangingPunct="0">
              <a:spcBef>
                <a:spcPct val="20000"/>
              </a:spcBef>
              <a:spcAft>
                <a:spcPct val="0"/>
              </a:spcAft>
              <a:buClr>
                <a:srgbClr val="00B0F0"/>
              </a:buClr>
              <a:buSzTx/>
              <a:buFont typeface="Wingdings" panose="05000000000000000000" charset="0"/>
              <a:defRPr/>
            </a:pP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    </a:t>
            </a:r>
            <a:r>
              <a:rPr lang="en-US" altLang="zh-CN" kern="0" noProof="0" dirty="0" smtClean="0">
                <a:ln>
                  <a:noFill/>
                </a:ln>
                <a:solidFill>
                  <a:schemeClr val="bg2">
                    <a:lumMod val="10000"/>
                  </a:schemeClr>
                </a:solidFill>
                <a:uLnTx/>
                <a:uFillTx/>
                <a:latin typeface="微软雅黑" panose="020B0503020204020204" pitchFamily="34" charset="-122"/>
                <a:ea typeface="微软雅黑" panose="020B0503020204020204" pitchFamily="34" charset="-122"/>
                <a:cs typeface="+mn-cs"/>
                <a:sym typeface="+mn-ea"/>
              </a:rPr>
              <a:t>检索字符串</a:t>
            </a:r>
            <a:r>
              <a:rPr lang="en-US" altLang="x-none" sz="1800" dirty="0">
                <a:solidFill>
                  <a:schemeClr val="bg2">
                    <a:lumMod val="10000"/>
                  </a:schemeClr>
                </a:solidFill>
                <a:latin typeface="Franklin Gothic Medium" panose="020B0603020102020204" pitchFamily="2" charset="0"/>
                <a:ea typeface="微软雅黑" panose="020B0503020204020204" pitchFamily="34" charset="-122"/>
                <a:sym typeface="Arial" panose="020B0604020202020204" pitchFamily="34" charset="0"/>
              </a:rPr>
              <a:t>中</a:t>
            </a:r>
            <a:r>
              <a:rPr lang="en-US" altLang="x-none" dirty="0">
                <a:solidFill>
                  <a:schemeClr val="bg2">
                    <a:lumMod val="10000"/>
                  </a:schemeClr>
                </a:solidFill>
                <a:latin typeface="Franklin Gothic Medium" panose="020B0603020102020204" pitchFamily="2" charset="0"/>
                <a:ea typeface="微软雅黑" panose="020B0503020204020204" pitchFamily="34" charset="-122"/>
                <a:sym typeface="Arial" panose="020B0604020202020204" pitchFamily="34" charset="0"/>
              </a:rPr>
              <a:t>第一个与 regexp 相匹配的子串的起始位置。如果没有找到任何匹配的子串，则返回 -1</a:t>
            </a:r>
            <a:r>
              <a:rPr lang="en-US" altLang="x-none" sz="1800" dirty="0">
                <a:solidFill>
                  <a:schemeClr val="bg2">
                    <a:lumMod val="10000"/>
                  </a:schemeClr>
                </a:solidFill>
                <a:latin typeface="Franklin Gothic Medium" panose="020B0603020102020204" pitchFamily="2" charset="0"/>
                <a:ea typeface="微软雅黑" panose="020B0503020204020204" pitchFamily="34" charset="-122"/>
                <a:sym typeface="Arial" panose="020B0604020202020204" pitchFamily="34" charset="0"/>
              </a:rPr>
              <a:t>。</a:t>
            </a:r>
            <a:endParaRPr lang="en-US" altLang="x-none" sz="1800" dirty="0">
              <a:solidFill>
                <a:schemeClr val="bg2">
                  <a:lumMod val="10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endParaRPr lang="en-US" altLang="x-none" sz="16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algn="l" defTabSz="914400" rtl="0" eaLnBrk="0" fontAlgn="base" latinLnBrk="0" hangingPunct="0">
              <a:spcBef>
                <a:spcPct val="20000"/>
              </a:spcBef>
              <a:spcAft>
                <a:spcPct val="0"/>
              </a:spcAft>
              <a:buClr>
                <a:srgbClr val="00B0F0"/>
              </a:buClr>
              <a:buSzTx/>
              <a:buFont typeface="Wingdings" panose="05000000000000000000" charset="0"/>
              <a:defRPr/>
            </a:pPr>
            <a:r>
              <a:rPr lang="en-US" altLang="x-none" sz="2400" dirty="0">
                <a:latin typeface="Franklin Gothic Medium" panose="020B0603020102020204" pitchFamily="2" charset="0"/>
                <a:ea typeface="微软雅黑" panose="020B0503020204020204" pitchFamily="34" charset="-122"/>
                <a:sym typeface="Arial" panose="020B0604020202020204" pitchFamily="34" charset="0"/>
              </a:rPr>
              <a:t>     </a:t>
            </a:r>
            <a:endParaRPr lang="en-US" altLang="x-none" sz="24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algn="l" defTabSz="914400" rtl="0" eaLnBrk="0" fontAlgn="base" latinLnBrk="0" hangingPunct="0">
              <a:spcBef>
                <a:spcPct val="20000"/>
              </a:spcBef>
              <a:spcAft>
                <a:spcPct val="0"/>
              </a:spcAft>
              <a:buClr>
                <a:srgbClr val="00B0F0"/>
              </a:buClr>
              <a:buSzTx/>
              <a:buFont typeface="Wingdings" panose="05000000000000000000" charset="0"/>
              <a:defRPr/>
            </a:pPr>
            <a:endParaRPr lang="zh-CN" altLang="en-US" sz="2665" dirty="0">
              <a:latin typeface="Franklin Gothic Medium" panose="020B0603020102020204" pitchFamily="2" charset="0"/>
              <a:ea typeface="微软雅黑" panose="020B0503020204020204" pitchFamily="34" charset="-122"/>
              <a:sym typeface="Arial" panose="020B0604020202020204" pitchFamily="34" charset="0"/>
            </a:endParaRPr>
          </a:p>
          <a:p>
            <a:pPr marL="0" lvl="0" indent="0">
              <a:lnSpc>
                <a:spcPct val="160000"/>
              </a:lnSpc>
              <a:buClr>
                <a:srgbClr val="00B0F0"/>
              </a:buClr>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94055" y="4700905"/>
            <a:ext cx="10994390" cy="8299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400" dirty="0"/>
              <a:t>var str</a:t>
            </a:r>
            <a:r>
              <a:rPr lang="zh-CN" altLang="en-US" sz="2400" dirty="0" smtClean="0"/>
              <a:t>="</a:t>
            </a:r>
            <a:r>
              <a:rPr lang="en-US" altLang="zh-CN" sz="2400" dirty="0" smtClean="0"/>
              <a:t>I'm studying PHP</a:t>
            </a:r>
            <a:r>
              <a:rPr lang="zh-CN" altLang="en-US" sz="2400" dirty="0" smtClean="0"/>
              <a:t>!"</a:t>
            </a:r>
            <a:endParaRPr lang="zh-CN" altLang="en-US" sz="2400" dirty="0"/>
          </a:p>
          <a:p>
            <a:r>
              <a:rPr lang="zh-CN" altLang="en-US" sz="2400" dirty="0"/>
              <a:t>document.write(str.search(/</a:t>
            </a:r>
            <a:r>
              <a:rPr lang="en-US" altLang="zh-CN" sz="2400" dirty="0" err="1"/>
              <a:t>php</a:t>
            </a:r>
            <a:r>
              <a:rPr lang="zh-CN" altLang="en-US" sz="2400" dirty="0"/>
              <a:t>/i))</a:t>
            </a:r>
            <a:endParaRPr lang="zh-CN" altLang="en-US" sz="2400" dirty="0"/>
          </a:p>
        </p:txBody>
      </p:sp>
      <p:sp>
        <p:nvSpPr>
          <p:cNvPr id="5" name="文本框 4"/>
          <p:cNvSpPr txBox="1"/>
          <p:nvPr/>
        </p:nvSpPr>
        <p:spPr>
          <a:xfrm>
            <a:off x="694055" y="2071370"/>
            <a:ext cx="10993755" cy="8299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400" dirty="0"/>
              <a:t> var reg = /^</a:t>
            </a:r>
            <a:r>
              <a:rPr lang="zh-CN" altLang="en-US" sz="2400" dirty="0" smtClean="0"/>
              <a:t>1[3-8]</a:t>
            </a:r>
            <a:r>
              <a:rPr lang="en-US" altLang="zh-CN" sz="2400" dirty="0" smtClean="0"/>
              <a:t>\</a:t>
            </a:r>
            <a:r>
              <a:rPr lang="zh-CN" altLang="en-US" sz="2400" dirty="0" smtClean="0"/>
              <a:t>d{9</a:t>
            </a:r>
            <a:r>
              <a:rPr lang="zh-CN" altLang="en-US" sz="2400" dirty="0"/>
              <a:t>}$/;</a:t>
            </a:r>
            <a:endParaRPr lang="zh-CN" altLang="en-US" sz="2400" dirty="0"/>
          </a:p>
          <a:p>
            <a:r>
              <a:rPr lang="zh-CN" altLang="en-US" sz="2400" dirty="0"/>
              <a:t> alert(reg.test(13837160809));</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1"/>
          <p:cNvSpPr>
            <a:spLocks noGrp="1"/>
          </p:cNvSpPr>
          <p:nvPr/>
        </p:nvSpPr>
        <p:spPr>
          <a:xfrm>
            <a:off x="178046" y="276020"/>
            <a:ext cx="11907520" cy="5948045"/>
          </a:xfrm>
          <a:prstGeom prst="rect">
            <a:avLst/>
          </a:prstGeom>
          <a:noFill/>
          <a:ln w="9525">
            <a:noFill/>
            <a:miter/>
          </a:ln>
        </p:spPr>
        <p:txBody>
          <a:bodyPr anchor="t"/>
          <a:lstStyle>
            <a:lvl1pPr lvl="0">
              <a:defRPr sz="2400" kern="1200"/>
            </a:lvl1pPr>
            <a:lvl2pPr lvl="1">
              <a:defRPr sz="2000" kern="1200"/>
            </a:lvl2pPr>
            <a:lvl3pPr lvl="2">
              <a:defRPr sz="1800" kern="1200"/>
            </a:lvl3pPr>
            <a:lvl4pPr lvl="3">
              <a:defRPr sz="1600" kern="1200"/>
            </a:lvl4pPr>
            <a:lvl5pPr lvl="4">
              <a:defRPr sz="1600" kern="1200"/>
            </a:lvl5pPr>
          </a:lstStyle>
          <a:p>
            <a:pPr marL="0" marR="0" lvl="1" algn="l" defTabSz="914400" rtl="0" eaLnBrk="0" fontAlgn="base" latinLnBrk="0" hangingPunct="0">
              <a:spcBef>
                <a:spcPct val="20000"/>
              </a:spcBef>
              <a:spcAft>
                <a:spcPct val="0"/>
              </a:spcAft>
              <a:buClr>
                <a:srgbClr val="00B0F0"/>
              </a:buClr>
              <a:buSzTx/>
              <a:buFont typeface="Wingdings" panose="05000000000000000000" charset="0"/>
              <a:defRPr/>
            </a:pPr>
            <a:endParaRPr lang="en-US" altLang="x-none" sz="24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array stringObject.</a:t>
            </a:r>
            <a:r>
              <a:rPr lang="en-US" altLang="x-none" sz="2800"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match</a:t>
            </a:r>
            <a:r>
              <a:rPr lang="en-US" altLang="x-none" sz="2800" dirty="0">
                <a:latin typeface="Franklin Gothic Medium" panose="020B0603020102020204" pitchFamily="2" charset="0"/>
                <a:ea typeface="微软雅黑" panose="020B0503020204020204" pitchFamily="34" charset="-122"/>
                <a:sym typeface="Arial" panose="020B0604020202020204" pitchFamily="34" charset="0"/>
              </a:rPr>
              <a:t>(regexp)</a:t>
            </a:r>
            <a:endParaRPr lang="en-US" altLang="x-none" sz="28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algn="l" defTabSz="914400" rtl="0" eaLnBrk="0" fontAlgn="base" latinLnBrk="0" hangingPunct="0">
              <a:spcBef>
                <a:spcPct val="20000"/>
              </a:spcBef>
              <a:spcAft>
                <a:spcPct val="0"/>
              </a:spcAft>
              <a:buClr>
                <a:srgbClr val="00B0F0"/>
              </a:buClr>
              <a:buSzTx/>
              <a:buFont typeface="Wingdings" panose="05000000000000000000" charset="0"/>
              <a:defRPr/>
            </a:pPr>
            <a:r>
              <a:rPr lang="en-US" altLang="x-none" dirty="0">
                <a:latin typeface="Franklin Gothic Medium" panose="020B0603020102020204" pitchFamily="2" charset="0"/>
                <a:ea typeface="微软雅黑" panose="020B0503020204020204" pitchFamily="34" charset="-122"/>
                <a:sym typeface="Arial" panose="020B0604020202020204" pitchFamily="34" charset="0"/>
              </a:rPr>
              <a:t>     检索字符串 以找到一个或多个与 regexp 匹配的文本。 regexp 具有标志 g</a:t>
            </a:r>
            <a:r>
              <a:rPr lang="zh-CN" altLang="en-US" dirty="0">
                <a:latin typeface="Franklin Gothic Medium" panose="020B0603020102020204" pitchFamily="2" charset="0"/>
                <a:ea typeface="微软雅黑" panose="020B0503020204020204" pitchFamily="34" charset="-122"/>
                <a:sym typeface="Arial" panose="020B0604020202020204" pitchFamily="34" charset="0"/>
              </a:rPr>
              <a:t>则全局匹配，否则只匹配一次</a:t>
            </a:r>
            <a:endParaRPr lang="zh-CN" altLang="en-US"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algn="l" defTabSz="914400" rtl="0" eaLnBrk="0" fontAlgn="base" latinLnBrk="0" hangingPunct="0">
              <a:spcBef>
                <a:spcPct val="20000"/>
              </a:spcBef>
              <a:spcAft>
                <a:spcPct val="0"/>
              </a:spcAft>
              <a:buClr>
                <a:srgbClr val="00B0F0"/>
              </a:buClr>
              <a:buSzTx/>
              <a:buFont typeface="Wingdings" panose="05000000000000000000" charset="0"/>
              <a:defRPr/>
            </a:pPr>
            <a:endParaRPr lang="zh-CN" altLang="en-US" sz="18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endParaRPr lang="zh-CN" altLang="en-US" sz="16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endParaRPr lang="en-US" altLang="zh-CN" sz="28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r>
              <a:rPr lang="en-US" altLang="zh-CN" sz="2800" dirty="0">
                <a:latin typeface="Franklin Gothic Medium" panose="020B0603020102020204" pitchFamily="2" charset="0"/>
                <a:ea typeface="微软雅黑" panose="020B0503020204020204" pitchFamily="34" charset="-122"/>
                <a:sym typeface="Arial" panose="020B0604020202020204" pitchFamily="34" charset="0"/>
              </a:rPr>
              <a:t>string s</a:t>
            </a:r>
            <a:r>
              <a:rPr lang="zh-CN" altLang="en-US" sz="2800" dirty="0">
                <a:latin typeface="Franklin Gothic Medium" panose="020B0603020102020204" pitchFamily="2" charset="0"/>
                <a:ea typeface="微软雅黑" panose="020B0503020204020204" pitchFamily="34" charset="-122"/>
                <a:sym typeface="Arial" panose="020B0604020202020204" pitchFamily="34" charset="0"/>
              </a:rPr>
              <a:t>tringObject.</a:t>
            </a:r>
            <a:r>
              <a:rPr lang="zh-CN" altLang="en-US" sz="2800"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replace</a:t>
            </a:r>
            <a:r>
              <a:rPr lang="zh-CN" altLang="en-US" sz="2800" dirty="0">
                <a:latin typeface="Franklin Gothic Medium" panose="020B0603020102020204" pitchFamily="2" charset="0"/>
                <a:ea typeface="微软雅黑" panose="020B0503020204020204" pitchFamily="34" charset="-122"/>
                <a:sym typeface="Arial" panose="020B0604020202020204" pitchFamily="34" charset="0"/>
              </a:rPr>
              <a:t>(regexp,replacement)  替换</a:t>
            </a:r>
            <a:endParaRPr lang="zh-CN" altLang="en-US" sz="28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endParaRPr lang="zh-CN" altLang="en-US" sz="24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endParaRPr lang="zh-CN" altLang="en-US"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endParaRPr lang="en-US" altLang="zh-CN" sz="28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r>
              <a:rPr lang="en-US" altLang="zh-CN" sz="2800" dirty="0">
                <a:latin typeface="Franklin Gothic Medium" panose="020B0603020102020204" pitchFamily="2" charset="0"/>
                <a:ea typeface="微软雅黑" panose="020B0503020204020204" pitchFamily="34" charset="-122"/>
                <a:sym typeface="Arial" panose="020B0604020202020204" pitchFamily="34" charset="0"/>
              </a:rPr>
              <a:t>array </a:t>
            </a:r>
            <a:r>
              <a:rPr lang="zh-CN" altLang="en-US" sz="2800" dirty="0">
                <a:latin typeface="Franklin Gothic Medium" panose="020B0603020102020204" pitchFamily="2" charset="0"/>
                <a:ea typeface="微软雅黑" panose="020B0503020204020204" pitchFamily="34" charset="-122"/>
                <a:sym typeface="Arial" panose="020B0604020202020204" pitchFamily="34" charset="0"/>
              </a:rPr>
              <a:t>stringObject.</a:t>
            </a:r>
            <a:r>
              <a:rPr lang="zh-CN" altLang="en-US" sz="2800"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split</a:t>
            </a:r>
            <a:r>
              <a:rPr lang="zh-CN" altLang="en-US" sz="2800" dirty="0">
                <a:latin typeface="Franklin Gothic Medium" panose="020B0603020102020204" pitchFamily="2" charset="0"/>
                <a:ea typeface="微软雅黑" panose="020B0503020204020204" pitchFamily="34" charset="-122"/>
                <a:sym typeface="Arial" panose="020B0604020202020204" pitchFamily="34" charset="0"/>
              </a:rPr>
              <a:t>(separator,howmany)   分割成数组</a:t>
            </a:r>
            <a:endParaRPr lang="zh-CN" altLang="en-US" sz="28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indent="-342900" algn="l" defTabSz="914400" rtl="0" eaLnBrk="0" fontAlgn="base" latinLnBrk="0" hangingPunct="0">
              <a:spcBef>
                <a:spcPct val="20000"/>
              </a:spcBef>
              <a:spcAft>
                <a:spcPct val="0"/>
              </a:spcAft>
              <a:buClr>
                <a:srgbClr val="00B0F0"/>
              </a:buClr>
              <a:buSzTx/>
              <a:buFont typeface="Wingdings" panose="05000000000000000000" charset="0"/>
              <a:buChar char="v"/>
              <a:defRPr/>
            </a:pPr>
            <a:endParaRPr lang="en-US" altLang="x-none" sz="3200"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algn="l" defTabSz="914400" rtl="0" eaLnBrk="0" fontAlgn="base" latinLnBrk="0" hangingPunct="0">
              <a:spcBef>
                <a:spcPct val="20000"/>
              </a:spcBef>
              <a:spcAft>
                <a:spcPct val="0"/>
              </a:spcAft>
              <a:buClr>
                <a:srgbClr val="00B0F0"/>
              </a:buClr>
              <a:buSzTx/>
              <a:buFont typeface="Wingdings" panose="05000000000000000000" charset="0"/>
              <a:defRPr/>
            </a:pPr>
            <a:r>
              <a:rPr lang="en-US" altLang="x-none" sz="2665" dirty="0">
                <a:latin typeface="Franklin Gothic Medium" panose="020B0603020102020204" pitchFamily="2" charset="0"/>
                <a:ea typeface="微软雅黑" panose="020B0503020204020204" pitchFamily="34" charset="-122"/>
                <a:sym typeface="Arial" panose="020B0604020202020204" pitchFamily="34" charset="0"/>
              </a:rPr>
              <a:t>     </a:t>
            </a:r>
            <a:endParaRPr lang="zh-CN" altLang="en-US" sz="2665" dirty="0">
              <a:latin typeface="Franklin Gothic Medium" panose="020B0603020102020204" pitchFamily="2" charset="0"/>
              <a:ea typeface="微软雅黑" panose="020B0503020204020204" pitchFamily="34" charset="-122"/>
              <a:sym typeface="Arial" panose="020B0604020202020204" pitchFamily="34" charset="0"/>
            </a:endParaRPr>
          </a:p>
          <a:p>
            <a:pPr marL="0" marR="0" lvl="1" algn="l" defTabSz="914400" rtl="0" eaLnBrk="0" fontAlgn="base" latinLnBrk="0" hangingPunct="0">
              <a:spcBef>
                <a:spcPct val="20000"/>
              </a:spcBef>
              <a:spcAft>
                <a:spcPct val="0"/>
              </a:spcAft>
              <a:buClr>
                <a:srgbClr val="00B0F0"/>
              </a:buClr>
              <a:buSzTx/>
              <a:buFont typeface="Wingdings" panose="05000000000000000000" charset="0"/>
              <a:defRPr/>
            </a:pPr>
            <a:endParaRPr lang="zh-CN" altLang="en-US" sz="32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54355" y="3400848"/>
            <a:ext cx="9874673" cy="8261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400"/>
              <a:t>name = "Doe, John";</a:t>
            </a:r>
            <a:endParaRPr lang="zh-CN" altLang="en-US" sz="2400"/>
          </a:p>
          <a:p>
            <a:r>
              <a:rPr lang="zh-CN" altLang="en-US" sz="2400"/>
              <a:t>name.replace(/(\w+)\s*, \s*(\w+)/, "$2 $1");</a:t>
            </a:r>
            <a:endParaRPr lang="zh-CN" altLang="en-US" sz="2400"/>
          </a:p>
        </p:txBody>
      </p:sp>
      <p:sp>
        <p:nvSpPr>
          <p:cNvPr id="3" name="文本框 2"/>
          <p:cNvSpPr txBox="1"/>
          <p:nvPr/>
        </p:nvSpPr>
        <p:spPr>
          <a:xfrm>
            <a:off x="613833" y="1709420"/>
            <a:ext cx="9887373" cy="8261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400"/>
              <a:t>var str="1 plus 2 equal 3"</a:t>
            </a:r>
            <a:r>
              <a:rPr lang="en-US" altLang="zh-CN" sz="2400"/>
              <a:t>;</a:t>
            </a:r>
            <a:endParaRPr lang="en-US" altLang="zh-CN" sz="2400"/>
          </a:p>
          <a:p>
            <a:r>
              <a:rPr lang="zh-CN" altLang="en-US" sz="2400"/>
              <a:t>document.write(str.match(/\d+/g))</a:t>
            </a:r>
            <a:endParaRPr lang="zh-CN" altLang="en-US" sz="2400"/>
          </a:p>
        </p:txBody>
      </p:sp>
      <p:sp>
        <p:nvSpPr>
          <p:cNvPr id="4" name="文本框 3"/>
          <p:cNvSpPr txBox="1"/>
          <p:nvPr/>
        </p:nvSpPr>
        <p:spPr>
          <a:xfrm>
            <a:off x="554567" y="5092065"/>
            <a:ext cx="9874673" cy="8261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400"/>
              <a:t>var str="How are you doing today?"</a:t>
            </a:r>
            <a:r>
              <a:rPr lang="en-US" altLang="zh-CN" sz="2400"/>
              <a:t>;</a:t>
            </a:r>
            <a:endParaRPr lang="en-US" altLang="zh-CN" sz="2400"/>
          </a:p>
          <a:p>
            <a:r>
              <a:rPr lang="zh-CN" altLang="en-US" sz="2400"/>
              <a:t>alert(str.split(/\s+/));</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p:nvPr/>
        </p:nvSpPr>
        <p:spPr>
          <a:xfrm>
            <a:off x="431800" y="452967"/>
            <a:ext cx="11531600" cy="759884"/>
          </a:xfrm>
          <a:prstGeom prst="rect">
            <a:avLst/>
          </a:prstGeom>
          <a:noFill/>
          <a:ln w="9525">
            <a:noFill/>
            <a:miter/>
          </a:ln>
        </p:spPr>
        <p:txBody>
          <a:bodyPr wrap="square" lIns="137160" tIns="68580" rIns="137160" bIns="68580" anchor="ctr"/>
          <a:lstStyle/>
          <a:p>
            <a:pPr lvl="0">
              <a:buNone/>
            </a:pPr>
            <a:r>
              <a:rPr lang="zh-CN" altLang="en-US" sz="3735" b="1" i="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本章重点</a:t>
            </a:r>
            <a:endParaRPr lang="zh-CN" altLang="en-US" sz="3735" b="1" i="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00" name="文本框 1"/>
          <p:cNvSpPr/>
          <p:nvPr/>
        </p:nvSpPr>
        <p:spPr>
          <a:xfrm>
            <a:off x="624418" y="1221317"/>
            <a:ext cx="10560049" cy="3884140"/>
          </a:xfrm>
          <a:prstGeom prst="rect">
            <a:avLst/>
          </a:prstGeom>
          <a:noFill/>
          <a:ln w="9525">
            <a:noFill/>
            <a:miter/>
          </a:ln>
        </p:spPr>
        <p:txBody>
          <a:bodyPr wrap="square" anchor="t">
            <a:spAutoFit/>
          </a:bodyPr>
          <a:lstStyle/>
          <a:p>
            <a:pPr lvl="0">
              <a:lnSpc>
                <a:spcPct val="110000"/>
              </a:lnSpc>
              <a:buClr>
                <a:srgbClr val="00B0F0"/>
              </a:buClr>
              <a:buFont typeface="Wingdings" panose="05000000000000000000" pitchFamily="2" charset="2"/>
              <a:buChar char=""/>
            </a:pPr>
            <a:r>
              <a:rPr lang="zh-CN" altLang="en-US" sz="3200" dirty="0">
                <a:solidFill>
                  <a:srgbClr val="000000"/>
                </a:solidFill>
                <a:latin typeface="微软雅黑" panose="020B0503020204020204" pitchFamily="34" charset="-122"/>
                <a:ea typeface="微软雅黑" panose="020B0503020204020204" pitchFamily="34" charset="-122"/>
                <a:sym typeface="+mn-ea"/>
              </a:rPr>
              <a:t>正则表达式</a:t>
            </a:r>
            <a:endParaRPr lang="zh-CN" altLang="en-US" sz="3200" dirty="0">
              <a:solidFill>
                <a:srgbClr val="000000"/>
              </a:solidFill>
              <a:latin typeface="微软雅黑" panose="020B0503020204020204" pitchFamily="34" charset="-122"/>
              <a:ea typeface="微软雅黑" panose="020B0503020204020204" pitchFamily="34" charset="-122"/>
              <a:sym typeface="+mn-ea"/>
            </a:endParaRPr>
          </a:p>
          <a:p>
            <a:pPr lvl="0">
              <a:lnSpc>
                <a:spcPct val="110000"/>
              </a:lnSpc>
              <a:buClr>
                <a:srgbClr val="00B0F0"/>
              </a:buClr>
              <a:buFont typeface="Wingdings" panose="05000000000000000000" pitchFamily="2" charset="2"/>
              <a:buChar char=""/>
            </a:pPr>
            <a:r>
              <a:rPr lang="zh-CN" altLang="en-US" sz="3200" dirty="0">
                <a:solidFill>
                  <a:srgbClr val="000000"/>
                </a:solidFill>
                <a:latin typeface="微软雅黑" panose="020B0503020204020204" pitchFamily="34" charset="-122"/>
                <a:ea typeface="微软雅黑" panose="020B0503020204020204" pitchFamily="34" charset="-122"/>
                <a:sym typeface="+mn-ea"/>
              </a:rPr>
              <a:t>定界符</a:t>
            </a:r>
            <a:endParaRPr lang="zh-CN" altLang="en-US" sz="3200" dirty="0">
              <a:solidFill>
                <a:srgbClr val="000000"/>
              </a:solidFill>
              <a:latin typeface="微软雅黑" panose="020B0503020204020204" pitchFamily="34" charset="-122"/>
              <a:ea typeface="微软雅黑" panose="020B0503020204020204" pitchFamily="34" charset="-122"/>
              <a:sym typeface="+mn-ea"/>
            </a:endParaRPr>
          </a:p>
          <a:p>
            <a:pPr lvl="0">
              <a:lnSpc>
                <a:spcPct val="110000"/>
              </a:lnSpc>
              <a:buClr>
                <a:srgbClr val="00B0F0"/>
              </a:buClr>
              <a:buFont typeface="Wingdings" panose="05000000000000000000" pitchFamily="2" charset="2"/>
              <a:buChar char=""/>
            </a:pPr>
            <a:r>
              <a:rPr lang="zh-CN" altLang="en-US" sz="3200" dirty="0">
                <a:solidFill>
                  <a:srgbClr val="000000"/>
                </a:solidFill>
                <a:latin typeface="微软雅黑" panose="020B0503020204020204" pitchFamily="34" charset="-122"/>
                <a:ea typeface="微软雅黑" panose="020B0503020204020204" pitchFamily="34" charset="-122"/>
                <a:sym typeface="+mn-ea"/>
              </a:rPr>
              <a:t>原子</a:t>
            </a:r>
            <a:endParaRPr lang="zh-CN" altLang="en-US" sz="3200" dirty="0">
              <a:solidFill>
                <a:srgbClr val="000000"/>
              </a:solidFill>
              <a:latin typeface="微软雅黑" panose="020B0503020204020204" pitchFamily="34" charset="-122"/>
              <a:ea typeface="微软雅黑" panose="020B0503020204020204" pitchFamily="34" charset="-122"/>
              <a:sym typeface="+mn-ea"/>
            </a:endParaRPr>
          </a:p>
          <a:p>
            <a:pPr lvl="0">
              <a:lnSpc>
                <a:spcPct val="110000"/>
              </a:lnSpc>
              <a:buClr>
                <a:srgbClr val="00B0F0"/>
              </a:buClr>
              <a:buFont typeface="Wingdings" panose="05000000000000000000" pitchFamily="2" charset="2"/>
              <a:buChar char=""/>
            </a:pPr>
            <a:r>
              <a:rPr lang="zh-CN" altLang="en-US" sz="3200" dirty="0">
                <a:solidFill>
                  <a:srgbClr val="000000"/>
                </a:solidFill>
                <a:latin typeface="微软雅黑" panose="020B0503020204020204" pitchFamily="34" charset="-122"/>
                <a:ea typeface="微软雅黑" panose="020B0503020204020204" pitchFamily="34" charset="-122"/>
                <a:sym typeface="+mn-ea"/>
              </a:rPr>
              <a:t>元字符</a:t>
            </a:r>
            <a:endParaRPr lang="zh-CN" altLang="en-US" sz="3200" dirty="0">
              <a:solidFill>
                <a:srgbClr val="000000"/>
              </a:solidFill>
              <a:latin typeface="微软雅黑" panose="020B0503020204020204" pitchFamily="34" charset="-122"/>
              <a:ea typeface="微软雅黑" panose="020B0503020204020204" pitchFamily="34" charset="-122"/>
              <a:sym typeface="+mn-ea"/>
            </a:endParaRPr>
          </a:p>
          <a:p>
            <a:pPr lvl="0">
              <a:lnSpc>
                <a:spcPct val="110000"/>
              </a:lnSpc>
              <a:buClr>
                <a:srgbClr val="00B0F0"/>
              </a:buClr>
              <a:buFont typeface="Wingdings" panose="05000000000000000000" pitchFamily="2" charset="2"/>
              <a:buChar char=""/>
            </a:pPr>
            <a:r>
              <a:rPr lang="zh-CN" altLang="en-US" sz="3200" dirty="0">
                <a:solidFill>
                  <a:srgbClr val="000000"/>
                </a:solidFill>
                <a:latin typeface="微软雅黑" panose="020B0503020204020204" pitchFamily="34" charset="-122"/>
                <a:ea typeface="微软雅黑" panose="020B0503020204020204" pitchFamily="34" charset="-122"/>
                <a:sym typeface="+mn-ea"/>
              </a:rPr>
              <a:t>模式修正符</a:t>
            </a:r>
            <a:endParaRPr lang="zh-CN" altLang="en-US" sz="3200" dirty="0">
              <a:solidFill>
                <a:srgbClr val="000000"/>
              </a:solidFill>
              <a:latin typeface="微软雅黑" panose="020B0503020204020204" pitchFamily="34" charset="-122"/>
              <a:ea typeface="微软雅黑" panose="020B0503020204020204" pitchFamily="34" charset="-122"/>
              <a:sym typeface="+mn-ea"/>
            </a:endParaRPr>
          </a:p>
          <a:p>
            <a:pPr lvl="0">
              <a:lnSpc>
                <a:spcPct val="110000"/>
              </a:lnSpc>
              <a:buClr>
                <a:srgbClr val="00B0F0"/>
              </a:buClr>
              <a:buFont typeface="Wingdings" panose="05000000000000000000" pitchFamily="2" charset="2"/>
              <a:buChar char=""/>
            </a:pPr>
            <a:r>
              <a:rPr lang="en-US" altLang="zh-CN" sz="3200" dirty="0">
                <a:solidFill>
                  <a:srgbClr val="000000"/>
                </a:solidFill>
                <a:latin typeface="微软雅黑" panose="020B0503020204020204" pitchFamily="34" charset="-122"/>
                <a:ea typeface="微软雅黑" panose="020B0503020204020204" pitchFamily="34" charset="-122"/>
                <a:sym typeface="+mn-ea"/>
              </a:rPr>
              <a:t>PCRE</a:t>
            </a:r>
            <a:r>
              <a:rPr lang="zh-CN" altLang="en-US" sz="3200" dirty="0">
                <a:solidFill>
                  <a:srgbClr val="000000"/>
                </a:solidFill>
                <a:latin typeface="微软雅黑" panose="020B0503020204020204" pitchFamily="34" charset="-122"/>
                <a:ea typeface="微软雅黑" panose="020B0503020204020204" pitchFamily="34" charset="-122"/>
                <a:sym typeface="+mn-ea"/>
              </a:rPr>
              <a:t>函数库</a:t>
            </a:r>
            <a:endParaRPr lang="zh-CN" altLang="en-US" sz="3200" dirty="0">
              <a:solidFill>
                <a:srgbClr val="000000"/>
              </a:solidFill>
              <a:latin typeface="微软雅黑" panose="020B0503020204020204" pitchFamily="34" charset="-122"/>
              <a:ea typeface="微软雅黑" panose="020B0503020204020204" pitchFamily="34" charset="-122"/>
              <a:sym typeface="+mn-ea"/>
            </a:endParaRPr>
          </a:p>
          <a:p>
            <a:pPr lvl="0">
              <a:lnSpc>
                <a:spcPct val="110000"/>
              </a:lnSpc>
              <a:buClr>
                <a:srgbClr val="00B0F0"/>
              </a:buClr>
              <a:buFont typeface="Wingdings" panose="05000000000000000000" pitchFamily="2" charset="2"/>
              <a:buChar char=""/>
            </a:pPr>
            <a:r>
              <a:rPr lang="en-US" altLang="zh-CN" sz="3200" dirty="0">
                <a:solidFill>
                  <a:srgbClr val="000000"/>
                </a:solidFill>
                <a:latin typeface="微软雅黑" panose="020B0503020204020204" pitchFamily="34" charset="-122"/>
                <a:ea typeface="微软雅黑" panose="020B0503020204020204" pitchFamily="34" charset="-122"/>
                <a:sym typeface="+mn-ea"/>
              </a:rPr>
              <a:t>JS</a:t>
            </a:r>
            <a:r>
              <a:rPr lang="zh-CN" altLang="en-US" sz="3200" dirty="0">
                <a:solidFill>
                  <a:srgbClr val="000000"/>
                </a:solidFill>
                <a:latin typeface="微软雅黑" panose="020B0503020204020204" pitchFamily="34" charset="-122"/>
                <a:ea typeface="微软雅黑" panose="020B0503020204020204" pitchFamily="34" charset="-122"/>
                <a:sym typeface="+mn-ea"/>
              </a:rPr>
              <a:t>中正则表达式的应</a:t>
            </a:r>
            <a:r>
              <a:rPr lang="zh-CN" altLang="en-US" sz="3200" dirty="0" smtClean="0">
                <a:solidFill>
                  <a:srgbClr val="000000"/>
                </a:solidFill>
                <a:latin typeface="微软雅黑" panose="020B0503020204020204" pitchFamily="34" charset="-122"/>
                <a:ea typeface="微软雅黑" panose="020B0503020204020204" pitchFamily="34" charset="-122"/>
                <a:sym typeface="+mn-ea"/>
              </a:rPr>
              <a:t>用</a:t>
            </a:r>
            <a:endParaRPr lang="zh-CN" altLang="en-US" sz="3200" dirty="0">
              <a:solidFill>
                <a:srgbClr val="00000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1"/>
          <p:cNvSpPr>
            <a:spLocks noGrp="1"/>
          </p:cNvSpPr>
          <p:nvPr>
            <p:ph sz="quarter"/>
          </p:nvPr>
        </p:nvSpPr>
        <p:spPr>
          <a:xfrm>
            <a:off x="508000" y="1287780"/>
            <a:ext cx="11255375" cy="4784725"/>
          </a:xfrm>
        </p:spPr>
        <p:txBody>
          <a:bodyPr anchor="t">
            <a:noAutofit/>
          </a:bodyPr>
          <a:lstStyle>
            <a:lvl1pPr lvl="0">
              <a:defRPr sz="2400" kern="1200"/>
            </a:lvl1pPr>
            <a:lvl2pPr lvl="1">
              <a:defRPr sz="2000" kern="1200"/>
            </a:lvl2pPr>
            <a:lvl3pPr lvl="2">
              <a:defRPr sz="1800" kern="1200"/>
            </a:lvl3pPr>
            <a:lvl4pPr lvl="3">
              <a:defRPr sz="1600" kern="1200"/>
            </a:lvl4pPr>
            <a:lvl5pPr lvl="4">
              <a:defRPr sz="1600" kern="1200"/>
            </a:lvl5pPr>
          </a:lstStyle>
          <a:p>
            <a:pPr algn="l">
              <a:lnSpc>
                <a:spcPct val="135000"/>
              </a:lnSpc>
              <a:buClr>
                <a:srgbClr val="00B0F0"/>
              </a:buClr>
              <a:buFont typeface="Wingdings" panose="05000000000000000000" pitchFamily="2" charset="2"/>
              <a:buChar char=""/>
            </a:pPr>
            <a:r>
              <a:rPr lang="zh-CN"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正则表达式（Regular Expression）是用于描述字符排列和匹配模式的一种语法规则</a:t>
            </a:r>
            <a:endParaRPr lang="zh-CN"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35000"/>
              </a:lnSpc>
              <a:buClr>
                <a:srgbClr val="00B0F0"/>
              </a:buClr>
              <a:buFont typeface="Wingdings" panose="05000000000000000000" pitchFamily="2" charset="2"/>
              <a:buChar char=""/>
            </a:pPr>
            <a:r>
              <a:rPr lang="zh-CN"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主流操作系统、应用软件和程序设计语言都支持利用正则表达式进行字符串操作</a:t>
            </a:r>
            <a:endParaRPr lang="zh-CN"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35000"/>
              </a:lnSpc>
              <a:buClr>
                <a:srgbClr val="00B0F0"/>
              </a:buClr>
              <a:buFont typeface="Wingdings" panose="05000000000000000000" pitchFamily="2" charset="2"/>
              <a:buChar char=""/>
            </a:pPr>
            <a:r>
              <a:rPr lang="zh-CN"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主要用于字符串的模式分割、匹配、查找及替换操作</a:t>
            </a:r>
            <a:endParaRPr lang="zh-CN"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Franklin Gothic Medium" panose="020B0603020102020204" pitchFamily="2" charset="0"/>
            </a:endParaRPr>
          </a:p>
          <a:p>
            <a:pPr algn="l">
              <a:lnSpc>
                <a:spcPct val="135000"/>
              </a:lnSpc>
              <a:buClr>
                <a:srgbClr val="00B0F0"/>
              </a:buClr>
              <a:buFont typeface="Wingdings" panose="05000000000000000000" pitchFamily="2" charset="2"/>
              <a:buChar char=""/>
            </a:pPr>
            <a:r>
              <a:rPr lang="zh-CN"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在</a:t>
            </a:r>
            <a:r>
              <a:rPr lang="en-GB"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PHP</a:t>
            </a:r>
            <a:r>
              <a:rPr lang="zh-CN"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中，正则表达式一般是由正规字符和一些特殊字符联合构成的一个文本模式的程序性描述  </a:t>
            </a:r>
            <a:endParaRPr lang="en-US" altLang="zh-CN"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35000"/>
              </a:lnSpc>
              <a:buClr>
                <a:srgbClr val="00B0F0"/>
              </a:buClr>
            </a:pPr>
            <a:endParaRPr lang="zh-CN"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Franklin Gothic Medium" panose="020B0603020102020204" pitchFamily="2" charset="0"/>
            </a:endParaRPr>
          </a:p>
          <a:p>
            <a:pPr algn="l">
              <a:lnSpc>
                <a:spcPct val="135000"/>
              </a:lnSpc>
              <a:buClr>
                <a:srgbClr val="00B0F0"/>
              </a:buClr>
              <a:buFont typeface="Wingdings" panose="05000000000000000000" pitchFamily="2" charset="2"/>
              <a:buChar char=""/>
            </a:pPr>
            <a:endParaRPr lang="zh-CN" altLang="en-US" dirty="0">
              <a:solidFill>
                <a:srgbClr val="0070C0"/>
              </a:solidFill>
              <a:latin typeface="微软雅黑" panose="020B0503020204020204" pitchFamily="34" charset="-122"/>
              <a:ea typeface="微软雅黑" panose="020B0503020204020204" pitchFamily="34" charset="-122"/>
            </a:endParaRPr>
          </a:p>
          <a:p>
            <a:pPr algn="l">
              <a:lnSpc>
                <a:spcPct val="135000"/>
              </a:lnSpc>
              <a:buClr>
                <a:srgbClr val="00B0F0"/>
              </a:buClr>
              <a:buFont typeface="Wingdings" panose="05000000000000000000" pitchFamily="2" charset="2"/>
              <a:buChar char=""/>
            </a:pPr>
            <a:endParaRPr lang="zh-CN" altLang="en-US" dirty="0">
              <a:solidFill>
                <a:srgbClr val="0070C0"/>
              </a:solidFill>
              <a:latin typeface="微软雅黑" panose="020B0503020204020204" pitchFamily="34" charset="-122"/>
              <a:ea typeface="微软雅黑" panose="020B0503020204020204" pitchFamily="34" charset="-122"/>
            </a:endParaRPr>
          </a:p>
          <a:p>
            <a:pPr algn="l">
              <a:lnSpc>
                <a:spcPct val="135000"/>
              </a:lnSpc>
              <a:buClr>
                <a:srgbClr val="00B0F0"/>
              </a:buClr>
              <a:buFont typeface="Wingdings" panose="05000000000000000000" pitchFamily="2" charset="2"/>
              <a:buChar char=""/>
            </a:pPr>
            <a:endParaRPr lang="zh-CN" altLang="en-US" dirty="0">
              <a:solidFill>
                <a:srgbClr val="0070C0"/>
              </a:solidFill>
              <a:latin typeface="微软雅黑" panose="020B0503020204020204" pitchFamily="34" charset="-122"/>
              <a:ea typeface="微软雅黑" panose="020B0503020204020204" pitchFamily="34" charset="-122"/>
            </a:endParaRPr>
          </a:p>
          <a:p>
            <a:pPr algn="l">
              <a:lnSpc>
                <a:spcPct val="135000"/>
              </a:lnSpc>
              <a:buClr>
                <a:srgbClr val="00B0F0"/>
              </a:buClr>
              <a:buFont typeface="Wingdings" panose="05000000000000000000" pitchFamily="2" charset="2"/>
              <a:buChar char=""/>
            </a:pPr>
            <a:endParaRPr lang="zh-CN" altLang="en-US" dirty="0">
              <a:solidFill>
                <a:srgbClr val="0070C0"/>
              </a:solidFill>
              <a:latin typeface="微软雅黑" panose="020B0503020204020204" pitchFamily="34" charset="-122"/>
              <a:ea typeface="微软雅黑" panose="020B0503020204020204" pitchFamily="34" charset="-122"/>
            </a:endParaRPr>
          </a:p>
          <a:p>
            <a:pPr algn="l">
              <a:lnSpc>
                <a:spcPct val="135000"/>
              </a:lnSpc>
              <a:buClr>
                <a:srgbClr val="00B0F0"/>
              </a:buClr>
              <a:buFont typeface="Wingdings" panose="05000000000000000000" pitchFamily="2" charset="2"/>
              <a:buChar char=""/>
            </a:pPr>
            <a:endParaRPr lang="zh-CN" altLang="en-US" dirty="0">
              <a:solidFill>
                <a:srgbClr val="0070C0"/>
              </a:solidFill>
              <a:latin typeface="微软雅黑" panose="020B0503020204020204" pitchFamily="34" charset="-122"/>
              <a:ea typeface="微软雅黑" panose="020B0503020204020204" pitchFamily="34" charset="-122"/>
            </a:endParaRPr>
          </a:p>
          <a:p>
            <a:pPr algn="l">
              <a:lnSpc>
                <a:spcPct val="135000"/>
              </a:lnSpc>
              <a:buClr>
                <a:srgbClr val="00B0F0"/>
              </a:buClr>
              <a:buFont typeface="Wingdings" panose="05000000000000000000" pitchFamily="2" charset="2"/>
              <a:buChar char=""/>
            </a:pPr>
            <a:endParaRPr lang="zh-CN" altLang="en-US" dirty="0">
              <a:solidFill>
                <a:srgbClr val="0070C0"/>
              </a:solidFill>
              <a:latin typeface="微软雅黑" panose="020B0503020204020204" pitchFamily="34" charset="-122"/>
              <a:ea typeface="微软雅黑" panose="020B0503020204020204" pitchFamily="34" charset="-122"/>
            </a:endParaRPr>
          </a:p>
          <a:p>
            <a:pPr algn="l">
              <a:lnSpc>
                <a:spcPct val="135000"/>
              </a:lnSpc>
              <a:buClr>
                <a:srgbClr val="00B0F0"/>
              </a:buClr>
              <a:buFont typeface="Wingdings" panose="05000000000000000000" pitchFamily="2" charset="2"/>
              <a:buChar char=""/>
            </a:pPr>
            <a:endParaRPr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35000"/>
              </a:lnSpc>
              <a:buClr>
                <a:srgbClr val="00B0F0"/>
              </a:buClr>
            </a:pPr>
            <a:r>
              <a:rPr lang="en-GB"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   </a:t>
            </a:r>
            <a:endParaRPr lang="zh-CN" altLang="en-US"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35000"/>
              </a:lnSpc>
              <a:buClr>
                <a:srgbClr val="00B0F0"/>
              </a:buClr>
            </a:pPr>
            <a:r>
              <a:rPr lang="zh-CN" altLang="en-US" dirty="0">
                <a:latin typeface="微软雅黑" panose="020B0503020204020204" pitchFamily="34" charset="-122"/>
                <a:ea typeface="微软雅黑" panose="020B0503020204020204" pitchFamily="34" charset="-122"/>
                <a:sym typeface="Arial" panose="020B0604020202020204" pitchFamily="34" charset="0"/>
              </a:rPr>
              <a:t> </a:t>
            </a:r>
            <a:endParaRPr lang="zh-CN" altLang="en-US" dirty="0">
              <a:solidFill>
                <a:srgbClr val="262626"/>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48" name="标题 2"/>
          <p:cNvSpPr>
            <a:spLocks noGrp="1"/>
          </p:cNvSpPr>
          <p:nvPr>
            <p:ph type="ctrTitle"/>
          </p:nvPr>
        </p:nvSpPr>
        <p:spPr>
          <a:xfrm>
            <a:off x="239184" y="0"/>
            <a:ext cx="10972800" cy="1143000"/>
          </a:xfrm>
        </p:spPr>
        <p:txBody>
          <a:bodyPr anchor="ctr"/>
          <a:lstStyle/>
          <a:p>
            <a:pPr algn="l"/>
            <a:r>
              <a:rPr lang="zh-CN" altLang="en-US" sz="3735" dirty="0">
                <a:solidFill>
                  <a:srgbClr val="0070C0"/>
                </a:solidFill>
                <a:latin typeface="微软雅黑" panose="020B0503020204020204" pitchFamily="34" charset="-122"/>
                <a:ea typeface="微软雅黑" panose="020B0503020204020204" pitchFamily="34" charset="-122"/>
              </a:rPr>
              <a:t>1 正则表达式概念</a:t>
            </a:r>
            <a:endParaRPr lang="zh-CN" altLang="en-US" sz="3735"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1"/>
          <p:cNvSpPr>
            <a:spLocks noGrp="1"/>
          </p:cNvSpPr>
          <p:nvPr>
            <p:ph sz="quarter"/>
          </p:nvPr>
        </p:nvSpPr>
        <p:spPr>
          <a:xfrm>
            <a:off x="743797" y="1384428"/>
            <a:ext cx="8192685" cy="2718815"/>
          </a:xfrm>
        </p:spPr>
        <p:txBody>
          <a:bodyPr anchor="t">
            <a:normAutofit/>
          </a:bodyPr>
          <a:lstStyle>
            <a:lvl1pPr lvl="0">
              <a:defRPr sz="2400" kern="1200"/>
            </a:lvl1pPr>
            <a:lvl2pPr lvl="1">
              <a:defRPr sz="2000" kern="1200"/>
            </a:lvl2pPr>
            <a:lvl3pPr lvl="2">
              <a:defRPr sz="1800" kern="1200"/>
            </a:lvl3pPr>
            <a:lvl4pPr lvl="3">
              <a:defRPr sz="1600" kern="1200"/>
            </a:lvl4pPr>
            <a:lvl5pPr lvl="4">
              <a:defRPr sz="1600" kern="1200"/>
            </a:lvl5pPr>
          </a:lstStyle>
          <a:p>
            <a:pPr algn="l">
              <a:lnSpc>
                <a:spcPct val="135000"/>
              </a:lnSpc>
              <a:buClr>
                <a:srgbClr val="00B0F0"/>
              </a:buClr>
              <a:buFont typeface="Wingdings" panose="05000000000000000000" pitchFamily="2" charset="2"/>
              <a:buChar char=""/>
            </a:pPr>
            <a:r>
              <a:rPr lang="zh-CN" altLang="en-GB" sz="2665"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定界</a:t>
            </a:r>
            <a:r>
              <a:rPr lang="zh-CN" altLang="en-GB" sz="2665" dirty="0" smtClean="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符</a:t>
            </a:r>
            <a:endParaRPr lang="zh-CN" altLang="en-GB" sz="2665"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35000"/>
              </a:lnSpc>
              <a:buClr>
                <a:srgbClr val="00B0F0"/>
              </a:buClr>
              <a:buFont typeface="Wingdings" panose="05000000000000000000" pitchFamily="2" charset="2"/>
              <a:buChar char=""/>
            </a:pPr>
            <a:r>
              <a:rPr lang="zh-CN" altLang="en-US" sz="2665"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原子  </a:t>
            </a:r>
            <a:endParaRPr lang="zh-CN" altLang="en-US" sz="2665"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35000"/>
              </a:lnSpc>
              <a:buClr>
                <a:srgbClr val="00B0F0"/>
              </a:buClr>
              <a:buFont typeface="Wingdings" panose="05000000000000000000" pitchFamily="2" charset="2"/>
              <a:buChar char=""/>
            </a:pPr>
            <a:r>
              <a:rPr lang="zh-CN" altLang="en-US" sz="2665"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元字</a:t>
            </a:r>
            <a:r>
              <a:rPr lang="zh-CN" altLang="en-US" sz="2665" dirty="0" smtClean="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符 </a:t>
            </a:r>
            <a:endParaRPr lang="zh-CN" altLang="en-US" sz="2665"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35000"/>
              </a:lnSpc>
              <a:buClr>
                <a:srgbClr val="00B0F0"/>
              </a:buClr>
              <a:buFont typeface="Wingdings" panose="05000000000000000000" pitchFamily="2" charset="2"/>
              <a:buChar char=""/>
            </a:pPr>
            <a:r>
              <a:rPr lang="zh-CN" altLang="en-US" sz="2665"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模式修正符</a:t>
            </a:r>
            <a:endParaRPr lang="zh-CN" altLang="en-US" sz="2665"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0" indent="0" algn="l">
              <a:lnSpc>
                <a:spcPct val="135000"/>
              </a:lnSpc>
              <a:buClr>
                <a:srgbClr val="00B0F0"/>
              </a:buClr>
              <a:buNone/>
            </a:pPr>
            <a:endParaRPr lang="zh-CN" altLang="en-US" sz="2665" dirty="0">
              <a:solidFill>
                <a:srgbClr val="262626"/>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48" name="标题 2"/>
          <p:cNvSpPr>
            <a:spLocks noGrp="1"/>
          </p:cNvSpPr>
          <p:nvPr>
            <p:ph type="ctrTitle"/>
          </p:nvPr>
        </p:nvSpPr>
        <p:spPr>
          <a:xfrm>
            <a:off x="239184" y="0"/>
            <a:ext cx="10972800" cy="1143000"/>
          </a:xfrm>
        </p:spPr>
        <p:txBody>
          <a:bodyPr anchor="ctr"/>
          <a:lstStyle/>
          <a:p>
            <a:pPr algn="l"/>
            <a:r>
              <a:rPr lang="en-US" sz="3735" dirty="0">
                <a:solidFill>
                  <a:srgbClr val="0070C0"/>
                </a:solidFill>
                <a:latin typeface="微软雅黑" panose="020B0503020204020204" pitchFamily="34" charset="-122"/>
                <a:ea typeface="微软雅黑" panose="020B0503020204020204" pitchFamily="34" charset="-122"/>
              </a:rPr>
              <a:t>2</a:t>
            </a:r>
            <a:r>
              <a:rPr lang="en-US" altLang="x-none" sz="3735" dirty="0">
                <a:solidFill>
                  <a:srgbClr val="0070C0"/>
                </a:solidFill>
                <a:latin typeface="微软雅黑" panose="020B0503020204020204" pitchFamily="34" charset="-122"/>
                <a:ea typeface="微软雅黑" panose="020B0503020204020204" pitchFamily="34" charset="-122"/>
              </a:rPr>
              <a:t> </a:t>
            </a:r>
            <a:r>
              <a:rPr lang="zh-CN" altLang="en-US" sz="3735" dirty="0">
                <a:solidFill>
                  <a:srgbClr val="0070C0"/>
                </a:solidFill>
                <a:latin typeface="微软雅黑" panose="020B0503020204020204" pitchFamily="34" charset="-122"/>
                <a:ea typeface="微软雅黑" panose="020B0503020204020204" pitchFamily="34" charset="-122"/>
              </a:rPr>
              <a:t>正则表达式的构成</a:t>
            </a:r>
            <a:endParaRPr lang="zh-CN" altLang="en-US" sz="3735"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idx="4294967295"/>
          </p:nvPr>
        </p:nvSpPr>
        <p:spPr>
          <a:xfrm>
            <a:off x="486156" y="163937"/>
            <a:ext cx="8229600" cy="871537"/>
          </a:xfrm>
          <a:prstGeom prst="rect">
            <a:avLst/>
          </a:prstGeom>
        </p:spPr>
        <p:txBody>
          <a:bodyPr vert="horz" lIns="91440" tIns="45720" rIns="91440" bIns="45720" rtlCol="0" anchor="ctr">
            <a:normAutofit/>
          </a:bodyPr>
          <a:lstStyle/>
          <a:p>
            <a:r>
              <a:rPr lang="zh-CN" altLang="en-US" sz="3735"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正则表达式格式</a:t>
            </a:r>
            <a:endParaRPr lang="zh-CN" altLang="en-US" sz="3735"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243" name="内容占位符 2"/>
          <p:cNvSpPr>
            <a:spLocks noGrp="1"/>
          </p:cNvSpPr>
          <p:nvPr>
            <p:ph idx="4294967295"/>
          </p:nvPr>
        </p:nvSpPr>
        <p:spPr>
          <a:xfrm>
            <a:off x="911860" y="933874"/>
            <a:ext cx="9589347" cy="5273887"/>
          </a:xfrm>
          <a:prstGeom prst="rect">
            <a:avLst/>
          </a:prstGeom>
          <a:noFill/>
          <a:ln w="9525">
            <a:noFill/>
            <a:miter/>
          </a:ln>
        </p:spPr>
        <p:txBody>
          <a:bodyPr vert="horz" wrap="square" anchor="t">
            <a:normAutofit/>
          </a:bodyPr>
          <a:lstStyle/>
          <a:p>
            <a:pPr marL="0" indent="0" eaLnBrk="0" hangingPunct="0">
              <a:lnSpc>
                <a:spcPct val="130000"/>
              </a:lnSpc>
              <a:spcBef>
                <a:spcPct val="20000"/>
              </a:spcBef>
              <a:buSzPct val="100000"/>
            </a:pPr>
            <a:r>
              <a:rPr lang="zh-CN" altLang="en-US" dirty="0">
                <a:solidFill>
                  <a:schemeClr val="tx1"/>
                </a:solidFill>
                <a:latin typeface="Franklin Gothic Medium" panose="020B0603020102020204" pitchFamily="2" charset="0"/>
                <a:ea typeface="微软雅黑" panose="020B0503020204020204" pitchFamily="34" charset="-122"/>
                <a:sym typeface="Arial" panose="020B0604020202020204" pitchFamily="34" charset="0"/>
              </a:rPr>
              <a:t>表达式的格式：</a:t>
            </a:r>
            <a:r>
              <a:rPr lang="en-US" altLang="x-none" b="1" dirty="0">
                <a:solidFill>
                  <a:srgbClr val="FF0000"/>
                </a:solidFill>
                <a:latin typeface="Franklin Gothic Medium" panose="020B0603020102020204" pitchFamily="2" charset="0"/>
                <a:sym typeface="Arial" panose="020B0604020202020204" pitchFamily="34" charset="0"/>
              </a:rPr>
              <a:t>'</a:t>
            </a:r>
            <a:r>
              <a:rPr lang="zh-CN" altLang="en-US"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/表达式/[修正符</a:t>
            </a:r>
            <a:r>
              <a:rPr lang="zh-CN" altLang="en-US" b="1" dirty="0" smtClean="0">
                <a:solidFill>
                  <a:srgbClr val="FF0000"/>
                </a:solidFill>
                <a:latin typeface="Franklin Gothic Medium" panose="020B0603020102020204" pitchFamily="2" charset="0"/>
                <a:ea typeface="微软雅黑" panose="020B0503020204020204" pitchFamily="34" charset="-122"/>
                <a:sym typeface="Arial" panose="020B0604020202020204" pitchFamily="34" charset="0"/>
              </a:rPr>
              <a:t>]</a:t>
            </a:r>
            <a:r>
              <a:rPr lang="en-US" altLang="x-none" b="1" dirty="0" smtClean="0">
                <a:solidFill>
                  <a:srgbClr val="FF0000"/>
                </a:solidFill>
                <a:latin typeface="Franklin Gothic Medium" panose="020B0603020102020204" pitchFamily="2" charset="0"/>
                <a:sym typeface="Arial" panose="020B0604020202020204" pitchFamily="34" charset="0"/>
              </a:rPr>
              <a:t>'</a:t>
            </a:r>
            <a:endParaRPr lang="en-US" altLang="x-none" b="1" dirty="0">
              <a:solidFill>
                <a:srgbClr val="FF0000"/>
              </a:solidFill>
              <a:latin typeface="Franklin Gothic Medium" panose="020B0603020102020204" pitchFamily="2" charset="0"/>
              <a:ea typeface="微软雅黑" panose="020B0503020204020204" pitchFamily="34" charset="-122"/>
              <a:sym typeface="Arial" panose="020B0604020202020204" pitchFamily="34" charset="0"/>
            </a:endParaRPr>
          </a:p>
          <a:p>
            <a:pPr marL="0" indent="0" eaLnBrk="0" hangingPunct="0">
              <a:lnSpc>
                <a:spcPct val="130000"/>
              </a:lnSpc>
              <a:spcBef>
                <a:spcPct val="20000"/>
              </a:spcBef>
              <a:buSzPct val="100000"/>
              <a:buNone/>
            </a:pPr>
            <a:endParaRPr lang="zh-CN" altLang="en-US" sz="2000" dirty="0">
              <a:latin typeface="Franklin Gothic Medium" panose="020B0603020102020204" pitchFamily="2" charset="0"/>
              <a:ea typeface="微软雅黑" panose="020B0503020204020204" pitchFamily="34" charset="-122"/>
              <a:sym typeface="Arial" panose="020B0604020202020204" pitchFamily="34" charset="0"/>
            </a:endParaRPr>
          </a:p>
          <a:p>
            <a:pPr marL="0" indent="0" eaLnBrk="0" hangingPunct="0">
              <a:lnSpc>
                <a:spcPct val="130000"/>
              </a:lnSpc>
              <a:spcBef>
                <a:spcPct val="20000"/>
              </a:spcBef>
              <a:buSzPct val="100000"/>
              <a:buFont typeface="Wingdings" panose="05000000000000000000" charset="0"/>
              <a:buNone/>
            </a:pP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       比如正则表达式：</a:t>
            </a:r>
            <a:r>
              <a:rPr lang="en-US" altLang="x-none" sz="2000" dirty="0">
                <a:latin typeface="Franklin Gothic Medium" panose="020B0603020102020204" pitchFamily="2" charset="0"/>
                <a:ea typeface="微软雅黑" panose="020B0503020204020204" pitchFamily="34" charset="-122"/>
                <a:sym typeface="Arial" panose="020B0604020202020204" pitchFamily="34" charset="0"/>
              </a:rPr>
              <a:t>      '/1[35789]\d{9}/xm'</a:t>
            </a:r>
            <a:endParaRPr lang="en-US" altLang="x-none" sz="2000" dirty="0">
              <a:latin typeface="Franklin Gothic Medium" panose="020B0603020102020204" pitchFamily="2" charset="0"/>
              <a:ea typeface="微软雅黑" panose="020B0503020204020204" pitchFamily="34" charset="-122"/>
              <a:sym typeface="Arial" panose="020B0604020202020204" pitchFamily="34" charset="0"/>
            </a:endParaRPr>
          </a:p>
          <a:p>
            <a:pPr marL="457200" lvl="1" indent="0" eaLnBrk="0" hangingPunct="0">
              <a:lnSpc>
                <a:spcPct val="130000"/>
              </a:lnSpc>
              <a:spcBef>
                <a:spcPct val="20000"/>
              </a:spcBef>
              <a:buSzPct val="100000"/>
              <a:buFont typeface="Wingdings" panose="05000000000000000000" charset="0"/>
              <a:buNone/>
            </a:pP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其中：</a:t>
            </a:r>
            <a:endParaRPr lang="zh-CN" altLang="en-US" sz="2000" dirty="0">
              <a:latin typeface="Franklin Gothic Medium" panose="020B0603020102020204" pitchFamily="2" charset="0"/>
              <a:ea typeface="微软雅黑" panose="020B0503020204020204" pitchFamily="34" charset="-122"/>
              <a:sym typeface="Arial" panose="020B0604020202020204" pitchFamily="34" charset="0"/>
            </a:endParaRPr>
          </a:p>
          <a:p>
            <a:pPr lvl="2" eaLnBrk="0" hangingPunct="0">
              <a:lnSpc>
                <a:spcPct val="130000"/>
              </a:lnSpc>
              <a:spcBef>
                <a:spcPct val="20000"/>
              </a:spcBef>
              <a:buSzPct val="100000"/>
              <a:buFont typeface="Wingdings" panose="05000000000000000000" charset="0"/>
              <a:buChar char="ü"/>
            </a:pP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定界符：两个斜线”/”。</a:t>
            </a:r>
            <a:endParaRPr lang="zh-CN" altLang="en-US" sz="1665" dirty="0">
              <a:latin typeface="Franklin Gothic Medium" panose="020B0603020102020204" pitchFamily="2" charset="0"/>
              <a:ea typeface="微软雅黑" panose="020B0503020204020204" pitchFamily="34" charset="-122"/>
              <a:sym typeface="Arial" panose="020B0604020202020204" pitchFamily="34" charset="0"/>
            </a:endParaRPr>
          </a:p>
          <a:p>
            <a:pPr lvl="2" eaLnBrk="0" hangingPunct="0">
              <a:lnSpc>
                <a:spcPct val="130000"/>
              </a:lnSpc>
              <a:spcBef>
                <a:spcPct val="20000"/>
              </a:spcBef>
              <a:buSzPct val="100000"/>
              <a:buFont typeface="Wingdings" panose="05000000000000000000" charset="0"/>
              <a:buChar char="ü"/>
            </a:pP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原子</a:t>
            </a:r>
            <a:r>
              <a:rPr lang="en-US" altLang="zh-CN" sz="2000" dirty="0">
                <a:latin typeface="Franklin Gothic Medium" panose="020B0603020102020204" pitchFamily="2" charset="0"/>
                <a:ea typeface="微软雅黑" panose="020B0503020204020204" pitchFamily="34" charset="-122"/>
                <a:sym typeface="Arial" panose="020B0604020202020204" pitchFamily="34" charset="0"/>
              </a:rPr>
              <a:t>:  </a:t>
            </a: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普通字符</a:t>
            </a:r>
            <a:r>
              <a:rPr lang="en-US" sz="2000" dirty="0">
                <a:latin typeface="Franklin Gothic Medium" panose="020B0603020102020204" pitchFamily="2" charset="0"/>
                <a:ea typeface="微软雅黑" panose="020B0503020204020204" pitchFamily="34" charset="-122"/>
                <a:sym typeface="Arial" panose="020B0604020202020204" pitchFamily="34" charset="0"/>
              </a:rPr>
              <a:t>1</a:t>
            </a:r>
            <a:endParaRPr lang="zh-CN" altLang="en-US" sz="2000" dirty="0">
              <a:latin typeface="Franklin Gothic Medium" panose="020B0603020102020204" pitchFamily="2" charset="0"/>
              <a:ea typeface="微软雅黑" panose="020B0503020204020204" pitchFamily="34" charset="-122"/>
              <a:sym typeface="Arial" panose="020B0604020202020204" pitchFamily="34" charset="0"/>
            </a:endParaRPr>
          </a:p>
          <a:p>
            <a:pPr lvl="2" eaLnBrk="0" hangingPunct="0">
              <a:lnSpc>
                <a:spcPct val="130000"/>
              </a:lnSpc>
              <a:spcBef>
                <a:spcPct val="20000"/>
              </a:spcBef>
              <a:buSzPct val="100000"/>
              <a:buFont typeface="Wingdings" panose="05000000000000000000" charset="0"/>
              <a:buChar char="ü"/>
            </a:pP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元字符使用了 </a:t>
            </a:r>
            <a:r>
              <a:rPr lang="en-US" altLang="x-none" sz="2000" dirty="0">
                <a:latin typeface="Franklin Gothic Medium" panose="020B0603020102020204" pitchFamily="2" charset="0"/>
                <a:ea typeface="微软雅黑" panose="020B0503020204020204" pitchFamily="34" charset="-122"/>
                <a:sym typeface="Arial" panose="020B0604020202020204" pitchFamily="34" charset="0"/>
              </a:rPr>
              <a:t>[] \d  {}</a:t>
            </a: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等具有特殊含义的字符</a:t>
            </a:r>
            <a:endParaRPr lang="zh-CN" altLang="en-US" sz="2000" dirty="0">
              <a:latin typeface="Franklin Gothic Medium" panose="020B0603020102020204" pitchFamily="2" charset="0"/>
              <a:ea typeface="微软雅黑" panose="020B0503020204020204" pitchFamily="34" charset="-122"/>
              <a:sym typeface="Arial" panose="020B0604020202020204" pitchFamily="34" charset="0"/>
            </a:endParaRPr>
          </a:p>
          <a:p>
            <a:pPr lvl="2" eaLnBrk="0" hangingPunct="0">
              <a:lnSpc>
                <a:spcPct val="130000"/>
              </a:lnSpc>
              <a:spcBef>
                <a:spcPct val="20000"/>
              </a:spcBef>
              <a:buSzPct val="100000"/>
              <a:buFont typeface="Wingdings" panose="05000000000000000000" charset="0"/>
              <a:buChar char="ü"/>
            </a:pP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模式修正符是在定界符最后一个斜线之后的字符</a:t>
            </a:r>
            <a:r>
              <a:rPr lang="en-US" altLang="x-none" sz="2000" dirty="0">
                <a:latin typeface="Franklin Gothic Medium" panose="020B0603020102020204" pitchFamily="2" charset="0"/>
                <a:ea typeface="微软雅黑" panose="020B0503020204020204" pitchFamily="34" charset="-122"/>
                <a:sym typeface="Arial" panose="020B0604020202020204" pitchFamily="34" charset="0"/>
              </a:rPr>
              <a:t>: x m</a:t>
            </a:r>
            <a:endParaRPr lang="en-US" altLang="x-none" sz="2000" dirty="0">
              <a:latin typeface="Franklin Gothic Medium" panose="020B0603020102020204" pitchFamily="2" charset="0"/>
              <a:ea typeface="微软雅黑" panose="020B0503020204020204" pitchFamily="34" charset="-122"/>
              <a:sym typeface="Arial" panose="020B0604020202020204" pitchFamily="34" charset="0"/>
            </a:endParaRPr>
          </a:p>
          <a:p>
            <a:pPr marL="990600" lvl="1" indent="-381000" eaLnBrk="0" hangingPunct="0">
              <a:lnSpc>
                <a:spcPct val="130000"/>
              </a:lnSpc>
              <a:spcBef>
                <a:spcPct val="20000"/>
              </a:spcBef>
              <a:buSzPct val="100000"/>
              <a:buNone/>
            </a:pPr>
            <a:endParaRPr lang="en-US" altLang="x-none" sz="2000" dirty="0">
              <a:latin typeface="Franklin Gothic Medium" panose="020B0603020102020204" pitchFamily="2" charset="0"/>
              <a:ea typeface="微软雅黑" panose="020B0503020204020204" pitchFamily="34" charset="-122"/>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1"/>
          <p:cNvSpPr>
            <a:spLocks noGrp="1"/>
          </p:cNvSpPr>
          <p:nvPr>
            <p:ph sz="quarter"/>
          </p:nvPr>
        </p:nvSpPr>
        <p:spPr>
          <a:xfrm>
            <a:off x="414867" y="915247"/>
            <a:ext cx="11260667" cy="5710767"/>
          </a:xfrm>
        </p:spPr>
        <p:txBody>
          <a:bodyPr anchor="t"/>
          <a:lstStyle>
            <a:lvl1pPr lvl="0">
              <a:defRPr sz="2400" kern="1200"/>
            </a:lvl1pPr>
            <a:lvl2pPr lvl="1">
              <a:defRPr sz="2000" kern="1200"/>
            </a:lvl2pPr>
            <a:lvl3pPr lvl="2">
              <a:defRPr sz="1800" kern="1200"/>
            </a:lvl3pPr>
            <a:lvl4pPr lvl="3">
              <a:defRPr sz="1600" kern="1200"/>
            </a:lvl4pPr>
            <a:lvl5pPr lvl="4">
              <a:defRPr sz="1600" kern="1200"/>
            </a:lvl5pPr>
          </a:lstStyle>
          <a:p>
            <a:pPr algn="l">
              <a:lnSpc>
                <a:spcPct val="135000"/>
              </a:lnSpc>
              <a:buClr>
                <a:srgbClr val="00B0F0"/>
              </a:buClr>
              <a:buFont typeface="Wingdings" panose="05000000000000000000" pitchFamily="2" charset="2"/>
              <a:buChar char=""/>
            </a:pPr>
            <a:r>
              <a:rPr lang="zh-CN" altLang="en-US" sz="2665"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正则表达式放在起始定界符和结束定界符之间</a:t>
            </a:r>
            <a:endParaRPr lang="zh-CN" altLang="en-US" sz="2665"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gn="l">
              <a:lnSpc>
                <a:spcPct val="135000"/>
              </a:lnSpc>
              <a:buClr>
                <a:srgbClr val="00B0F0"/>
              </a:buClr>
              <a:buFont typeface="Wingdings" panose="05000000000000000000" pitchFamily="2" charset="2"/>
              <a:buChar char=""/>
            </a:pPr>
            <a:r>
              <a:rPr lang="zh-CN" altLang="en-US" sz="2665"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除了字母、数字和反斜线“</a:t>
            </a:r>
            <a:r>
              <a:rPr lang="en-GB" altLang="en-US" sz="2665"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665"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以外的任何非空白字符都可以作为定界符</a:t>
            </a:r>
            <a:endParaRPr lang="zh-CN" altLang="en-US" sz="2665"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algn="l">
              <a:lnSpc>
                <a:spcPct val="135000"/>
              </a:lnSpc>
              <a:buClr>
                <a:srgbClr val="00B0F0"/>
              </a:buClr>
              <a:buFont typeface="Wingdings" panose="05000000000000000000" pitchFamily="2" charset="2"/>
              <a:buChar char=""/>
            </a:pPr>
            <a:r>
              <a:rPr lang="zh-CN" altLang="en-US" sz="2665"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定界符常使用斜线“</a:t>
            </a:r>
            <a:r>
              <a:rPr lang="en-GB" altLang="en-US" sz="2665"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en-GB" altLang="en-US" sz="2665"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665" dirty="0">
                <a:latin typeface="微软雅黑" panose="020B0503020204020204" pitchFamily="34" charset="-122"/>
                <a:ea typeface="微软雅黑" panose="020B0503020204020204" pitchFamily="34" charset="-122"/>
                <a:sym typeface="Arial" panose="020B0604020202020204" pitchFamily="34" charset="0"/>
              </a:rPr>
              <a:t> </a:t>
            </a:r>
            <a:endParaRPr lang="zh-CN" altLang="en-US" sz="2665" dirty="0">
              <a:solidFill>
                <a:srgbClr val="262626"/>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48" name="标题 2"/>
          <p:cNvSpPr>
            <a:spLocks noGrp="1"/>
          </p:cNvSpPr>
          <p:nvPr>
            <p:ph type="ctrTitle"/>
          </p:nvPr>
        </p:nvSpPr>
        <p:spPr>
          <a:xfrm>
            <a:off x="239184" y="0"/>
            <a:ext cx="10972800" cy="1143000"/>
          </a:xfrm>
        </p:spPr>
        <p:txBody>
          <a:bodyPr anchor="ctr"/>
          <a:lstStyle/>
          <a:p>
            <a:pPr algn="l"/>
            <a:r>
              <a:rPr lang="en-US" sz="3735" dirty="0">
                <a:solidFill>
                  <a:srgbClr val="0070C0"/>
                </a:solidFill>
                <a:latin typeface="微软雅黑" panose="020B0503020204020204" pitchFamily="34" charset="-122"/>
                <a:ea typeface="微软雅黑" panose="020B0503020204020204" pitchFamily="34" charset="-122"/>
              </a:rPr>
              <a:t>2.1 </a:t>
            </a:r>
            <a:r>
              <a:rPr lang="zh-CN" altLang="en-US" sz="3735" dirty="0">
                <a:solidFill>
                  <a:srgbClr val="0070C0"/>
                </a:solidFill>
                <a:latin typeface="微软雅黑" panose="020B0503020204020204" pitchFamily="34" charset="-122"/>
                <a:ea typeface="微软雅黑" panose="020B0503020204020204" pitchFamily="34" charset="-122"/>
              </a:rPr>
              <a:t>定界符</a:t>
            </a:r>
            <a:endParaRPr lang="zh-CN" altLang="en-US" sz="3735" dirty="0">
              <a:solidFill>
                <a:srgbClr val="0070C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92692" y="3194009"/>
            <a:ext cx="10057553" cy="277368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990600" lvl="1" indent="-381000" eaLnBrk="0" hangingPunct="0">
              <a:lnSpc>
                <a:spcPct val="130000"/>
              </a:lnSpc>
              <a:spcBef>
                <a:spcPct val="20000"/>
              </a:spcBef>
              <a:buSzPct val="100000"/>
            </a:pPr>
            <a:r>
              <a:rPr lang="en-US" altLang="x-none"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/\w+/			</a:t>
            </a: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使用</a:t>
            </a: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作为定界符合法</a:t>
            </a:r>
            <a:endPar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L="990600" lvl="1" indent="-381000" eaLnBrk="0" hangingPunct="0">
              <a:lnSpc>
                <a:spcPct val="130000"/>
              </a:lnSpc>
              <a:spcBef>
                <a:spcPct val="20000"/>
              </a:spcBef>
              <a:buSzPct val="100000"/>
            </a:pPr>
            <a:r>
              <a:rPr lang="en-US" altLang="x-none"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#(\d{3})-\d+#Sm 		</a:t>
            </a: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使用</a:t>
            </a: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作为定界符合法</a:t>
            </a:r>
            <a:endPar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L="990600" lvl="1" indent="-381000" eaLnBrk="0" hangingPunct="0">
              <a:lnSpc>
                <a:spcPct val="130000"/>
              </a:lnSpc>
              <a:spcBef>
                <a:spcPct val="20000"/>
              </a:spcBef>
              <a:buSzPct val="100000"/>
            </a:pPr>
            <a:r>
              <a:rPr lang="en-US" altLang="x-none"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~^(?i)php[34]~		</a:t>
            </a: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使用</a:t>
            </a: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作为定界符合法</a:t>
            </a:r>
            <a:endPar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L="990600" lvl="1" indent="-381000" eaLnBrk="0" hangingPunct="0">
              <a:lnSpc>
                <a:spcPct val="130000"/>
              </a:lnSpc>
              <a:spcBef>
                <a:spcPct val="20000"/>
              </a:spcBef>
              <a:buSzPct val="100000"/>
            </a:pPr>
            <a:r>
              <a:rPr lang="en-US" altLang="x-none"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{^\s+(\s+)?$}	 	</a:t>
            </a: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使用</a:t>
            </a: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x-none"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作为定界符合法</a:t>
            </a:r>
            <a:endPar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L="990600" lvl="1" indent="-381000" eaLnBrk="0" hangingPunct="0">
              <a:lnSpc>
                <a:spcPct val="130000"/>
              </a:lnSpc>
              <a:spcBef>
                <a:spcPct val="20000"/>
              </a:spcBef>
              <a:buSzPct val="100000"/>
            </a:pPr>
            <a:r>
              <a:rPr lang="en-US" altLang="x-none"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/href=‘(.*)’	 	</a:t>
            </a: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非法定界符，缺少结束定界符</a:t>
            </a:r>
            <a:endPar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L="990600" lvl="1" indent="-381000" eaLnBrk="0" hangingPunct="0">
              <a:lnSpc>
                <a:spcPct val="130000"/>
              </a:lnSpc>
              <a:spcBef>
                <a:spcPct val="20000"/>
              </a:spcBef>
              <a:buSzPct val="100000"/>
            </a:pPr>
            <a:r>
              <a:rPr lang="en-US" altLang="x-none"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1-\d3-\d3-\d4|	 	</a:t>
            </a: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非法定界符，缺少起始定界符</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719667" y="356447"/>
            <a:ext cx="8144087" cy="778087"/>
          </a:xfrm>
          <a:prstGeom prst="rect">
            <a:avLst/>
          </a:prstGeom>
        </p:spPr>
        <p:txBody>
          <a:bodyPr vert="horz" lIns="91440" tIns="45720" rIns="91440" bIns="45720" rtlCol="0" anchor="ctr">
            <a:normAutofit/>
          </a:bodyPr>
          <a:lstStyle/>
          <a:p>
            <a:r>
              <a:rPr lang="en-US" altLang="x-none" sz="3735"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2.2 </a:t>
            </a:r>
            <a:r>
              <a:rPr lang="zh-CN" altLang="en-US" sz="3735"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原子</a:t>
            </a:r>
            <a:endParaRPr lang="zh-CN" altLang="en-US" sz="3735"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291" name="内容占位符 2"/>
          <p:cNvSpPr>
            <a:spLocks noGrp="1"/>
          </p:cNvSpPr>
          <p:nvPr>
            <p:ph idx="4294967295"/>
          </p:nvPr>
        </p:nvSpPr>
        <p:spPr>
          <a:xfrm>
            <a:off x="911860" y="1124585"/>
            <a:ext cx="10530205" cy="4879975"/>
          </a:xfrm>
          <a:prstGeom prst="rect">
            <a:avLst/>
          </a:prstGeom>
          <a:noFill/>
          <a:ln w="9525">
            <a:noFill/>
            <a:miter/>
          </a:ln>
        </p:spPr>
        <p:txBody>
          <a:bodyPr vert="horz" wrap="square" anchor="t"/>
          <a:lstStyle/>
          <a:p>
            <a:pPr marL="0" indent="0" eaLnBrk="0" hangingPunct="0">
              <a:lnSpc>
                <a:spcPct val="130000"/>
              </a:lnSpc>
              <a:spcBef>
                <a:spcPct val="20000"/>
              </a:spcBef>
              <a:buSzPct val="100000"/>
              <a:buNone/>
            </a:pP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原子是正则表达式的最基本的组成单元，而且在每个模式中最少要少包含一个原子。原子是由所有那些未显示指定为元字符的打印和非打印字符组成。</a:t>
            </a:r>
            <a:endParaRPr lang="zh-CN" altLang="en-US" sz="2000" dirty="0">
              <a:latin typeface="Franklin Gothic Medium" panose="020B0603020102020204" pitchFamily="2" charset="0"/>
              <a:ea typeface="微软雅黑" panose="020B0503020204020204" pitchFamily="34" charset="-122"/>
              <a:sym typeface="Arial" panose="020B0604020202020204" pitchFamily="34" charset="0"/>
            </a:endParaRPr>
          </a:p>
          <a:p>
            <a:pPr marL="0" indent="0" eaLnBrk="0" hangingPunct="0">
              <a:lnSpc>
                <a:spcPct val="130000"/>
              </a:lnSpc>
              <a:spcBef>
                <a:spcPct val="20000"/>
              </a:spcBef>
              <a:buSzPct val="100000"/>
              <a:buNone/>
            </a:pPr>
            <a:endParaRPr lang="zh-CN" altLang="en-US" sz="2000" dirty="0">
              <a:latin typeface="Franklin Gothic Medium" panose="020B0603020102020204" pitchFamily="2" charset="0"/>
              <a:ea typeface="微软雅黑" panose="020B0503020204020204" pitchFamily="34" charset="-122"/>
              <a:sym typeface="Arial" panose="020B0604020202020204" pitchFamily="34" charset="0"/>
            </a:endParaRPr>
          </a:p>
          <a:p>
            <a:pPr marL="0" indent="0" eaLnBrk="0" hangingPunct="0">
              <a:lnSpc>
                <a:spcPct val="130000"/>
              </a:lnSpc>
              <a:spcBef>
                <a:spcPct val="20000"/>
              </a:spcBef>
              <a:buSzPct val="100000"/>
              <a:buNone/>
            </a:pPr>
            <a:r>
              <a:rPr lang="en-US" altLang="x-none" sz="2000" dirty="0">
                <a:latin typeface="Franklin Gothic Medium" panose="020B0603020102020204" pitchFamily="2" charset="0"/>
                <a:ea typeface="微软雅黑" panose="020B0503020204020204" pitchFamily="34" charset="-122"/>
                <a:sym typeface="Arial" panose="020B0604020202020204" pitchFamily="34" charset="0"/>
              </a:rPr>
              <a:t>1. </a:t>
            </a: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普通字符作为原子： 如 </a:t>
            </a:r>
            <a:r>
              <a:rPr lang="en-US" altLang="x-none" sz="2000" dirty="0">
                <a:latin typeface="Franklin Gothic Medium" panose="020B0603020102020204" pitchFamily="2" charset="0"/>
                <a:ea typeface="微软雅黑" panose="020B0503020204020204" pitchFamily="34" charset="-122"/>
                <a:sym typeface="Arial" panose="020B0604020202020204" pitchFamily="34" charset="0"/>
              </a:rPr>
              <a:t>a~z</a:t>
            </a: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a:t>
            </a:r>
            <a:r>
              <a:rPr lang="en-US" altLang="x-none" sz="2000" dirty="0">
                <a:latin typeface="Franklin Gothic Medium" panose="020B0603020102020204" pitchFamily="2" charset="0"/>
                <a:ea typeface="微软雅黑" panose="020B0503020204020204" pitchFamily="34" charset="-122"/>
                <a:sym typeface="Arial" panose="020B0604020202020204" pitchFamily="34" charset="0"/>
              </a:rPr>
              <a:t>A~Z</a:t>
            </a: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a:t>
            </a:r>
            <a:r>
              <a:rPr lang="en-US" altLang="x-none" sz="2000" dirty="0">
                <a:latin typeface="Franklin Gothic Medium" panose="020B0603020102020204" pitchFamily="2" charset="0"/>
                <a:ea typeface="微软雅黑" panose="020B0503020204020204" pitchFamily="34" charset="-122"/>
                <a:sym typeface="Arial" panose="020B0604020202020204" pitchFamily="34" charset="0"/>
              </a:rPr>
              <a:t>0~9 </a:t>
            </a: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a:t>
            </a:r>
            <a:r>
              <a:rPr lang="en-US" altLang="zh-CN" sz="2000" dirty="0">
                <a:latin typeface="Franklin Gothic Medium" panose="020B0603020102020204" pitchFamily="2" charset="0"/>
                <a:ea typeface="微软雅黑" panose="020B0503020204020204" pitchFamily="34" charset="-122"/>
                <a:sym typeface="Arial" panose="020B0604020202020204" pitchFamily="34" charset="0"/>
              </a:rPr>
              <a:t>_</a:t>
            </a:r>
            <a:r>
              <a:rPr lang="zh-CN" altLang="en-US" sz="2000" dirty="0" smtClean="0">
                <a:latin typeface="Franklin Gothic Medium" panose="020B0603020102020204" pitchFamily="2" charset="0"/>
                <a:ea typeface="微软雅黑" panose="020B0503020204020204" pitchFamily="34" charset="-122"/>
                <a:sym typeface="Arial" panose="020B0604020202020204" pitchFamily="34" charset="0"/>
              </a:rPr>
              <a:t>等    </a:t>
            </a:r>
            <a:endParaRPr lang="zh-CN" altLang="en-US" sz="2000" dirty="0">
              <a:latin typeface="Franklin Gothic Medium" panose="020B0603020102020204" pitchFamily="2" charset="0"/>
              <a:ea typeface="微软雅黑" panose="020B0503020204020204" pitchFamily="34" charset="-122"/>
              <a:sym typeface="Arial" panose="020B0604020202020204" pitchFamily="34" charset="0"/>
            </a:endParaRPr>
          </a:p>
          <a:p>
            <a:pPr marL="0" indent="0" eaLnBrk="0" hangingPunct="0">
              <a:lnSpc>
                <a:spcPct val="130000"/>
              </a:lnSpc>
              <a:spcBef>
                <a:spcPct val="20000"/>
              </a:spcBef>
              <a:buSzPct val="100000"/>
              <a:buNone/>
            </a:pPr>
            <a:r>
              <a:rPr lang="en-US" altLang="x-none" sz="2000" dirty="0">
                <a:latin typeface="Franklin Gothic Medium" panose="020B0603020102020204" pitchFamily="2" charset="0"/>
                <a:sym typeface="Arial" panose="020B0604020202020204" pitchFamily="34" charset="0"/>
              </a:rPr>
              <a:t>2. </a:t>
            </a:r>
            <a:r>
              <a:rPr lang="zh-CN" altLang="en-US" sz="2000" dirty="0">
                <a:latin typeface="Franklin Gothic Medium" panose="020B0603020102020204" pitchFamily="2" charset="0"/>
                <a:sym typeface="Arial" panose="020B0604020202020204" pitchFamily="34" charset="0"/>
              </a:rPr>
              <a:t>一些非打印字符作为原子： 如：</a:t>
            </a:r>
            <a:r>
              <a:rPr lang="en-US" altLang="x-none" sz="2000" dirty="0">
                <a:latin typeface="Franklin Gothic Medium" panose="020B0603020102020204" pitchFamily="2" charset="0"/>
                <a:sym typeface="Arial" panose="020B0604020202020204" pitchFamily="34" charset="0"/>
              </a:rPr>
              <a:t>\f \n  \r \t \v \cx</a:t>
            </a:r>
            <a:endParaRPr lang="zh-CN" altLang="en-US" sz="2000" dirty="0">
              <a:latin typeface="Franklin Gothic Medium" panose="020B0603020102020204" pitchFamily="2" charset="0"/>
              <a:ea typeface="微软雅黑" panose="020B0503020204020204" pitchFamily="34" charset="-122"/>
              <a:sym typeface="Arial" panose="020B0604020202020204" pitchFamily="34" charset="0"/>
            </a:endParaRPr>
          </a:p>
          <a:p>
            <a:pPr marL="0" indent="0" eaLnBrk="0" hangingPunct="0">
              <a:lnSpc>
                <a:spcPct val="130000"/>
              </a:lnSpc>
              <a:spcBef>
                <a:spcPct val="20000"/>
              </a:spcBef>
              <a:buSzPct val="100000"/>
              <a:buNone/>
            </a:pPr>
            <a:r>
              <a:rPr lang="en-US" altLang="x-none" sz="2000" dirty="0" smtClean="0">
                <a:latin typeface="Franklin Gothic Medium" panose="020B0603020102020204" pitchFamily="2" charset="0"/>
                <a:ea typeface="微软雅黑" panose="020B0503020204020204" pitchFamily="34" charset="-122"/>
                <a:sym typeface="Arial" panose="020B0604020202020204" pitchFamily="34" charset="0"/>
              </a:rPr>
              <a:t>3. </a:t>
            </a: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一些特殊字符和转义后元字符作为原子：所有标点符号，但语句特殊意义的符号需要转义后才可作为原子，如：</a:t>
            </a:r>
            <a:r>
              <a:rPr lang="en-US" altLang="x-none" sz="2000" dirty="0">
                <a:latin typeface="Franklin Gothic Medium" panose="020B0603020102020204" pitchFamily="2" charset="0"/>
                <a:ea typeface="微软雅黑" panose="020B0503020204020204" pitchFamily="34" charset="-122"/>
                <a:sym typeface="Arial" panose="020B0604020202020204" pitchFamily="34" charset="0"/>
              </a:rPr>
              <a:t>\” \’ \* \+ \? \. </a:t>
            </a:r>
            <a:r>
              <a:rPr lang="zh-CN" altLang="en-US" sz="2000" dirty="0">
                <a:latin typeface="Franklin Gothic Medium" panose="020B0603020102020204" pitchFamily="2" charset="0"/>
                <a:ea typeface="微软雅黑" panose="020B0503020204020204" pitchFamily="34" charset="-122"/>
                <a:sym typeface="Arial" panose="020B0604020202020204" pitchFamily="34" charset="0"/>
              </a:rPr>
              <a:t>等</a:t>
            </a:r>
            <a:endParaRPr lang="en-US" altLang="x-none" sz="2000" dirty="0">
              <a:latin typeface="Franklin Gothic Medium" panose="020B0603020102020204" pitchFamily="2" charset="0"/>
              <a:ea typeface="微软雅黑" panose="020B0503020204020204" pitchFamily="34" charset="-122"/>
              <a:sym typeface="Arial" panose="020B0604020202020204" pitchFamily="34" charset="0"/>
            </a:endParaRPr>
          </a:p>
          <a:p>
            <a:pPr marL="0" indent="0" eaLnBrk="0" hangingPunct="0">
              <a:lnSpc>
                <a:spcPct val="130000"/>
              </a:lnSpc>
              <a:spcBef>
                <a:spcPct val="20000"/>
              </a:spcBef>
              <a:buSzPct val="100000"/>
              <a:buNone/>
            </a:pPr>
            <a:endParaRPr lang="en-US" altLang="x-none" sz="2000" dirty="0">
              <a:latin typeface="Franklin Gothic Medium" panose="020B0603020102020204" pitchFamily="2" charset="0"/>
              <a:ea typeface="微软雅黑" panose="020B0503020204020204" pitchFamily="3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1"/>
          <p:cNvSpPr>
            <a:spLocks noGrp="1"/>
          </p:cNvSpPr>
          <p:nvPr>
            <p:ph sz="quarter" idx="4294967295"/>
          </p:nvPr>
        </p:nvSpPr>
        <p:spPr>
          <a:xfrm>
            <a:off x="527051" y="933452"/>
            <a:ext cx="10767484" cy="5566833"/>
          </a:xfrm>
        </p:spPr>
        <p:txBody>
          <a:bodyPr vert="horz">
            <a:normAutofit/>
          </a:bodyPr>
          <a:lstStyle/>
          <a:p>
            <a:pPr marL="0" indent="0" fontAlgn="base">
              <a:buClr>
                <a:srgbClr val="00B0F0"/>
              </a:buClr>
              <a:buNone/>
            </a:pPr>
            <a:endParaRPr lang="zh-CN" altLang="en-US" sz="1865" noProof="1">
              <a:latin typeface="Arial" panose="020B0604020202020204" pitchFamily="34" charset="0"/>
              <a:ea typeface="宋体" panose="02010600030101010101" pitchFamily="2" charset="-122"/>
              <a:sym typeface="Arial" panose="020B0604020202020204" pitchFamily="34" charset="0"/>
            </a:endParaRPr>
          </a:p>
          <a:p>
            <a:pPr marL="0" indent="0" fontAlgn="base">
              <a:lnSpc>
                <a:spcPct val="120000"/>
              </a:lnSpc>
              <a:buClr>
                <a:srgbClr val="00B0F0"/>
              </a:buClr>
              <a:buSzPct val="100000"/>
              <a:buFont typeface="Wingdings" panose="05000000000000000000" pitchFamily="2" charset="2"/>
              <a:buChar char="v"/>
            </a:pPr>
            <a:endParaRPr lang="zh-CN" altLang="en-US" sz="2535" noProof="1">
              <a:latin typeface="微软雅黑" panose="020B0503020204020204" pitchFamily="34" charset="-122"/>
              <a:ea typeface="微软雅黑" panose="020B0503020204020204" pitchFamily="34" charset="-122"/>
              <a:sym typeface="微软雅黑" panose="020B0503020204020204" pitchFamily="34" charset="-122"/>
            </a:endParaRPr>
          </a:p>
          <a:p>
            <a:pPr marL="0" indent="0" fontAlgn="base">
              <a:lnSpc>
                <a:spcPct val="120000"/>
              </a:lnSpc>
              <a:buClr>
                <a:srgbClr val="00B0F0"/>
              </a:buClr>
              <a:buSzPct val="100000"/>
              <a:buFont typeface="Wingdings" panose="05000000000000000000" pitchFamily="2" charset="2"/>
              <a:buChar char="v"/>
            </a:pPr>
            <a:endParaRPr lang="zh-CN" altLang="en-US" sz="2535" noProof="1">
              <a:latin typeface="微软雅黑" panose="020B0503020204020204" pitchFamily="34" charset="-122"/>
              <a:ea typeface="微软雅黑" panose="020B0503020204020204" pitchFamily="34" charset="-122"/>
              <a:sym typeface="微软雅黑" panose="020B0503020204020204" pitchFamily="34" charset="-122"/>
            </a:endParaRPr>
          </a:p>
          <a:p>
            <a:pPr marL="0" indent="0" fontAlgn="base">
              <a:lnSpc>
                <a:spcPct val="120000"/>
              </a:lnSpc>
              <a:buClr>
                <a:srgbClr val="00B0F0"/>
              </a:buClr>
              <a:buSzPct val="100000"/>
              <a:buFont typeface="Wingdings" panose="05000000000000000000" pitchFamily="2" charset="2"/>
              <a:buChar char="v"/>
            </a:pPr>
            <a:endParaRPr lang="zh-CN" altLang="en-US" sz="2535" noProof="1">
              <a:latin typeface="微软雅黑" panose="020B0503020204020204" pitchFamily="34" charset="-122"/>
              <a:ea typeface="微软雅黑" panose="020B0503020204020204" pitchFamily="34" charset="-122"/>
              <a:sym typeface="微软雅黑" panose="020B0503020204020204" pitchFamily="34" charset="-122"/>
            </a:endParaRPr>
          </a:p>
          <a:p>
            <a:pPr marL="0" indent="0" fontAlgn="base">
              <a:lnSpc>
                <a:spcPct val="120000"/>
              </a:lnSpc>
              <a:buClr>
                <a:srgbClr val="00B0F0"/>
              </a:buClr>
              <a:buSzPct val="100000"/>
              <a:buFont typeface="Wingdings" panose="05000000000000000000" pitchFamily="2" charset="2"/>
              <a:buChar char="v"/>
            </a:pPr>
            <a:endParaRPr lang="zh-CN" altLang="en-US" sz="2535" noProof="1">
              <a:latin typeface="微软雅黑" panose="020B0503020204020204" pitchFamily="34" charset="-122"/>
              <a:ea typeface="微软雅黑" panose="020B0503020204020204" pitchFamily="34" charset="-122"/>
              <a:sym typeface="微软雅黑" panose="020B0503020204020204" pitchFamily="34" charset="-122"/>
            </a:endParaRPr>
          </a:p>
          <a:p>
            <a:pPr marL="0" indent="0" fontAlgn="base">
              <a:lnSpc>
                <a:spcPct val="120000"/>
              </a:lnSpc>
              <a:buClr>
                <a:srgbClr val="00B0F0"/>
              </a:buClr>
              <a:buSzPct val="100000"/>
              <a:buFont typeface="Wingdings" panose="05000000000000000000" pitchFamily="2" charset="2"/>
              <a:buChar char="v"/>
            </a:pPr>
            <a:endParaRPr lang="zh-CN" altLang="en-US" sz="2535" noProof="1">
              <a:latin typeface="微软雅黑" panose="020B0503020204020204" pitchFamily="34" charset="-122"/>
              <a:ea typeface="微软雅黑" panose="020B0503020204020204" pitchFamily="34" charset="-122"/>
              <a:sym typeface="微软雅黑" panose="020B0503020204020204" pitchFamily="34" charset="-122"/>
            </a:endParaRPr>
          </a:p>
          <a:p>
            <a:pPr marL="0" indent="0" fontAlgn="base">
              <a:lnSpc>
                <a:spcPct val="120000"/>
              </a:lnSpc>
              <a:buClr>
                <a:srgbClr val="00B0F0"/>
              </a:buClr>
              <a:buSzPct val="100000"/>
              <a:buFont typeface="Wingdings" panose="05000000000000000000" pitchFamily="2" charset="2"/>
              <a:buChar char="v"/>
            </a:pPr>
            <a:endParaRPr lang="zh-CN" altLang="en-US" sz="2535" noProof="1">
              <a:latin typeface="微软雅黑" panose="020B0503020204020204" pitchFamily="34" charset="-122"/>
              <a:ea typeface="微软雅黑" panose="020B0503020204020204" pitchFamily="34" charset="-122"/>
              <a:sym typeface="微软雅黑" panose="020B0503020204020204" pitchFamily="34" charset="-122"/>
            </a:endParaRPr>
          </a:p>
          <a:p>
            <a:pPr marL="0" indent="0" fontAlgn="base">
              <a:lnSpc>
                <a:spcPct val="120000"/>
              </a:lnSpc>
              <a:buClr>
                <a:srgbClr val="00B0F0"/>
              </a:buClr>
              <a:buSzPct val="100000"/>
              <a:buFont typeface="Wingdings" panose="05000000000000000000" pitchFamily="2" charset="2"/>
              <a:buChar char="v"/>
            </a:pPr>
            <a:endParaRPr lang="zh-CN" altLang="en-US" sz="2535" noProof="1">
              <a:latin typeface="微软雅黑" panose="020B0503020204020204" pitchFamily="34" charset="-122"/>
              <a:ea typeface="微软雅黑" panose="020B0503020204020204" pitchFamily="34" charset="-122"/>
              <a:sym typeface="微软雅黑" panose="020B0503020204020204" pitchFamily="34" charset="-122"/>
            </a:endParaRPr>
          </a:p>
          <a:p>
            <a:pPr marL="0" indent="0" fontAlgn="base">
              <a:lnSpc>
                <a:spcPct val="120000"/>
              </a:lnSpc>
              <a:buClr>
                <a:srgbClr val="00B0F0"/>
              </a:buClr>
              <a:buSzPct val="100000"/>
              <a:buNone/>
            </a:pPr>
            <a:endParaRPr lang="zh-CN" altLang="en-US" sz="2535" noProof="1">
              <a:latin typeface="微软雅黑" panose="020B0503020204020204" pitchFamily="34" charset="-122"/>
              <a:ea typeface="微软雅黑" panose="020B0503020204020204" pitchFamily="34" charset="-122"/>
              <a:sym typeface="微软雅黑" panose="020B0503020204020204" pitchFamily="34" charset="-122"/>
            </a:endParaRPr>
          </a:p>
          <a:p>
            <a:pPr marL="0" indent="0" fontAlgn="base">
              <a:buClr>
                <a:srgbClr val="00B0F0"/>
              </a:buClr>
              <a:buSzPct val="100000"/>
              <a:buFont typeface="Wingdings" panose="05000000000000000000" pitchFamily="2" charset="2"/>
              <a:buChar char="v"/>
            </a:pPr>
            <a:endParaRPr lang="zh-CN" altLang="en-US" sz="2135" noProof="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2" name="标题 2"/>
          <p:cNvSpPr>
            <a:spLocks noGrp="1"/>
          </p:cNvSpPr>
          <p:nvPr>
            <p:ph type="ctrTitle"/>
          </p:nvPr>
        </p:nvSpPr>
        <p:spPr>
          <a:xfrm>
            <a:off x="207433" y="16933"/>
            <a:ext cx="10972800" cy="1143000"/>
          </a:xfrm>
        </p:spPr>
        <p:txBody>
          <a:bodyPr anchor="ctr"/>
          <a:lstStyle/>
          <a:p>
            <a:pPr algn="l"/>
            <a:r>
              <a:rPr lang="en-US" altLang="zh-CN" sz="3735" dirty="0">
                <a:solidFill>
                  <a:srgbClr val="0070C0"/>
                </a:solidFill>
                <a:latin typeface="微软雅黑" panose="020B0503020204020204" pitchFamily="34" charset="-122"/>
                <a:ea typeface="微软雅黑" panose="020B0503020204020204" pitchFamily="34" charset="-122"/>
                <a:sym typeface="+mn-ea"/>
              </a:rPr>
              <a:t>2.</a:t>
            </a:r>
            <a:r>
              <a:rPr lang="en-US" altLang="zh-CN" sz="3735" dirty="0">
                <a:solidFill>
                  <a:srgbClr val="0070C0"/>
                </a:solidFill>
                <a:latin typeface="微软雅黑" panose="020B0503020204020204" pitchFamily="34" charset="-122"/>
                <a:ea typeface="微软雅黑" panose="020B0503020204020204" pitchFamily="34" charset="-122"/>
              </a:rPr>
              <a:t>3</a:t>
            </a:r>
            <a:r>
              <a:rPr lang="zh-CN" altLang="en-US" sz="3735" dirty="0">
                <a:solidFill>
                  <a:srgbClr val="0070C0"/>
                </a:solidFill>
                <a:latin typeface="微软雅黑" panose="020B0503020204020204" pitchFamily="34" charset="-122"/>
                <a:ea typeface="微软雅黑" panose="020B0503020204020204" pitchFamily="34" charset="-122"/>
              </a:rPr>
              <a:t> 元字符</a:t>
            </a:r>
            <a:endParaRPr lang="zh-CN" altLang="en-US" sz="3735" dirty="0">
              <a:solidFill>
                <a:srgbClr val="0070C0"/>
              </a:solidFill>
              <a:latin typeface="微软雅黑" panose="020B0503020204020204" pitchFamily="34" charset="-122"/>
              <a:ea typeface="微软雅黑" panose="020B0503020204020204" pitchFamily="34" charset="-122"/>
            </a:endParaRPr>
          </a:p>
        </p:txBody>
      </p:sp>
      <p:sp>
        <p:nvSpPr>
          <p:cNvPr id="10243" name="内容占位符 1"/>
          <p:cNvSpPr>
            <a:spLocks noGrp="1"/>
          </p:cNvSpPr>
          <p:nvPr/>
        </p:nvSpPr>
        <p:spPr>
          <a:xfrm>
            <a:off x="149013" y="812801"/>
            <a:ext cx="11907520" cy="5241713"/>
          </a:xfrm>
          <a:prstGeom prst="rect">
            <a:avLst/>
          </a:prstGeom>
          <a:noFill/>
          <a:ln w="9525">
            <a:noFill/>
            <a:miter/>
          </a:ln>
        </p:spPr>
        <p:txBody>
          <a:bodyPr anchor="t"/>
          <a:lstStyle>
            <a:lvl1pPr lvl="0">
              <a:defRPr sz="2400" kern="1200"/>
            </a:lvl1pPr>
            <a:lvl2pPr lvl="1">
              <a:defRPr sz="2000" kern="1200"/>
            </a:lvl2pPr>
            <a:lvl3pPr lvl="2">
              <a:defRPr sz="1800" kern="1200"/>
            </a:lvl3pPr>
            <a:lvl4pPr lvl="3">
              <a:defRPr sz="1600" kern="1200"/>
            </a:lvl4pPr>
            <a:lvl5pPr lvl="4">
              <a:defRPr sz="1600" kern="1200"/>
            </a:lvl5pPr>
          </a:lstStyle>
          <a:p>
            <a:pPr>
              <a:lnSpc>
                <a:spcPct val="160000"/>
              </a:lnSpc>
              <a:buClr>
                <a:srgbClr val="00B0F0"/>
              </a:buClr>
              <a:buFont typeface="Wingdings" panose="05000000000000000000" pitchFamily="2" charset="2"/>
              <a:buChar char="v"/>
            </a:pPr>
            <a:r>
              <a:rPr lang="zh-CN" altLang="en-US" sz="28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元字符为具有特殊含义的字符</a:t>
            </a:r>
            <a:endParaRPr lang="zh-CN" altLang="en-US" sz="28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a:lnSpc>
                <a:spcPct val="160000"/>
              </a:lnSpc>
              <a:buClr>
                <a:srgbClr val="00B0F0"/>
              </a:buClr>
              <a:buFont typeface="Wingdings" panose="05000000000000000000" pitchFamily="2" charset="2"/>
              <a:buChar char="v"/>
            </a:pPr>
            <a:r>
              <a:rPr lang="zh-CN" altLang="en-US" sz="28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主要用途：</a:t>
            </a:r>
            <a:endParaRPr lang="zh-CN" altLang="en-US" sz="28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1066800" lvl="1" indent="-457200">
              <a:lnSpc>
                <a:spcPct val="160000"/>
              </a:lnSpc>
              <a:buClr>
                <a:srgbClr val="00B0F0"/>
              </a:buClr>
              <a:buFont typeface="Wingdings" panose="05000000000000000000" charset="0"/>
              <a:buChar char="ü"/>
            </a:pPr>
            <a:r>
              <a:rPr lang="zh-CN" altLang="en-US" sz="24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定义原子的筛选方式</a:t>
            </a:r>
            <a:endParaRPr lang="zh-CN" altLang="en-US" sz="24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1066800" lvl="1" indent="-457200">
              <a:lnSpc>
                <a:spcPct val="160000"/>
              </a:lnSpc>
              <a:buClr>
                <a:srgbClr val="00B0F0"/>
              </a:buClr>
              <a:buFont typeface="Wingdings" panose="05000000000000000000" charset="0"/>
              <a:buChar char="ü"/>
            </a:pPr>
            <a:r>
              <a:rPr lang="zh-CN" altLang="en-GB" sz="24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定义原子的集合</a:t>
            </a:r>
            <a:endParaRPr lang="zh-CN" altLang="en-GB" sz="24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1066800" lvl="1" indent="-457200">
              <a:lnSpc>
                <a:spcPct val="160000"/>
              </a:lnSpc>
              <a:buClr>
                <a:srgbClr val="00B0F0"/>
              </a:buClr>
              <a:buFont typeface="Wingdings" panose="05000000000000000000" charset="0"/>
              <a:buChar char="ü"/>
            </a:pPr>
            <a:r>
              <a:rPr lang="zh-CN" altLang="en-GB" sz="24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定义原子数量限定</a:t>
            </a:r>
            <a:endParaRPr lang="zh-CN" altLang="en-GB" sz="24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1066800" lvl="1" indent="-457200">
              <a:lnSpc>
                <a:spcPct val="160000"/>
              </a:lnSpc>
              <a:buClr>
                <a:srgbClr val="00B0F0"/>
              </a:buClr>
              <a:buFont typeface="Wingdings" panose="05000000000000000000" charset="0"/>
              <a:buChar char="ü"/>
            </a:pPr>
            <a:r>
              <a:rPr lang="zh-CN" altLang="en-GB" sz="24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定义边界控制 </a:t>
            </a:r>
            <a:endParaRPr lang="zh-CN" altLang="en-GB" sz="24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endParaRPr>
          </a:p>
          <a:p>
            <a:pPr marL="1066800" lvl="1" indent="-457200">
              <a:lnSpc>
                <a:spcPct val="160000"/>
              </a:lnSpc>
              <a:buClr>
                <a:srgbClr val="00B0F0"/>
              </a:buClr>
              <a:buFont typeface="Wingdings" panose="05000000000000000000" charset="0"/>
              <a:buChar char="ü"/>
            </a:pPr>
            <a:r>
              <a:rPr lang="zh-CN" altLang="en-GB" sz="2400" dirty="0">
                <a:solidFill>
                  <a:schemeClr val="tx1">
                    <a:lumMod val="85000"/>
                    <a:lumOff val="15000"/>
                  </a:schemeClr>
                </a:solidFill>
                <a:latin typeface="Franklin Gothic Medium" panose="020B0603020102020204" pitchFamily="2" charset="0"/>
                <a:ea typeface="微软雅黑" panose="020B0503020204020204" pitchFamily="34" charset="-122"/>
                <a:sym typeface="Arial" panose="020B0604020202020204" pitchFamily="34" charset="0"/>
              </a:rPr>
              <a:t>定义子模式单元</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5180</Words>
  <Application>WPS 演示</Application>
  <PresentationFormat>自定义</PresentationFormat>
  <Paragraphs>378</Paragraphs>
  <Slides>27</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微软雅黑</vt:lpstr>
      <vt:lpstr>Heiti SC Light</vt:lpstr>
      <vt:lpstr>Wingdings</vt:lpstr>
      <vt:lpstr>Arial</vt:lpstr>
      <vt:lpstr>Calibri</vt:lpstr>
      <vt:lpstr>Impact</vt:lpstr>
      <vt:lpstr>Franklin Gothic Medium</vt:lpstr>
      <vt:lpstr>Arial Unicode MS</vt:lpstr>
      <vt:lpstr>云和</vt:lpstr>
      <vt:lpstr>PowerPoint 演示文稿</vt:lpstr>
      <vt:lpstr>PowerPoint 演示文稿</vt:lpstr>
      <vt:lpstr>PowerPoint 演示文稿</vt:lpstr>
      <vt:lpstr>1 正则表达式概念</vt:lpstr>
      <vt:lpstr>2 正则表达式的构成</vt:lpstr>
      <vt:lpstr>Perl兼容正则表达式</vt:lpstr>
      <vt:lpstr>2.1 定界符</vt:lpstr>
      <vt:lpstr>2.2 原子</vt:lpstr>
      <vt:lpstr>2.3 元字符</vt:lpstr>
      <vt:lpstr>2.3.1 元字符之原子的筛选方式</vt:lpstr>
      <vt:lpstr>2.3.2  元字符之原子的集合</vt:lpstr>
      <vt:lpstr>2.3.3 元字符之原子数量限定</vt:lpstr>
      <vt:lpstr>2.3.4 元字符之边界控制</vt:lpstr>
      <vt:lpstr>2.3.5 元字符之子模式单元</vt:lpstr>
      <vt:lpstr>2.4 模式修正符</vt:lpstr>
      <vt:lpstr>模式匹配的优先级</vt:lpstr>
      <vt:lpstr>思考</vt:lpstr>
      <vt:lpstr>3 PCRE函数库</vt:lpstr>
      <vt:lpstr>3.1.1 匹配函数</vt:lpstr>
      <vt:lpstr>3.1.2 匹配函数</vt:lpstr>
      <vt:lpstr>3.2.1 替换函数</vt:lpstr>
      <vt:lpstr>3.2.2 替换函数</vt:lpstr>
      <vt:lpstr>3.2.3 替换函数</vt:lpstr>
      <vt:lpstr>3.3 分割函数</vt:lpstr>
      <vt:lpstr>4 JS中正则表达式的应用</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286</cp:revision>
  <dcterms:created xsi:type="dcterms:W3CDTF">2016-09-06T02:25:00Z</dcterms:created>
  <dcterms:modified xsi:type="dcterms:W3CDTF">2019-07-31T08:25:59Z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