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76" r:id="rId7"/>
    <p:sldId id="263" r:id="rId8"/>
    <p:sldId id="264" r:id="rId9"/>
    <p:sldId id="265" r:id="rId10"/>
    <p:sldId id="278" r:id="rId11"/>
    <p:sldId id="266" r:id="rId12"/>
    <p:sldId id="267" r:id="rId13"/>
    <p:sldId id="268" r:id="rId14"/>
    <p:sldId id="308" r:id="rId15"/>
    <p:sldId id="280" r:id="rId16"/>
    <p:sldId id="269" r:id="rId17"/>
    <p:sldId id="310" r:id="rId18"/>
    <p:sldId id="270" r:id="rId19"/>
    <p:sldId id="271" r:id="rId20"/>
    <p:sldId id="311" r:id="rId21"/>
    <p:sldId id="272" r:id="rId22"/>
    <p:sldId id="273" r:id="rId23"/>
    <p:sldId id="274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89577"/>
  </p:normalViewPr>
  <p:slideViewPr>
    <p:cSldViewPr snapToGrid="0" snapToObjects="1">
      <p:cViewPr varScale="1">
        <p:scale>
          <a:sx n="114" d="100"/>
          <a:sy n="114" d="100"/>
        </p:scale>
        <p:origin x="-270" y="-96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	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4339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11325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47167" y="6524626"/>
            <a:ext cx="21590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 (#)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29260" y="72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22075" y="6550660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0317" y="3284062"/>
            <a:ext cx="736611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文件系统函数库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740834"/>
            <a:ext cx="10355580" cy="47455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sym typeface="+mn-ea"/>
              </a:rPr>
              <a:t>pathinfo</a:t>
            </a:r>
            <a:r>
              <a:rPr lang="en-US" altLang="zh-CN" sz="2400" dirty="0">
                <a:sym typeface="+mn-ea"/>
              </a:rPr>
              <a:t> -- </a:t>
            </a:r>
            <a:r>
              <a:rPr lang="zh-CN" altLang="en-US" sz="2000" dirty="0">
                <a:sym typeface="+mn-ea"/>
              </a:rPr>
              <a:t>返回文件路径的信息 </a:t>
            </a:r>
            <a:endParaRPr lang="zh-CN" altLang="en-US" sz="2000" dirty="0"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语法：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array </a:t>
            </a:r>
            <a:r>
              <a:rPr lang="en-US" altLang="zh-CN" sz="2000" dirty="0" err="1">
                <a:solidFill>
                  <a:srgbClr val="0000CC"/>
                </a:solidFill>
                <a:sym typeface="+mn-ea"/>
              </a:rPr>
              <a:t>pathinfo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 (path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rgbClr val="0000CC"/>
                </a:solidFill>
                <a:sym typeface="+mn-ea"/>
              </a:rPr>
              <a:t> [options] )</a:t>
            </a:r>
            <a:endParaRPr lang="en-US" altLang="zh-CN" sz="1800" dirty="0">
              <a:solidFill>
                <a:srgbClr val="0000CC"/>
              </a:solidFill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2000" dirty="0" err="1">
                <a:sym typeface="+mn-ea"/>
              </a:rPr>
              <a:t>pathinfo</a:t>
            </a:r>
            <a:r>
              <a:rPr lang="en-US" altLang="zh-CN" sz="2000" dirty="0">
                <a:sym typeface="+mn-ea"/>
              </a:rPr>
              <a:t>() </a:t>
            </a:r>
            <a:r>
              <a:rPr lang="zh-CN" altLang="en-US" sz="2000" dirty="0">
                <a:sym typeface="+mn-ea"/>
              </a:rPr>
              <a:t>返回一个联合数组包含有 </a:t>
            </a:r>
            <a:r>
              <a:rPr lang="en-US" altLang="zh-CN" sz="2000" i="1" dirty="0">
                <a:sym typeface="+mn-ea"/>
              </a:rPr>
              <a:t>path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的信息。包括以下的数组单元：</a:t>
            </a:r>
            <a:r>
              <a:rPr lang="en-US" altLang="zh-CN" sz="2000" i="1" dirty="0" err="1">
                <a:sym typeface="+mn-ea"/>
              </a:rPr>
              <a:t>dirname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i="1" dirty="0" err="1" smtClean="0">
                <a:sym typeface="+mn-ea"/>
              </a:rPr>
              <a:t>basename</a:t>
            </a:r>
            <a:r>
              <a:rPr lang="en-US" altLang="zh-CN" sz="2000" i="1" dirty="0" smtClean="0">
                <a:sym typeface="+mn-ea"/>
              </a:rPr>
              <a:t>,</a:t>
            </a:r>
            <a:r>
              <a:rPr lang="en-US" altLang="zh-CN" sz="2000" dirty="0" smtClean="0">
                <a:sym typeface="+mn-ea"/>
              </a:rPr>
              <a:t> </a:t>
            </a:r>
            <a:r>
              <a:rPr lang="en-US" altLang="zh-CN" sz="2000" i="1" dirty="0" smtClean="0">
                <a:sym typeface="+mn-ea"/>
              </a:rPr>
              <a:t>filename</a:t>
            </a:r>
            <a:r>
              <a:rPr lang="zh-CN" altLang="en-US" sz="2000" dirty="0" smtClean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en-US" altLang="zh-CN" sz="2000" i="1" dirty="0" smtClean="0">
                <a:sym typeface="+mn-ea"/>
              </a:rPr>
              <a:t>extension</a:t>
            </a:r>
            <a:r>
              <a:rPr lang="zh-CN" altLang="en-US" sz="2000" dirty="0" smtClean="0">
                <a:sym typeface="+mn-ea"/>
              </a:rPr>
              <a:t>。</a:t>
            </a:r>
            <a:endParaRPr lang="zh-CN" altLang="en-US" sz="2000" dirty="0" smtClean="0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realpath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  <a:r>
              <a:rPr lang="en-US" altLang="zh-CN" sz="2400" dirty="0"/>
              <a:t>-- </a:t>
            </a:r>
            <a:r>
              <a:rPr lang="zh-CN" altLang="en-US" sz="2400" dirty="0"/>
              <a:t>返回规范化的绝对路径名 </a:t>
            </a:r>
            <a:endParaRPr lang="zh-CN" altLang="en-US" sz="2400" dirty="0"/>
          </a:p>
          <a:p>
            <a:pPr lvl="1">
              <a:lnSpc>
                <a:spcPct val="16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语法：string realpath ( string path )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en-US" altLang="zh-CN" sz="2000" dirty="0" err="1"/>
              <a:t>realpath</a:t>
            </a:r>
            <a:r>
              <a:rPr lang="en-US" altLang="zh-CN" sz="2000" dirty="0"/>
              <a:t>() </a:t>
            </a:r>
            <a:r>
              <a:rPr lang="zh-CN" altLang="en-US" sz="2000" dirty="0"/>
              <a:t>扩展所有的符号连接并且处理输入的 </a:t>
            </a:r>
            <a:r>
              <a:rPr lang="en-US" altLang="zh-CN" sz="2000" dirty="0"/>
              <a:t>path </a:t>
            </a:r>
            <a:r>
              <a:rPr lang="zh-CN" altLang="en-US" sz="2000" dirty="0"/>
              <a:t>中的 </a:t>
            </a:r>
            <a:r>
              <a:rPr lang="en-US" altLang="zh-CN" sz="2000" dirty="0"/>
              <a:t>'/./', '/../' </a:t>
            </a:r>
            <a:r>
              <a:rPr lang="zh-CN" altLang="en-US" sz="2000" dirty="0"/>
              <a:t>以及多余的 </a:t>
            </a:r>
            <a:r>
              <a:rPr lang="en-US" altLang="zh-CN" sz="2000" dirty="0"/>
              <a:t>'/' </a:t>
            </a:r>
            <a:r>
              <a:rPr lang="zh-CN" altLang="en-US" sz="2000" dirty="0"/>
              <a:t>并返回规范化后的绝对路径名。返回的路径中没有符号连接，</a:t>
            </a:r>
            <a:r>
              <a:rPr lang="en-US" altLang="zh-CN" sz="2000" dirty="0"/>
              <a:t>'/./' </a:t>
            </a:r>
            <a:r>
              <a:rPr lang="zh-CN" altLang="en-US" sz="2000" dirty="0"/>
              <a:t>或 </a:t>
            </a:r>
            <a:r>
              <a:rPr lang="en-US" altLang="zh-CN" sz="2000" dirty="0"/>
              <a:t>'/../' </a:t>
            </a:r>
            <a:r>
              <a:rPr lang="zh-CN" altLang="en-US" sz="2000" dirty="0"/>
              <a:t>成分。 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98500" y="1064260"/>
            <a:ext cx="9977120" cy="523113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opendir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打开目录句柄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resource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opendir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(path 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打开一个目录句柄，可用于之后的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closedir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rewinddir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从目录句柄中读取条目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readdir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resource 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返回当前目录指针位置的文件名，没有返回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，并将指针向下移动一位。文件名以在文件系统中的排序返回。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closedir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关闭目录句柄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closedir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resource)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关闭由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dir_handle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指定的目录流。流必须之前被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所打开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rewinddir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倒回目录句柄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rewinddir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resource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dir_handle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dir_handle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指定的目录流重置到目录的开头。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35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遍历目录相关函数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遍历目录以及下面所有子目录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74" y="260539"/>
            <a:ext cx="6300775" cy="568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统计目录大小</a:t>
            </a:r>
            <a:endParaRPr lang="zh-CN" alt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5748" y="1108287"/>
            <a:ext cx="9508913" cy="405892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</a:rPr>
              <a:t>disk_free_space</a:t>
            </a:r>
            <a:r>
              <a:rPr lang="en-US" altLang="zh-CN" sz="2400" dirty="0"/>
              <a:t> -- </a:t>
            </a:r>
            <a:r>
              <a:rPr lang="zh-CN" altLang="en-US" sz="2400" dirty="0"/>
              <a:t>返回目录中的可用空间 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CC"/>
                </a:solidFill>
              </a:rPr>
              <a:t>语法：</a:t>
            </a:r>
            <a:r>
              <a:rPr lang="en-US" altLang="zh-CN" sz="2200" dirty="0">
                <a:solidFill>
                  <a:srgbClr val="0000CC"/>
                </a:solidFill>
              </a:rPr>
              <a:t>float </a:t>
            </a:r>
            <a:r>
              <a:rPr lang="en-US" altLang="zh-CN" sz="2200" dirty="0" err="1">
                <a:solidFill>
                  <a:srgbClr val="0000CC"/>
                </a:solidFill>
              </a:rPr>
              <a:t>disk_free_space</a:t>
            </a:r>
            <a:r>
              <a:rPr lang="en-US" altLang="zh-CN" sz="2200" dirty="0">
                <a:solidFill>
                  <a:srgbClr val="0000CC"/>
                </a:solidFill>
              </a:rPr>
              <a:t> ( string directory )</a:t>
            </a:r>
            <a:endParaRPr lang="en-US" altLang="zh-CN" sz="2200" dirty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给出一个包含有一个目录的字符串，本函数将根据相应的文件系统或磁盘分区返回可用的字节数。 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</a:rPr>
              <a:t>disk_total_space</a:t>
            </a:r>
            <a:r>
              <a:rPr lang="en-US" altLang="zh-CN" sz="2400" dirty="0"/>
              <a:t> -- </a:t>
            </a:r>
            <a:r>
              <a:rPr lang="zh-CN" altLang="en-US" sz="2400" dirty="0"/>
              <a:t>返回一个目录的磁盘总大小 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CC"/>
                </a:solidFill>
              </a:rPr>
              <a:t>语法：</a:t>
            </a:r>
            <a:r>
              <a:rPr lang="en-US" altLang="zh-CN" sz="2200" dirty="0">
                <a:solidFill>
                  <a:srgbClr val="0000CC"/>
                </a:solidFill>
              </a:rPr>
              <a:t>float </a:t>
            </a:r>
            <a:r>
              <a:rPr lang="en-US" altLang="zh-CN" sz="2200" dirty="0" err="1">
                <a:solidFill>
                  <a:srgbClr val="0000CC"/>
                </a:solidFill>
              </a:rPr>
              <a:t>disk_total_space</a:t>
            </a:r>
            <a:r>
              <a:rPr lang="en-US" altLang="zh-CN" sz="2200" dirty="0">
                <a:solidFill>
                  <a:srgbClr val="0000CC"/>
                </a:solidFill>
              </a:rPr>
              <a:t> ( string directory )</a:t>
            </a:r>
            <a:endParaRPr lang="en-US" altLang="zh-CN" sz="2200" dirty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给出一个包含有一个目录的字符串，本函数将根据相应的文件系统或磁盘分区返回所有的字节数。 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233593"/>
            <a:ext cx="10282767" cy="488526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381000" indent="-381000">
              <a:lnSpc>
                <a:spcPts val="3335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mkdir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新建目录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335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mkdir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(pathname)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335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尝试新建一个由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pathname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指定的目录。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ts val="3335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rmdir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删除目录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335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rmdir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dirname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335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尝试删除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dirname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所指定的目录。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该目录必须是空的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，而且要有相应的权限。如果成功则返回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，失败则返回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ts val="3335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unlink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335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unlink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(filename 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335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Unix 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unlink()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函数相似。如果成功则返回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，失败则返回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 dirty="0"/>
              <a:t>创建、删除目录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如何删除非空目录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316567"/>
            <a:ext cx="10529993" cy="35576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创建、删除、复制、重命名文件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打开、关闭文件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读取、写入文件</a:t>
            </a:r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 dirty="0"/>
              <a:t>文件操作相关函数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33401" y="1416473"/>
            <a:ext cx="10756900" cy="4914053"/>
          </a:xfrm>
          <a:prstGeom prst="rect">
            <a:avLst/>
          </a:prstGeom>
        </p:spPr>
        <p:txBody>
          <a:bodyPr>
            <a:normAutofit fontScale="95000"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文件不存在时则会创建文件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存在则为设置文件修改时间和访问时间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indent="0">
              <a:lnSpc>
                <a:spcPct val="85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touch ( filename , [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$time = time() ]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[,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atime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=time()] 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indent="0">
              <a:lnSpc>
                <a:spcPct val="85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将文件从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source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拷贝到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。如果成功则返回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，失败则返回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unlink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删除文件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1" indent="0">
              <a:lnSpc>
                <a:spcPct val="85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unlink (filename 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1" indent="0">
              <a:lnSpc>
                <a:spcPct val="85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Unix 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unlink()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函数相似。如果成功则返回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，失败则返回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拷贝文件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1" indent="0">
              <a:lnSpc>
                <a:spcPct val="85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copy ( source, 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dest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1" indent="0">
              <a:lnSpc>
                <a:spcPct val="85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将文件从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source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拷贝到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。如果成功则返回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，失败则返回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重命名一个文件或目录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1" indent="0">
              <a:lnSpc>
                <a:spcPct val="85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rename (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oldname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newname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)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1" indent="0">
              <a:lnSpc>
                <a:spcPct val="85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尝试把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oldname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重命名为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 如果成功则返回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，失败则返回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189" y="-34120"/>
            <a:ext cx="10972800" cy="1143000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创建、删除、复制、重命名文件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4665"/>
              </a:lnSpc>
            </a:pPr>
            <a:r>
              <a:rPr lang="en-US" altLang="zh-CN" dirty="0">
                <a:sym typeface="+mn-ea"/>
              </a:rPr>
              <a:t>PHP</a:t>
            </a:r>
            <a:r>
              <a:rPr lang="zh-CN" altLang="en-US" dirty="0">
                <a:sym typeface="+mn-ea"/>
              </a:rPr>
              <a:t>中没有提供复</a:t>
            </a:r>
            <a:r>
              <a:rPr lang="zh-CN" altLang="en-US" dirty="0" smtClean="0">
                <a:sym typeface="+mn-ea"/>
              </a:rPr>
              <a:t>制目录的</a:t>
            </a:r>
            <a:r>
              <a:rPr lang="zh-CN" altLang="en-US" dirty="0">
                <a:sym typeface="+mn-ea"/>
              </a:rPr>
              <a:t>相关函数。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如何定义一个目录复制函数呢？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28930" y="823595"/>
            <a:ext cx="11534140" cy="57791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fopen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打开文件或者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resource </a:t>
            </a:r>
            <a:r>
              <a:rPr lang="en-US" altLang="zh-CN" sz="18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fopen</a:t>
            </a:r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filename, mode  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参数指定了所要求到该流的访问类型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ym typeface="+mn-ea"/>
              </a:rPr>
              <a:t>'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r</a:t>
            </a:r>
            <a:r>
              <a:rPr lang="zh-CN" altLang="en-US" sz="1600" dirty="0">
                <a:sym typeface="+mn-ea"/>
              </a:rPr>
              <a:t>' 只读方式打开，将文件指针指向文件头。  </a:t>
            </a:r>
            <a:endParaRPr lang="zh-CN" altLang="en-US" sz="16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ym typeface="+mn-ea"/>
              </a:rPr>
              <a:t>'r+' 读写方式打开，将文件指针指向文件头。  </a:t>
            </a:r>
            <a:endParaRPr lang="zh-CN" altLang="en-US" sz="16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'w' 写入方式打开，将文件指针指向文件头并将文件大小截为零。如果文件不存在则尝试创建之。  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'w+' 读写方式打开，将文件指针指向文件头并将文件大小截为零。如果文件不存在则尝试创建之。  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ym typeface="+mn-ea"/>
              </a:rPr>
              <a:t>'a' 写入方式打开，将文件指针指向文件末尾。如果文件不存在则尝试创建之。  </a:t>
            </a:r>
            <a:endParaRPr lang="zh-CN" altLang="en-US" sz="16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'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a+</a:t>
            </a:r>
            <a:r>
              <a:rPr lang="zh-CN" altLang="en-US" sz="1600" b="1" dirty="0">
                <a:sym typeface="+mn-ea"/>
              </a:rPr>
              <a:t>' </a:t>
            </a:r>
            <a:r>
              <a:rPr lang="zh-CN" altLang="en-US" sz="1600" dirty="0">
                <a:sym typeface="+mn-ea"/>
              </a:rPr>
              <a:t>读写方式打开，将文件指针指向文件末尾。如果文件不存在则尝试创建之。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如果打开失败，本函数返回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fclose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--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关闭一个已打开的文件指针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18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fclose</a:t>
            </a:r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resource $handle )</a:t>
            </a:r>
            <a:endParaRPr lang="en-US" altLang="zh-CN" sz="1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 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handle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指向的文件关闭。 成功时返回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或者在失败时返回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endParaRPr lang="zh-CN" altLang="en-US" sz="16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3087" y="847"/>
            <a:ext cx="10972800" cy="967740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打开、关闭文件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23392" y="1412102"/>
            <a:ext cx="10561173" cy="454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定界符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原子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元字符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模式修正符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PCRE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函数库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中正则表达式的应用</a:t>
            </a:r>
            <a:endParaRPr kumimoji="1" lang="zh-CN" alt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8"/>
          <p:cNvSpPr txBox="1"/>
          <p:nvPr/>
        </p:nvSpPr>
        <p:spPr>
          <a:xfrm>
            <a:off x="8940800" y="6559552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/>
          <a:p>
            <a:pPr algn="r" defTabSz="1218565">
              <a:defRPr/>
            </a:pPr>
            <a:fld id="{0C913308-F349-4B6D-A68A-DD1791B4A57B}" type="slidenum">
              <a:rPr lang="zh-CN" altLang="en-US"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fld>
            <a:endParaRPr lang="zh-CN" altLang="en-US" sz="1865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3" y="1318260"/>
            <a:ext cx="11016827" cy="4309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string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fgetc</a:t>
            </a:r>
            <a:r>
              <a:rPr lang="zh-CN" altLang="en-US" sz="2000" dirty="0" smtClean="0"/>
              <a:t>( </a:t>
            </a:r>
            <a:r>
              <a:rPr lang="zh-CN" altLang="en-US" sz="2000" dirty="0"/>
              <a:t>resource) 从文件句柄资源中读取一个字符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string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fget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en-US" sz="2000" dirty="0" smtClean="0">
                <a:sym typeface="+mn-ea"/>
              </a:rPr>
              <a:t>( </a:t>
            </a:r>
            <a:r>
              <a:rPr lang="zh-CN" altLang="en-US" sz="2000" dirty="0">
                <a:sym typeface="+mn-ea"/>
              </a:rPr>
              <a:t>resource) 从文件句柄资源中读取一</a:t>
            </a:r>
            <a:r>
              <a:rPr lang="zh-CN" altLang="en-US" sz="2000" dirty="0" smtClean="0">
                <a:sym typeface="+mn-ea"/>
              </a:rPr>
              <a:t>行</a:t>
            </a:r>
            <a:endParaRPr lang="en-US" altLang="zh-CN" sz="2000" dirty="0" smtClean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/>
              <a:t>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fread</a:t>
            </a:r>
            <a:r>
              <a:rPr lang="en-US" altLang="zh-CN" sz="2000" dirty="0"/>
              <a:t> ( </a:t>
            </a:r>
            <a:r>
              <a:rPr lang="en-US" altLang="zh-CN" sz="2000" dirty="0" smtClean="0"/>
              <a:t>resource, length ) 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文</a:t>
            </a:r>
            <a:r>
              <a:rPr lang="zh-CN" altLang="en-US" sz="2000" dirty="0" smtClean="0"/>
              <a:t>件</a:t>
            </a:r>
            <a:r>
              <a:rPr lang="zh-CN" altLang="en-US" sz="2000" dirty="0">
                <a:sym typeface="+mn-ea"/>
              </a:rPr>
              <a:t>句柄</a:t>
            </a:r>
            <a:r>
              <a:rPr lang="zh-CN" altLang="en-US" sz="2000" dirty="0" smtClean="0"/>
              <a:t>读</a:t>
            </a:r>
            <a:r>
              <a:rPr lang="zh-CN" altLang="en-US" sz="2000" dirty="0"/>
              <a:t>取最多 </a:t>
            </a:r>
            <a:r>
              <a:rPr lang="en-US" altLang="zh-CN" sz="2000" i="1" dirty="0"/>
              <a:t>length</a:t>
            </a:r>
            <a:r>
              <a:rPr lang="en-US" altLang="zh-CN" sz="2000" dirty="0"/>
              <a:t> </a:t>
            </a:r>
            <a:r>
              <a:rPr lang="zh-CN" altLang="en-US" sz="2000" dirty="0"/>
              <a:t>个字节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/>
              <a:t>bool </a:t>
            </a:r>
            <a:r>
              <a:rPr lang="zh-CN" altLang="en-US" sz="2000" b="1" dirty="0">
                <a:solidFill>
                  <a:srgbClr val="FF0000"/>
                </a:solidFill>
              </a:rPr>
              <a:t>feof</a:t>
            </a:r>
            <a:r>
              <a:rPr lang="zh-CN" altLang="en-US" sz="2000" dirty="0"/>
              <a:t> ( </a:t>
            </a:r>
            <a:r>
              <a:rPr lang="zh-CN" altLang="en-US" sz="2000" dirty="0" smtClean="0"/>
              <a:t>resource) </a:t>
            </a:r>
            <a:r>
              <a:rPr lang="zh-CN" altLang="en-US" sz="2000" dirty="0"/>
              <a:t>测试文件指针是否到了文件结束的位置，如果文件指针到了 EOF 或者出错时则返回 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endParaRPr lang="en-US" altLang="zh-CN" sz="2000" dirty="0"/>
          </a:p>
          <a:p>
            <a:pPr>
              <a:lnSpc>
                <a:spcPct val="140000"/>
              </a:lnSpc>
            </a:pP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int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+mn-ea"/>
              </a:rPr>
              <a:t>fwrite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 resource, string , [length] ) 把 string 的内容写入</a:t>
            </a:r>
            <a:r>
              <a:rPr lang="zh-CN" altLang="en-US" sz="2000" dirty="0">
                <a:sym typeface="+mn-ea"/>
              </a:rPr>
              <a:t>句柄资源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如果指定了 length，当写入了 length 个字节或者写完了 string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以后，写入就会停止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读取、写入文件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27872" y="610447"/>
            <a:ext cx="10364893" cy="41012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90000"/>
              </a:lnSpc>
            </a:pP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readfile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(filename)  </a:t>
            </a:r>
            <a:r>
              <a:rPr lang="en-US" altLang="zh-CN" sz="2000" dirty="0" err="1"/>
              <a:t>读入一个文件并写入到输出缓冲,返回从文件中读入的字节数</a:t>
            </a:r>
            <a:endParaRPr lang="en-US" altLang="zh-CN" sz="2000" dirty="0"/>
          </a:p>
          <a:p>
            <a:pPr>
              <a:lnSpc>
                <a:spcPct val="190000"/>
              </a:lnSpc>
            </a:pPr>
            <a:r>
              <a:rPr lang="en-US" altLang="zh-CN" sz="2000" dirty="0"/>
              <a:t>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file_get_contents</a:t>
            </a:r>
            <a:r>
              <a:rPr lang="en-US" altLang="zh-CN" sz="2000" dirty="0"/>
              <a:t>(filename) </a:t>
            </a:r>
            <a:r>
              <a:rPr lang="en-US" altLang="zh-CN" sz="2000" dirty="0" err="1"/>
              <a:t>将整个文件读入一个字符串</a:t>
            </a:r>
            <a:endParaRPr lang="en-US" altLang="zh-CN" sz="2000" dirty="0"/>
          </a:p>
          <a:p>
            <a:pPr>
              <a:lnSpc>
                <a:spcPct val="190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file_put_contents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( filename , data) </a:t>
            </a:r>
            <a:r>
              <a:rPr lang="en-US" altLang="zh-CN" sz="2000" dirty="0" err="1"/>
              <a:t>将一个字符串</a:t>
            </a:r>
            <a:r>
              <a:rPr lang="zh-CN" altLang="en-US" sz="2000" dirty="0"/>
              <a:t>数据</a:t>
            </a:r>
            <a:r>
              <a:rPr lang="en-US" altLang="zh-CN" sz="2000" dirty="0" err="1"/>
              <a:t>写入文件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78668" y="3266667"/>
            <a:ext cx="894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注意：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使用以上三个函数读写文件时，无需事先打开文件资源</a:t>
            </a:r>
            <a:endParaRPr lang="zh-CN" altLang="en-US" sz="20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50392" y="1357281"/>
            <a:ext cx="10561173" cy="322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文件类型相关函数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文件属性相关函数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目录操作相关函数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文件操作相关函数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405" y="1007110"/>
            <a:ext cx="11044555" cy="4843145"/>
          </a:xfrm>
        </p:spPr>
        <p:txBody>
          <a:bodyPr>
            <a:noAutofit/>
          </a:bodyPr>
          <a:lstStyle/>
          <a:p>
            <a:pPr>
              <a:lnSpc>
                <a:spcPts val="3335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时，程序本身和数据一般都存在内存中，当程序运行结束后，存放在内存中的数据被释放。如果需要长期保存程序运行所需的原始数据，或程序运行产生的结果，就必须以文件形式存储到外部存储介质上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文件一般指存储在外部介质上具有名字（文件名）的一组相关数据集合。用文件可长期保存数据，并实现数据共享。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是以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的文件系统为模型的。因此在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系统中我们只能获得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”file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”dir”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或者“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三种文件类型。而在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系统中，我们可以获得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七种类型。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319405" y="247015"/>
            <a:ext cx="11541125" cy="760095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en-US" altLang="zh-CN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文件类型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405" y="1101513"/>
            <a:ext cx="10833947" cy="35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filetype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(filename )   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获取文件类型</a:t>
            </a: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66800" lvl="1" indent="-457200">
              <a:lnSpc>
                <a:spcPct val="20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系统中只能获得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”file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”dir”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或者“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unknown”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三种文件类型。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bool </a:t>
            </a:r>
            <a:r>
              <a:rPr kumimoji="1" lang="en-GB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is_dir</a:t>
            </a:r>
            <a:r>
              <a:rPr kumimoji="1"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(filename) 判断文件是否是目录</a:t>
            </a:r>
            <a:endParaRPr kumimoji="1" lang="en-GB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bool </a:t>
            </a:r>
            <a:r>
              <a:rPr kumimoji="1" lang="en-GB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is_file</a:t>
            </a:r>
            <a:r>
              <a:rPr kumimoji="1"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(filename) 判断文件是否是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普通文件</a:t>
            </a: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319405" y="247015"/>
            <a:ext cx="11541125" cy="760095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文件类型相关函数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文件属性相关函数</a:t>
            </a:r>
            <a:endParaRPr lang="zh-CN" altLang="en-US"/>
          </a:p>
        </p:txBody>
      </p:sp>
      <p:graphicFrame>
        <p:nvGraphicFramePr>
          <p:cNvPr id="350340" name="Group 132"/>
          <p:cNvGraphicFramePr>
            <a:graphicFrameLocks noGrp="1"/>
          </p:cNvGraphicFramePr>
          <p:nvPr>
            <p:ph idx="4294967295"/>
          </p:nvPr>
        </p:nvGraphicFramePr>
        <p:xfrm>
          <a:off x="547159" y="1232535"/>
          <a:ext cx="10665459" cy="4763346"/>
        </p:xfrm>
        <a:graphic>
          <a:graphicData uri="http://schemas.openxmlformats.org/drawingml/2006/table">
            <a:tbl>
              <a:tblPr/>
              <a:tblGrid>
                <a:gridCol w="3842173"/>
                <a:gridCol w="3331633"/>
                <a:gridCol w="3491653"/>
              </a:tblGrid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file_exists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90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filename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检查文件或目录是否存在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存在：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，不存在：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filesize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filename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取得文件大小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返回大小字节数，出错：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is_readable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filename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判断文件是否可读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文件可读返回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is_writable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filename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判断文件是否可写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文件可写返回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is_executable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filename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判断文件是否可执行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文件可执行返回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chmod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(filename , mode )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改变文件权限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，失败返回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filectime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filename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获取文件的创建时间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时间戳格式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filemtime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filename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获取文件的修改时间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时间戳格式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fileatime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filename</a:t>
                      </a: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获取文件的访问时间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时间戳格式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6567"/>
            <a:ext cx="10436860" cy="29785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zh-CN" dirty="0">
                <a:sym typeface="+mn-ea"/>
              </a:rPr>
              <a:t>文件路径相关函数</a:t>
            </a:r>
            <a:endParaRPr lang="zh-CN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遍历目录相关函数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创建、删除目录</a:t>
            </a:r>
            <a:endParaRPr lang="zh-CN" altLang="en-US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目录操作相关函数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336127" y="357378"/>
            <a:ext cx="8229600" cy="4842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 smtClean="0"/>
              <a:t>解析</a:t>
            </a:r>
            <a:r>
              <a:rPr lang="zh-CN" altLang="en-US" dirty="0"/>
              <a:t>目录路径</a:t>
            </a:r>
            <a:endParaRPr lang="zh-CN" altLang="en-US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1514" y="1123527"/>
            <a:ext cx="9121140" cy="46634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使用</a:t>
            </a:r>
            <a:r>
              <a:rPr lang="en-US" altLang="zh-CN" sz="2400" dirty="0"/>
              <a:t>PHP</a:t>
            </a:r>
            <a:r>
              <a:rPr lang="zh-CN" altLang="en-US" sz="2400" dirty="0"/>
              <a:t>脚本可以方便对目录进行操作，如创建目录、遍历目录、复值目录与删除目录等操作。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常用的文件目录路径格式：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lvl="1"/>
            <a:r>
              <a:rPr lang="en-US" altLang="zh-CN" sz="2000" dirty="0"/>
              <a:t>$</a:t>
            </a:r>
            <a:r>
              <a:rPr lang="en-US" altLang="zh-CN" sz="2000" dirty="0" err="1"/>
              <a:t>unixPath</a:t>
            </a:r>
            <a:r>
              <a:rPr lang="en-US" altLang="zh-CN" sz="2000" dirty="0"/>
              <a:t>="/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/www/html/index.php";	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1800" dirty="0">
                <a:solidFill>
                  <a:srgbClr val="0099CC"/>
                </a:solidFill>
              </a:rPr>
              <a:t>//</a:t>
            </a:r>
            <a:r>
              <a:rPr lang="zh-CN" altLang="en-US" sz="1800" dirty="0">
                <a:solidFill>
                  <a:srgbClr val="0099CC"/>
                </a:solidFill>
              </a:rPr>
              <a:t>在</a:t>
            </a:r>
            <a:r>
              <a:rPr lang="en-US" altLang="zh-CN" sz="1800" dirty="0">
                <a:solidFill>
                  <a:srgbClr val="0099CC"/>
                </a:solidFill>
              </a:rPr>
              <a:t>UNIX</a:t>
            </a:r>
            <a:r>
              <a:rPr lang="zh-CN" altLang="en-US" sz="1800" dirty="0">
                <a:solidFill>
                  <a:srgbClr val="0099CC"/>
                </a:solidFill>
              </a:rPr>
              <a:t>系统中的绝对路径，必须使用</a:t>
            </a:r>
            <a:r>
              <a:rPr lang="en-US" altLang="zh-CN" sz="1800" dirty="0">
                <a:solidFill>
                  <a:srgbClr val="0099CC"/>
                </a:solidFill>
              </a:rPr>
              <a:t>"/"</a:t>
            </a:r>
            <a:r>
              <a:rPr lang="zh-CN" altLang="en-US" sz="1800" dirty="0">
                <a:solidFill>
                  <a:srgbClr val="0099CC"/>
                </a:solidFill>
              </a:rPr>
              <a:t>分隔</a:t>
            </a:r>
            <a:endParaRPr lang="zh-CN" altLang="en-US" sz="2000" dirty="0">
              <a:solidFill>
                <a:srgbClr val="0099CC"/>
              </a:solidFill>
            </a:endParaRPr>
          </a:p>
          <a:p>
            <a:pPr lvl="1"/>
            <a:r>
              <a:rPr lang="en-US" altLang="zh-CN" sz="2000" dirty="0"/>
              <a:t>$</a:t>
            </a:r>
            <a:r>
              <a:rPr lang="en-US" altLang="zh-CN" sz="2000" dirty="0" err="1"/>
              <a:t>winPath</a:t>
            </a:r>
            <a:r>
              <a:rPr lang="en-US" altLang="zh-CN" sz="2000" dirty="0"/>
              <a:t>="C:\\</a:t>
            </a:r>
            <a:r>
              <a:rPr lang="en-US" altLang="zh-CN" sz="2000" dirty="0" err="1"/>
              <a:t>Appserv</a:t>
            </a:r>
            <a:r>
              <a:rPr lang="en-US" altLang="zh-CN" sz="2000" dirty="0"/>
              <a:t>\\www\\index.php"; 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9CC"/>
                </a:solidFill>
              </a:rPr>
              <a:t>	</a:t>
            </a:r>
            <a:r>
              <a:rPr lang="en-US" altLang="zh-CN" sz="1800" dirty="0">
                <a:solidFill>
                  <a:srgbClr val="0099CC"/>
                </a:solidFill>
              </a:rPr>
              <a:t>//</a:t>
            </a:r>
            <a:r>
              <a:rPr lang="zh-CN" altLang="en-US" sz="1800" dirty="0">
                <a:solidFill>
                  <a:srgbClr val="0099CC"/>
                </a:solidFill>
              </a:rPr>
              <a:t>在</a:t>
            </a:r>
            <a:r>
              <a:rPr lang="en-US" altLang="zh-CN" sz="1800" dirty="0">
                <a:solidFill>
                  <a:srgbClr val="0099CC"/>
                </a:solidFill>
              </a:rPr>
              <a:t>Windows</a:t>
            </a:r>
            <a:r>
              <a:rPr lang="zh-CN" altLang="en-US" sz="1800" dirty="0">
                <a:solidFill>
                  <a:srgbClr val="0099CC"/>
                </a:solidFill>
              </a:rPr>
              <a:t>系统的绝对路径，默认使用</a:t>
            </a:r>
            <a:r>
              <a:rPr lang="en-US" altLang="zh-CN" sz="1800" dirty="0">
                <a:solidFill>
                  <a:srgbClr val="0099CC"/>
                </a:solidFill>
              </a:rPr>
              <a:t>"\"</a:t>
            </a:r>
            <a:r>
              <a:rPr lang="zh-CN" altLang="en-US" sz="1800" dirty="0">
                <a:solidFill>
                  <a:srgbClr val="0099CC"/>
                </a:solidFill>
              </a:rPr>
              <a:t>分隔</a:t>
            </a:r>
            <a:endParaRPr lang="zh-CN" altLang="en-US" sz="2000" dirty="0">
              <a:solidFill>
                <a:srgbClr val="0099CC"/>
              </a:solidFill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$winPath2="C:/Appserv/www/index.php";</a:t>
            </a:r>
            <a:r>
              <a:rPr lang="en-US" altLang="zh-CN" sz="2000" dirty="0"/>
              <a:t>   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99CC"/>
                </a:solidFill>
              </a:rPr>
              <a:t>//</a:t>
            </a:r>
            <a:r>
              <a:rPr lang="zh-CN" altLang="en-US" sz="1800" dirty="0">
                <a:solidFill>
                  <a:srgbClr val="0099CC"/>
                </a:solidFill>
              </a:rPr>
              <a:t>在</a:t>
            </a:r>
            <a:r>
              <a:rPr lang="en-US" altLang="zh-CN" sz="1800" dirty="0">
                <a:solidFill>
                  <a:srgbClr val="0099CC"/>
                </a:solidFill>
              </a:rPr>
              <a:t>Windows</a:t>
            </a:r>
            <a:r>
              <a:rPr lang="zh-CN" altLang="en-US" sz="1800" dirty="0">
                <a:solidFill>
                  <a:srgbClr val="0099CC"/>
                </a:solidFill>
              </a:rPr>
              <a:t>系统中也可使用</a:t>
            </a:r>
            <a:r>
              <a:rPr lang="en-US" altLang="zh-CN" sz="1800" dirty="0">
                <a:solidFill>
                  <a:srgbClr val="0099CC"/>
                </a:solidFill>
              </a:rPr>
              <a:t>“/”</a:t>
            </a:r>
            <a:r>
              <a:rPr lang="zh-CN" altLang="en-US" sz="1800" dirty="0">
                <a:solidFill>
                  <a:srgbClr val="0099CC"/>
                </a:solidFill>
              </a:rPr>
              <a:t>分隔。</a:t>
            </a:r>
            <a:endParaRPr lang="zh-CN" altLang="en-US" sz="2000" dirty="0">
              <a:solidFill>
                <a:srgbClr val="0099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65" dirty="0">
                <a:solidFill>
                  <a:srgbClr val="FF0000"/>
                </a:solidFill>
              </a:rPr>
              <a:t>注意使用绝对路径与相对路径。</a:t>
            </a:r>
            <a:endParaRPr lang="zh-CN" altLang="en-US" sz="1865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37820" y="1126914"/>
            <a:ext cx="10579947" cy="327067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2935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basename</a:t>
            </a:r>
            <a:r>
              <a:rPr lang="en-US" altLang="zh-CN" sz="2000" dirty="0">
                <a:sym typeface="+mn-ea"/>
              </a:rPr>
              <a:t> -- </a:t>
            </a:r>
            <a:r>
              <a:rPr lang="zh-CN" altLang="en-US" sz="1600" dirty="0">
                <a:sym typeface="+mn-ea"/>
              </a:rPr>
              <a:t>返回路径中的文件名部分 </a:t>
            </a:r>
            <a:endParaRPr lang="zh-CN" altLang="en-US" sz="1600" dirty="0">
              <a:sym typeface="+mn-ea"/>
            </a:endParaRPr>
          </a:p>
          <a:p>
            <a:pPr lvl="1">
              <a:lnSpc>
                <a:spcPts val="2935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语法：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string </a:t>
            </a:r>
            <a:r>
              <a:rPr lang="en-US" altLang="zh-CN" sz="2000" dirty="0" err="1">
                <a:solidFill>
                  <a:srgbClr val="0000CC"/>
                </a:solidFill>
                <a:sym typeface="+mn-ea"/>
              </a:rPr>
              <a:t>basename</a:t>
            </a:r>
            <a:r>
              <a:rPr lang="en-US" altLang="zh-CN" sz="1600" dirty="0">
                <a:solidFill>
                  <a:srgbClr val="0000CC"/>
                </a:solidFill>
                <a:sym typeface="+mn-ea"/>
              </a:rPr>
              <a:t> ( path ,[suffix] )</a:t>
            </a:r>
            <a:endParaRPr lang="en-US" altLang="zh-CN" sz="1600" dirty="0">
              <a:solidFill>
                <a:srgbClr val="0000CC"/>
              </a:solidFill>
              <a:sym typeface="+mn-ea"/>
            </a:endParaRPr>
          </a:p>
          <a:p>
            <a:pPr lvl="1">
              <a:lnSpc>
                <a:spcPts val="2935"/>
              </a:lnSpc>
              <a:spcBef>
                <a:spcPts val="0"/>
              </a:spcBef>
            </a:pPr>
            <a:r>
              <a:rPr lang="zh-CN" altLang="en-US" sz="2000" dirty="0">
                <a:sym typeface="+mn-ea"/>
              </a:rPr>
              <a:t>给出一个包含有指向一个文件的全路径的字符串，本函数返回基本的文件名。如果文件名是以 </a:t>
            </a:r>
            <a:r>
              <a:rPr lang="en-US" altLang="zh-CN" sz="2000" i="1" dirty="0">
                <a:sym typeface="+mn-ea"/>
              </a:rPr>
              <a:t>suffix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1600" dirty="0">
                <a:sym typeface="+mn-ea"/>
              </a:rPr>
              <a:t>结束的，那这一部分也会被去掉。</a:t>
            </a:r>
            <a:endParaRPr lang="zh-CN" altLang="en-US" sz="1600" dirty="0">
              <a:sym typeface="+mn-ea"/>
            </a:endParaRPr>
          </a:p>
          <a:p>
            <a:pPr>
              <a:lnSpc>
                <a:spcPts val="2935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dirname</a:t>
            </a:r>
            <a:r>
              <a:rPr lang="en-US" altLang="zh-CN" sz="2000" dirty="0">
                <a:sym typeface="+mn-ea"/>
              </a:rPr>
              <a:t> -- </a:t>
            </a:r>
            <a:r>
              <a:rPr lang="zh-CN" altLang="en-US" sz="1600" dirty="0">
                <a:sym typeface="+mn-ea"/>
              </a:rPr>
              <a:t>返回路径中的目录部分</a:t>
            </a:r>
            <a:endParaRPr lang="zh-CN" altLang="en-US" sz="1600" dirty="0">
              <a:sym typeface="+mn-ea"/>
            </a:endParaRPr>
          </a:p>
          <a:p>
            <a:pPr lvl="1">
              <a:lnSpc>
                <a:spcPts val="2935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语法：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string </a:t>
            </a:r>
            <a:r>
              <a:rPr lang="en-US" altLang="zh-CN" sz="2000" dirty="0" err="1">
                <a:solidFill>
                  <a:srgbClr val="0000CC"/>
                </a:solidFill>
                <a:sym typeface="+mn-ea"/>
              </a:rPr>
              <a:t>dirname</a:t>
            </a:r>
            <a:r>
              <a:rPr lang="en-US" altLang="zh-CN" sz="1600" dirty="0">
                <a:solidFill>
                  <a:srgbClr val="0000CC"/>
                </a:solidFill>
                <a:sym typeface="+mn-ea"/>
              </a:rPr>
              <a:t> ( path )</a:t>
            </a:r>
            <a:endParaRPr lang="en-US" altLang="zh-CN" sz="1600" dirty="0">
              <a:solidFill>
                <a:srgbClr val="0000CC"/>
              </a:solidFill>
              <a:sym typeface="+mn-ea"/>
            </a:endParaRPr>
          </a:p>
          <a:p>
            <a:pPr lvl="1">
              <a:lnSpc>
                <a:spcPts val="2935"/>
              </a:lnSpc>
              <a:spcBef>
                <a:spcPts val="0"/>
              </a:spcBef>
            </a:pPr>
            <a:r>
              <a:rPr lang="zh-CN" altLang="en-US" sz="2000" dirty="0">
                <a:sym typeface="+mn-ea"/>
              </a:rPr>
              <a:t>给出一个包含有指向一个文件的全路径的字符串，本函数返回去掉文件名后的目录名。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2167" y="72175"/>
            <a:ext cx="10515600" cy="132556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zh-CN" dirty="0"/>
              <a:t>文件路径相关函数</a:t>
            </a:r>
            <a:endParaRPr lang="zh-CN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110" y="3929698"/>
            <a:ext cx="8314690" cy="2291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>
              <a:lnSpc>
                <a:spcPts val="3465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346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$path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"/home/</a:t>
            </a:r>
            <a:r>
              <a:rPr lang="en-US" altLang="zh-CN" sz="20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altLang="zh-CN" sz="2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/html/index.php"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346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$file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$path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	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$file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值：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"index.php"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346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$file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$path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r>
              <a:rPr lang="en-US" altLang="zh-CN" sz="20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US" altLang="zh-CN" sz="2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$file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值：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"index "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3465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$file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dirname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$path</a:t>
            </a:r>
            <a:r>
              <a:rPr lang="en-US" altLang="zh-CN" sz="2000" dirty="0">
                <a:solidFill>
                  <a:srgbClr val="8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$file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值：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"/home/</a:t>
            </a:r>
            <a:r>
              <a:rPr lang="en-US" altLang="zh-CN" sz="20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/html"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4416</Words>
  <Application>WPS 演示</Application>
  <PresentationFormat>自定义</PresentationFormat>
  <Paragraphs>249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黑体</vt:lpstr>
      <vt:lpstr>云和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文件属性相关函数</vt:lpstr>
      <vt:lpstr>3 目录操作相关函数</vt:lpstr>
      <vt:lpstr>解析目录路径</vt:lpstr>
      <vt:lpstr>3.1 文件路径相关函数</vt:lpstr>
      <vt:lpstr>PowerPoint 演示文稿</vt:lpstr>
      <vt:lpstr>3.2 遍历目录相关函数</vt:lpstr>
      <vt:lpstr>思考</vt:lpstr>
      <vt:lpstr>统计目录大小</vt:lpstr>
      <vt:lpstr>3.2 创建、删除目录</vt:lpstr>
      <vt:lpstr>思考</vt:lpstr>
      <vt:lpstr>4 文件操作相关函数</vt:lpstr>
      <vt:lpstr>4.1 创建、删除、复制、重命名文件 </vt:lpstr>
      <vt:lpstr>思考</vt:lpstr>
      <vt:lpstr>4.2 打开、关闭文件</vt:lpstr>
      <vt:lpstr>4.3 读取、写入文件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135</cp:revision>
  <dcterms:created xsi:type="dcterms:W3CDTF">2016-09-06T02:25:00Z</dcterms:created>
  <dcterms:modified xsi:type="dcterms:W3CDTF">2019-07-31T08:53:07Z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