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99" r:id="rId7"/>
    <p:sldId id="263" r:id="rId8"/>
    <p:sldId id="287" r:id="rId9"/>
    <p:sldId id="264" r:id="rId10"/>
    <p:sldId id="265" r:id="rId11"/>
    <p:sldId id="276" r:id="rId12"/>
    <p:sldId id="288" r:id="rId13"/>
    <p:sldId id="267" r:id="rId14"/>
    <p:sldId id="268" r:id="rId15"/>
    <p:sldId id="269" r:id="rId16"/>
    <p:sldId id="270" r:id="rId17"/>
    <p:sldId id="271" r:id="rId18"/>
    <p:sldId id="272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2"/>
    <p:restoredTop sz="95298"/>
  </p:normalViewPr>
  <p:slideViewPr>
    <p:cSldViewPr snapToGrid="0" snapToObjects="1">
      <p:cViewPr varScale="1">
        <p:scale>
          <a:sx n="114" d="100"/>
          <a:sy n="114" d="100"/>
        </p:scale>
        <p:origin x="-942" y="-96"/>
      </p:cViewPr>
      <p:guideLst>
        <p:guide orient="horz" pos="21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function jsq($m,$n,$op=0){</a:t>
            </a:r>
            <a:endParaRPr lang="zh-CN" altLang="en-US"/>
          </a:p>
          <a:p>
            <a:r>
              <a:rPr lang="zh-CN" altLang="en-US"/>
              <a:t>   switch($op){</a:t>
            </a:r>
            <a:endParaRPr lang="zh-CN" altLang="en-US"/>
          </a:p>
          <a:p>
            <a:r>
              <a:rPr lang="zh-CN" altLang="en-US"/>
              <a:t>       case 1:</a:t>
            </a:r>
            <a:endParaRPr lang="zh-CN" altLang="en-US"/>
          </a:p>
          <a:p>
            <a:r>
              <a:rPr lang="zh-CN" altLang="en-US"/>
              <a:t>           return $m-$n;</a:t>
            </a:r>
            <a:endParaRPr lang="zh-CN" altLang="en-US"/>
          </a:p>
          <a:p>
            <a:r>
              <a:rPr lang="zh-CN" altLang="en-US"/>
              <a:t>       case 2:</a:t>
            </a:r>
            <a:endParaRPr lang="zh-CN" altLang="en-US"/>
          </a:p>
          <a:p>
            <a:r>
              <a:rPr lang="zh-CN" altLang="en-US"/>
              <a:t>           return $m*$n;</a:t>
            </a:r>
            <a:endParaRPr lang="zh-CN" altLang="en-US"/>
          </a:p>
          <a:p>
            <a:r>
              <a:rPr lang="zh-CN" altLang="en-US"/>
              <a:t>       case 3:</a:t>
            </a:r>
            <a:endParaRPr lang="zh-CN" altLang="en-US"/>
          </a:p>
          <a:p>
            <a:r>
              <a:rPr lang="zh-CN" altLang="en-US"/>
              <a:t>           if($n==0){</a:t>
            </a:r>
            <a:endParaRPr lang="zh-CN" altLang="en-US"/>
          </a:p>
          <a:p>
            <a:r>
              <a:rPr lang="zh-CN" altLang="en-US"/>
              <a:t>               return "除数不能为0";</a:t>
            </a:r>
            <a:endParaRPr lang="zh-CN" altLang="en-US"/>
          </a:p>
          <a:p>
            <a:r>
              <a:rPr lang="zh-CN" altLang="en-US"/>
              <a:t>           }</a:t>
            </a:r>
            <a:endParaRPr lang="zh-CN" altLang="en-US"/>
          </a:p>
          <a:p>
            <a:r>
              <a:rPr lang="zh-CN" altLang="en-US"/>
              <a:t>           return $m/$n;</a:t>
            </a:r>
            <a:endParaRPr lang="zh-CN" altLang="en-US"/>
          </a:p>
          <a:p>
            <a:r>
              <a:rPr lang="zh-CN" altLang="en-US"/>
              <a:t>       case 4:</a:t>
            </a:r>
            <a:endParaRPr lang="zh-CN" altLang="en-US"/>
          </a:p>
          <a:p>
            <a:r>
              <a:rPr lang="zh-CN" altLang="en-US"/>
              <a:t>           if($n==0){</a:t>
            </a:r>
            <a:endParaRPr lang="zh-CN" altLang="en-US"/>
          </a:p>
          <a:p>
            <a:r>
              <a:rPr lang="zh-CN" altLang="en-US"/>
              <a:t>               return "除数不能为0";</a:t>
            </a:r>
            <a:endParaRPr lang="zh-CN" altLang="en-US"/>
          </a:p>
          <a:p>
            <a:r>
              <a:rPr lang="zh-CN" altLang="en-US"/>
              <a:t>           }</a:t>
            </a:r>
            <a:endParaRPr lang="zh-CN" altLang="en-US"/>
          </a:p>
          <a:p>
            <a:r>
              <a:rPr lang="zh-CN" altLang="en-US"/>
              <a:t>           return $m%$n;</a:t>
            </a:r>
            <a:endParaRPr lang="zh-CN" altLang="en-US"/>
          </a:p>
          <a:p>
            <a:r>
              <a:rPr lang="zh-CN" altLang="en-US"/>
              <a:t>       default:</a:t>
            </a:r>
            <a:endParaRPr lang="zh-CN" altLang="en-US"/>
          </a:p>
          <a:p>
            <a:r>
              <a:rPr lang="zh-CN" altLang="en-US"/>
              <a:t>           return $m+$n;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$res=jsq($_GET['num1'],$_GET['num2'],$_GET['op']);</a:t>
            </a:r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 lang="en"&gt;</a:t>
            </a:r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    &lt;meta charset="UTF-8"&gt;</a:t>
            </a:r>
            <a:endParaRPr lang="zh-CN" altLang="en-US"/>
          </a:p>
          <a:p>
            <a:r>
              <a:rPr lang="zh-CN" altLang="en-US"/>
              <a:t>    &lt;title&gt;简易计算器&lt;/title&gt;</a:t>
            </a:r>
            <a:endParaRPr lang="zh-CN" altLang="en-US"/>
          </a:p>
          <a:p>
            <a:r>
              <a:rPr lang="zh-CN" altLang="en-US"/>
              <a:t>    &lt;style&gt;</a:t>
            </a:r>
            <a:endParaRPr lang="zh-CN" altLang="en-US"/>
          </a:p>
          <a:p>
            <a:r>
              <a:rPr lang="zh-CN" altLang="en-US"/>
              <a:t>        div{</a:t>
            </a:r>
            <a:endParaRPr lang="zh-CN" altLang="en-US"/>
          </a:p>
          <a:p>
            <a:r>
              <a:rPr lang="zh-CN" altLang="en-US"/>
              <a:t>            width:1000px;</a:t>
            </a:r>
            <a:endParaRPr lang="zh-CN" altLang="en-US"/>
          </a:p>
          <a:p>
            <a:r>
              <a:rPr lang="zh-CN" altLang="en-US"/>
              <a:t>            height: 300px;;</a:t>
            </a:r>
            <a:endParaRPr lang="zh-CN" altLang="en-US"/>
          </a:p>
          <a:p>
            <a:r>
              <a:rPr lang="zh-CN" altLang="en-US"/>
              <a:t>            margin:300px auto 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input,select,span{</a:t>
            </a:r>
            <a:endParaRPr lang="zh-CN" altLang="en-US"/>
          </a:p>
          <a:p>
            <a:r>
              <a:rPr lang="zh-CN" altLang="en-US"/>
              <a:t>            padding: 0;</a:t>
            </a:r>
            <a:endParaRPr lang="zh-CN" altLang="en-US"/>
          </a:p>
          <a:p>
            <a:r>
              <a:rPr lang="zh-CN" altLang="en-US"/>
              <a:t>            margin: 0;</a:t>
            </a:r>
            <a:endParaRPr lang="zh-CN" altLang="en-US"/>
          </a:p>
          <a:p>
            <a:r>
              <a:rPr lang="zh-CN" altLang="en-US"/>
              <a:t>            border:1px solid #ccc;</a:t>
            </a:r>
            <a:endParaRPr lang="zh-CN" altLang="en-US"/>
          </a:p>
          <a:p>
            <a:r>
              <a:rPr lang="zh-CN" altLang="en-US"/>
              <a:t>            height: 60px;</a:t>
            </a:r>
            <a:endParaRPr lang="zh-CN" altLang="en-US"/>
          </a:p>
          <a:p>
            <a:r>
              <a:rPr lang="zh-CN" altLang="en-US"/>
              <a:t>            line-height:60px;</a:t>
            </a:r>
            <a:endParaRPr lang="zh-CN" altLang="en-US"/>
          </a:p>
          <a:p>
            <a:r>
              <a:rPr lang="zh-CN" altLang="en-US"/>
              <a:t>            vertical-align: middle;</a:t>
            </a:r>
            <a:endParaRPr lang="zh-CN" altLang="en-US"/>
          </a:p>
          <a:p>
            <a:r>
              <a:rPr lang="zh-CN" altLang="en-US"/>
              <a:t>            font-size: 32px;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text-align: center;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  input{</a:t>
            </a:r>
            <a:endParaRPr lang="zh-CN" altLang="en-US"/>
          </a:p>
          <a:p>
            <a:r>
              <a:rPr lang="zh-CN" altLang="en-US"/>
              <a:t>              width: 200px;</a:t>
            </a:r>
            <a:endParaRPr lang="zh-CN" altLang="en-US"/>
          </a:p>
          <a:p>
            <a:r>
              <a:rPr lang="zh-CN" altLang="en-US"/>
              <a:t>          }</a:t>
            </a:r>
            <a:endParaRPr lang="zh-CN" altLang="en-US"/>
          </a:p>
          <a:p>
            <a:r>
              <a:rPr lang="zh-CN" altLang="en-US"/>
              <a:t>        span{</a:t>
            </a:r>
            <a:endParaRPr lang="zh-CN" altLang="en-US"/>
          </a:p>
          <a:p>
            <a:r>
              <a:rPr lang="zh-CN" altLang="en-US"/>
              <a:t>            border:0px;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&lt;/style&gt;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    &lt;div&gt;</a:t>
            </a:r>
            <a:endParaRPr lang="zh-CN" altLang="en-US"/>
          </a:p>
          <a:p>
            <a:r>
              <a:rPr lang="zh-CN" altLang="en-US"/>
              <a:t>        &lt;form   action="" method="get" &gt;</a:t>
            </a:r>
            <a:endParaRPr lang="zh-CN" altLang="en-US"/>
          </a:p>
          <a:p>
            <a:r>
              <a:rPr lang="zh-CN" altLang="en-US"/>
              <a:t>            &lt;input type="text" name="num1" value="&lt;?=$_GET['num1']?&gt;"/&gt;</a:t>
            </a:r>
            <a:endParaRPr lang="zh-CN" altLang="en-US"/>
          </a:p>
          <a:p>
            <a:r>
              <a:rPr lang="zh-CN" altLang="en-US"/>
              <a:t>            &lt;select name="op" &gt;</a:t>
            </a:r>
            <a:endParaRPr lang="zh-CN" altLang="en-US"/>
          </a:p>
          <a:p>
            <a:r>
              <a:rPr lang="zh-CN" altLang="en-US"/>
              <a:t>                &lt;option value="0" &lt;?= $_GET['op']==0?'selected':'' ?&gt; &gt;+&lt;/option&gt;</a:t>
            </a:r>
            <a:endParaRPr lang="zh-CN" altLang="en-US"/>
          </a:p>
          <a:p>
            <a:r>
              <a:rPr lang="zh-CN" altLang="en-US"/>
              <a:t>                &lt;option value="1" &lt;?= $_GET['op']==1?'selected':'' ?&gt; &gt;-&lt;/option&gt;</a:t>
            </a:r>
            <a:endParaRPr lang="zh-CN" altLang="en-US"/>
          </a:p>
          <a:p>
            <a:r>
              <a:rPr lang="zh-CN" altLang="en-US"/>
              <a:t>                &lt;option value="2"  &lt;?= $_GET['op']==2?'selected':'' ?&gt; &gt;&amp;times;&lt;/option&gt;</a:t>
            </a:r>
            <a:endParaRPr lang="zh-CN" altLang="en-US"/>
          </a:p>
          <a:p>
            <a:r>
              <a:rPr lang="zh-CN" altLang="en-US"/>
              <a:t>                &lt;option value="3"  &lt;?= $_GET['op']==3?'selected':'' ?&gt; &gt;&amp;divide;&lt;/option&gt;</a:t>
            </a:r>
            <a:endParaRPr lang="zh-CN" altLang="en-US"/>
          </a:p>
          <a:p>
            <a:r>
              <a:rPr lang="zh-CN" altLang="en-US"/>
              <a:t>                &lt;option value="4"  &lt;?= $_GET['op']==4?'selected':'' ?&gt; &gt;%&lt;/option&gt;</a:t>
            </a:r>
            <a:endParaRPr lang="zh-CN" altLang="en-US"/>
          </a:p>
          <a:p>
            <a:r>
              <a:rPr lang="zh-CN" altLang="en-US"/>
              <a:t>            &lt;/select&gt;</a:t>
            </a:r>
            <a:endParaRPr lang="zh-CN" altLang="en-US"/>
          </a:p>
          <a:p>
            <a:r>
              <a:rPr lang="zh-CN" altLang="en-US"/>
              <a:t>            &lt;input type="text" name="num2" value="&lt;?=$_GET['num2']?&gt;" /&gt;</a:t>
            </a:r>
            <a:endParaRPr lang="zh-CN" altLang="en-US"/>
          </a:p>
          <a:p>
            <a:r>
              <a:rPr lang="zh-CN" altLang="en-US"/>
              <a:t>            &lt;span&gt;=&lt;/span&gt;</a:t>
            </a:r>
            <a:endParaRPr lang="zh-CN" altLang="en-US"/>
          </a:p>
          <a:p>
            <a:r>
              <a:rPr lang="zh-CN" altLang="en-US"/>
              <a:t>            &lt;input type="text" name="result" value="&lt;?=$res?&gt;"/&gt;</a:t>
            </a:r>
            <a:endParaRPr lang="zh-CN" altLang="en-US"/>
          </a:p>
          <a:p>
            <a:r>
              <a:rPr lang="zh-CN" altLang="en-US"/>
              <a:t>            &lt;input type="submit" value="开始计算" /&gt;</a:t>
            </a:r>
            <a:endParaRPr lang="zh-CN" altLang="en-US"/>
          </a:p>
          <a:p>
            <a:r>
              <a:rPr lang="zh-CN" altLang="en-US"/>
              <a:t>        &lt;/form&gt;</a:t>
            </a:r>
            <a:endParaRPr lang="zh-CN" altLang="en-US"/>
          </a:p>
          <a:p>
            <a:r>
              <a:rPr lang="zh-CN" altLang="en-US"/>
              <a:t>    &lt;/div&gt;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function jsq($m,$n,$op=0){</a:t>
            </a:r>
            <a:endParaRPr lang="zh-CN" altLang="en-US"/>
          </a:p>
          <a:p>
            <a:r>
              <a:rPr lang="zh-CN" altLang="en-US"/>
              <a:t>   switch($op){</a:t>
            </a:r>
            <a:endParaRPr lang="zh-CN" altLang="en-US"/>
          </a:p>
          <a:p>
            <a:r>
              <a:rPr lang="zh-CN" altLang="en-US"/>
              <a:t>       case 1:</a:t>
            </a:r>
            <a:endParaRPr lang="zh-CN" altLang="en-US"/>
          </a:p>
          <a:p>
            <a:r>
              <a:rPr lang="zh-CN" altLang="en-US"/>
              <a:t>           return $m-$n;</a:t>
            </a:r>
            <a:endParaRPr lang="zh-CN" altLang="en-US"/>
          </a:p>
          <a:p>
            <a:r>
              <a:rPr lang="zh-CN" altLang="en-US"/>
              <a:t>       case 2:</a:t>
            </a:r>
            <a:endParaRPr lang="zh-CN" altLang="en-US"/>
          </a:p>
          <a:p>
            <a:r>
              <a:rPr lang="zh-CN" altLang="en-US"/>
              <a:t>           return $m*$n;</a:t>
            </a:r>
            <a:endParaRPr lang="zh-CN" altLang="en-US"/>
          </a:p>
          <a:p>
            <a:r>
              <a:rPr lang="zh-CN" altLang="en-US"/>
              <a:t>       case 3:</a:t>
            </a:r>
            <a:endParaRPr lang="zh-CN" altLang="en-US"/>
          </a:p>
          <a:p>
            <a:r>
              <a:rPr lang="zh-CN" altLang="en-US"/>
              <a:t>           if($n==0){</a:t>
            </a:r>
            <a:endParaRPr lang="zh-CN" altLang="en-US"/>
          </a:p>
          <a:p>
            <a:r>
              <a:rPr lang="zh-CN" altLang="en-US"/>
              <a:t>               return "除数不能为0";</a:t>
            </a:r>
            <a:endParaRPr lang="zh-CN" altLang="en-US"/>
          </a:p>
          <a:p>
            <a:r>
              <a:rPr lang="zh-CN" altLang="en-US"/>
              <a:t>           }</a:t>
            </a:r>
            <a:endParaRPr lang="zh-CN" altLang="en-US"/>
          </a:p>
          <a:p>
            <a:r>
              <a:rPr lang="zh-CN" altLang="en-US"/>
              <a:t>           return $m/$n;</a:t>
            </a:r>
            <a:endParaRPr lang="zh-CN" altLang="en-US"/>
          </a:p>
          <a:p>
            <a:r>
              <a:rPr lang="zh-CN" altLang="en-US"/>
              <a:t>       case 4:</a:t>
            </a:r>
            <a:endParaRPr lang="zh-CN" altLang="en-US"/>
          </a:p>
          <a:p>
            <a:r>
              <a:rPr lang="zh-CN" altLang="en-US"/>
              <a:t>           if($n==0){</a:t>
            </a:r>
            <a:endParaRPr lang="zh-CN" altLang="en-US"/>
          </a:p>
          <a:p>
            <a:r>
              <a:rPr lang="zh-CN" altLang="en-US"/>
              <a:t>               return "除数不能为0";</a:t>
            </a:r>
            <a:endParaRPr lang="zh-CN" altLang="en-US"/>
          </a:p>
          <a:p>
            <a:r>
              <a:rPr lang="zh-CN" altLang="en-US"/>
              <a:t>           }</a:t>
            </a:r>
            <a:endParaRPr lang="zh-CN" altLang="en-US"/>
          </a:p>
          <a:p>
            <a:r>
              <a:rPr lang="zh-CN" altLang="en-US"/>
              <a:t>           return $m%$n;</a:t>
            </a:r>
            <a:endParaRPr lang="zh-CN" altLang="en-US"/>
          </a:p>
          <a:p>
            <a:r>
              <a:rPr lang="zh-CN" altLang="en-US"/>
              <a:t>       default:</a:t>
            </a:r>
            <a:endParaRPr lang="zh-CN" altLang="en-US"/>
          </a:p>
          <a:p>
            <a:r>
              <a:rPr lang="zh-CN" altLang="en-US"/>
              <a:t>           return $m+$n;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$res=jsq($_GET['num1'],$_GET['num2'],$_GET['op']);</a:t>
            </a:r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 lang="en"&gt;</a:t>
            </a:r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    &lt;meta charset="UTF-8"&gt;</a:t>
            </a:r>
            <a:endParaRPr lang="zh-CN" altLang="en-US"/>
          </a:p>
          <a:p>
            <a:r>
              <a:rPr lang="zh-CN" altLang="en-US"/>
              <a:t>    &lt;title&gt;简易计算器&lt;/title&gt;</a:t>
            </a:r>
            <a:endParaRPr lang="zh-CN" altLang="en-US"/>
          </a:p>
          <a:p>
            <a:r>
              <a:rPr lang="zh-CN" altLang="en-US"/>
              <a:t>    &lt;style&gt;</a:t>
            </a:r>
            <a:endParaRPr lang="zh-CN" altLang="en-US"/>
          </a:p>
          <a:p>
            <a:r>
              <a:rPr lang="zh-CN" altLang="en-US"/>
              <a:t>        div{</a:t>
            </a:r>
            <a:endParaRPr lang="zh-CN" altLang="en-US"/>
          </a:p>
          <a:p>
            <a:r>
              <a:rPr lang="zh-CN" altLang="en-US"/>
              <a:t>            width:1000px;</a:t>
            </a:r>
            <a:endParaRPr lang="zh-CN" altLang="en-US"/>
          </a:p>
          <a:p>
            <a:r>
              <a:rPr lang="zh-CN" altLang="en-US"/>
              <a:t>            height: 300px;;</a:t>
            </a:r>
            <a:endParaRPr lang="zh-CN" altLang="en-US"/>
          </a:p>
          <a:p>
            <a:r>
              <a:rPr lang="zh-CN" altLang="en-US"/>
              <a:t>            margin:300px auto 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input,select,span{</a:t>
            </a:r>
            <a:endParaRPr lang="zh-CN" altLang="en-US"/>
          </a:p>
          <a:p>
            <a:r>
              <a:rPr lang="zh-CN" altLang="en-US"/>
              <a:t>            padding: 0;</a:t>
            </a:r>
            <a:endParaRPr lang="zh-CN" altLang="en-US"/>
          </a:p>
          <a:p>
            <a:r>
              <a:rPr lang="zh-CN" altLang="en-US"/>
              <a:t>            margin: 0;</a:t>
            </a:r>
            <a:endParaRPr lang="zh-CN" altLang="en-US"/>
          </a:p>
          <a:p>
            <a:r>
              <a:rPr lang="zh-CN" altLang="en-US"/>
              <a:t>            border:1px solid #ccc;</a:t>
            </a:r>
            <a:endParaRPr lang="zh-CN" altLang="en-US"/>
          </a:p>
          <a:p>
            <a:r>
              <a:rPr lang="zh-CN" altLang="en-US"/>
              <a:t>            height: 60px;</a:t>
            </a:r>
            <a:endParaRPr lang="zh-CN" altLang="en-US"/>
          </a:p>
          <a:p>
            <a:r>
              <a:rPr lang="zh-CN" altLang="en-US"/>
              <a:t>            line-height:60px;</a:t>
            </a:r>
            <a:endParaRPr lang="zh-CN" altLang="en-US"/>
          </a:p>
          <a:p>
            <a:r>
              <a:rPr lang="zh-CN" altLang="en-US"/>
              <a:t>            vertical-align: middle;</a:t>
            </a:r>
            <a:endParaRPr lang="zh-CN" altLang="en-US"/>
          </a:p>
          <a:p>
            <a:r>
              <a:rPr lang="zh-CN" altLang="en-US"/>
              <a:t>            font-size: 32px;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text-align: center;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  input{</a:t>
            </a:r>
            <a:endParaRPr lang="zh-CN" altLang="en-US"/>
          </a:p>
          <a:p>
            <a:r>
              <a:rPr lang="zh-CN" altLang="en-US"/>
              <a:t>              width: 200px;</a:t>
            </a:r>
            <a:endParaRPr lang="zh-CN" altLang="en-US"/>
          </a:p>
          <a:p>
            <a:r>
              <a:rPr lang="zh-CN" altLang="en-US"/>
              <a:t>          }</a:t>
            </a:r>
            <a:endParaRPr lang="zh-CN" altLang="en-US"/>
          </a:p>
          <a:p>
            <a:r>
              <a:rPr lang="zh-CN" altLang="en-US"/>
              <a:t>        span{</a:t>
            </a:r>
            <a:endParaRPr lang="zh-CN" altLang="en-US"/>
          </a:p>
          <a:p>
            <a:r>
              <a:rPr lang="zh-CN" altLang="en-US"/>
              <a:t>            border:0px;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&lt;/style&gt;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    &lt;div&gt;</a:t>
            </a:r>
            <a:endParaRPr lang="zh-CN" altLang="en-US"/>
          </a:p>
          <a:p>
            <a:r>
              <a:rPr lang="zh-CN" altLang="en-US"/>
              <a:t>        &lt;form   action="" method="get" &gt;</a:t>
            </a:r>
            <a:endParaRPr lang="zh-CN" altLang="en-US"/>
          </a:p>
          <a:p>
            <a:r>
              <a:rPr lang="zh-CN" altLang="en-US"/>
              <a:t>            &lt;input type="text" name="num1" value="&lt;?=$_GET['num1']?&gt;"/&gt;</a:t>
            </a:r>
            <a:endParaRPr lang="zh-CN" altLang="en-US"/>
          </a:p>
          <a:p>
            <a:r>
              <a:rPr lang="zh-CN" altLang="en-US"/>
              <a:t>            &lt;select name="op" &gt;</a:t>
            </a:r>
            <a:endParaRPr lang="zh-CN" altLang="en-US"/>
          </a:p>
          <a:p>
            <a:r>
              <a:rPr lang="zh-CN" altLang="en-US"/>
              <a:t>                &lt;option value="0" &lt;?= $_GET['op']==0?'selected':'' ?&gt; &gt;+&lt;/option&gt;</a:t>
            </a:r>
            <a:endParaRPr lang="zh-CN" altLang="en-US"/>
          </a:p>
          <a:p>
            <a:r>
              <a:rPr lang="zh-CN" altLang="en-US"/>
              <a:t>                &lt;option value="1" &lt;?= $_GET['op']==1?'selected':'' ?&gt; &gt;-&lt;/option&gt;</a:t>
            </a:r>
            <a:endParaRPr lang="zh-CN" altLang="en-US"/>
          </a:p>
          <a:p>
            <a:r>
              <a:rPr lang="zh-CN" altLang="en-US"/>
              <a:t>                &lt;option value="2"  &lt;?= $_GET['op']==2?'selected':'' ?&gt; &gt;&amp;times;&lt;/option&gt;</a:t>
            </a:r>
            <a:endParaRPr lang="zh-CN" altLang="en-US"/>
          </a:p>
          <a:p>
            <a:r>
              <a:rPr lang="zh-CN" altLang="en-US"/>
              <a:t>                &lt;option value="3"  &lt;?= $_GET['op']==3?'selected':'' ?&gt; &gt;&amp;divide;&lt;/option&gt;</a:t>
            </a:r>
            <a:endParaRPr lang="zh-CN" altLang="en-US"/>
          </a:p>
          <a:p>
            <a:r>
              <a:rPr lang="zh-CN" altLang="en-US"/>
              <a:t>                &lt;option value="4"  &lt;?= $_GET['op']==4?'selected':'' ?&gt; &gt;%&lt;/option&gt;</a:t>
            </a:r>
            <a:endParaRPr lang="zh-CN" altLang="en-US"/>
          </a:p>
          <a:p>
            <a:r>
              <a:rPr lang="zh-CN" altLang="en-US"/>
              <a:t>            &lt;/select&gt;</a:t>
            </a:r>
            <a:endParaRPr lang="zh-CN" altLang="en-US"/>
          </a:p>
          <a:p>
            <a:r>
              <a:rPr lang="zh-CN" altLang="en-US"/>
              <a:t>            &lt;input type="text" name="num2" value="&lt;?=$_GET['num2']?&gt;" /&gt;</a:t>
            </a:r>
            <a:endParaRPr lang="zh-CN" altLang="en-US"/>
          </a:p>
          <a:p>
            <a:r>
              <a:rPr lang="zh-CN" altLang="en-US"/>
              <a:t>            &lt;span&gt;=&lt;/span&gt;</a:t>
            </a:r>
            <a:endParaRPr lang="zh-CN" altLang="en-US"/>
          </a:p>
          <a:p>
            <a:r>
              <a:rPr lang="zh-CN" altLang="en-US"/>
              <a:t>            &lt;input type="text" name="result" value="&lt;?=$res?&gt;"/&gt;</a:t>
            </a:r>
            <a:endParaRPr lang="zh-CN" altLang="en-US"/>
          </a:p>
          <a:p>
            <a:r>
              <a:rPr lang="zh-CN" altLang="en-US"/>
              <a:t>            &lt;input type="submit" value="开始计算" /&gt;</a:t>
            </a:r>
            <a:endParaRPr lang="zh-CN" altLang="en-US"/>
          </a:p>
          <a:p>
            <a:r>
              <a:rPr lang="zh-CN" altLang="en-US"/>
              <a:t>        &lt;/form&gt;</a:t>
            </a:r>
            <a:endParaRPr lang="zh-CN" altLang="en-US"/>
          </a:p>
          <a:p>
            <a:r>
              <a:rPr lang="zh-CN" altLang="en-US"/>
              <a:t>    &lt;/div&gt;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59540" y="6541770"/>
            <a:ext cx="5740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542" y="3226912"/>
            <a:ext cx="736611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文件上传与下载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720" y="23280"/>
            <a:ext cx="10515600" cy="1325563"/>
          </a:xfrm>
        </p:spPr>
        <p:txBody>
          <a:bodyPr/>
          <a:p>
            <a:r>
              <a:rPr lang="en-US" altLang="zh-CN"/>
              <a:t>2 </a:t>
            </a:r>
            <a:r>
              <a:rPr lang="zh-CN" altLang="en-US"/>
              <a:t>文件</a:t>
            </a:r>
            <a:r>
              <a:rPr lang="zh-CN" altLang="en-US">
                <a:sym typeface="+mn-ea"/>
              </a:rPr>
              <a:t>上传配置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090" y="1112520"/>
            <a:ext cx="10515600" cy="4632960"/>
          </a:xfrm>
        </p:spPr>
        <p:txBody>
          <a:bodyPr>
            <a:normAutofit fontScale="90000" lnSpcReduction="10000"/>
          </a:bodyPr>
          <a:p>
            <a:r>
              <a:rPr lang="zh-CN" altLang="en-US" sz="2400"/>
              <a:t>文件上传默认受</a:t>
            </a:r>
            <a:r>
              <a:rPr lang="en-US" altLang="zh-CN" sz="2400"/>
              <a:t>php.ini</a:t>
            </a:r>
            <a:r>
              <a:rPr lang="zh-CN" altLang="en-US" sz="2400"/>
              <a:t>配置文件中上传配置的影响：</a:t>
            </a:r>
            <a:endParaRPr lang="zh-CN" altLang="en-US" sz="240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file_uploads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=On </a:t>
            </a:r>
            <a:r>
              <a:rPr lang="en-US" altLang="zh-CN" dirty="0" smtClean="0">
                <a:solidFill>
                  <a:srgbClr val="009900"/>
                </a:solidFill>
                <a:sym typeface="+mn-ea"/>
              </a:rPr>
              <a:t>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支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HTTP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上传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upload_tmp_dir</a:t>
            </a:r>
            <a:r>
              <a:rPr lang="en-US" altLang="zh-CN" dirty="0" smtClean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临时文件存放目录</a:t>
            </a:r>
            <a:endParaRPr lang="zh-CN" altLang="en-US" dirty="0"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post_max_size</a:t>
            </a:r>
            <a:r>
              <a:rPr lang="en-US" altLang="zh-CN" dirty="0" smtClean="0">
                <a:sym typeface="+mn-ea"/>
              </a:rPr>
              <a:t>=8M  </a:t>
            </a: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方式发送数据的最大值</a:t>
            </a:r>
            <a:endParaRPr lang="zh-CN" altLang="en-US" dirty="0"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upload_max_filesize</a:t>
            </a:r>
            <a:r>
              <a:rPr lang="en-US" altLang="zh-CN" dirty="0" smtClean="0">
                <a:sym typeface="+mn-ea"/>
              </a:rPr>
              <a:t>=2M </a:t>
            </a:r>
            <a:r>
              <a:rPr lang="zh-CN" altLang="en-US" dirty="0">
                <a:sym typeface="+mn-ea"/>
              </a:rPr>
              <a:t>允许上传文件的最大值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max_file_uploads</a:t>
            </a:r>
            <a:r>
              <a:rPr lang="en-US" altLang="zh-CN" dirty="0">
                <a:sym typeface="+mn-ea"/>
              </a:rPr>
              <a:t>=20 </a:t>
            </a:r>
            <a:r>
              <a:rPr lang="zh-CN" altLang="en-US" dirty="0">
                <a:sym typeface="+mn-ea"/>
              </a:rPr>
              <a:t>允许一次上传的最大文件数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max_input_time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=60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上传允许执行的最大时间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/>
              <a:t>此外也可以通过客户端</a:t>
            </a:r>
            <a:r>
              <a:rPr lang="en-US" altLang="zh-CN" sz="2400"/>
              <a:t>HTML</a:t>
            </a:r>
            <a:r>
              <a:rPr lang="zh-CN" altLang="en-US" sz="2400"/>
              <a:t>和服务端</a:t>
            </a:r>
            <a:r>
              <a:rPr lang="en-US" altLang="zh-CN" sz="2400"/>
              <a:t>PHP</a:t>
            </a:r>
            <a:r>
              <a:rPr lang="zh-CN" altLang="en-US" sz="2400"/>
              <a:t>代码来实现上传文件类型和大小的限制</a:t>
            </a:r>
            <a:endParaRPr lang="zh-CN" altLang="en-US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74379" y="1360908"/>
            <a:ext cx="11402060" cy="30691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/>
          </a:p>
          <a:p>
            <a:pPr marL="457200" lvl="1" indent="0">
              <a:buNone/>
            </a:pPr>
            <a:r>
              <a:rPr lang="zh-CN" altLang="en-US" sz="2000" dirty="0"/>
              <a:t>通过表单隐藏域限制上传文件的最大值</a:t>
            </a:r>
            <a:endParaRPr lang="zh-CN" altLang="en-US" sz="2000" dirty="0"/>
          </a:p>
          <a:p>
            <a:pPr marL="609600" lvl="1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&lt;input type="hidden"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name="MAX_FILE_SIZE" </a:t>
            </a:r>
            <a:r>
              <a:rPr lang="zh-CN" altLang="en-US" sz="2000" b="1" dirty="0">
                <a:solidFill>
                  <a:srgbClr val="FF0000"/>
                </a:solidFill>
              </a:rPr>
              <a:t>value="字节数" /&gt;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accept</a:t>
            </a:r>
            <a:r>
              <a:rPr lang="zh-CN" altLang="en-US" sz="2000" dirty="0"/>
              <a:t>属性限制上传文件类</a:t>
            </a:r>
            <a:r>
              <a:rPr lang="zh-CN" altLang="en-US" sz="2000" dirty="0" smtClean="0"/>
              <a:t>型</a:t>
            </a:r>
            <a:endParaRPr lang="zh-CN" altLang="en-US" sz="2000" dirty="0"/>
          </a:p>
          <a:p>
            <a:pPr marL="609600" lvl="1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&lt;input type="file" name="pic" accept="文件的MIME类型"/&gt;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4675" y="34710"/>
            <a:ext cx="10515600" cy="1325563"/>
          </a:xfrm>
        </p:spPr>
        <p:txBody>
          <a:bodyPr/>
          <a:lstStyle/>
          <a:p>
            <a:r>
              <a:rPr lang="en-US" altLang="zh-CN" dirty="0">
                <a:effectLst/>
                <a:cs typeface="+mj-cs"/>
                <a:sym typeface="+mn-ea"/>
              </a:rPr>
              <a:t>2.1</a:t>
            </a:r>
            <a:r>
              <a:rPr lang="en-US" altLang="zh-CN" dirty="0"/>
              <a:t> </a:t>
            </a:r>
            <a:r>
              <a:rPr lang="zh-CN" dirty="0"/>
              <a:t>上传文件客户端限制</a:t>
            </a:r>
            <a:endParaRPr 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</p:nvPr>
        </p:nvGraphicFramePr>
        <p:xfrm>
          <a:off x="927312" y="3326343"/>
          <a:ext cx="9406466" cy="2655994"/>
        </p:xfrm>
        <a:graphic>
          <a:graphicData uri="http://schemas.openxmlformats.org/drawingml/2006/table">
            <a:tbl>
              <a:tblPr/>
              <a:tblGrid>
                <a:gridCol w="2008293"/>
                <a:gridCol w="7398173"/>
              </a:tblGrid>
              <a:tr h="477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文件类型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MIME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类型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9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图片文件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image/gif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image/jpg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image/jpeg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image/png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image/x-png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41000"/>
                      </a:schemeClr>
                    </a:solidFill>
                  </a:tcPr>
                </a:tc>
              </a:tr>
              <a:tr h="440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纯文本和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HTML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text/txt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text/plain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text/html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22000"/>
                      </a:schemeClr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二进制文件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application/octet-stream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37000"/>
                      </a:schemeClr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音频格式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audio/basic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视频格式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video/mpeg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7413"/>
            <a:ext cx="9681633" cy="41300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限制上传文件大小</a:t>
            </a:r>
            <a:endParaRPr lang="zh-CN" altLang="en-US" dirty="0"/>
          </a:p>
          <a:p>
            <a:pPr marL="6096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$</a:t>
            </a:r>
            <a:r>
              <a:rPr lang="en-US" altLang="zh-CN" dirty="0" err="1"/>
              <a:t>maxSize</a:t>
            </a:r>
            <a:r>
              <a:rPr lang="en-US" altLang="zh-CN" dirty="0"/>
              <a:t>=1048576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限制上传文件类型</a:t>
            </a:r>
            <a:endParaRPr lang="zh-CN" altLang="en-US" dirty="0"/>
          </a:p>
          <a:p>
            <a:pPr marL="6096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$</a:t>
            </a:r>
            <a:r>
              <a:rPr lang="en-US" altLang="zh-CN" dirty="0" err="1"/>
              <a:t>allowType</a:t>
            </a:r>
            <a:r>
              <a:rPr lang="en-US" altLang="zh-CN" dirty="0"/>
              <a:t>=array('jpg','jpeg','</a:t>
            </a:r>
            <a:r>
              <a:rPr lang="en-US" altLang="zh-CN" dirty="0" err="1"/>
              <a:t>png</a:t>
            </a:r>
            <a:r>
              <a:rPr lang="en-US" altLang="zh-CN" dirty="0"/>
              <a:t>','gif')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检测是否为</a:t>
            </a:r>
            <a:r>
              <a:rPr lang="en-US" altLang="zh-CN" dirty="0">
                <a:sym typeface="+mn-ea"/>
              </a:rPr>
              <a:t>HTTP POST</a:t>
            </a:r>
            <a:r>
              <a:rPr lang="zh-CN" altLang="en-US" dirty="0">
                <a:sym typeface="+mn-ea"/>
              </a:rPr>
              <a:t>方式上传</a:t>
            </a:r>
            <a:endParaRPr lang="zh-CN" altLang="en-US" dirty="0"/>
          </a:p>
          <a:p>
            <a:pPr marL="60960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 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bool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is_uploaded_file</a:t>
            </a:r>
            <a:r>
              <a:rPr lang="en-US" altLang="zh-CN" dirty="0">
                <a:sym typeface="+mn-ea"/>
              </a:rPr>
              <a:t>($</a:t>
            </a:r>
            <a:r>
              <a:rPr lang="en-US" altLang="zh-CN" dirty="0" err="1">
                <a:sym typeface="+mn-ea"/>
              </a:rPr>
              <a:t>temp_name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检测是否为真实图片类型</a:t>
            </a:r>
            <a:endParaRPr lang="zh-CN" altLang="en-US" dirty="0"/>
          </a:p>
          <a:p>
            <a:pPr marL="6096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array|false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getimagesize</a:t>
            </a:r>
            <a:r>
              <a:rPr lang="en-US" altLang="zh-CN" b="1" dirty="0">
                <a:solidFill>
                  <a:srgbClr val="FF0000"/>
                </a:solidFill>
              </a:rPr>
              <a:t>($filename)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4205" y="-8470"/>
            <a:ext cx="10515600" cy="1325563"/>
          </a:xfrm>
        </p:spPr>
        <p:txBody>
          <a:bodyPr/>
          <a:lstStyle/>
          <a:p>
            <a:r>
              <a:rPr lang="en-US" altLang="zh-CN"/>
              <a:t>2.3 </a:t>
            </a:r>
            <a:r>
              <a:rPr lang="zh-CN" dirty="0"/>
              <a:t>上传文件服务端限制</a:t>
            </a:r>
            <a:endParaRPr 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392" y="1316766"/>
            <a:ext cx="9121013" cy="96096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封装一个单文件上传函数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7" name="图片 6" descr="office6\wpsassist\cache\A000220150320G06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2468881"/>
            <a:ext cx="6620933" cy="3782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222587"/>
            <a:ext cx="10533380" cy="51164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665" dirty="0">
                <a:latin typeface="Franklin Gothic Medium" panose="020B0603020102020204" charset="0"/>
                <a:sym typeface="Arial" panose="020B0604020202020204" pitchFamily="34" charset="0"/>
              </a:rPr>
              <a:t>方法</a:t>
            </a:r>
            <a:r>
              <a:rPr lang="en-US" altLang="zh-CN" sz="2665" dirty="0">
                <a:latin typeface="Franklin Gothic Medium" panose="020B0603020102020204" charset="0"/>
                <a:sym typeface="Arial" panose="020B0604020202020204" pitchFamily="34" charset="0"/>
              </a:rPr>
              <a:t>1</a:t>
            </a:r>
            <a:endParaRPr lang="en-US" altLang="zh-CN" sz="2665" dirty="0"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marL="1219200" lvl="2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GB" altLang="zh-CN" dirty="0" smtClean="0">
                <a:sym typeface="+mn-ea"/>
              </a:rPr>
              <a:t>&lt;input type="file" name="</a:t>
            </a:r>
            <a:r>
              <a:rPr lang="en-GB" altLang="zh-CN" dirty="0" err="1" smtClean="0">
                <a:solidFill>
                  <a:srgbClr val="FF0000"/>
                </a:solidFill>
                <a:sym typeface="+mn-ea"/>
              </a:rPr>
              <a:t>file_a</a:t>
            </a:r>
            <a:r>
              <a:rPr lang="en-GB" altLang="zh-CN" dirty="0" smtClean="0">
                <a:sym typeface="+mn-ea"/>
              </a:rPr>
              <a:t>"&gt;</a:t>
            </a:r>
            <a:endParaRPr lang="en-GB" altLang="zh-CN" sz="2665" dirty="0">
              <a:sym typeface="+mn-ea"/>
            </a:endParaRPr>
          </a:p>
          <a:p>
            <a:pPr marL="1219200" lvl="2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GB" altLang="zh-CN" dirty="0" smtClean="0">
                <a:sym typeface="+mn-ea"/>
              </a:rPr>
              <a:t>&lt;input type="file" name="</a:t>
            </a:r>
            <a:r>
              <a:rPr lang="en-GB" altLang="zh-CN" dirty="0" err="1" smtClean="0">
                <a:solidFill>
                  <a:srgbClr val="FF0000"/>
                </a:solidFill>
                <a:sym typeface="+mn-ea"/>
              </a:rPr>
              <a:t>file_b</a:t>
            </a:r>
            <a:r>
              <a:rPr lang="en-GB" altLang="zh-CN" dirty="0" smtClean="0">
                <a:sym typeface="+mn-ea"/>
              </a:rPr>
              <a:t>"&gt;</a:t>
            </a:r>
            <a:endParaRPr lang="en-GB" altLang="zh-CN" sz="2665" dirty="0">
              <a:sym typeface="+mn-ea"/>
            </a:endParaRPr>
          </a:p>
          <a:p>
            <a:pPr marL="1219200" lvl="2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GB" altLang="zh-CN" dirty="0" smtClean="0">
                <a:sym typeface="+mn-ea"/>
              </a:rPr>
              <a:t>&lt;input type="file" name="</a:t>
            </a:r>
            <a:r>
              <a:rPr lang="en-GB" altLang="zh-CN" dirty="0" err="1" smtClean="0">
                <a:solidFill>
                  <a:srgbClr val="FF0000"/>
                </a:solidFill>
                <a:sym typeface="+mn-ea"/>
              </a:rPr>
              <a:t>file_</a:t>
            </a:r>
            <a:r>
              <a:rPr lang="en-US" altLang="en-GB" dirty="0" err="1" smtClean="0">
                <a:solidFill>
                  <a:srgbClr val="FF0000"/>
                </a:solidFill>
                <a:sym typeface="+mn-ea"/>
              </a:rPr>
              <a:t>c</a:t>
            </a:r>
            <a:r>
              <a:rPr lang="en-GB" altLang="zh-CN" dirty="0" smtClean="0">
                <a:sym typeface="+mn-ea"/>
              </a:rPr>
              <a:t>"&gt;</a:t>
            </a:r>
            <a:endParaRPr lang="en-GB" altLang="zh-CN" dirty="0" smtClean="0">
              <a:latin typeface="Franklin Gothic Medium" panose="020B060302010202020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665" dirty="0">
                <a:latin typeface="Franklin Gothic Medium" panose="020B0603020102020204" charset="0"/>
                <a:sym typeface="Arial" panose="020B0604020202020204" pitchFamily="34" charset="0"/>
              </a:rPr>
              <a:t>方法</a:t>
            </a:r>
            <a:r>
              <a:rPr lang="en-US" altLang="zh-CN" sz="2665" dirty="0">
                <a:latin typeface="Franklin Gothic Medium" panose="020B0603020102020204" charset="0"/>
                <a:sym typeface="Arial" panose="020B0604020202020204" pitchFamily="34" charset="0"/>
              </a:rPr>
              <a:t>2</a:t>
            </a:r>
            <a:endParaRPr lang="en-US" altLang="zh-CN" sz="2665" dirty="0"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marL="1219200" lvl="2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GB" altLang="zh-CN" dirty="0" smtClean="0">
                <a:sym typeface="+mn-ea"/>
              </a:rPr>
              <a:t>&lt;input type="file" name="</a:t>
            </a:r>
            <a:r>
              <a:rPr lang="en-GB" altLang="zh-CN" dirty="0" smtClean="0">
                <a:solidFill>
                  <a:srgbClr val="FF0000"/>
                </a:solidFill>
                <a:sym typeface="+mn-ea"/>
              </a:rPr>
              <a:t>file[]</a:t>
            </a:r>
            <a:r>
              <a:rPr lang="en-GB" altLang="zh-CN" dirty="0" smtClean="0">
                <a:sym typeface="+mn-ea"/>
              </a:rPr>
              <a:t>"&gt;</a:t>
            </a:r>
            <a:endParaRPr lang="en-GB" altLang="zh-CN" dirty="0" smtClean="0">
              <a:solidFill>
                <a:schemeClr val="tx1"/>
              </a:solidFill>
            </a:endParaRPr>
          </a:p>
          <a:p>
            <a:pPr marL="1219200" lvl="2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GB" altLang="zh-CN" dirty="0" smtClean="0">
                <a:sym typeface="+mn-ea"/>
              </a:rPr>
              <a:t>&lt;input type="file" name="</a:t>
            </a:r>
            <a:r>
              <a:rPr lang="en-GB" altLang="zh-CN" dirty="0" smtClean="0">
                <a:solidFill>
                  <a:srgbClr val="FF0000"/>
                </a:solidFill>
                <a:sym typeface="+mn-ea"/>
              </a:rPr>
              <a:t>file[]</a:t>
            </a:r>
            <a:r>
              <a:rPr lang="en-GB" altLang="zh-CN" dirty="0" smtClean="0">
                <a:sym typeface="+mn-ea"/>
              </a:rPr>
              <a:t>"&gt;</a:t>
            </a:r>
            <a:endParaRPr lang="en-GB" altLang="zh-CN" dirty="0" smtClean="0">
              <a:solidFill>
                <a:schemeClr val="tx1"/>
              </a:solidFill>
            </a:endParaRPr>
          </a:p>
          <a:p>
            <a:pPr marL="1219200" lvl="2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GB" altLang="zh-CN" dirty="0" smtClean="0">
                <a:sym typeface="+mn-ea"/>
              </a:rPr>
              <a:t>&lt;input type="file" name="</a:t>
            </a:r>
            <a:r>
              <a:rPr lang="en-GB" altLang="zh-CN" dirty="0" smtClean="0">
                <a:solidFill>
                  <a:srgbClr val="FF0000"/>
                </a:solidFill>
                <a:sym typeface="+mn-ea"/>
              </a:rPr>
              <a:t>file[]</a:t>
            </a:r>
            <a:r>
              <a:rPr lang="en-GB" altLang="zh-CN" dirty="0" smtClean="0">
                <a:sym typeface="+mn-ea"/>
              </a:rPr>
              <a:t>"&gt;</a:t>
            </a:r>
            <a:endParaRPr lang="en-US" altLang="zh-CN" sz="2400" dirty="0"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665" dirty="0"/>
              <a:t>方法</a:t>
            </a:r>
            <a:r>
              <a:rPr lang="en-US" altLang="zh-CN" sz="2665" dirty="0"/>
              <a:t>2</a:t>
            </a:r>
            <a:r>
              <a:rPr lang="zh-CN" altLang="en-US" sz="2665" dirty="0">
                <a:latin typeface="Franklin Gothic Medium" panose="020B0603020102020204" charset="0"/>
                <a:sym typeface="Arial" panose="020B0604020202020204" pitchFamily="34" charset="0"/>
              </a:rPr>
              <a:t>（仅</a:t>
            </a:r>
            <a:r>
              <a:rPr lang="en-US" altLang="zh-CN" sz="2665" dirty="0">
                <a:latin typeface="Franklin Gothic Medium" panose="020B0603020102020204" charset="0"/>
                <a:sym typeface="Arial" panose="020B0604020202020204" pitchFamily="34" charset="0"/>
              </a:rPr>
              <a:t>html5</a:t>
            </a:r>
            <a:r>
              <a:rPr lang="zh-CN" altLang="en-US" dirty="0">
                <a:latin typeface="Franklin Gothic Medium" panose="020B0603020102020204" charset="0"/>
                <a:sym typeface="Arial" panose="020B0604020202020204" pitchFamily="34" charset="0"/>
              </a:rPr>
              <a:t>支持）</a:t>
            </a:r>
            <a:endParaRPr lang="zh-CN" altLang="en-US" dirty="0"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Franklin Gothic Medium" panose="020B0603020102020204" charset="0"/>
                <a:sym typeface="Arial" panose="020B0604020202020204" pitchFamily="34" charset="0"/>
              </a:rPr>
              <a:t>&lt;input type="file" </a:t>
            </a:r>
            <a:r>
              <a:rPr lang="en-US" altLang="zh-CN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multiple="multiple"</a:t>
            </a:r>
            <a:r>
              <a:rPr lang="en-US" altLang="zh-CN" dirty="0"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latin typeface="Franklin Gothic Medium" panose="020B0603020102020204" charset="0"/>
                <a:sym typeface="Arial" panose="020B0604020202020204" pitchFamily="34" charset="0"/>
              </a:rPr>
              <a:t> name</a:t>
            </a:r>
            <a:r>
              <a:rPr lang="en-US" altLang="zh-CN" dirty="0">
                <a:latin typeface="Franklin Gothic Medium" panose="020B0603020102020204" charset="0"/>
                <a:sym typeface="Arial" panose="020B0604020202020204" pitchFamily="34" charset="0"/>
              </a:rPr>
              <a:t>="mypic[]" /&gt;</a:t>
            </a:r>
            <a:endParaRPr lang="en-US" altLang="zh-CN" dirty="0"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42900" y="35345"/>
            <a:ext cx="10515600" cy="1325563"/>
          </a:xfrm>
        </p:spPr>
        <p:txBody>
          <a:bodyPr/>
          <a:lstStyle/>
          <a:p>
            <a:r>
              <a:rPr lang="en-US" altLang="zh-CN">
                <a:effectLst/>
                <a:cs typeface="+mj-cs"/>
                <a:sym typeface="+mn-ea"/>
              </a:rPr>
              <a:t>3</a:t>
            </a:r>
            <a:r>
              <a:rPr lang="en-US" altLang="zh-CN"/>
              <a:t> </a:t>
            </a:r>
            <a:r>
              <a:rPr lang="zh-CN" altLang="en-US"/>
              <a:t>多文件上传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392" y="1316766"/>
            <a:ext cx="9121013" cy="96096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封装一个多文件上传函数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7" name="图片 6" descr="office6\wpsassist\cache\A000220150320G06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2468881"/>
            <a:ext cx="6620933" cy="37820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0985" y="-5038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 </a:t>
            </a:r>
            <a:r>
              <a:rPr lang="zh-CN" altLang="en-US" dirty="0">
                <a:latin typeface="Franklin Gothic Medium" panose="020B0603020102020204" charset="0"/>
                <a:sym typeface="Arial" panose="020B0604020202020204" pitchFamily="34" charset="0"/>
              </a:rPr>
              <a:t>文件下载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02945" y="1000125"/>
            <a:ext cx="9631045" cy="52616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通过超链接</a:t>
            </a:r>
            <a:r>
              <a:rPr lang="en-US" altLang="zh-CN" sz="2400" dirty="0" err="1"/>
              <a:t>href</a:t>
            </a:r>
            <a:r>
              <a:rPr lang="zh-CN" altLang="en-US" sz="2400" dirty="0"/>
              <a:t>属性来下载</a:t>
            </a:r>
            <a:endParaRPr lang="zh-CN" altLang="en-US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仅针对</a:t>
            </a:r>
            <a:r>
              <a:rPr lang="en-US" altLang="zh-CN" sz="2000" dirty="0"/>
              <a:t>html</a:t>
            </a:r>
            <a:r>
              <a:rPr lang="zh-CN" altLang="en-US" sz="2000" dirty="0"/>
              <a:t>不支持的文件类型生效</a:t>
            </a:r>
            <a:endParaRPr lang="zh-CN" altLang="en-US" sz="2000" dirty="0"/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脚本来下载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部分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800" dirty="0"/>
              <a:t>&lt;a </a:t>
            </a:r>
            <a:r>
              <a:rPr lang="en-US" altLang="zh-CN" sz="1800" dirty="0" err="1"/>
              <a:t>href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download.php?filename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dance.gif</a:t>
            </a:r>
            <a:r>
              <a:rPr lang="en-US" altLang="zh-CN" sz="1800" dirty="0"/>
              <a:t>"&gt;</a:t>
            </a:r>
            <a:r>
              <a:rPr lang="en-US" altLang="zh-CN" sz="1800" dirty="0" err="1"/>
              <a:t>跳舞图片</a:t>
            </a:r>
            <a:r>
              <a:rPr lang="en-US" altLang="zh-CN" sz="1800" dirty="0"/>
              <a:t>&lt;/a&gt;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php</a:t>
            </a:r>
            <a:r>
              <a:rPr lang="zh-CN" altLang="en-US" dirty="0"/>
              <a:t>部分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800" dirty="0"/>
              <a:t>$filename=$_GET['filename'];</a:t>
            </a:r>
            <a:endParaRPr lang="en-US" altLang="zh-CN" sz="1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header("Content-</a:t>
            </a:r>
            <a:r>
              <a:rPr lang="en-US" altLang="zh-CN" sz="1800" b="1" dirty="0" err="1">
                <a:solidFill>
                  <a:srgbClr val="FF0000"/>
                </a:solidFill>
              </a:rPr>
              <a:t>Disposition:attachment;filename</a:t>
            </a:r>
            <a:r>
              <a:rPr lang="en-US" altLang="zh-CN" sz="1800" b="1" dirty="0">
                <a:solidFill>
                  <a:srgbClr val="FF0000"/>
                </a:solidFill>
              </a:rPr>
              <a:t>=".</a:t>
            </a:r>
            <a:r>
              <a:rPr lang="en-US" altLang="zh-CN" sz="1800" b="1" dirty="0" err="1">
                <a:solidFill>
                  <a:srgbClr val="FF0000"/>
                </a:solidFill>
              </a:rPr>
              <a:t>basename</a:t>
            </a:r>
            <a:r>
              <a:rPr lang="en-US" altLang="zh-CN" sz="1800" b="1" dirty="0">
                <a:solidFill>
                  <a:srgbClr val="FF0000"/>
                </a:solidFill>
              </a:rPr>
              <a:t>($filename));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800" dirty="0"/>
              <a:t>//</a:t>
            </a:r>
            <a:r>
              <a:rPr lang="en-US" altLang="zh-CN" sz="1800" dirty="0" err="1"/>
              <a:t>指定作为附件处理，并设置文件名</a:t>
            </a:r>
            <a:endParaRPr lang="en-US" altLang="zh-CN" sz="1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header("Content-</a:t>
            </a:r>
            <a:r>
              <a:rPr lang="en-US" altLang="zh-CN" sz="1800" b="1" dirty="0" err="1">
                <a:solidFill>
                  <a:srgbClr val="FF0000"/>
                </a:solidFill>
              </a:rPr>
              <a:t>Length:".filesize</a:t>
            </a:r>
            <a:r>
              <a:rPr lang="en-US" altLang="zh-CN" sz="1800" b="1" dirty="0">
                <a:solidFill>
                  <a:srgbClr val="FF0000"/>
                </a:solidFill>
              </a:rPr>
              <a:t>($filename)); </a:t>
            </a:r>
            <a:r>
              <a:rPr lang="en-US" altLang="zh-CN" sz="1800" dirty="0"/>
              <a:t> //</a:t>
            </a:r>
            <a:r>
              <a:rPr lang="en-US" altLang="zh-CN" sz="1800" dirty="0" err="1"/>
              <a:t>指定文件的大小</a:t>
            </a:r>
            <a:endParaRPr lang="en-US" altLang="zh-CN" sz="1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800" b="1" dirty="0" err="1">
                <a:solidFill>
                  <a:srgbClr val="FF0000"/>
                </a:solidFill>
              </a:rPr>
              <a:t>readfile</a:t>
            </a:r>
            <a:r>
              <a:rPr lang="en-US" altLang="zh-CN" sz="1800" b="1" dirty="0">
                <a:solidFill>
                  <a:srgbClr val="FF0000"/>
                </a:solidFill>
              </a:rPr>
              <a:t>($filename); </a:t>
            </a:r>
            <a:r>
              <a:rPr lang="en-US" altLang="zh-CN" sz="1800" dirty="0"/>
              <a:t>//</a:t>
            </a:r>
            <a:r>
              <a:rPr lang="en-US" altLang="zh-CN" sz="1800" dirty="0" err="1"/>
              <a:t>将内容输出下载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45209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586" y="1220755"/>
            <a:ext cx="10561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文件类型相关函数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文件属性相关函数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目录操作相关函数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文件操作相关函数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45209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586" y="1316428"/>
            <a:ext cx="10561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文件上传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文件下载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/包含另外的PHP文件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0420"/>
            <a:ext cx="10515600" cy="5547360"/>
          </a:xfrm>
        </p:spPr>
        <p:txBody>
          <a:bodyPr>
            <a:normAutofit/>
          </a:bodyPr>
          <a:p>
            <a:r>
              <a:rPr lang="en-US" altLang="zh-CN"/>
              <a:t>方法一 include(文件路径)</a:t>
            </a:r>
            <a:endParaRPr lang="en-US" altLang="zh-CN"/>
          </a:p>
          <a:p>
            <a:r>
              <a:rPr lang="en-US" altLang="zh-CN"/>
              <a:t>方法二</a:t>
            </a:r>
            <a:r>
              <a:rPr lang="en-US" altLang="zh-CN">
                <a:solidFill>
                  <a:srgbClr val="FF0000"/>
                </a:solidFill>
              </a:rPr>
              <a:t> include_once</a:t>
            </a:r>
            <a:r>
              <a:rPr lang="en-US" altLang="zh-CN"/>
              <a:t>(文件路径)</a:t>
            </a:r>
            <a:endParaRPr lang="en-US" altLang="zh-CN"/>
          </a:p>
          <a:p>
            <a:r>
              <a:rPr lang="en-US" altLang="zh-CN"/>
              <a:t>方法三 require(文件路径)</a:t>
            </a:r>
            <a:endParaRPr lang="en-US" altLang="zh-CN"/>
          </a:p>
          <a:p>
            <a:r>
              <a:rPr lang="en-US" altLang="zh-CN"/>
              <a:t>方法四 </a:t>
            </a:r>
            <a:r>
              <a:rPr lang="en-US" altLang="zh-CN">
                <a:solidFill>
                  <a:srgbClr val="FF0000"/>
                </a:solidFill>
              </a:rPr>
              <a:t>inclue和require</a:t>
            </a:r>
            <a:r>
              <a:rPr lang="en-US" altLang="zh-CN">
                <a:solidFill>
                  <a:schemeClr val="tx1"/>
                </a:solidFill>
              </a:rPr>
              <a:t>的区别: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include包含文件失败会报警告级别的错误，不影响后面代码的执行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require包含文件失败会报致命级别的错误，后面代码不会再执行(文件路径)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有once和没有once的区别：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once表示只包含一次，即使同一个文件使用的多次包含，但实际也只会包含一个文件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143" y="356425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en-US" altLang="zh-CN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文件上传步骤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474" y="933027"/>
            <a:ext cx="11141287" cy="434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第一步：将文件通过表单上传至服务器</a:t>
            </a:r>
            <a:endParaRPr kumimoji="1"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第二步：服务器通过</a:t>
            </a:r>
            <a:r>
              <a:rPr kumimoji="1" lang="en-US" altLang="zh-CN" sz="266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$_FILES</a:t>
            </a:r>
            <a:r>
              <a:rPr kumimoji="1"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接收文件信息</a:t>
            </a:r>
            <a:endParaRPr kumimoji="1" lang="en-US" altLang="zh-CN" sz="2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第三步：将服务器端的临时文件移动到指定目录</a:t>
            </a:r>
            <a:endParaRPr kumimoji="1"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960" y="35345"/>
            <a:ext cx="10515600" cy="1325563"/>
          </a:xfrm>
        </p:spPr>
        <p:txBody>
          <a:bodyPr/>
          <a:p>
            <a:r>
              <a:rPr lang="en-US" altLang="zh-CN"/>
              <a:t>1.1</a:t>
            </a:r>
            <a:r>
              <a:rPr lang="zh-CN" altLang="en-US"/>
              <a:t>文件上传表单配置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640" y="1502410"/>
            <a:ext cx="10515600" cy="2222500"/>
          </a:xfrm>
        </p:spPr>
        <p:txBody>
          <a:bodyPr>
            <a:normAutofit/>
          </a:bodyPr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 dirty="0">
                <a:sym typeface="+mn-ea"/>
              </a:rPr>
              <a:t>form</a:t>
            </a:r>
            <a:r>
              <a:rPr lang="zh-CN" altLang="en-US" sz="2800" dirty="0">
                <a:sym typeface="+mn-ea"/>
              </a:rPr>
              <a:t>表单提交方式必须为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post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 dirty="0">
                <a:sym typeface="+mn-ea"/>
              </a:rPr>
              <a:t>form</a:t>
            </a:r>
            <a:r>
              <a:rPr lang="zh-CN" altLang="en-US" sz="2800" dirty="0">
                <a:sym typeface="+mn-ea"/>
              </a:rPr>
              <a:t>标签添加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enctype="mutipart/form-data" </a:t>
            </a:r>
            <a:r>
              <a:rPr lang="zh-CN" altLang="en-US" sz="2800" dirty="0">
                <a:sym typeface="+mn-ea"/>
              </a:rPr>
              <a:t>属性</a:t>
            </a:r>
            <a:endParaRPr lang="zh-CN" altLang="en-US"/>
          </a:p>
        </p:txBody>
      </p:sp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568960" y="3544570"/>
            <a:ext cx="11418570" cy="2657475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</p:spPr>
        <p:txBody>
          <a:bodyPr wrap="square" anchor="ctr">
            <a:spAutoFit/>
          </a:bodyPr>
          <a:p>
            <a:pPr eaLnBrk="0" hangingPunct="0">
              <a:lnSpc>
                <a:spcPts val="3335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3335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 action=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"upload.php"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method=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multipart/form-data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3335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选择文件：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name=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3335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type=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value=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上传文件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3335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3335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61552" y="1332865"/>
            <a:ext cx="10562167" cy="442129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>
                <a:sym typeface="+mn-ea"/>
              </a:rPr>
              <a:t>上传成功的</a:t>
            </a:r>
            <a:r>
              <a:rPr lang="zh-CN" altLang="en-GB" sz="2400" dirty="0">
                <a:sym typeface="+mn-ea"/>
              </a:rPr>
              <a:t>文件</a:t>
            </a:r>
            <a:r>
              <a:rPr lang="zh-CN" altLang="en-US" sz="2400" dirty="0">
                <a:sym typeface="+mn-ea"/>
              </a:rPr>
              <a:t>会</a:t>
            </a:r>
            <a:r>
              <a:rPr lang="zh-CN" altLang="en-GB" sz="2400" dirty="0">
                <a:sym typeface="+mn-ea"/>
              </a:rPr>
              <a:t>被放置到服务器端临时目录</a:t>
            </a:r>
            <a:r>
              <a:rPr lang="zh-CN" altLang="en-US" sz="2400" dirty="0">
                <a:sym typeface="+mn-ea"/>
              </a:rPr>
              <a:t>下，可以通过</a:t>
            </a:r>
            <a:r>
              <a:rPr lang="en-US" altLang="zh-CN" sz="2400" dirty="0">
                <a:sym typeface="+mn-ea"/>
              </a:rPr>
              <a:t>$_FILES</a:t>
            </a:r>
            <a:r>
              <a:rPr lang="zh-CN" altLang="en-US" sz="2400" dirty="0">
                <a:sym typeface="+mn-ea"/>
              </a:rPr>
              <a:t>来获取文件信息</a:t>
            </a:r>
            <a:endParaRPr lang="en-GB" altLang="zh-CN" sz="2400" dirty="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GB" altLang="zh-CN" sz="2400" dirty="0">
                <a:sym typeface="+mn-ea"/>
              </a:rPr>
              <a:t>$_FILES["</a:t>
            </a:r>
            <a:r>
              <a:rPr lang="en-US" altLang="zh-CN" sz="2400" dirty="0">
                <a:sym typeface="+mn-ea"/>
              </a:rPr>
              <a:t>my</a:t>
            </a:r>
            <a:r>
              <a:rPr lang="en-GB" altLang="zh-CN" sz="2400" dirty="0">
                <a:sym typeface="+mn-ea"/>
              </a:rPr>
              <a:t>file"]["</a:t>
            </a:r>
            <a:r>
              <a:rPr lang="en-GB" altLang="zh-CN" sz="2400" dirty="0">
                <a:solidFill>
                  <a:srgbClr val="FF0000"/>
                </a:solidFill>
                <a:sym typeface="+mn-ea"/>
              </a:rPr>
              <a:t>name</a:t>
            </a:r>
            <a:r>
              <a:rPr lang="en-GB" altLang="zh-CN" sz="2400" dirty="0">
                <a:sym typeface="+mn-ea"/>
              </a:rPr>
              <a:t>"]  </a:t>
            </a:r>
            <a:r>
              <a:rPr lang="zh-CN" altLang="en-GB" sz="2400" dirty="0">
                <a:sym typeface="+mn-ea"/>
              </a:rPr>
              <a:t>文件的名称</a:t>
            </a:r>
            <a:endParaRPr lang="zh-CN" altLang="en-GB" sz="2400" dirty="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GB" altLang="zh-CN" sz="2400" dirty="0">
                <a:sym typeface="+mn-ea"/>
              </a:rPr>
              <a:t>$_FILES["</a:t>
            </a:r>
            <a:r>
              <a:rPr lang="en-US" altLang="zh-CN" sz="2400" dirty="0">
                <a:sym typeface="+mn-ea"/>
              </a:rPr>
              <a:t>my</a:t>
            </a:r>
            <a:r>
              <a:rPr lang="en-GB" altLang="zh-CN" sz="2400" dirty="0">
                <a:sym typeface="+mn-ea"/>
              </a:rPr>
              <a:t>file"]["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type</a:t>
            </a:r>
            <a:r>
              <a:rPr lang="en-GB" altLang="zh-CN" sz="2400" dirty="0">
                <a:sym typeface="+mn-ea"/>
              </a:rPr>
              <a:t>"]   </a:t>
            </a:r>
            <a:r>
              <a:rPr lang="zh-CN" altLang="en-GB" sz="2400" dirty="0">
                <a:sym typeface="+mn-ea"/>
              </a:rPr>
              <a:t>文件的类型</a:t>
            </a:r>
            <a:endParaRPr lang="zh-CN" altLang="en-GB" sz="2400" dirty="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GB" altLang="zh-CN" sz="2400" dirty="0">
                <a:sym typeface="+mn-ea"/>
              </a:rPr>
              <a:t>$_FILES["</a:t>
            </a:r>
            <a:r>
              <a:rPr lang="en-US" altLang="zh-CN" sz="2400" dirty="0">
                <a:sym typeface="+mn-ea"/>
              </a:rPr>
              <a:t>my</a:t>
            </a:r>
            <a:r>
              <a:rPr lang="en-GB" altLang="zh-CN" sz="2400" dirty="0">
                <a:sym typeface="+mn-ea"/>
              </a:rPr>
              <a:t>file"]["</a:t>
            </a:r>
            <a:r>
              <a:rPr lang="en-GB" altLang="zh-CN" sz="2400" dirty="0">
                <a:solidFill>
                  <a:srgbClr val="FF0000"/>
                </a:solidFill>
                <a:sym typeface="+mn-ea"/>
              </a:rPr>
              <a:t>size</a:t>
            </a:r>
            <a:r>
              <a:rPr lang="en-GB" altLang="zh-CN" sz="2400" dirty="0">
                <a:sym typeface="+mn-ea"/>
              </a:rPr>
              <a:t>"]    </a:t>
            </a:r>
            <a:r>
              <a:rPr lang="zh-CN" altLang="en-GB" sz="2400" dirty="0">
                <a:sym typeface="+mn-ea"/>
              </a:rPr>
              <a:t>文件的字节的大小</a:t>
            </a:r>
            <a:endParaRPr lang="zh-CN" altLang="en-GB" sz="2400" dirty="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GB" altLang="zh-CN" sz="2400" dirty="0">
                <a:sym typeface="+mn-ea"/>
              </a:rPr>
              <a:t>$_FILES["</a:t>
            </a:r>
            <a:r>
              <a:rPr lang="en-US" altLang="zh-CN" sz="2400" dirty="0">
                <a:sym typeface="+mn-ea"/>
              </a:rPr>
              <a:t>my</a:t>
            </a:r>
            <a:r>
              <a:rPr lang="en-GB" altLang="zh-CN" sz="2400" dirty="0">
                <a:sym typeface="+mn-ea"/>
              </a:rPr>
              <a:t>file"]["</a:t>
            </a:r>
            <a:r>
              <a:rPr lang="en-GB" altLang="zh-CN" sz="2400" dirty="0">
                <a:solidFill>
                  <a:srgbClr val="FF0000"/>
                </a:solidFill>
                <a:sym typeface="+mn-ea"/>
              </a:rPr>
              <a:t>tmp_name</a:t>
            </a:r>
            <a:r>
              <a:rPr lang="en-GB" altLang="zh-CN" sz="2400" dirty="0">
                <a:sym typeface="+mn-ea"/>
              </a:rPr>
              <a:t>"]</a:t>
            </a:r>
            <a:r>
              <a:rPr lang="en-US" altLang="zh-CN" sz="2400" dirty="0">
                <a:sym typeface="+mn-ea"/>
              </a:rPr>
              <a:t>  </a:t>
            </a:r>
            <a:r>
              <a:rPr lang="zh-CN" altLang="en-GB" sz="2400" dirty="0">
                <a:sym typeface="+mn-ea"/>
              </a:rPr>
              <a:t>上传后在服务器存储的临时路径</a:t>
            </a:r>
            <a:endParaRPr lang="zh-CN" altLang="en-GB" sz="2400" dirty="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GB" altLang="zh-CN" sz="2400" dirty="0">
                <a:sym typeface="+mn-ea"/>
              </a:rPr>
              <a:t>$_FILES["</a:t>
            </a:r>
            <a:r>
              <a:rPr lang="en-US" altLang="zh-CN" sz="2400" dirty="0">
                <a:sym typeface="+mn-ea"/>
              </a:rPr>
              <a:t>my</a:t>
            </a:r>
            <a:r>
              <a:rPr lang="en-GB" altLang="zh-CN" sz="2400" dirty="0">
                <a:sym typeface="+mn-ea"/>
              </a:rPr>
              <a:t>file"]["</a:t>
            </a:r>
            <a:r>
              <a:rPr lang="en-GB" altLang="zh-CN" sz="2400" dirty="0">
                <a:solidFill>
                  <a:srgbClr val="FF0000"/>
                </a:solidFill>
                <a:sym typeface="+mn-ea"/>
              </a:rPr>
              <a:t>error</a:t>
            </a:r>
            <a:r>
              <a:rPr lang="en-GB" altLang="zh-CN" sz="2400" dirty="0">
                <a:sym typeface="+mn-ea"/>
              </a:rPr>
              <a:t>"]</a:t>
            </a:r>
            <a:r>
              <a:rPr lang="zh-CN" altLang="en-GB" sz="2400" dirty="0">
                <a:sym typeface="+mn-ea"/>
              </a:rPr>
              <a:t>   文件上传的错误代码</a:t>
            </a:r>
            <a:endParaRPr lang="zh-CN" altLang="en-GB" sz="2400" dirty="0">
              <a:sym typeface="+mn-ea"/>
            </a:endParaRP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0525" y="67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cs typeface="微软雅黑" panose="020B0503020204020204" pitchFamily="34" charset="-122"/>
                <a:sym typeface="+mn-ea"/>
              </a:rPr>
              <a:t>1.2</a:t>
            </a:r>
            <a:r>
              <a:rPr kumimoji="1" lang="zh-CN" altLang="en-US" dirty="0">
                <a:cs typeface="微软雅黑" panose="020B0503020204020204" pitchFamily="34" charset="-122"/>
                <a:sym typeface="+mn-ea"/>
              </a:rPr>
              <a:t>服务器通过</a:t>
            </a:r>
            <a:r>
              <a:rPr kumimoji="1" lang="en-US" altLang="zh-CN" dirty="0">
                <a:cs typeface="微软雅黑" panose="020B0503020204020204" pitchFamily="34" charset="-122"/>
                <a:sym typeface="+mn-ea"/>
              </a:rPr>
              <a:t>$_FILES</a:t>
            </a:r>
            <a:r>
              <a:rPr kumimoji="1" lang="zh-CN" altLang="en-US" dirty="0">
                <a:cs typeface="微软雅黑" panose="020B0503020204020204" pitchFamily="34" charset="-122"/>
                <a:sym typeface="+mn-ea"/>
              </a:rPr>
              <a:t>接收文件信息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00050" y="1341755"/>
            <a:ext cx="11395710" cy="469963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UPLOAD_ERR_OK</a:t>
            </a:r>
            <a:r>
              <a:rPr lang="zh-CN" altLang="en-US" sz="1800" dirty="0"/>
              <a:t>,其值为</a:t>
            </a:r>
            <a:r>
              <a:rPr lang="zh-CN" altLang="en-US" sz="1800" b="1" dirty="0">
                <a:solidFill>
                  <a:srgbClr val="FF0000"/>
                </a:solidFill>
              </a:rPr>
              <a:t>0</a:t>
            </a:r>
            <a:r>
              <a:rPr lang="zh-CN" altLang="en-US" sz="1800" dirty="0"/>
              <a:t>,代表上传没有产生错误。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UPLOAD_ERR_INI_SIZE</a:t>
            </a:r>
            <a:r>
              <a:rPr lang="zh-CN" altLang="en-US" sz="1800" dirty="0"/>
              <a:t>,其值为</a:t>
            </a:r>
            <a:r>
              <a:rPr lang="zh-CN" altLang="en-US" sz="1800" b="1" dirty="0">
                <a:solidFill>
                  <a:srgbClr val="FF0000"/>
                </a:solidFill>
              </a:rPr>
              <a:t>1</a:t>
            </a:r>
            <a:r>
              <a:rPr lang="zh-CN" altLang="en-US" sz="1800" dirty="0"/>
              <a:t>,代表上传文件字节数超过PHP配置文件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upload_max_filesize</a:t>
            </a:r>
            <a:r>
              <a:rPr lang="zh-CN" altLang="en-US" sz="1800" dirty="0"/>
              <a:t>所规定的字节数。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UPLOAD_ERR_FORM_SIZE</a:t>
            </a:r>
            <a:r>
              <a:rPr lang="zh-CN" altLang="en-US" sz="1800" dirty="0"/>
              <a:t>,其值为</a:t>
            </a:r>
            <a:r>
              <a:rPr lang="zh-CN" altLang="en-US" sz="1800" b="1" dirty="0">
                <a:solidFill>
                  <a:srgbClr val="FF0000"/>
                </a:solidFill>
              </a:rPr>
              <a:t>2</a:t>
            </a:r>
            <a:r>
              <a:rPr lang="zh-CN" altLang="en-US" sz="1800" dirty="0"/>
              <a:t>,代表上传文件字节数超过表单隐藏域(MAX_FILE_SIZE)规定的字节数。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UPLOAD_ERR_PARTIAL</a:t>
            </a:r>
            <a:r>
              <a:rPr lang="zh-CN" altLang="en-US" sz="1800" dirty="0"/>
              <a:t>,其值为</a:t>
            </a:r>
            <a:r>
              <a:rPr lang="zh-CN" altLang="en-US" sz="1800" b="1" dirty="0">
                <a:solidFill>
                  <a:srgbClr val="FF0000"/>
                </a:solidFill>
              </a:rPr>
              <a:t>3</a:t>
            </a:r>
            <a:r>
              <a:rPr lang="zh-CN" altLang="en-US" sz="1800" dirty="0"/>
              <a:t>,代表文件部分被上传。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UPLOAD_ERR_NO_FILE</a:t>
            </a:r>
            <a:r>
              <a:rPr lang="zh-CN" altLang="en-US" sz="1800" dirty="0"/>
              <a:t>,其值为</a:t>
            </a:r>
            <a:r>
              <a:rPr lang="zh-CN" altLang="en-US" sz="1800" b="1" dirty="0">
                <a:solidFill>
                  <a:srgbClr val="FF0000"/>
                </a:solidFill>
              </a:rPr>
              <a:t>4</a:t>
            </a:r>
            <a:r>
              <a:rPr lang="zh-CN" altLang="en-US" sz="1800" dirty="0"/>
              <a:t>,代表没有选择上传文件。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UPLOAD_ERR_NO_TMP_DIR</a:t>
            </a:r>
            <a:r>
              <a:rPr lang="zh-CN" altLang="en-US" sz="1800" dirty="0"/>
              <a:t>,其值为</a:t>
            </a:r>
            <a:r>
              <a:rPr lang="zh-CN" altLang="en-US" sz="1800" b="1" dirty="0">
                <a:solidFill>
                  <a:srgbClr val="FF0000"/>
                </a:solidFill>
              </a:rPr>
              <a:t>6</a:t>
            </a:r>
            <a:r>
              <a:rPr lang="zh-CN" altLang="en-US" sz="1800" dirty="0"/>
              <a:t>,代表没有临时目录。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UPLOAD_ERR_CANT_WRITE</a:t>
            </a:r>
            <a:r>
              <a:rPr lang="zh-CN" altLang="en-US" sz="1800" dirty="0"/>
              <a:t>,其值为</a:t>
            </a:r>
            <a:r>
              <a:rPr lang="zh-CN" altLang="en-US" sz="1800" b="1" dirty="0">
                <a:solidFill>
                  <a:srgbClr val="FF0000"/>
                </a:solidFill>
              </a:rPr>
              <a:t>7</a:t>
            </a:r>
            <a:r>
              <a:rPr lang="zh-CN" altLang="en-US" sz="1800" dirty="0"/>
              <a:t>,代表临时目录不可写。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0050" y="16295"/>
            <a:ext cx="10515600" cy="1325563"/>
          </a:xfrm>
        </p:spPr>
        <p:txBody>
          <a:bodyPr/>
          <a:lstStyle/>
          <a:p>
            <a:r>
              <a:rPr lang="zh-CN" altLang="en-US"/>
              <a:t>文件上传错误说明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39607" y="165419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effectLst/>
                <a:cs typeface="+mj-cs"/>
                <a:sym typeface="+mn-ea"/>
              </a:rPr>
              <a:t>1.</a:t>
            </a:r>
            <a:r>
              <a:rPr lang="en-US" altLang="zh-CN" dirty="0"/>
              <a:t>3 PHP</a:t>
            </a:r>
            <a:r>
              <a:rPr lang="zh-CN" altLang="en-US" dirty="0"/>
              <a:t>的文件上传处理函数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15054" y="1230207"/>
            <a:ext cx="10841567" cy="4649893"/>
          </a:xfrm>
        </p:spPr>
        <p:txBody>
          <a:bodyPr>
            <a:normAutofit/>
          </a:bodyPr>
          <a:lstStyle/>
          <a:p>
            <a:pPr marL="0" indent="0">
              <a:lnSpc>
                <a:spcPts val="3335"/>
              </a:lnSpc>
              <a:spcBef>
                <a:spcPts val="0"/>
              </a:spcBef>
              <a:buNone/>
            </a:pPr>
            <a:endParaRPr lang="zh-CN" altLang="en-US" sz="2400" dirty="0"/>
          </a:p>
          <a:p>
            <a:pPr marL="0" lvl="1" indent="-3810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200" dirty="0">
                <a:sym typeface="+mn-ea"/>
              </a:rPr>
              <a:t>判断文件是否是通过 </a:t>
            </a:r>
            <a:r>
              <a:rPr lang="en-US" altLang="zh-CN" sz="2200" dirty="0">
                <a:sym typeface="+mn-ea"/>
              </a:rPr>
              <a:t>HTTP POST </a:t>
            </a:r>
            <a:r>
              <a:rPr lang="zh-CN" altLang="en-US" sz="2200" dirty="0">
                <a:sym typeface="+mn-ea"/>
              </a:rPr>
              <a:t>上传的</a:t>
            </a:r>
            <a:endParaRPr lang="zh-CN" altLang="en-US" sz="2200" dirty="0"/>
          </a:p>
          <a:p>
            <a:pPr marL="0" lvl="1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200" dirty="0" err="1">
                <a:solidFill>
                  <a:schemeClr val="tx1"/>
                </a:solidFill>
                <a:sym typeface="+mn-ea"/>
              </a:rPr>
              <a:t>      bool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2200" dirty="0" err="1">
                <a:solidFill>
                  <a:srgbClr val="FF0000"/>
                </a:solidFill>
                <a:sym typeface="+mn-ea"/>
              </a:rPr>
              <a:t>is_uploaded_file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($filename )</a:t>
            </a:r>
            <a:endParaRPr lang="zh-CN" altLang="en-US" sz="2200" dirty="0">
              <a:sym typeface="+mn-ea"/>
            </a:endParaRPr>
          </a:p>
          <a:p>
            <a:pPr marL="381000" indent="-3810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200" dirty="0">
                <a:sym typeface="+mn-ea"/>
              </a:rPr>
              <a:t>将临时文件移动到指定目录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sz="2200" dirty="0" err="1">
                <a:solidFill>
                  <a:schemeClr val="tx1">
                    <a:lumMod val="95000"/>
                    <a:lumOff val="5000"/>
                  </a:schemeClr>
                </a:solidFill>
                <a:cs typeface="微软雅黑" panose="020B0503020204020204" pitchFamily="34" charset="-122"/>
                <a:sym typeface="+mn-ea"/>
              </a:rPr>
              <a:t>bool</a:t>
            </a:r>
            <a:r>
              <a:rPr kumimoji="1" lang="en-US" altLang="zh-CN" sz="2200" b="1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  </a:t>
            </a:r>
            <a:r>
              <a:rPr kumimoji="1" lang="en-US" altLang="zh-CN" sz="2200" b="1" dirty="0" err="1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move_uploaded_file</a:t>
            </a:r>
            <a:r>
              <a:rPr kumimoji="1" lang="en-US" altLang="zh-CN" sz="2200" dirty="0">
                <a:cs typeface="微软雅黑" panose="020B0503020204020204" pitchFamily="34" charset="-122"/>
                <a:sym typeface="+mn-ea"/>
              </a:rPr>
              <a:t>($</a:t>
            </a:r>
            <a:r>
              <a:rPr kumimoji="1" lang="en-US" altLang="zh-CN" sz="2200" dirty="0" err="1">
                <a:cs typeface="微软雅黑" panose="020B0503020204020204" pitchFamily="34" charset="-122"/>
                <a:sym typeface="+mn-ea"/>
              </a:rPr>
              <a:t>tmp_name,$destination</a:t>
            </a:r>
            <a:r>
              <a:rPr kumimoji="1" lang="en-US" altLang="zh-CN" sz="2200" dirty="0" smtClean="0">
                <a:cs typeface="微软雅黑" panose="020B0503020204020204" pitchFamily="34" charset="-122"/>
                <a:sym typeface="+mn-ea"/>
              </a:rPr>
              <a:t>)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marL="609600" lvl="1" indent="0">
              <a:lnSpc>
                <a:spcPts val="3335"/>
              </a:lnSpc>
              <a:spcBef>
                <a:spcPts val="0"/>
              </a:spcBef>
              <a:buNone/>
            </a:pPr>
            <a:r>
              <a:rPr lang="zh-CN" altLang="en-US" sz="2200" dirty="0"/>
              <a:t>注意：如果目标文件已经存在，将会被覆盖。</a:t>
            </a:r>
            <a:endParaRPr lang="zh-CN" altLang="en-US" sz="2200" dirty="0"/>
          </a:p>
          <a:p>
            <a:pPr lvl="1"/>
            <a:endParaRPr lang="zh-CN" altLang="en-GB" sz="2000" dirty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2720</Words>
  <Application>WPS 演示</Application>
  <PresentationFormat>自定义</PresentationFormat>
  <Paragraphs>172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楷体_GB2312</vt:lpstr>
      <vt:lpstr>Franklin Gothic Medium</vt:lpstr>
      <vt:lpstr>Arial Unicode MS</vt:lpstr>
      <vt:lpstr>新宋体</vt:lpstr>
      <vt:lpstr>云和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1.1文件上传表单配置</vt:lpstr>
      <vt:lpstr>1.2服务器通过$_FILES接收文件信息</vt:lpstr>
      <vt:lpstr>文件上传错误说明</vt:lpstr>
      <vt:lpstr>1.3 PHP的文件上传处理函数</vt:lpstr>
      <vt:lpstr>2 文件上传配置</vt:lpstr>
      <vt:lpstr>2.1 上传文件客户端限制</vt:lpstr>
      <vt:lpstr>2.3 上传文件服务端限制</vt:lpstr>
      <vt:lpstr>思考:</vt:lpstr>
      <vt:lpstr>3 多文件上传</vt:lpstr>
      <vt:lpstr>思考:</vt:lpstr>
      <vt:lpstr>4 文件下载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151</cp:revision>
  <dcterms:created xsi:type="dcterms:W3CDTF">2016-09-06T02:25:00Z</dcterms:created>
  <dcterms:modified xsi:type="dcterms:W3CDTF">2019-08-09T07:27:11Z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