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61" r:id="rId5"/>
    <p:sldId id="262" r:id="rId6"/>
    <p:sldId id="344" r:id="rId7"/>
    <p:sldId id="345" r:id="rId8"/>
    <p:sldId id="346" r:id="rId9"/>
    <p:sldId id="347" r:id="rId10"/>
    <p:sldId id="348" r:id="rId11"/>
    <p:sldId id="349" r:id="rId12"/>
    <p:sldId id="353" r:id="rId13"/>
    <p:sldId id="354" r:id="rId14"/>
    <p:sldId id="355" r:id="rId15"/>
    <p:sldId id="356" r:id="rId16"/>
    <p:sldId id="357" r:id="rId17"/>
    <p:sldId id="358" r:id="rId18"/>
    <p:sldId id="359" r:id="rId19"/>
    <p:sldId id="360" r:id="rId20"/>
    <p:sldId id="361" r:id="rId21"/>
    <p:sldId id="260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3" autoAdjust="0"/>
    <p:restoredTop sz="98363" autoAdjust="0"/>
  </p:normalViewPr>
  <p:slideViewPr>
    <p:cSldViewPr snapToGrid="0" snapToObjects="1">
      <p:cViewPr varScale="1">
        <p:scale>
          <a:sx n="114" d="100"/>
          <a:sy n="114" d="100"/>
        </p:scale>
        <p:origin x="-51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AFE1F-002B-7B46-8355-500A6338E41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3021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23021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717048" y="2327504"/>
            <a:ext cx="326243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本节完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4050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42023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53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4263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25024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4263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25024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31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79255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74758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4665" y="74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58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65" y="5982120"/>
            <a:ext cx="2071558" cy="75606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9961" y="6468360"/>
            <a:ext cx="89964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13760" y="6468360"/>
            <a:ext cx="7200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11494135" y="6536055"/>
            <a:ext cx="63944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</a:fld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5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B0F0"/>
        </a:buClr>
        <a:buFont typeface="Wingdings" panose="05000000000000000000" charset="0"/>
        <a:buChar char="v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Wingdings" panose="05000000000000000000" charset="0"/>
        <a:buChar char="ü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56824" y="3246360"/>
            <a:ext cx="9597499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GD2</a:t>
            </a: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函数库图像处理</a:t>
            </a:r>
            <a:endParaRPr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603914" y="1133687"/>
            <a:ext cx="3975100" cy="1944058"/>
            <a:chOff x="5908792" y="644194"/>
            <a:chExt cx="2306655" cy="1458043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5908792" y="644194"/>
              <a:ext cx="2306655" cy="14580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37160" tIns="68580" rIns="137160" bIns="685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735" dirty="0">
                  <a:solidFill>
                    <a:schemeClr val="bg1"/>
                  </a:solidFill>
                  <a:latin typeface="Impact" panose="020B0806030902050204" pitchFamily="34" charset="0"/>
                </a:rPr>
                <a:t> PHP</a:t>
              </a:r>
              <a:endParaRPr lang="zh-CN" altLang="en-US" sz="1173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85061" y="857238"/>
              <a:ext cx="535786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60680" y="950807"/>
            <a:ext cx="11099800" cy="554651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header("Content-type:image/png</a:t>
            </a:r>
            <a:r>
              <a:rPr lang="en-US" altLang="zh-CN" b="1" dirty="0">
                <a:solidFill>
                  <a:srgbClr val="FF0000"/>
                </a:solidFill>
              </a:rPr>
              <a:t>|</a:t>
            </a:r>
            <a:r>
              <a:rPr lang="en-US" altLang="zh-CN" b="1" dirty="0" err="1">
                <a:solidFill>
                  <a:srgbClr val="FF0000"/>
                </a:solidFill>
              </a:rPr>
              <a:t>jpeg|gif</a:t>
            </a:r>
            <a:r>
              <a:rPr lang="zh-CN" altLang="en-US" b="1" dirty="0">
                <a:solidFill>
                  <a:srgbClr val="FF0000"/>
                </a:solidFill>
              </a:rPr>
              <a:t>")</a:t>
            </a:r>
            <a:endParaRPr lang="zh-CN" altLang="en-US" b="1" dirty="0">
              <a:solidFill>
                <a:srgbClr val="FF0000"/>
              </a:solidFill>
            </a:endParaRPr>
          </a:p>
          <a:p>
            <a:pPr lvl="1">
              <a:lnSpc>
                <a:spcPct val="200000"/>
              </a:lnSpc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设置网页类型为图像 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dirty="0"/>
              <a:t>bool </a:t>
            </a:r>
            <a:r>
              <a:rPr lang="zh-CN" altLang="en-US" b="1" dirty="0">
                <a:solidFill>
                  <a:srgbClr val="FF0000"/>
                </a:solidFill>
              </a:rPr>
              <a:t>imagejpeg</a:t>
            </a:r>
            <a:r>
              <a:rPr lang="zh-CN" altLang="en-US" dirty="0"/>
              <a:t>(resource $image[,string $filename])</a:t>
            </a:r>
            <a:endParaRPr lang="zh-CN" altLang="en-US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以JPEG格式输出图像到浏览器或文件</a:t>
            </a:r>
            <a:endParaRPr lang="zh-CN" altLang="en-US" dirty="0"/>
          </a:p>
          <a:p>
            <a:pPr>
              <a:lnSpc>
                <a:spcPct val="200000"/>
              </a:lnSpc>
            </a:pPr>
            <a:r>
              <a:rPr lang="zh-CN" altLang="en-US" dirty="0"/>
              <a:t>bool </a:t>
            </a:r>
            <a:r>
              <a:rPr lang="zh-CN" altLang="en-US" b="1" dirty="0">
                <a:solidFill>
                  <a:srgbClr val="FF0000"/>
                </a:solidFill>
              </a:rPr>
              <a:t>image</a:t>
            </a:r>
            <a:r>
              <a:rPr lang="en-US" altLang="zh-CN" b="1" dirty="0" err="1">
                <a:solidFill>
                  <a:srgbClr val="FF0000"/>
                </a:solidFill>
              </a:rPr>
              <a:t>png</a:t>
            </a:r>
            <a:r>
              <a:rPr lang="zh-CN" altLang="en-US" dirty="0"/>
              <a:t>(resource $image[,string $filename])</a:t>
            </a:r>
            <a:endParaRPr lang="zh-CN" altLang="en-US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以</a:t>
            </a:r>
            <a:r>
              <a:rPr lang="en-US" altLang="zh-CN" dirty="0"/>
              <a:t>PNG</a:t>
            </a:r>
            <a:r>
              <a:rPr lang="zh-CN" altLang="en-US" dirty="0"/>
              <a:t>格式输出图像到浏览器或文件</a:t>
            </a:r>
            <a:endParaRPr lang="zh-CN" altLang="en-US" dirty="0"/>
          </a:p>
          <a:p>
            <a:pPr>
              <a:lnSpc>
                <a:spcPct val="200000"/>
              </a:lnSpc>
            </a:pPr>
            <a:r>
              <a:rPr lang="zh-CN" altLang="en-US" dirty="0"/>
              <a:t>bool </a:t>
            </a:r>
            <a:r>
              <a:rPr lang="zh-CN" altLang="en-US" b="1" dirty="0">
                <a:solidFill>
                  <a:srgbClr val="FF0000"/>
                </a:solidFill>
              </a:rPr>
              <a:t>imagegif</a:t>
            </a:r>
            <a:r>
              <a:rPr lang="zh-CN" altLang="en-US" dirty="0"/>
              <a:t>(resource $image[,string $filename])</a:t>
            </a:r>
            <a:endParaRPr lang="zh-CN" altLang="en-US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以</a:t>
            </a:r>
            <a:r>
              <a:rPr lang="en-US" altLang="zh-CN" dirty="0"/>
              <a:t>GIF</a:t>
            </a:r>
            <a:r>
              <a:rPr lang="zh-CN" altLang="en-US" dirty="0"/>
              <a:t>格式输出图像到浏览器或文件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2.5 </a:t>
            </a:r>
            <a:r>
              <a:rPr lang="zh-CN" altLang="en-US"/>
              <a:t>输出图像到浏览器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623147" y="1508760"/>
            <a:ext cx="9773920" cy="2223347"/>
          </a:xfrm>
        </p:spPr>
        <p:txBody>
          <a:bodyPr>
            <a:normAutofit/>
          </a:bodyPr>
          <a:lstStyle/>
          <a:p>
            <a:r>
              <a:rPr lang="zh-CN" altLang="en-US" dirty="0"/>
              <a:t>bool </a:t>
            </a:r>
            <a:r>
              <a:rPr lang="zh-CN" altLang="en-US" b="1" dirty="0">
                <a:solidFill>
                  <a:srgbClr val="FF0000"/>
                </a:solidFill>
              </a:rPr>
              <a:t>imagedestroy</a:t>
            </a:r>
            <a:r>
              <a:rPr lang="zh-CN" altLang="en-US" dirty="0"/>
              <a:t>(resource $image)</a:t>
            </a:r>
            <a:endParaRPr lang="zh-CN" altLang="en-US" dirty="0"/>
          </a:p>
          <a:p>
            <a:pPr lvl="1"/>
            <a:r>
              <a:rPr lang="zh-CN" altLang="en-US" dirty="0"/>
              <a:t>销毁图像资源，释放内存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2.6 </a:t>
            </a:r>
            <a:r>
              <a:rPr lang="zh-CN" altLang="en-US"/>
              <a:t>销毁图像资源</a:t>
            </a:r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624840" y="1318260"/>
            <a:ext cx="10159153" cy="2391833"/>
          </a:xfrm>
        </p:spPr>
        <p:txBody>
          <a:bodyPr/>
          <a:lstStyle/>
          <a:p>
            <a:r>
              <a:rPr lang="zh-CN" altLang="en-US" dirty="0"/>
              <a:t>制作验证码</a:t>
            </a:r>
            <a:endParaRPr lang="zh-CN" altLang="en-US" dirty="0"/>
          </a:p>
          <a:p>
            <a:pPr lvl="1"/>
            <a:r>
              <a:rPr lang="zh-CN" altLang="en-US" dirty="0"/>
              <a:t>数字验证码</a:t>
            </a:r>
            <a:endParaRPr lang="zh-CN" altLang="en-US" dirty="0"/>
          </a:p>
          <a:p>
            <a:pPr lvl="1"/>
            <a:r>
              <a:rPr lang="zh-CN" altLang="en-US" dirty="0"/>
              <a:t>字母验证码</a:t>
            </a:r>
            <a:endParaRPr lang="zh-CN" altLang="en-US" dirty="0"/>
          </a:p>
          <a:p>
            <a:pPr lvl="1"/>
            <a:r>
              <a:rPr lang="zh-CN" altLang="en-US" dirty="0"/>
              <a:t>数字字母混合验证码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案例：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44805" y="1130300"/>
            <a:ext cx="11188700" cy="5310505"/>
          </a:xfrm>
        </p:spPr>
        <p:txBody>
          <a:bodyPr/>
          <a:lstStyle/>
          <a:p>
            <a:pPr>
              <a:lnSpc>
                <a:spcPct val="124000"/>
              </a:lnSpc>
              <a:spcBef>
                <a:spcPts val="0"/>
              </a:spcBef>
            </a:pPr>
            <a:r>
              <a:rPr dirty="0" smtClean="0">
                <a:sym typeface="+mn-ea"/>
              </a:rPr>
              <a:t>array </a:t>
            </a:r>
            <a:r>
              <a:rPr b="1" dirty="0" err="1" smtClean="0">
                <a:solidFill>
                  <a:srgbClr val="FF0000"/>
                </a:solidFill>
                <a:sym typeface="+mn-ea"/>
              </a:rPr>
              <a:t>getimagesize</a:t>
            </a:r>
            <a:r>
              <a:rPr dirty="0" smtClean="0">
                <a:sym typeface="+mn-ea"/>
              </a:rPr>
              <a:t>(string $filename)</a:t>
            </a:r>
            <a:endParaRPr dirty="0" smtClean="0">
              <a:sym typeface="+mn-ea"/>
            </a:endParaRPr>
          </a:p>
          <a:p>
            <a:pPr marL="457200" lvl="1" indent="0">
              <a:lnSpc>
                <a:spcPct val="124000"/>
              </a:lnSpc>
              <a:spcBef>
                <a:spcPts val="0"/>
              </a:spcBef>
              <a:buNone/>
            </a:pPr>
            <a:r>
              <a:rPr 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获取包含图像信息的数组</a:t>
            </a:r>
            <a:endParaRPr lang="zh-CN" sz="2000" dirty="0" smtClean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  <a:p>
            <a:pPr marL="457200" lvl="1" indent="0">
              <a:lnSpc>
                <a:spcPct val="124000"/>
              </a:lnSpc>
              <a:spcBef>
                <a:spcPts val="0"/>
              </a:spcBef>
              <a:buNone/>
            </a:pPr>
            <a:r>
              <a:rPr sz="2000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    0表示宽度,</a:t>
            </a:r>
            <a:endParaRPr sz="2000" dirty="0" smtClean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  <a:p>
            <a:pPr marL="457200" lvl="1" indent="0">
              <a:lnSpc>
                <a:spcPct val="124000"/>
              </a:lnSpc>
              <a:spcBef>
                <a:spcPts val="0"/>
              </a:spcBef>
              <a:buNone/>
            </a:pPr>
            <a:r>
              <a:rPr sz="2000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    1表示高度,</a:t>
            </a:r>
            <a:endParaRPr sz="2000" dirty="0" smtClean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  <a:p>
            <a:pPr marL="457200" lvl="1" indent="0">
              <a:lnSpc>
                <a:spcPct val="124000"/>
              </a:lnSpc>
              <a:spcBef>
                <a:spcPts val="0"/>
              </a:spcBef>
              <a:buNone/>
            </a:pPr>
            <a:r>
              <a:rPr sz="2000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    2表示类型(1表示GIF,2表示JPEG,3表示PNG),</a:t>
            </a:r>
            <a:endParaRPr sz="2000" dirty="0" smtClean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  <a:p>
            <a:pPr marL="457200" lvl="1" indent="0">
              <a:lnSpc>
                <a:spcPct val="124000"/>
              </a:lnSpc>
              <a:spcBef>
                <a:spcPts val="0"/>
              </a:spcBef>
              <a:buNone/>
            </a:pPr>
            <a:r>
              <a:rPr sz="2000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    3表示宽度和高度(</a:t>
            </a:r>
            <a:r>
              <a:rPr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用width</a:t>
            </a:r>
            <a:r>
              <a:rPr sz="2000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="" height=""</a:t>
            </a:r>
            <a:r>
              <a:rPr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形式</a:t>
            </a:r>
            <a:r>
              <a:rPr sz="2000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)</a:t>
            </a:r>
            <a:endParaRPr sz="2000" dirty="0" smtClean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  <a:p>
            <a:pPr marL="457200" lvl="1" indent="0">
              <a:lnSpc>
                <a:spcPct val="124000"/>
              </a:lnSpc>
              <a:spcBef>
                <a:spcPts val="0"/>
              </a:spcBef>
              <a:buNone/>
            </a:pPr>
            <a:endParaRPr lang="en-US" altLang="zh-CN" sz="1800" b="0" dirty="0" smtClean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  <a:p>
            <a:pPr>
              <a:lnSpc>
                <a:spcPct val="124000"/>
              </a:lnSpc>
              <a:spcBef>
                <a:spcPts val="0"/>
              </a:spcBef>
            </a:pPr>
            <a:r>
              <a:rPr lang="zh-CN" altLang="en-US" sz="2400" dirty="0"/>
              <a:t>string </a:t>
            </a:r>
            <a:r>
              <a:rPr lang="zh-CN" altLang="en-US" sz="2400" b="1" dirty="0">
                <a:solidFill>
                  <a:srgbClr val="FF0000"/>
                </a:solidFill>
              </a:rPr>
              <a:t>image_type_to_extension</a:t>
            </a:r>
            <a:r>
              <a:rPr lang="zh-CN" altLang="en-US" sz="2400" dirty="0"/>
              <a:t> ( int $imagetype [, bool $include_dot = TRUE ] )</a:t>
            </a:r>
            <a:endParaRPr lang="zh-CN" altLang="en-US" sz="2400" dirty="0"/>
          </a:p>
          <a:p>
            <a:pPr marL="457200" lvl="1" indent="0">
              <a:lnSpc>
                <a:spcPct val="124000"/>
              </a:lnSpc>
              <a:spcBef>
                <a:spcPts val="0"/>
              </a:spcBef>
              <a:buNone/>
            </a:pPr>
            <a:r>
              <a:rPr lang="zh-CN" altLang="en-US" sz="2000" dirty="0"/>
              <a:t>取得图像类型的文件后缀   可选项设为</a:t>
            </a:r>
            <a:r>
              <a:rPr lang="en-US" altLang="zh-CN" sz="2000" dirty="0"/>
              <a:t>false</a:t>
            </a:r>
            <a:r>
              <a:rPr lang="zh-CN" altLang="en-US" sz="2000" dirty="0"/>
              <a:t>则所取后缀名不包含点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2.5 </a:t>
            </a:r>
            <a:r>
              <a:rPr lang="zh-CN" altLang="zh-CN"/>
              <a:t>获取图像的相关信息</a:t>
            </a:r>
            <a:endParaRPr lang="zh-CN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82600" y="1159087"/>
            <a:ext cx="11021060" cy="445092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</a:pPr>
            <a:r>
              <a:rPr sz="2665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resource </a:t>
            </a:r>
            <a:r>
              <a:rPr sz="2665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imagecreatefrom</a:t>
            </a:r>
            <a:r>
              <a:rPr lang="en-US" sz="2665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jpeg</a:t>
            </a:r>
            <a:r>
              <a:rPr sz="2665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( string $filename )</a:t>
            </a:r>
            <a:endParaRPr sz="2665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sz="2665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resource</a:t>
            </a:r>
            <a:r>
              <a:rPr sz="2665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sz="2665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imagecreatefrom</a:t>
            </a:r>
            <a:r>
              <a:rPr lang="en-US" sz="2665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png</a:t>
            </a:r>
            <a:r>
              <a:rPr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( string $filename )</a:t>
            </a: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sz="2665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resource </a:t>
            </a:r>
            <a:r>
              <a:rPr sz="2665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imagecreatefromgif</a:t>
            </a:r>
            <a:r>
              <a:rPr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( string $filename )</a:t>
            </a:r>
            <a:endParaRPr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ts val="2200"/>
              </a:lnSpc>
              <a:spcBef>
                <a:spcPts val="0"/>
              </a:spcBef>
            </a:pPr>
            <a:endParaRPr sz="2135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1" indent="0">
              <a:lnSpc>
                <a:spcPts val="2200"/>
              </a:lnSpc>
              <a:spcBef>
                <a:spcPts val="0"/>
              </a:spcBef>
              <a:buNone/>
            </a:pPr>
            <a:endParaRPr lang="zh-CN" altLang="en-US" sz="2135" b="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ts val="2200"/>
              </a:lnSpc>
              <a:spcBef>
                <a:spcPts val="0"/>
              </a:spcBef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2.6 </a:t>
            </a:r>
            <a:r>
              <a:rPr lang="zh-CN" altLang="en-US" dirty="0"/>
              <a:t>由图片文件创建图像资源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624840" y="1317413"/>
            <a:ext cx="10734887" cy="299381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665" dirty="0"/>
              <a:t>bool </a:t>
            </a:r>
            <a:r>
              <a:rPr lang="zh-CN" altLang="en-US" sz="2665" b="1" dirty="0">
                <a:solidFill>
                  <a:srgbClr val="FF0000"/>
                </a:solidFill>
              </a:rPr>
              <a:t>imagecopymerge </a:t>
            </a:r>
            <a:r>
              <a:rPr lang="zh-CN" altLang="en-US" sz="2665" dirty="0"/>
              <a:t>( resource $dst_im , resource $src_im , int $dst_x , int $dst_y , int $src_x , int $src_y , int $src_w , int $src_h , int $pct )</a:t>
            </a:r>
            <a:endParaRPr lang="zh-CN" altLang="en-US" sz="2665" dirty="0"/>
          </a:p>
          <a:p>
            <a:pPr lvl="1">
              <a:lnSpc>
                <a:spcPct val="120000"/>
              </a:lnSpc>
            </a:pPr>
            <a:r>
              <a:rPr lang="zh-CN" altLang="en-US" sz="2135" dirty="0"/>
              <a:t>将 src_im 图像中坐标从 src_x，src_y 开始，宽度为 src_w，高度为 src_h的一部分拷贝到 dst_im 图像中坐标为 dst_x 和 dst_y的位置上。两图像将根据 pct来决定合并程度，其值范围从 0 到 100</a:t>
            </a:r>
            <a:endParaRPr lang="zh-CN" altLang="en-US" sz="2135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2.7 拷贝并合并图像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623147" y="1317413"/>
            <a:ext cx="9860280" cy="3092873"/>
          </a:xfrm>
        </p:spPr>
        <p:txBody>
          <a:bodyPr>
            <a:normAutofit/>
          </a:bodyPr>
          <a:lstStyle/>
          <a:p>
            <a:r>
              <a:rPr lang="zh-CN" altLang="en-US"/>
              <a:t>制作水印</a:t>
            </a:r>
            <a:endParaRPr lang="zh-CN" altLang="en-US"/>
          </a:p>
          <a:p>
            <a:pPr lvl="1"/>
            <a:r>
              <a:rPr lang="zh-CN" altLang="en-US"/>
              <a:t>文字水印</a:t>
            </a:r>
            <a:endParaRPr lang="zh-CN" altLang="en-US"/>
          </a:p>
          <a:p>
            <a:pPr lvl="1"/>
            <a:r>
              <a:rPr lang="zh-CN" altLang="en-US"/>
              <a:t>图片水印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案例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624840" y="1233593"/>
            <a:ext cx="11050693" cy="4885267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75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charset="0"/>
              <a:buChar char="v"/>
            </a:pPr>
            <a:r>
              <a:rPr sz="2665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bool </a:t>
            </a:r>
            <a:r>
              <a:rPr sz="2665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imagecopyresampled</a:t>
            </a:r>
            <a:r>
              <a:rPr sz="2665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(resource $dst,resource $src,int $dst_x,int $dst_y,int $src_x,int $src_y,int $dst_w, int $dst_h,int $src_w,int $src_h)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75000"/>
              </a:lnSpc>
              <a:spcBef>
                <a:spcPts val="0"/>
              </a:spcBef>
              <a:buFont typeface="Wingdings" panose="05000000000000000000" charset="0"/>
              <a:buChar char="ü"/>
            </a:pPr>
            <a:r>
              <a:rPr lang="zh-CN" altLang="en-US" dirty="0">
                <a:latin typeface="Franklin Gothic Medium" panose="020B0603020102020204" charset="0"/>
                <a:sym typeface="Arial" panose="020B0604020202020204" pitchFamily="34" charset="0"/>
              </a:rPr>
              <a:t>重采样拷贝部分图像并调整大小</a:t>
            </a:r>
            <a:endParaRPr lang="zh-CN" altLang="en-US" dirty="0">
              <a:latin typeface="Franklin Gothic Medium" panose="020B0603020102020204" charset="0"/>
              <a:sym typeface="Arial" panose="020B0604020202020204" pitchFamily="34" charset="0"/>
            </a:endParaRPr>
          </a:p>
          <a:p>
            <a:pPr lvl="1">
              <a:lnSpc>
                <a:spcPct val="175000"/>
              </a:lnSpc>
              <a:spcBef>
                <a:spcPts val="0"/>
              </a:spcBef>
              <a:buFont typeface="Wingdings" panose="05000000000000000000" charset="0"/>
              <a:buChar char="ü"/>
            </a:pPr>
            <a:r>
              <a:rPr lang="en-US" altLang="x-none" dirty="0">
                <a:latin typeface="Franklin Gothic Medium" panose="020B0603020102020204" charset="0"/>
                <a:sym typeface="Arial" panose="020B0604020202020204" pitchFamily="34" charset="0"/>
              </a:rPr>
              <a:t>dst_image </a:t>
            </a:r>
            <a:r>
              <a:rPr lang="zh-CN" altLang="en-US" dirty="0">
                <a:latin typeface="Franklin Gothic Medium" panose="020B0603020102020204" charset="0"/>
                <a:sym typeface="Arial" panose="020B0604020202020204" pitchFamily="34" charset="0"/>
              </a:rPr>
              <a:t>和 </a:t>
            </a:r>
            <a:r>
              <a:rPr lang="en-US" altLang="x-none" dirty="0">
                <a:latin typeface="Franklin Gothic Medium" panose="020B0603020102020204" charset="0"/>
                <a:sym typeface="Arial" panose="020B0604020202020204" pitchFamily="34" charset="0"/>
              </a:rPr>
              <a:t>src_image </a:t>
            </a:r>
            <a:r>
              <a:rPr lang="zh-CN" altLang="en-US" dirty="0">
                <a:latin typeface="Franklin Gothic Medium" panose="020B0603020102020204" charset="0"/>
                <a:sym typeface="Arial" panose="020B0604020202020204" pitchFamily="34" charset="0"/>
              </a:rPr>
              <a:t>分别是目标图像和源图像的标识符。</a:t>
            </a:r>
            <a:endParaRPr lang="zh-CN" altLang="en-US" dirty="0">
              <a:solidFill>
                <a:schemeClr val="tx1"/>
              </a:solidFill>
              <a:latin typeface="Franklin Gothic Medium" panose="020B060302010202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>
              <a:lnSpc>
                <a:spcPts val="2500"/>
              </a:lnSpc>
              <a:spcBef>
                <a:spcPts val="0"/>
              </a:spcBef>
              <a:buFont typeface="Wingdings" panose="05000000000000000000" charset="0"/>
              <a:buChar char="ü"/>
            </a:pP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2.8 </a:t>
            </a:r>
            <a:r>
              <a:rPr lang="zh-CN" altLang="en-US" dirty="0">
                <a:latin typeface="Franklin Gothic Medium" panose="020B0603020102020204" charset="0"/>
                <a:sym typeface="Arial" panose="020B0604020202020204" pitchFamily="34" charset="0"/>
              </a:rPr>
              <a:t>重采样拷贝部分图像并调整大小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623147" y="1317413"/>
            <a:ext cx="9860280" cy="3092873"/>
          </a:xfrm>
        </p:spPr>
        <p:txBody>
          <a:bodyPr>
            <a:normAutofit/>
          </a:bodyPr>
          <a:lstStyle/>
          <a:p>
            <a:r>
              <a:rPr lang="zh-CN" altLang="en-US"/>
              <a:t>图片缩放</a:t>
            </a:r>
            <a:endParaRPr lang="zh-CN" altLang="en-US"/>
          </a:p>
          <a:p>
            <a:r>
              <a:rPr lang="zh-CN" altLang="en-US"/>
              <a:t>图片剪裁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案例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 bwMode="auto">
          <a:xfrm>
            <a:off x="479384" y="307953"/>
            <a:ext cx="11531600" cy="759884"/>
          </a:xfrm>
          <a:prstGeom prst="rect">
            <a:avLst/>
          </a:prstGeom>
          <a:noFill/>
          <a:ln>
            <a:noFill/>
          </a:ln>
        </p:spPr>
        <p:txBody>
          <a:bodyPr vert="horz" wrap="square" lIns="137160" tIns="68580" rIns="137160" bIns="68580" numCol="1" rtlCol="0" anchor="ctr" anchorCtr="0" compatLnSpc="1">
            <a:normAutofit/>
          </a:bodyPr>
          <a:lstStyle/>
          <a:p>
            <a:pPr defTabSz="1370965">
              <a:spcBef>
                <a:spcPct val="0"/>
              </a:spcBef>
              <a:defRPr/>
            </a:pPr>
            <a:r>
              <a:rPr lang="zh-CN" altLang="en-US" sz="3735" b="1" dirty="0">
                <a:solidFill>
                  <a:schemeClr val="accent5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上章回顾</a:t>
            </a:r>
            <a:endParaRPr lang="zh-CN" altLang="en-US" sz="3735" b="1" dirty="0">
              <a:solidFill>
                <a:schemeClr val="accent5">
                  <a:lumMod val="7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23392" y="1412101"/>
            <a:ext cx="105611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文件上传</a:t>
            </a:r>
            <a:endParaRPr kumimoji="1"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文件下载</a:t>
            </a:r>
            <a:endParaRPr kumimoji="1" lang="zh-CN" altLang="en-US" sz="2665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 bwMode="auto">
          <a:xfrm>
            <a:off x="488909" y="393678"/>
            <a:ext cx="11531600" cy="759884"/>
          </a:xfrm>
          <a:prstGeom prst="rect">
            <a:avLst/>
          </a:prstGeom>
          <a:noFill/>
          <a:ln>
            <a:noFill/>
          </a:ln>
        </p:spPr>
        <p:txBody>
          <a:bodyPr vert="horz" wrap="square" lIns="137160" tIns="68580" rIns="137160" bIns="68580" numCol="1" rtlCol="0" anchor="ctr" anchorCtr="0" compatLnSpc="1">
            <a:normAutofit/>
          </a:bodyPr>
          <a:lstStyle/>
          <a:p>
            <a:pPr defTabSz="1370965">
              <a:spcBef>
                <a:spcPct val="0"/>
              </a:spcBef>
              <a:defRPr/>
            </a:pPr>
            <a:r>
              <a:rPr lang="zh-CN" altLang="en-US" sz="3735" b="1" dirty="0">
                <a:solidFill>
                  <a:schemeClr val="accent5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本章重点</a:t>
            </a:r>
            <a:endParaRPr lang="zh-CN" altLang="en-US" sz="3735" b="1" dirty="0">
              <a:solidFill>
                <a:schemeClr val="accent5">
                  <a:lumMod val="7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623392" y="1220755"/>
            <a:ext cx="105611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GD</a:t>
            </a: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函数库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验证码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水印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缩略图</a:t>
            </a:r>
            <a:endParaRPr kumimoji="1" lang="zh-CN" altLang="en-US" sz="2665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 bwMode="auto">
          <a:xfrm>
            <a:off x="330159" y="161902"/>
            <a:ext cx="11531600" cy="759884"/>
          </a:xfrm>
          <a:prstGeom prst="rect">
            <a:avLst/>
          </a:prstGeom>
          <a:noFill/>
          <a:ln>
            <a:noFill/>
          </a:ln>
        </p:spPr>
        <p:txBody>
          <a:bodyPr vert="horz" wrap="square" lIns="137160" tIns="68580" rIns="137160" bIns="68580" numCol="1" rtlCol="0" anchor="ctr" anchorCtr="0" compatLnSpc="1">
            <a:normAutofit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735" b="1" i="0" u="none" strike="noStrike" kern="1200" cap="none" spc="0" normalizeH="0" baseline="0" noProof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</a:t>
            </a:r>
            <a:r>
              <a:rPr lang="en-US" altLang="zh-CN" sz="3735" b="1" smtClean="0">
                <a:solidFill>
                  <a:schemeClr val="accent5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GD</a:t>
            </a:r>
            <a:r>
              <a:rPr lang="zh-CN" altLang="en-US" sz="3735" b="1" smtClean="0">
                <a:solidFill>
                  <a:schemeClr val="accent5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函数库</a:t>
            </a:r>
            <a:endParaRPr kumimoji="0" lang="zh-CN" altLang="en-US" sz="3735" b="1" i="0" u="none" strike="noStrike" kern="1200" cap="none" spc="0" normalizeH="0" baseline="0" noProof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5280" y="1124373"/>
            <a:ext cx="10833947" cy="6189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sz="2665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r>
              <a:rPr sz="2665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PHP </a:t>
            </a:r>
            <a:r>
              <a:rPr sz="2665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图像处理函数，需要加载</a:t>
            </a:r>
            <a:r>
              <a:rPr sz="2665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GD </a:t>
            </a:r>
            <a:r>
              <a:rPr sz="2665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支持库</a:t>
            </a:r>
            <a:r>
              <a:rPr sz="2665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r>
              <a:rPr sz="2665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请确定</a:t>
            </a:r>
            <a:r>
              <a:rPr sz="2665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sz="2665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php.ini</a:t>
            </a:r>
            <a:r>
              <a:rPr sz="2665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sz="2665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开启</a:t>
            </a:r>
            <a:r>
              <a:rPr sz="2665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GD 库</a:t>
            </a:r>
            <a:r>
              <a:rPr lang="zh-CN" sz="2665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扩展</a:t>
            </a:r>
            <a:r>
              <a:rPr sz="2665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sz="2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extension_dir = "F:/wamp/php-5.4.45/ext"</a:t>
            </a:r>
            <a:endParaRPr sz="2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extension = php_gd2.dll</a:t>
            </a:r>
            <a:endParaRPr sz="2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en-GB" altLang="en-US" sz="2665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使用 </a:t>
            </a:r>
            <a:r>
              <a:rPr kumimoji="1" lang="en-US" altLang="en-GB" sz="2665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php</a:t>
            </a:r>
            <a:r>
              <a:rPr kumimoji="1" lang="en-GB" altLang="en-US" sz="2665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info() 函数可以查看当前安装的 GD 库的信息</a:t>
            </a:r>
            <a:endParaRPr kumimoji="1" lang="en-GB" altLang="en-US" sz="2665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en-GB" altLang="en-US" sz="266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使用 gd_info() 函数可以查看当前安装的 GD 库的信息</a:t>
            </a:r>
            <a:endParaRPr kumimoji="1" lang="en-GB" altLang="en-US" sz="2665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ü"/>
            </a:pPr>
            <a:r>
              <a:rPr kumimoji="1" lang="en-GB" altLang="en-US" sz="2665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array </a:t>
            </a:r>
            <a:r>
              <a:rPr kumimoji="1" lang="en-GB" altLang="en-US" sz="2665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gd_info ()</a:t>
            </a:r>
            <a:endParaRPr kumimoji="1" lang="en-GB" altLang="en-US" sz="2665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1" indent="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None/>
            </a:pPr>
            <a:endParaRPr kumimoji="1" lang="en-GB" altLang="en-US" sz="2665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indent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kumimoji="1" lang="en-US" altLang="zh-CN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</a:t>
            </a:r>
            <a:endParaRPr kumimoji="1" lang="en-US" altLang="zh-CN" sz="32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endParaRPr kumimoji="1" lang="zh-CN" altLang="en-US" sz="2665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 GD</a:t>
            </a:r>
            <a:r>
              <a:rPr lang="zh-CN" altLang="en-US"/>
              <a:t>库图像处理基本步骤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624840" y="1317413"/>
            <a:ext cx="10469880" cy="3799871"/>
          </a:xfrm>
        </p:spPr>
        <p:txBody>
          <a:bodyPr>
            <a:normAutofit/>
          </a:bodyPr>
          <a:lstStyle/>
          <a:p>
            <a:r>
              <a:rPr lang="zh-CN" altLang="zh-CN" sz="2665" dirty="0">
                <a:sym typeface="+mn-ea"/>
              </a:rPr>
              <a:t>创建图像资源（创建画布）</a:t>
            </a:r>
            <a:endParaRPr lang="zh-CN" altLang="zh-CN" sz="2665" dirty="0">
              <a:sym typeface="+mn-ea"/>
            </a:endParaRPr>
          </a:p>
          <a:p>
            <a:r>
              <a:rPr lang="zh-CN" altLang="en-US" sz="2665" dirty="0">
                <a:sym typeface="+mn-ea"/>
              </a:rPr>
              <a:t>操作图像资源 </a:t>
            </a:r>
            <a:endParaRPr lang="zh-CN" altLang="en-US" sz="2665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画文字、画点、画线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缩放、剪裁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旋转、翻转</a:t>
            </a:r>
            <a:endParaRPr lang="zh-CN" altLang="en-US" dirty="0">
              <a:sym typeface="+mn-ea"/>
            </a:endParaRPr>
          </a:p>
          <a:p>
            <a:r>
              <a:rPr lang="zh-CN" altLang="en-US" sz="2665" dirty="0"/>
              <a:t>输出最终图像</a:t>
            </a:r>
            <a:endParaRPr lang="zh-CN" altLang="en-US" sz="2665" dirty="0"/>
          </a:p>
          <a:p>
            <a:r>
              <a:rPr lang="zh-CN" altLang="en-US" sz="2665" dirty="0"/>
              <a:t>销毁图像资源</a:t>
            </a:r>
            <a:endParaRPr lang="zh-CN" altLang="en-US" sz="2665" dirty="0"/>
          </a:p>
          <a:p>
            <a:pPr marL="0" indent="0">
              <a:buNone/>
            </a:pP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623147" y="646007"/>
            <a:ext cx="10869507" cy="57378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dirty="0"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ym typeface="+mn-ea"/>
              </a:rPr>
              <a:t>resource 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imagecreatetruecolor</a:t>
            </a:r>
            <a:r>
              <a:rPr lang="zh-CN" altLang="en-US" dirty="0">
                <a:sym typeface="+mn-ea"/>
              </a:rPr>
              <a:t> ( int $width , int $height )   新建一</a:t>
            </a:r>
            <a:r>
              <a:rPr lang="zh-CN" altLang="en-US" dirty="0" smtClean="0">
                <a:sym typeface="+mn-ea"/>
              </a:rPr>
              <a:t>个真彩色</a:t>
            </a:r>
            <a:r>
              <a:rPr lang="zh-CN" altLang="en-US" dirty="0">
                <a:sym typeface="+mn-ea"/>
              </a:rPr>
              <a:t>图像资源，默认为黑色背景</a:t>
            </a:r>
            <a:endParaRPr lang="zh-CN" altLang="en-US" sz="2665" dirty="0"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ym typeface="+mn-ea"/>
              </a:rPr>
              <a:t>int </a:t>
            </a:r>
            <a:r>
              <a:rPr lang="zh-CN" altLang="en-US" b="1" dirty="0" smtClean="0">
                <a:solidFill>
                  <a:srgbClr val="FF0000"/>
                </a:solidFill>
                <a:sym typeface="+mn-ea"/>
              </a:rPr>
              <a:t>imagecolorallocate </a:t>
            </a:r>
            <a:r>
              <a:rPr lang="zh-CN" altLang="en-US" dirty="0">
                <a:sym typeface="+mn-ea"/>
              </a:rPr>
              <a:t>( resource $image , int $red , int $green , int $blue ) 为图像分配颜</a:t>
            </a:r>
            <a:r>
              <a:rPr lang="zh-CN" altLang="en-US" dirty="0" smtClean="0">
                <a:sym typeface="+mn-ea"/>
              </a:rPr>
              <a:t>色</a:t>
            </a:r>
            <a:r>
              <a:rPr lang="en-US" altLang="zh-CN" dirty="0" smtClean="0">
                <a:sym typeface="+mn-ea"/>
              </a:rPr>
              <a:t>,0-255</a:t>
            </a:r>
            <a:endParaRPr lang="zh-CN" altLang="en-US" sz="2665" dirty="0"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ym typeface="+mn-ea"/>
              </a:rPr>
              <a:t>int 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imagecolorallocatealpha </a:t>
            </a:r>
            <a:r>
              <a:rPr lang="zh-CN" altLang="en-US" dirty="0">
                <a:sym typeface="+mn-ea"/>
              </a:rPr>
              <a:t>( resource $image , int $red , int $green , int $blue , int $alpha )</a:t>
            </a:r>
            <a:endParaRPr lang="zh-CN" altLang="en-US" dirty="0">
              <a:sym typeface="+mn-ea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sym typeface="+mn-ea"/>
              </a:rPr>
              <a:t>为图像配置颜色</a:t>
            </a:r>
            <a:r>
              <a:rPr lang="en-US" altLang="zh-CN" dirty="0">
                <a:sym typeface="+mn-ea"/>
              </a:rPr>
              <a:t>+</a:t>
            </a:r>
            <a:r>
              <a:rPr lang="zh-CN" altLang="en-US" dirty="0">
                <a:sym typeface="+mn-ea"/>
              </a:rPr>
              <a:t>透明度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 smtClean="0">
                <a:sym typeface="+mn-ea"/>
              </a:rPr>
              <a:t>0-127),</a:t>
            </a:r>
            <a:r>
              <a:rPr lang="zh-CN" altLang="en-US" dirty="0" smtClean="0">
                <a:sym typeface="+mn-ea"/>
              </a:rPr>
              <a:t>保存时需图像格式支持透明度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2.1 </a:t>
            </a:r>
            <a:r>
              <a:rPr lang="zh-CN" altLang="en-US"/>
              <a:t>建图与配色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35280" y="1028700"/>
            <a:ext cx="11363960" cy="5005705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zh-CN" altLang="en-US" sz="2665" dirty="0"/>
              <a:t>bool </a:t>
            </a:r>
            <a:r>
              <a:rPr lang="zh-CN" altLang="en-US" sz="2665" b="1" dirty="0">
                <a:solidFill>
                  <a:srgbClr val="FF0000"/>
                </a:solidFill>
              </a:rPr>
              <a:t>imagefill </a:t>
            </a:r>
            <a:r>
              <a:rPr lang="zh-CN" altLang="en-US" sz="2665" dirty="0"/>
              <a:t>( resource $image , int $x , int $y , int $color ) </a:t>
            </a:r>
            <a:endParaRPr lang="zh-CN" altLang="en-US" sz="2665" dirty="0"/>
          </a:p>
          <a:p>
            <a:pPr lvl="1">
              <a:lnSpc>
                <a:spcPct val="170000"/>
              </a:lnSpc>
            </a:pPr>
            <a:r>
              <a:rPr lang="zh-CN" altLang="en-US" dirty="0"/>
              <a:t>image 图像的坐标 x，y（图像左上角为 0, 0）处用 color 颜色执行区域填充</a:t>
            </a:r>
            <a:endParaRPr lang="zh-CN" altLang="en-US" dirty="0"/>
          </a:p>
          <a:p>
            <a:pPr>
              <a:lnSpc>
                <a:spcPct val="170000"/>
              </a:lnSpc>
            </a:pPr>
            <a:r>
              <a:rPr lang="en-US" altLang="zh-CN" sz="2400" dirty="0" err="1"/>
              <a:t>bool</a:t>
            </a:r>
            <a:r>
              <a:rPr lang="en-US" altLang="zh-CN" sz="2400" dirty="0"/>
              <a:t> </a:t>
            </a:r>
            <a:r>
              <a:rPr lang="en-US" altLang="zh-CN" sz="2400" b="1" dirty="0" err="1">
                <a:solidFill>
                  <a:srgbClr val="FF0000"/>
                </a:solidFill>
              </a:rPr>
              <a:t>imagesavealpha</a:t>
            </a:r>
            <a:r>
              <a:rPr lang="en-US" altLang="zh-CN" sz="2400" dirty="0"/>
              <a:t> ( resource $image , </a:t>
            </a:r>
            <a:r>
              <a:rPr lang="en-US" altLang="zh-CN" sz="2400" dirty="0" err="1"/>
              <a:t>bool</a:t>
            </a:r>
            <a:r>
              <a:rPr lang="en-US" altLang="zh-CN" sz="2400" dirty="0"/>
              <a:t> $</a:t>
            </a:r>
            <a:r>
              <a:rPr lang="en-US" altLang="zh-CN" sz="2400" dirty="0" err="1"/>
              <a:t>saveflag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pPr lvl="1">
              <a:lnSpc>
                <a:spcPct val="170000"/>
              </a:lnSpc>
            </a:pPr>
            <a:r>
              <a:rPr lang="zh-CN" altLang="en-US" dirty="0"/>
              <a:t>设置标记以在保存 </a:t>
            </a:r>
            <a:r>
              <a:rPr lang="en-US" altLang="zh-CN" dirty="0"/>
              <a:t>PNG </a:t>
            </a:r>
            <a:r>
              <a:rPr lang="zh-CN" altLang="en-US" dirty="0"/>
              <a:t>图像时保存完整的 </a:t>
            </a:r>
            <a:r>
              <a:rPr lang="en-US" altLang="zh-CN" dirty="0"/>
              <a:t>alpha </a:t>
            </a:r>
            <a:r>
              <a:rPr lang="zh-CN" altLang="en-US" dirty="0"/>
              <a:t>通道信息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填充背景色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47675" y="820420"/>
            <a:ext cx="10896600" cy="5676900"/>
          </a:xfrm>
        </p:spPr>
        <p:txBody>
          <a:bodyPr>
            <a:normAutofit fontScale="87500" lnSpcReduction="20000"/>
          </a:bodyPr>
          <a:lstStyle/>
          <a:p>
            <a:pPr>
              <a:lnSpc>
                <a:spcPct val="140000"/>
              </a:lnSpc>
            </a:pPr>
            <a:r>
              <a:rPr lang="zh-CN" altLang="en-US" dirty="0"/>
              <a:t>bool </a:t>
            </a:r>
            <a:r>
              <a:rPr lang="zh-CN" altLang="en-US" b="1" dirty="0">
                <a:solidFill>
                  <a:srgbClr val="FF0000"/>
                </a:solidFill>
              </a:rPr>
              <a:t>imagechar</a:t>
            </a:r>
            <a:r>
              <a:rPr lang="zh-CN" altLang="en-US" dirty="0"/>
              <a:t>(resource $image,int $fontsize,int $x,int $y,string $char,int $color) 水平绘制单个字符  </a:t>
            </a:r>
            <a:r>
              <a:rPr lang="en-US" altLang="zh-CN" dirty="0" err="1"/>
              <a:t>fontsize</a:t>
            </a:r>
            <a:r>
              <a:rPr lang="zh-CN" altLang="en-US" dirty="0"/>
              <a:t>范围</a:t>
            </a:r>
            <a:r>
              <a:rPr lang="en-US" altLang="zh-CN" dirty="0"/>
              <a:t>1-5</a:t>
            </a:r>
            <a:endParaRPr lang="en-US" altLang="zh-CN" sz="2665" dirty="0"/>
          </a:p>
          <a:p>
            <a:pPr>
              <a:lnSpc>
                <a:spcPct val="140000"/>
              </a:lnSpc>
            </a:pPr>
            <a:r>
              <a:rPr lang="zh-CN" altLang="en-US" dirty="0"/>
              <a:t>bool </a:t>
            </a:r>
            <a:r>
              <a:rPr lang="zh-CN" altLang="en-US" b="1" dirty="0" smtClean="0">
                <a:solidFill>
                  <a:srgbClr val="FF0000"/>
                </a:solidFill>
              </a:rPr>
              <a:t>imagecharup</a:t>
            </a:r>
            <a:r>
              <a:rPr lang="zh-CN" altLang="en-US" dirty="0" smtClean="0"/>
              <a:t>(resource </a:t>
            </a:r>
            <a:r>
              <a:rPr lang="zh-CN" altLang="en-US" dirty="0"/>
              <a:t>$image,int $fontsize,int $x,int $y,string $char,int $color) 垂直绘制单个字符</a:t>
            </a:r>
            <a:endParaRPr lang="zh-CN" altLang="en-US" dirty="0"/>
          </a:p>
          <a:p>
            <a:pPr>
              <a:lnSpc>
                <a:spcPct val="140000"/>
              </a:lnSpc>
            </a:pPr>
            <a:r>
              <a:rPr lang="zh-CN" altLang="en-US" dirty="0"/>
              <a:t>bool </a:t>
            </a:r>
            <a:r>
              <a:rPr lang="zh-CN" altLang="en-US" b="1" dirty="0">
                <a:solidFill>
                  <a:srgbClr val="FF0000"/>
                </a:solidFill>
              </a:rPr>
              <a:t>imagestring</a:t>
            </a:r>
            <a:r>
              <a:rPr lang="zh-CN" altLang="en-US" dirty="0"/>
              <a:t>(resource $image,int $fontsize,int $x,int $y,string $char,int $color) 水平绘制字符</a:t>
            </a:r>
            <a:endParaRPr lang="zh-CN" altLang="en-US" dirty="0"/>
          </a:p>
          <a:p>
            <a:pPr>
              <a:lnSpc>
                <a:spcPct val="140000"/>
              </a:lnSpc>
            </a:pPr>
            <a:r>
              <a:rPr lang="zh-CN" altLang="en-US" dirty="0"/>
              <a:t>bool </a:t>
            </a:r>
            <a:r>
              <a:rPr lang="zh-CN" altLang="en-US" b="1" dirty="0">
                <a:solidFill>
                  <a:srgbClr val="FF0000"/>
                </a:solidFill>
              </a:rPr>
              <a:t>imagestringup</a:t>
            </a:r>
            <a:r>
              <a:rPr lang="zh-CN" altLang="en-US" dirty="0"/>
              <a:t>(resource $image,int $fontsize,int $x,int $y,string $char,int $color)  垂直绘制字符</a:t>
            </a:r>
            <a:endParaRPr lang="zh-CN" altLang="en-US" dirty="0"/>
          </a:p>
          <a:p>
            <a:pPr>
              <a:lnSpc>
                <a:spcPct val="140000"/>
              </a:lnSpc>
            </a:pPr>
            <a:r>
              <a:rPr lang="zh-CN" altLang="en-US" dirty="0"/>
              <a:t>array </a:t>
            </a:r>
            <a:r>
              <a:rPr lang="zh-CN" altLang="en-US" b="1" dirty="0">
                <a:solidFill>
                  <a:srgbClr val="FF0000"/>
                </a:solidFill>
              </a:rPr>
              <a:t>imagettftext</a:t>
            </a:r>
            <a:r>
              <a:rPr lang="zh-CN" altLang="en-US" dirty="0"/>
              <a:t>(resource $image,float $fontsize,float $angle,int $x,int $y,int $color,string $fontfile,string $text)  使用TrueType字体绘制文本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绘制字符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624840" y="1319107"/>
            <a:ext cx="11060853" cy="4124113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zh-CN" altLang="en-US" sz="2665" dirty="0"/>
              <a:t>bool </a:t>
            </a:r>
            <a:r>
              <a:rPr lang="zh-CN" altLang="en-US" sz="2665" b="1" dirty="0">
                <a:solidFill>
                  <a:srgbClr val="FF0000"/>
                </a:solidFill>
              </a:rPr>
              <a:t>imagesetpixel</a:t>
            </a:r>
            <a:r>
              <a:rPr lang="zh-CN" altLang="en-US" sz="2665" dirty="0"/>
              <a:t>(resource $image,int $x,int $y,int $color)  绘制单个像素点</a:t>
            </a:r>
            <a:endParaRPr lang="zh-CN" altLang="en-US" sz="2665" dirty="0"/>
          </a:p>
          <a:p>
            <a:pPr>
              <a:lnSpc>
                <a:spcPct val="170000"/>
              </a:lnSpc>
            </a:pPr>
            <a:r>
              <a:rPr lang="zh-CN" altLang="en-US" sz="2665" dirty="0"/>
              <a:t>bool </a:t>
            </a:r>
            <a:r>
              <a:rPr lang="zh-CN" altLang="en-US" sz="2665" b="1" dirty="0">
                <a:solidFill>
                  <a:srgbClr val="FF0000"/>
                </a:solidFill>
              </a:rPr>
              <a:t>imageline</a:t>
            </a:r>
            <a:r>
              <a:rPr lang="zh-CN" altLang="en-US" sz="2665" dirty="0"/>
              <a:t>(resource $image,int $x1,int $y1,int $x2,int $y2,int $color) 绘制线段</a:t>
            </a:r>
            <a:endParaRPr lang="zh-CN" altLang="en-US" sz="2665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 </a:t>
            </a:r>
            <a:r>
              <a:rPr lang="zh-CN" altLang="en-US" dirty="0"/>
              <a:t>绘制</a:t>
            </a:r>
            <a:r>
              <a:rPr lang="zh-CN" altLang="en-US" dirty="0" smtClean="0"/>
              <a:t>点、线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云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云和</Template>
  <TotalTime>0</TotalTime>
  <Words>2797</Words>
  <Application>WPS 演示</Application>
  <PresentationFormat>自定义</PresentationFormat>
  <Paragraphs>137</Paragraphs>
  <Slides>19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Heiti SC Light</vt:lpstr>
      <vt:lpstr>Wingdings</vt:lpstr>
      <vt:lpstr>Arial</vt:lpstr>
      <vt:lpstr>Calibri</vt:lpstr>
      <vt:lpstr>Impact</vt:lpstr>
      <vt:lpstr>Franklin Gothic Medium</vt:lpstr>
      <vt:lpstr>Arial Unicode MS</vt:lpstr>
      <vt:lpstr>云和</vt:lpstr>
      <vt:lpstr>PowerPoint 演示文稿</vt:lpstr>
      <vt:lpstr>PowerPoint 演示文稿</vt:lpstr>
      <vt:lpstr>PowerPoint 演示文稿</vt:lpstr>
      <vt:lpstr>PowerPoint 演示文稿</vt:lpstr>
      <vt:lpstr>2 GD库图像处理基本步骤</vt:lpstr>
      <vt:lpstr>2.1 建图与配色</vt:lpstr>
      <vt:lpstr>2.2 填充背景色</vt:lpstr>
      <vt:lpstr>2.3 绘制字符</vt:lpstr>
      <vt:lpstr>2.4 绘制点、线</vt:lpstr>
      <vt:lpstr>2.6 输出图像到浏览器</vt:lpstr>
      <vt:lpstr>2.7 销毁图像资源 </vt:lpstr>
      <vt:lpstr>案例：</vt:lpstr>
      <vt:lpstr>2.5 获取图像的相关信息</vt:lpstr>
      <vt:lpstr>2.6 由图片文件创建图像资源</vt:lpstr>
      <vt:lpstr>2.7 拷贝并合并图像</vt:lpstr>
      <vt:lpstr>案例</vt:lpstr>
      <vt:lpstr>2.8 重采样拷贝部分图像并调整大小</vt:lpstr>
      <vt:lpstr>案例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120</cp:revision>
  <dcterms:created xsi:type="dcterms:W3CDTF">2016-09-06T02:25:00Z</dcterms:created>
  <dcterms:modified xsi:type="dcterms:W3CDTF">2019-08-01T07:57:20Z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2052-10.8.0.6423</vt:lpwstr>
  </property>
</Properties>
</file>