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62" r:id="rId6"/>
    <p:sldId id="291" r:id="rId7"/>
    <p:sldId id="293" r:id="rId8"/>
    <p:sldId id="263" r:id="rId9"/>
    <p:sldId id="264" r:id="rId10"/>
    <p:sldId id="265" r:id="rId11"/>
    <p:sldId id="299" r:id="rId12"/>
    <p:sldId id="267" r:id="rId13"/>
    <p:sldId id="275" r:id="rId14"/>
    <p:sldId id="276" r:id="rId15"/>
    <p:sldId id="277" r:id="rId16"/>
    <p:sldId id="278" r:id="rId17"/>
    <p:sldId id="325" r:id="rId18"/>
    <p:sldId id="326" r:id="rId19"/>
    <p:sldId id="327" r:id="rId20"/>
    <p:sldId id="328" r:id="rId21"/>
    <p:sldId id="329" r:id="rId22"/>
    <p:sldId id="330" r:id="rId23"/>
    <p:sldId id="332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346" r:id="rId33"/>
    <p:sldId id="288" r:id="rId34"/>
    <p:sldId id="289" r:id="rId35"/>
    <p:sldId id="290" r:id="rId36"/>
    <p:sldId id="260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99883" autoAdjust="0"/>
  </p:normalViewPr>
  <p:slideViewPr>
    <p:cSldViewPr snapToGrid="0" snapToObjects="1">
      <p:cViewPr>
        <p:scale>
          <a:sx n="125" d="100"/>
          <a:sy n="125" d="100"/>
        </p:scale>
        <p:origin x="-342" y="66"/>
      </p:cViewPr>
      <p:guideLst>
        <p:guide orient="horz" pos="2177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相同点：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1.truncate和不带where子句的delete、以及drop都会删除表内的数据。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2.drop、truncate都是DDL语句(数据定义语言),执行后会自动提交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[ON DELETE reference_option]</a:t>
            </a:r>
            <a:endParaRPr lang="zh-CN" altLang="en-US"/>
          </a:p>
          <a:p>
            <a:r>
              <a:rPr lang="zh-CN" altLang="en-US"/>
              <a:t>[ON UPDATE reference_option]</a:t>
            </a:r>
            <a:endParaRPr lang="zh-CN" altLang="en-US"/>
          </a:p>
          <a:p>
            <a:r>
              <a:rPr lang="zh-CN" altLang="en-US"/>
              <a:t>reference_option:</a:t>
            </a:r>
            <a:endParaRPr lang="zh-CN" altLang="en-US"/>
          </a:p>
          <a:p>
            <a:r>
              <a:rPr lang="zh-CN" altLang="en-US"/>
              <a:t>RESTRICT | CASCADE | SET NULL | NO ACTION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如果子表试图创建一个在父表中不存在的外键值，InnoDB会拒绝任何INSERT或UPDATE操作。如果父表试图UPDATE或者DELETE任何子表中存在或匹配的外键值，最终动作取决于外键约束定义中的ON UPDATE和ON DELETE选项。InnoDB支持5种不同的动作，如果没有指定ON DELETE或者ON UPDATE，默认的动作为RESTRICT: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1. CASCADE: 从父表中删除或更新对应的行，同时自动的删除或更新自表中匹配的行。ON DELETE CANSCADE和ON UPDATE CANSCADE都被InnoDB所支持。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2. SET NULL: 从父表中删除或更新对应的行，同时将子表中的外键列设为空。注意，这些在外键列没有被设为NOT NULL时才有效。ON DELETE SET NULL和ON UPDATE SET SET NULL都被InnoDB所支持。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3. NO ACTION: InnoDB拒绝删除或者更新父表。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4. RESTRICT: 拒绝删除或者更新父表。指定RESTRICT（或者NO ACTION）和忽略ON DELETE或者ON UPDATE选项的效果是一样的。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5. SET DEFAULT: InnoDB目前不支持。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外键约束使用最多的两种情况：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1）父表更新时子表也更新，父表删除时如果子表有匹配的项，删除失败；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2）父表更新时子表也更新，父表删除时子表匹配的项也删除。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前一种情况，在外键定义中，我们使用ON UPDATE CASCADE ON DELETE RESTRICT；</a:t>
            </a:r>
            <a:endParaRPr lang="zh-CN" altLang="en-US"/>
          </a:p>
          <a:p>
            <a:r>
              <a:rPr lang="zh-CN" altLang="en-US"/>
              <a:t>  后一种情况，可以使用ON UPDATE CASCADE ON DELETE CASCADE。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1795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503660" y="653986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7542" y="3226912"/>
            <a:ext cx="8889365" cy="139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8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数据库基础</a:t>
            </a:r>
            <a:endParaRPr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588645" y="1077595"/>
            <a:ext cx="11320780" cy="4966335"/>
          </a:xfrm>
          <a:prstGeom prst="rect">
            <a:avLst/>
          </a:prstGeom>
        </p:spPr>
        <p:txBody>
          <a:bodyPr>
            <a:normAutofit fontScale="95000"/>
          </a:bodyPr>
          <a:lstStyle/>
          <a:p>
            <a:pPr marL="0" indent="0">
              <a:lnSpc>
                <a:spcPct val="140000"/>
              </a:lnSpc>
            </a:pPr>
            <a:r>
              <a:rPr lang="en-US" altLang="zh-CN" dirty="0" err="1"/>
              <a:t>MySQL</a:t>
            </a:r>
            <a:r>
              <a:rPr lang="zh-CN" altLang="zh-CN" dirty="0"/>
              <a:t>采用</a:t>
            </a:r>
            <a:r>
              <a:rPr lang="zh-CN" altLang="zh-CN" b="1" dirty="0">
                <a:solidFill>
                  <a:srgbClr val="FF0000"/>
                </a:solidFill>
              </a:rPr>
              <a:t>结构化查询语言</a:t>
            </a:r>
            <a:r>
              <a:rPr lang="en-US" altLang="zh-CN" dirty="0"/>
              <a:t>SQL (Structured Query Language)</a:t>
            </a:r>
            <a:r>
              <a:rPr lang="en-US" altLang="zh-CN" dirty="0" err="1"/>
              <a:t>语言</a:t>
            </a:r>
            <a:r>
              <a:rPr lang="zh-CN" altLang="en-US" dirty="0"/>
              <a:t>来操作数据库</a:t>
            </a:r>
            <a:endParaRPr lang="zh-CN" altLang="en-US" dirty="0"/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SQL</a:t>
            </a:r>
            <a:r>
              <a:rPr lang="zh-CN" altLang="en-US" b="1" dirty="0">
                <a:solidFill>
                  <a:srgbClr val="FF0000"/>
                </a:solidFill>
              </a:rPr>
              <a:t>语句必须以 </a:t>
            </a:r>
            <a:r>
              <a:rPr lang="en-US" altLang="zh-CN" b="1" dirty="0">
                <a:solidFill>
                  <a:srgbClr val="FF0000"/>
                </a:solidFill>
              </a:rPr>
              <a:t>; </a:t>
            </a:r>
            <a:r>
              <a:rPr lang="zh-CN" altLang="en-US" b="1" dirty="0">
                <a:solidFill>
                  <a:srgbClr val="FF0000"/>
                </a:solidFill>
              </a:rPr>
              <a:t>结束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语句分类</a:t>
            </a:r>
            <a:endParaRPr lang="zh-CN" altLang="en-US" dirty="0"/>
          </a:p>
          <a:p>
            <a:pPr lvl="1">
              <a:lnSpc>
                <a:spcPct val="14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DDL</a:t>
            </a:r>
            <a:r>
              <a:rPr lang="en-US" altLang="zh-CN" dirty="0"/>
              <a:t>(</a:t>
            </a:r>
            <a:r>
              <a:rPr lang="en-US" altLang="zh-CN" dirty="0" err="1"/>
              <a:t>数据定义语言</a:t>
            </a:r>
            <a:r>
              <a:rPr lang="en-US" altLang="zh-CN" dirty="0"/>
              <a:t>): create</a:t>
            </a:r>
            <a:r>
              <a:rPr lang="zh-CN" altLang="en-US" dirty="0"/>
              <a:t>、</a:t>
            </a:r>
            <a:r>
              <a:rPr lang="en-US" altLang="zh-CN" dirty="0"/>
              <a:t>drop</a:t>
            </a:r>
            <a:r>
              <a:rPr lang="zh-CN" altLang="en-US" dirty="0"/>
              <a:t>、</a:t>
            </a:r>
            <a:r>
              <a:rPr lang="en-US" altLang="zh-CN" dirty="0" smtClean="0"/>
              <a:t>alter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DQL</a:t>
            </a:r>
            <a:r>
              <a:rPr lang="en-GB" altLang="zh-CN" dirty="0">
                <a:sym typeface="+mn-ea"/>
              </a:rPr>
              <a:t>(</a:t>
            </a:r>
            <a:r>
              <a:rPr lang="zh-CN" altLang="zh-CN" dirty="0">
                <a:sym typeface="+mn-ea"/>
              </a:rPr>
              <a:t>数据查询语言</a:t>
            </a:r>
            <a:r>
              <a:rPr lang="en-GB" altLang="zh-CN" dirty="0">
                <a:sym typeface="+mn-ea"/>
              </a:rPr>
              <a:t>)</a:t>
            </a:r>
            <a:r>
              <a:rPr lang="en-US" altLang="zh-CN" dirty="0">
                <a:sym typeface="+mn-ea"/>
              </a:rPr>
              <a:t>: select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show</a:t>
            </a:r>
            <a:endParaRPr lang="en-US" altLang="zh-CN" dirty="0"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DML</a:t>
            </a:r>
            <a:r>
              <a:rPr lang="en-US" altLang="zh-CN" dirty="0"/>
              <a:t>(</a:t>
            </a:r>
            <a:r>
              <a:rPr lang="zh-CN" altLang="zh-CN" dirty="0"/>
              <a:t>数据操作语言</a:t>
            </a:r>
            <a:r>
              <a:rPr lang="en-US" altLang="zh-CN" dirty="0"/>
              <a:t>): </a:t>
            </a:r>
            <a:r>
              <a:rPr lang="en-US" altLang="zh-CN" dirty="0" smtClean="0"/>
              <a:t>insert</a:t>
            </a:r>
            <a:r>
              <a:rPr lang="zh-CN" altLang="en-US" dirty="0"/>
              <a:t>、</a:t>
            </a:r>
            <a:r>
              <a:rPr lang="en-US" altLang="zh-CN" dirty="0"/>
              <a:t>update</a:t>
            </a:r>
            <a:r>
              <a:rPr lang="zh-CN" altLang="en-US" dirty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 、</a:t>
            </a:r>
            <a:r>
              <a:rPr lang="en-US" altLang="zh-CN" dirty="0" smtClean="0"/>
              <a:t>truncate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DCL </a:t>
            </a:r>
            <a:r>
              <a:rPr lang="en-US" altLang="zh-CN" dirty="0"/>
              <a:t>(</a:t>
            </a:r>
            <a:r>
              <a:rPr lang="zh-CN" altLang="en-US" dirty="0"/>
              <a:t>数据控制语言</a:t>
            </a:r>
            <a:r>
              <a:rPr lang="en-US" altLang="zh-CN" dirty="0"/>
              <a:t>): grant</a:t>
            </a:r>
            <a:r>
              <a:rPr lang="zh-CN" altLang="en-US" dirty="0"/>
              <a:t>、</a:t>
            </a:r>
            <a:r>
              <a:rPr lang="en-US" altLang="zh-CN" dirty="0"/>
              <a:t>revoke</a:t>
            </a:r>
            <a:r>
              <a:rPr lang="zh-CN" altLang="en-US" dirty="0"/>
              <a:t>、</a:t>
            </a:r>
            <a:r>
              <a:rPr lang="en-US" altLang="zh-CN" dirty="0">
                <a:sym typeface="+mn-ea"/>
              </a:rPr>
              <a:t>begin transaction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commit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roolback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 </a:t>
            </a:r>
            <a:r>
              <a:rPr lang="en-US" altLang="zh-CN" dirty="0"/>
              <a:t>MySQL</a:t>
            </a:r>
            <a:r>
              <a:rPr lang="zh-CN" altLang="en-US" dirty="0"/>
              <a:t>语法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147" y="1318260"/>
            <a:ext cx="10861040" cy="4876800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按操作对象可分为：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数据</a:t>
            </a:r>
            <a:r>
              <a:rPr lang="zh-CN" altLang="en-US" b="1" dirty="0">
                <a:solidFill>
                  <a:srgbClr val="FF0000"/>
                </a:solidFill>
              </a:rPr>
              <a:t>库</a:t>
            </a:r>
            <a:r>
              <a:rPr lang="zh-CN" altLang="en-US" dirty="0"/>
              <a:t>操作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数据</a:t>
            </a:r>
            <a:r>
              <a:rPr lang="zh-CN" altLang="en-US" b="1" dirty="0">
                <a:solidFill>
                  <a:srgbClr val="FF0000"/>
                </a:solidFill>
              </a:rPr>
              <a:t>表</a:t>
            </a:r>
            <a:r>
              <a:rPr lang="zh-CN" altLang="en-US" dirty="0"/>
              <a:t>操作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数据</a:t>
            </a:r>
            <a:r>
              <a:rPr lang="zh-CN" altLang="en-US" b="1" dirty="0">
                <a:solidFill>
                  <a:srgbClr val="FF0000"/>
                </a:solidFill>
              </a:rPr>
              <a:t>记录</a:t>
            </a:r>
            <a:r>
              <a:rPr lang="zh-CN" altLang="en-US" dirty="0"/>
              <a:t>操作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按操作类型可分为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增加 （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reate</a:t>
            </a:r>
            <a:r>
              <a:rPr lang="zh-CN" altLang="en-US" dirty="0"/>
              <a:t>）操作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修改</a:t>
            </a:r>
            <a:r>
              <a:rPr lang="zh-CN" altLang="en-US" dirty="0">
                <a:sym typeface="+mn-ea"/>
              </a:rPr>
              <a:t> （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U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pdate</a:t>
            </a:r>
            <a:r>
              <a:rPr lang="zh-CN" altLang="en-US" dirty="0">
                <a:sym typeface="+mn-ea"/>
              </a:rPr>
              <a:t>）操作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查询</a:t>
            </a:r>
            <a:r>
              <a:rPr lang="zh-CN" altLang="en-US" dirty="0">
                <a:sym typeface="+mn-ea"/>
              </a:rPr>
              <a:t> （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R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ead</a:t>
            </a:r>
            <a:r>
              <a:rPr lang="zh-CN" altLang="en-US" dirty="0">
                <a:sym typeface="+mn-ea"/>
              </a:rPr>
              <a:t>）操作</a:t>
            </a:r>
            <a:endParaRPr lang="zh-CN" altLang="en-US" dirty="0"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sym typeface="+mn-ea"/>
              </a:rPr>
              <a:t>删除 （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D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elete</a:t>
            </a:r>
            <a:r>
              <a:rPr lang="zh-CN" altLang="en-US" dirty="0">
                <a:sym typeface="+mn-ea"/>
              </a:rPr>
              <a:t>）操作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 MySQL</a:t>
            </a:r>
            <a:r>
              <a:rPr lang="zh-CN" altLang="en-US"/>
              <a:t>操作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527474" y="933027"/>
            <a:ext cx="11346180" cy="573701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添加数据库</a:t>
            </a:r>
            <a:endParaRPr lang="zh-CN" alt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create database</a:t>
            </a:r>
            <a:r>
              <a:rPr lang="en-US" altLang="zh-CN" sz="2400" dirty="0"/>
              <a:t> [if not </a:t>
            </a:r>
            <a:r>
              <a:rPr lang="en-US" altLang="zh-CN" sz="2400" dirty="0" err="1"/>
              <a:t>exixts</a:t>
            </a:r>
            <a:r>
              <a:rPr lang="en-US" altLang="zh-CN" sz="2400" dirty="0"/>
              <a:t>] </a:t>
            </a:r>
            <a:r>
              <a:rPr lang="zh-CN" altLang="en-US" sz="2400" b="1" dirty="0">
                <a:solidFill>
                  <a:srgbClr val="FF0000"/>
                </a:solidFill>
              </a:rPr>
              <a:t>库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名 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[[default] character set </a:t>
            </a:r>
            <a:r>
              <a:rPr lang="zh-CN" altLang="en-US" sz="2400" dirty="0"/>
              <a:t>编码方式</a:t>
            </a:r>
            <a:r>
              <a:rPr lang="en-US" altLang="zh-CN" sz="2400" dirty="0"/>
              <a:t>]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查看数据库</a:t>
            </a:r>
            <a:endParaRPr lang="zh-CN" alt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show databases     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查看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MySQL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下有哪些数据库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show create database </a:t>
            </a:r>
            <a:r>
              <a:rPr lang="zh-CN" altLang="en-US" sz="2400" b="1" dirty="0">
                <a:solidFill>
                  <a:srgbClr val="FF0000"/>
                </a:solidFill>
              </a:rPr>
              <a:t>库名</a:t>
            </a:r>
            <a:r>
              <a:rPr lang="en-US" altLang="zh-CN" sz="2400" b="1" dirty="0">
                <a:solidFill>
                  <a:srgbClr val="FF0000"/>
                </a:solidFill>
              </a:rPr>
              <a:t>  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查看某个数据库的详细信息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/>
              <a:t>修改数据库</a:t>
            </a:r>
            <a:endParaRPr lang="zh-CN" alt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alter database </a:t>
            </a:r>
            <a:r>
              <a:rPr lang="zh-CN" altLang="en-US" sz="2400" b="1" dirty="0">
                <a:solidFill>
                  <a:srgbClr val="FF0000"/>
                </a:solidFill>
              </a:rPr>
              <a:t>库名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[default] </a:t>
            </a:r>
            <a:r>
              <a:rPr lang="en-US" altLang="zh-CN" sz="2400" b="1" dirty="0">
                <a:solidFill>
                  <a:srgbClr val="FF0000"/>
                </a:solidFill>
              </a:rPr>
              <a:t>character set </a:t>
            </a:r>
            <a:r>
              <a:rPr lang="zh-CN" altLang="en-US" sz="2400" b="1" dirty="0">
                <a:solidFill>
                  <a:srgbClr val="FF0000"/>
                </a:solidFill>
              </a:rPr>
              <a:t>编码方式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/>
              <a:t>删除数据库</a:t>
            </a:r>
            <a:endParaRPr lang="zh-CN" alt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drop database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[if exists] </a:t>
            </a:r>
            <a:r>
              <a:rPr lang="zh-CN" altLang="en-US" sz="2400" b="1" dirty="0">
                <a:solidFill>
                  <a:srgbClr val="FF0000"/>
                </a:solidFill>
              </a:rPr>
              <a:t>库名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6.1 </a:t>
            </a:r>
            <a:r>
              <a:rPr lang="zh-CN" altLang="en-US"/>
              <a:t>数据库操作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147" y="1124374"/>
            <a:ext cx="11060853" cy="412411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665"/>
              <a:t>操作数据表之前需要先使用数据表所在的数据库</a:t>
            </a:r>
            <a:endParaRPr lang="zh-CN" altLang="en-US" sz="2665"/>
          </a:p>
          <a:p>
            <a:pPr marL="0" indent="0">
              <a:buNone/>
            </a:pPr>
            <a:r>
              <a:rPr lang="en-US" altLang="zh-CN" sz="2665"/>
              <a:t>    </a:t>
            </a:r>
            <a:r>
              <a:rPr lang="en-US" altLang="zh-CN" sz="2665" b="1">
                <a:solidFill>
                  <a:srgbClr val="FF0000"/>
                </a:solidFill>
              </a:rPr>
              <a:t>use </a:t>
            </a:r>
            <a:r>
              <a:rPr lang="zh-CN" altLang="en-US" sz="2665" b="1">
                <a:solidFill>
                  <a:srgbClr val="FF0000"/>
                </a:solidFill>
              </a:rPr>
              <a:t>库名</a:t>
            </a:r>
            <a:endParaRPr lang="zh-CN" altLang="en-US" sz="2665" b="1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665"/>
              <a:t>数据表操作</a:t>
            </a:r>
            <a:endParaRPr lang="zh-CN" altLang="en-US" sz="2665"/>
          </a:p>
          <a:p>
            <a:pPr lvl="1">
              <a:lnSpc>
                <a:spcPct val="110000"/>
              </a:lnSpc>
            </a:pPr>
            <a:r>
              <a:rPr lang="zh-CN" altLang="en-US" sz="2280"/>
              <a:t>添加数据表</a:t>
            </a:r>
            <a:endParaRPr lang="zh-CN" altLang="en-US" sz="2280"/>
          </a:p>
          <a:p>
            <a:pPr lvl="1">
              <a:lnSpc>
                <a:spcPct val="110000"/>
              </a:lnSpc>
            </a:pPr>
            <a:r>
              <a:rPr lang="zh-CN" altLang="en-US" sz="2280"/>
              <a:t>修改数据表</a:t>
            </a:r>
            <a:endParaRPr lang="zh-CN" altLang="en-US" sz="2280"/>
          </a:p>
          <a:p>
            <a:pPr lvl="1">
              <a:lnSpc>
                <a:spcPct val="110000"/>
              </a:lnSpc>
            </a:pPr>
            <a:r>
              <a:rPr lang="zh-CN" altLang="en-US" sz="2280"/>
              <a:t>查看数据表</a:t>
            </a:r>
            <a:endParaRPr lang="zh-CN" altLang="en-US" sz="2280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3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设置客户端汉字编码</a:t>
            </a:r>
            <a:endParaRPr lang="zh-CN" altLang="en-US" sz="3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360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</a:t>
            </a:r>
            <a:r>
              <a:rPr lang="en-US" altLang="zh-CN" sz="320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names</a:t>
            </a:r>
            <a:r>
              <a:rPr lang="en-US" altLang="zh-CN" sz="320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320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汉字编码</a:t>
            </a:r>
            <a:endParaRPr lang="zh-CN" altLang="en-US" sz="3200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6.2 </a:t>
            </a:r>
            <a:r>
              <a:rPr lang="zh-CN" altLang="en-US"/>
              <a:t>数据表操作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147" y="1413087"/>
            <a:ext cx="10281920" cy="470577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create table</a:t>
            </a:r>
            <a:r>
              <a:rPr lang="en-US" altLang="zh-CN" dirty="0">
                <a:sym typeface="+mn-ea"/>
              </a:rPr>
              <a:t> [if not exists]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表名</a:t>
            </a:r>
            <a:r>
              <a:rPr lang="en-US" altLang="zh-CN" dirty="0">
                <a:sym typeface="+mn-ea"/>
              </a:rPr>
              <a:t>(</a:t>
            </a:r>
            <a:endParaRPr lang="en-US" altLang="zh-CN" dirty="0"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字段名</a:t>
            </a:r>
            <a:r>
              <a:rPr lang="zh-CN" altLang="en-US" dirty="0">
                <a:sym typeface="+mn-ea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数据类型</a:t>
            </a:r>
            <a:r>
              <a:rPr lang="zh-CN" alt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[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约束</a:t>
            </a:r>
            <a:r>
              <a:rPr lang="en-US" altLang="zh-CN" dirty="0">
                <a:sym typeface="+mn-ea"/>
              </a:rPr>
              <a:t>],</a:t>
            </a:r>
            <a:endParaRPr lang="en-US" altLang="zh-CN" dirty="0"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ym typeface="+mn-ea"/>
              </a:rPr>
              <a:t>字段名  数据类型  </a:t>
            </a:r>
            <a:r>
              <a:rPr lang="en-US" altLang="zh-CN" dirty="0">
                <a:sym typeface="+mn-ea"/>
              </a:rPr>
              <a:t>[</a:t>
            </a:r>
            <a:r>
              <a:rPr lang="zh-CN" altLang="en-US" dirty="0">
                <a:sym typeface="+mn-ea"/>
              </a:rPr>
              <a:t>约束</a:t>
            </a:r>
            <a:r>
              <a:rPr lang="en-US" altLang="zh-CN" dirty="0">
                <a:sym typeface="+mn-ea"/>
              </a:rPr>
              <a:t>],</a:t>
            </a:r>
            <a:endParaRPr lang="en-US" altLang="zh-CN" dirty="0"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ym typeface="+mn-ea"/>
              </a:rPr>
              <a:t>......</a:t>
            </a:r>
            <a:endParaRPr lang="en-US" altLang="zh-CN" dirty="0"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ym typeface="+mn-ea"/>
              </a:rPr>
              <a:t>字段名  数据类型  </a:t>
            </a:r>
            <a:r>
              <a:rPr lang="en-US" altLang="zh-CN" dirty="0">
                <a:sym typeface="+mn-ea"/>
              </a:rPr>
              <a:t>[</a:t>
            </a:r>
            <a:r>
              <a:rPr lang="zh-CN" altLang="en-US" dirty="0">
                <a:sym typeface="+mn-ea"/>
              </a:rPr>
              <a:t>约束</a:t>
            </a:r>
            <a:r>
              <a:rPr lang="en-US" altLang="zh-CN" dirty="0">
                <a:sym typeface="+mn-ea"/>
              </a:rPr>
              <a:t>]</a:t>
            </a:r>
            <a:endParaRPr lang="en-US" altLang="zh-CN" dirty="0"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ym typeface="+mn-ea"/>
              </a:rPr>
              <a:t>)[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ENGINE=INNODB DEFAULT CHARSET=utf8 collate utf8_general_ci] ;</a:t>
            </a:r>
            <a:endParaRPr lang="en-US" altLang="x-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x-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6.2.1 </a:t>
            </a:r>
            <a:r>
              <a:rPr lang="zh-CN" altLang="en-US"/>
              <a:t>添加</a:t>
            </a:r>
            <a:r>
              <a:rPr lang="zh-CN" altLang="zh-CN"/>
              <a:t>数据表</a:t>
            </a:r>
            <a:endParaRPr lang="zh-CN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994" y="1316567"/>
            <a:ext cx="10436860" cy="453305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整</a:t>
            </a:r>
            <a:r>
              <a:rPr lang="zh-CN" altLang="en-US" b="1" dirty="0" smtClean="0">
                <a:solidFill>
                  <a:srgbClr val="FF0000"/>
                </a:solidFill>
              </a:rPr>
              <a:t>型 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浮点型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字符型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r>
              <a:rPr lang="zh-CN" altLang="en-US" dirty="0"/>
              <a:t>日期</a:t>
            </a:r>
            <a:r>
              <a:rPr lang="zh-CN" altLang="en-US" dirty="0" smtClean="0"/>
              <a:t>型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zh-CN"/>
              <a:t>数据类型</a:t>
            </a:r>
            <a:endParaRPr lang="zh-CN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9856" y="-27347"/>
            <a:ext cx="10972800" cy="1143000"/>
          </a:xfrm>
        </p:spPr>
        <p:txBody>
          <a:bodyPr/>
          <a:lstStyle/>
          <a:p>
            <a:r>
              <a:rPr lang="zh-CN" altLang="en-US"/>
              <a:t>整型</a:t>
            </a:r>
            <a:endParaRPr lang="zh-CN" altLang="en-US"/>
          </a:p>
        </p:txBody>
      </p:sp>
      <p:graphicFrame>
        <p:nvGraphicFramePr>
          <p:cNvPr id="5" name="对象 4"/>
          <p:cNvGraphicFramePr/>
          <p:nvPr/>
        </p:nvGraphicFramePr>
        <p:xfrm>
          <a:off x="1096645" y="789940"/>
          <a:ext cx="8502015" cy="4491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8715375" imgH="4324350" progId="Paint.Picture">
                  <p:embed/>
                </p:oleObj>
              </mc:Choice>
              <mc:Fallback>
                <p:oleObj name="" r:id="rId1" imgW="8715375" imgH="4324350" progId="Paint.Picture">
                  <p:embed/>
                  <p:pic>
                    <p:nvPicPr>
                      <p:cNvPr id="0" name="图片 1042" descr="image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96645" y="789940"/>
                        <a:ext cx="8502015" cy="44919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96645" y="5457825"/>
            <a:ext cx="8502015" cy="4603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err="1"/>
              <a:t>int</a:t>
            </a:r>
            <a:r>
              <a:rPr lang="en-US" altLang="zh-CN" sz="2400" dirty="0"/>
              <a:t>(10</a:t>
            </a:r>
            <a:r>
              <a:rPr lang="en-US" altLang="zh-CN" sz="2400" dirty="0" smtClean="0"/>
              <a:t>)  unsigned  </a:t>
            </a:r>
            <a:r>
              <a:rPr lang="en-US" sz="2400" dirty="0" err="1" smtClean="0">
                <a:solidFill>
                  <a:schemeClr val="bg1"/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zerofill</a:t>
            </a:r>
            <a:r>
              <a:rPr lang="en-US" altLang="zh-CN" sz="2400" dirty="0" smtClean="0"/>
              <a:t>      </a:t>
            </a:r>
            <a:r>
              <a:rPr lang="en-US" altLang="zh-CN" sz="2400" dirty="0"/>
              <a:t>//</a:t>
            </a:r>
            <a:r>
              <a:rPr lang="zh-CN" altLang="zh-CN" sz="2400" dirty="0">
                <a:sym typeface="+mn-ea"/>
              </a:rPr>
              <a:t>最大</a:t>
            </a:r>
            <a:r>
              <a:rPr lang="en-US" altLang="zh-CN" sz="2400" dirty="0"/>
              <a:t>10</a:t>
            </a:r>
            <a:r>
              <a:rPr lang="zh-CN" altLang="en-US" sz="2400" dirty="0"/>
              <a:t>位数字的无符号整</a:t>
            </a:r>
            <a:r>
              <a:rPr lang="zh-CN" altLang="en-US" sz="2400" dirty="0" smtClean="0"/>
              <a:t>数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浮点型</a:t>
            </a:r>
            <a:endParaRPr lang="zh-CN" altLang="en-US"/>
          </a:p>
        </p:txBody>
      </p:sp>
      <p:graphicFrame>
        <p:nvGraphicFramePr>
          <p:cNvPr id="5" name="内容占位符 4"/>
          <p:cNvGraphicFramePr/>
          <p:nvPr>
            <p:ph sz="quarter" idx="4294967295"/>
          </p:nvPr>
        </p:nvGraphicFramePr>
        <p:xfrm>
          <a:off x="1035685" y="1221740"/>
          <a:ext cx="895794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8572500" imgH="1724025" progId="Paint.Picture">
                  <p:embed/>
                </p:oleObj>
              </mc:Choice>
              <mc:Fallback>
                <p:oleObj name="" r:id="rId1" imgW="8572500" imgH="1724025" progId="Paint.Picture">
                  <p:embed/>
                  <p:pic>
                    <p:nvPicPr>
                      <p:cNvPr id="0" name="图片 2066" descr="image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35685" y="1221740"/>
                        <a:ext cx="8957945" cy="1981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35685" y="3578860"/>
            <a:ext cx="8957945" cy="11988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float(</a:t>
            </a:r>
            <a:r>
              <a:rPr lang="zh-CN" altLang="en-US" sz="2400" dirty="0"/>
              <a:t>总位数</a:t>
            </a:r>
            <a:r>
              <a:rPr lang="en-US" altLang="zh-CN" sz="2400" dirty="0"/>
              <a:t>,</a:t>
            </a:r>
            <a:r>
              <a:rPr lang="zh-CN" altLang="en-US" sz="2400" dirty="0"/>
              <a:t>小数点后位数</a:t>
            </a:r>
            <a:r>
              <a:rPr lang="en-US" altLang="zh-CN" sz="2400" dirty="0"/>
              <a:t>)         </a:t>
            </a:r>
            <a:r>
              <a:rPr lang="zh-CN" altLang="en-US" sz="2400" dirty="0"/>
              <a:t>最大精确到小数点后</a:t>
            </a:r>
            <a:r>
              <a:rPr lang="en-US" altLang="zh-CN" sz="2400" dirty="0"/>
              <a:t>7</a:t>
            </a:r>
            <a:r>
              <a:rPr lang="zh-CN" altLang="en-US" sz="2400" dirty="0" smtClean="0"/>
              <a:t>位  </a:t>
            </a:r>
            <a:r>
              <a:rPr lang="en-US" altLang="zh-CN" sz="2400" dirty="0" smtClean="0"/>
              <a:t>float(7,2)</a:t>
            </a:r>
            <a:endParaRPr lang="zh-CN" altLang="en-US" sz="2400" dirty="0" smtClean="0"/>
          </a:p>
          <a:p>
            <a:r>
              <a:rPr lang="en-US" altLang="zh-CN" sz="2400" dirty="0" smtClean="0"/>
              <a:t>double</a:t>
            </a:r>
            <a:r>
              <a:rPr lang="en-US" altLang="zh-CN" sz="2400" dirty="0" smtClean="0">
                <a:sym typeface="+mn-ea"/>
              </a:rPr>
              <a:t>(</a:t>
            </a:r>
            <a:r>
              <a:rPr lang="zh-CN" altLang="en-US" sz="2400" dirty="0" smtClean="0">
                <a:sym typeface="+mn-ea"/>
              </a:rPr>
              <a:t>总位数</a:t>
            </a:r>
            <a:r>
              <a:rPr lang="en-US" altLang="zh-CN" sz="2400" dirty="0" smtClean="0">
                <a:sym typeface="+mn-ea"/>
              </a:rPr>
              <a:t>,</a:t>
            </a:r>
            <a:r>
              <a:rPr lang="zh-CN" altLang="en-US" sz="2400" dirty="0" smtClean="0">
                <a:sym typeface="+mn-ea"/>
              </a:rPr>
              <a:t>小数点后位数</a:t>
            </a:r>
            <a:r>
              <a:rPr lang="en-US" altLang="zh-CN" sz="2400" dirty="0" smtClean="0">
                <a:sym typeface="+mn-ea"/>
              </a:rPr>
              <a:t>)]    </a:t>
            </a:r>
            <a:r>
              <a:rPr lang="zh-CN" altLang="en-US" sz="2400" dirty="0" smtClean="0">
                <a:sym typeface="+mn-ea"/>
              </a:rPr>
              <a:t>最大精确到小数点后</a:t>
            </a:r>
            <a:r>
              <a:rPr lang="en-US" altLang="zh-CN" sz="2400" dirty="0" smtClean="0">
                <a:sym typeface="+mn-ea"/>
              </a:rPr>
              <a:t>15</a:t>
            </a:r>
            <a:r>
              <a:rPr lang="zh-CN" altLang="en-US" sz="2400" dirty="0" smtClean="0">
                <a:sym typeface="+mn-ea"/>
              </a:rPr>
              <a:t>位 </a:t>
            </a:r>
            <a:endParaRPr lang="zh-CN" altLang="en-US" sz="2400" dirty="0" smtClean="0">
              <a:sym typeface="+mn-ea"/>
            </a:endParaRPr>
          </a:p>
          <a:p>
            <a:r>
              <a:rPr lang="zh-CN" altLang="en-US" sz="2400" dirty="0" smtClean="0"/>
              <a:t>注</a:t>
            </a:r>
            <a:r>
              <a:rPr lang="zh-CN" altLang="en-US" sz="2400" dirty="0"/>
              <a:t>：超过限定长度将进行四舍五入计算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0995" y="35560"/>
            <a:ext cx="10515600" cy="1011555"/>
          </a:xfrm>
        </p:spPr>
        <p:txBody>
          <a:bodyPr/>
          <a:lstStyle/>
          <a:p>
            <a:r>
              <a:rPr lang="zh-CN" altLang="en-US" dirty="0"/>
              <a:t>字符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pic>
        <p:nvPicPr>
          <p:cNvPr id="12290" name="内容占位符 1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220" y="817880"/>
            <a:ext cx="8580120" cy="5130800"/>
          </a:xfrm>
          <a:prstGeom prst="rect">
            <a:avLst/>
          </a:prstGeom>
          <a:solidFill>
            <a:srgbClr val="FFFFFF"/>
          </a:solidFill>
          <a:ln w="9525">
            <a:noFill/>
            <a:miter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118110" y="407670"/>
            <a:ext cx="11795125" cy="562038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9600" lvl="1" indent="0" eaLnBrk="0" hangingPunct="0">
              <a:lnSpc>
                <a:spcPct val="120000"/>
              </a:lnSpc>
              <a:spcBef>
                <a:spcPct val="20000"/>
              </a:spcBef>
              <a:buSzPct val="100000"/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注意：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indent="-381000" eaLnBrk="0" hangingPunct="0">
              <a:lnSpc>
                <a:spcPct val="120000"/>
              </a:lnSpc>
              <a:spcBef>
                <a:spcPct val="20000"/>
              </a:spcBef>
              <a:buSzPct val="100000"/>
              <a:buFont typeface="Wingdings" panose="05000000000000000000" charset="0"/>
              <a:buChar char="ü"/>
            </a:pPr>
            <a:r>
              <a:rPr lang="en-US" altLang="x-non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CHAR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的长度范围在</a:t>
            </a:r>
            <a:r>
              <a:rPr lang="en-US" altLang="x-non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0~255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之间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indent="-381000" eaLnBrk="0" hangingPunct="0">
              <a:lnSpc>
                <a:spcPct val="120000"/>
              </a:lnSpc>
              <a:spcBef>
                <a:spcPct val="20000"/>
              </a:spcBef>
              <a:buSzPct val="100000"/>
              <a:buFont typeface="Wingdings" panose="05000000000000000000" charset="0"/>
              <a:buChar char="ü"/>
            </a:pPr>
            <a:r>
              <a:rPr lang="en-US" altLang="x-non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VARCHAR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类型的长度范围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0~65535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indent="-381000" eaLnBrk="0" hangingPunct="0">
              <a:lnSpc>
                <a:spcPct val="120000"/>
              </a:lnSpc>
              <a:spcBef>
                <a:spcPct val="20000"/>
              </a:spcBef>
              <a:buSzPct val="100000"/>
              <a:buFont typeface="Wingdings" panose="05000000000000000000" charset="0"/>
              <a:buChar char="ü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在使用</a:t>
            </a:r>
            <a:r>
              <a:rPr lang="en-US" altLang="x-none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CHAR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x-non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VARCHAR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类型时，当我们传入的实际的值的长度大于指定的长度，字符串会被截取至指定长度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indent="-381000" eaLnBrk="0" hangingPunct="0">
              <a:lnSpc>
                <a:spcPct val="120000"/>
              </a:lnSpc>
              <a:spcBef>
                <a:spcPct val="20000"/>
              </a:spcBef>
              <a:buSzPct val="100000"/>
              <a:buFont typeface="Wingdings" panose="05000000000000000000" charset="0"/>
              <a:buChar char="ü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在使用</a:t>
            </a:r>
            <a:r>
              <a:rPr lang="en-US" altLang="x-none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CHAR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类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型时，如果我们传入的值的长度小于指定长度，实际长度会使用空格补至指定长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度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indent="-381000" eaLnBrk="0" hangingPunct="0">
              <a:lnSpc>
                <a:spcPct val="120000"/>
              </a:lnSpc>
              <a:spcBef>
                <a:spcPct val="20000"/>
              </a:spcBef>
              <a:buSzPct val="100000"/>
              <a:buFont typeface="Wingdings" panose="05000000000000000000" charset="0"/>
              <a:buChar char="ü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在使用V</a:t>
            </a:r>
            <a:r>
              <a:rPr lang="en-US" altLang="x-non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ARCHAR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类型时，如果我们传入的值的长度小于指定长度，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实际长度即为传入字符串的长度，不会使用空格填补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indent="-381000" eaLnBrk="0" hangingPunct="0">
              <a:lnSpc>
                <a:spcPct val="120000"/>
              </a:lnSpc>
              <a:spcBef>
                <a:spcPct val="20000"/>
              </a:spcBef>
              <a:buSzPct val="100000"/>
              <a:buFont typeface="Wingdings" panose="05000000000000000000" charset="0"/>
              <a:buChar char="ü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</a:t>
            </a:r>
            <a:r>
              <a:rPr lang="en-US" altLang="x-non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HAR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要比</a:t>
            </a:r>
            <a:r>
              <a:rPr lang="en-US" altLang="x-non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VARCHAR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效率更高，但占用空间较大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indent="-381000" eaLnBrk="0" hangingPunct="0">
              <a:lnSpc>
                <a:spcPct val="120000"/>
              </a:lnSpc>
              <a:spcBef>
                <a:spcPct val="20000"/>
              </a:spcBef>
              <a:buSzPct val="100000"/>
              <a:buFont typeface="Wingdings" panose="05000000000000000000" charset="0"/>
              <a:buChar char="ü"/>
            </a:pPr>
            <a:r>
              <a:rPr lang="en-US" altLang="x-non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BLOB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x-non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TEXT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类型是可以存放任意大数据的数据类型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indent="-381000" eaLnBrk="0" hangingPunct="0">
              <a:lnSpc>
                <a:spcPct val="120000"/>
              </a:lnSpc>
              <a:spcBef>
                <a:spcPct val="20000"/>
              </a:spcBef>
              <a:buSzPct val="100000"/>
              <a:buFont typeface="Wingdings" panose="05000000000000000000" charset="0"/>
              <a:buChar char="ü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</a:t>
            </a:r>
            <a:r>
              <a:rPr lang="en-US" altLang="x-non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LOB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区分大小写，</a:t>
            </a:r>
            <a:r>
              <a:rPr lang="en-US" altLang="x-non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TEXT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不区分大小写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indent="-381000" eaLnBrk="0" hangingPunct="0">
              <a:lnSpc>
                <a:spcPct val="120000"/>
              </a:lnSpc>
              <a:spcBef>
                <a:spcPct val="20000"/>
              </a:spcBef>
              <a:buSzPct val="100000"/>
              <a:buFont typeface="Wingdings" panose="05000000000000000000" charset="0"/>
              <a:buChar char="ü"/>
            </a:pPr>
            <a:r>
              <a:rPr lang="en-US" altLang="x-non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ENUM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x-non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SET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类型是特殊的的串类型，其列值必须从固定的串集中选择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indent="-381000" eaLnBrk="0" hangingPunct="0">
              <a:lnSpc>
                <a:spcPct val="120000"/>
              </a:lnSpc>
              <a:spcBef>
                <a:spcPct val="20000"/>
              </a:spcBef>
              <a:buSzPct val="100000"/>
              <a:buFont typeface="Wingdings" panose="05000000000000000000" charset="0"/>
              <a:buChar char="ü"/>
            </a:pPr>
            <a:r>
              <a:rPr lang="en-US" altLang="x-non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ENUM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只能选择其中一个值，</a:t>
            </a:r>
            <a:r>
              <a:rPr lang="en-US" altLang="x-non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SET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可以选择多个值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1"/>
          <p:cNvSpPr txBox="1"/>
          <p:nvPr/>
        </p:nvSpPr>
        <p:spPr bwMode="auto">
          <a:xfrm>
            <a:off x="815723" y="836485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defTabSz="1370965">
              <a:spcBef>
                <a:spcPct val="0"/>
              </a:spcBef>
              <a:defRPr/>
            </a:pPr>
            <a:r>
              <a:rPr lang="zh-CN" altLang="en-US" sz="3735" b="1" dirty="0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上章回顾</a:t>
            </a:r>
            <a:endParaRPr lang="zh-CN" altLang="en-US" sz="3735" b="1" dirty="0">
              <a:solidFill>
                <a:schemeClr val="accent5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911259" y="1892161"/>
            <a:ext cx="105611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GD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函数库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验证</a:t>
            </a: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码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水印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缩略图</a:t>
            </a: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灯片编号占位符 8"/>
          <p:cNvSpPr txBox="1"/>
          <p:nvPr/>
        </p:nvSpPr>
        <p:spPr>
          <a:xfrm>
            <a:off x="8940800" y="6559552"/>
            <a:ext cx="2844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/>
          <a:p>
            <a:pPr algn="r" defTabSz="1218565">
              <a:defRPr/>
            </a:pPr>
            <a:fld id="{0C913308-F349-4B6D-A68A-DD1791B4A57B}" type="slidenum">
              <a:rPr lang="zh-CN" altLang="en-US" sz="1865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fld>
            <a:endParaRPr lang="zh-CN" altLang="en-US" sz="1865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日期型</a:t>
            </a:r>
            <a:endParaRPr lang="zh-CN" altLang="en-US"/>
          </a:p>
        </p:txBody>
      </p:sp>
      <p:pic>
        <p:nvPicPr>
          <p:cNvPr id="15362" name="内容占位符 1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" y="1151255"/>
            <a:ext cx="9502140" cy="3757295"/>
          </a:xfrm>
          <a:prstGeom prst="rect">
            <a:avLst/>
          </a:prstGeom>
          <a:solidFill>
            <a:srgbClr val="FFFFFF"/>
          </a:solidFill>
          <a:ln w="9525">
            <a:noFill/>
            <a:miter/>
          </a:ln>
        </p:spPr>
      </p:pic>
      <p:sp>
        <p:nvSpPr>
          <p:cNvPr id="5" name="文本框 4"/>
          <p:cNvSpPr txBox="1"/>
          <p:nvPr/>
        </p:nvSpPr>
        <p:spPr>
          <a:xfrm>
            <a:off x="1032510" y="4996815"/>
            <a:ext cx="9439275" cy="9772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 indent="-381000" eaLnBrk="0" hangingPunct="0">
              <a:lnSpc>
                <a:spcPct val="120000"/>
              </a:lnSpc>
              <a:spcBef>
                <a:spcPct val="20000"/>
              </a:spcBef>
              <a:buSzPct val="100000"/>
            </a:pPr>
            <a:r>
              <a:rPr lang="en-US" altLang="zh-CN" sz="2400" dirty="0">
                <a:solidFill>
                  <a:schemeClr val="bg1"/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400" dirty="0">
                <a:solidFill>
                  <a:schemeClr val="bg1"/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实际开发当中，存储日期时，我们一般使用整型来存储时间戳，这样做便于我们进行日期的</a:t>
            </a:r>
            <a:r>
              <a:rPr lang="zh-CN" altLang="en-US" sz="2400">
                <a:solidFill>
                  <a:schemeClr val="bg1"/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计</a:t>
            </a:r>
            <a:r>
              <a:rPr lang="zh-CN" altLang="en-US" sz="2400" smtClean="0">
                <a:solidFill>
                  <a:schemeClr val="bg1"/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算    </a:t>
            </a:r>
            <a:endParaRPr lang="zh-CN" altLang="en-US" sz="2400"/>
          </a:p>
        </p:txBody>
      </p:sp>
      <p:pic>
        <p:nvPicPr>
          <p:cNvPr id="6" name="图片 5" descr="office6\wpsassist\cache\A000220150320H99P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440000" flipV="1">
            <a:off x="1080347" y="5013961"/>
            <a:ext cx="454660" cy="93895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993" y="1318261"/>
            <a:ext cx="10759440" cy="522647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CN" sz="2665" dirty="0" err="1"/>
              <a:t>MySQL</a:t>
            </a:r>
            <a:r>
              <a:rPr lang="zh-CN" altLang="en-US" sz="2665" dirty="0"/>
              <a:t>数据表类型由存储引擎来决定</a:t>
            </a:r>
            <a:r>
              <a:rPr lang="en-US" altLang="zh-CN" sz="2665" dirty="0"/>
              <a:t>,</a:t>
            </a:r>
            <a:r>
              <a:rPr lang="zh-CN" altLang="en-US" sz="2665" dirty="0"/>
              <a:t>主要有：</a:t>
            </a:r>
            <a:r>
              <a:rPr lang="en-US" altLang="zh-CN" sz="2665" dirty="0" err="1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InnoDB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、</a:t>
            </a:r>
            <a:r>
              <a:rPr lang="en-US" altLang="zh-CN" sz="2665" dirty="0" err="1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MyISAM</a:t>
            </a:r>
            <a:endParaRPr lang="en-US" altLang="zh-CN" sz="2665" dirty="0" err="1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665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lvl="1"/>
            <a:r>
              <a:rPr lang="en-US" altLang="zh-CN" b="1" dirty="0" err="1">
                <a:solidFill>
                  <a:srgbClr val="FF0000"/>
                </a:solidFill>
                <a:sym typeface="+mn-ea"/>
              </a:rPr>
              <a:t>InnoDB</a:t>
            </a:r>
            <a:r>
              <a:rPr lang="zh-CN" altLang="en-US" dirty="0"/>
              <a:t> </a:t>
            </a:r>
            <a:endParaRPr lang="zh-CN" altLang="en-US" dirty="0"/>
          </a:p>
          <a:p>
            <a:pPr lvl="2"/>
            <a:r>
              <a:rPr 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支持事务</a:t>
            </a:r>
            <a:endParaRPr 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r>
              <a:rPr 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支持外键</a:t>
            </a:r>
            <a:endParaRPr 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r>
              <a:rPr 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不支持数据压缩</a:t>
            </a:r>
            <a:endParaRPr 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r>
              <a:rPr 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写速度较慢</a:t>
            </a:r>
            <a:endParaRPr 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MySQL5.5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开始支持全文索引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r>
              <a:rPr 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占用更多的内存和磁盘空间来保留数据和索引</a:t>
            </a:r>
            <a:endParaRPr 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en-US" altLang="zh-CN" b="1" dirty="0" err="1">
                <a:solidFill>
                  <a:srgbClr val="FF0000"/>
                </a:solidFill>
                <a:sym typeface="+mn-ea"/>
              </a:rPr>
              <a:t>MyISAM</a:t>
            </a:r>
            <a:r>
              <a:rPr lang="en-US" altLang="zh-CN" dirty="0"/>
              <a:t> </a:t>
            </a:r>
            <a:endParaRPr lang="en-US" altLang="zh-CN" dirty="0"/>
          </a:p>
          <a:p>
            <a:pPr lvl="2"/>
            <a:r>
              <a:rPr lang="zh-CN" dirty="0"/>
              <a:t>不支持事务</a:t>
            </a:r>
            <a:endParaRPr lang="zh-CN" dirty="0"/>
          </a:p>
          <a:p>
            <a:pPr lvl="2"/>
            <a:r>
              <a:rPr lang="zh-CN" dirty="0"/>
              <a:t>不支持外键</a:t>
            </a:r>
            <a:endParaRPr lang="zh-CN" dirty="0"/>
          </a:p>
          <a:p>
            <a:pPr lvl="2"/>
            <a:r>
              <a:rPr lang="zh-CN" dirty="0"/>
              <a:t>访问速度快</a:t>
            </a:r>
            <a:endParaRPr lang="zh-CN" dirty="0"/>
          </a:p>
          <a:p>
            <a:pPr lvl="2"/>
            <a:r>
              <a:rPr lang="zh-CN" dirty="0"/>
              <a:t>支持全文索引</a:t>
            </a:r>
            <a:endParaRPr lang="zh-CN" dirty="0"/>
          </a:p>
          <a:p>
            <a:pPr lvl="2"/>
            <a:endParaRPr lang="zh-CN" dirty="0"/>
          </a:p>
          <a:p>
            <a:pPr marL="609600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MySQL</a:t>
            </a:r>
            <a:r>
              <a:rPr lang="zh-CN" altLang="en-US" dirty="0"/>
              <a:t>存储引擎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360680" y="950808"/>
            <a:ext cx="11099800" cy="554651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FF0000"/>
                </a:solidFill>
              </a:rPr>
              <a:t>show tables   </a:t>
            </a:r>
            <a:r>
              <a:rPr 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查看当前数</a:t>
            </a:r>
            <a:r>
              <a:rPr 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据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库</a:t>
            </a:r>
            <a:r>
              <a:rPr 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下</a:t>
            </a:r>
            <a:r>
              <a:rPr 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有</a:t>
            </a:r>
            <a:r>
              <a:rPr 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哪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些</a:t>
            </a:r>
            <a:r>
              <a:rPr 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数</a:t>
            </a:r>
            <a:r>
              <a:rPr 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据表</a:t>
            </a:r>
            <a:endParaRPr 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show create </a:t>
            </a:r>
            <a:r>
              <a:rPr lang="en-US" altLang="zh-CN" b="1" dirty="0" err="1">
                <a:solidFill>
                  <a:srgbClr val="FF0000"/>
                </a:solidFill>
              </a:rPr>
              <a:t>talbe</a:t>
            </a:r>
            <a:r>
              <a:rPr lang="en-US" altLang="zh-CN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表名</a:t>
            </a:r>
            <a:r>
              <a:rPr lang="zh-CN" altLang="en-US" dirty="0"/>
              <a:t> 查看建表信息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b="1" dirty="0" err="1">
                <a:solidFill>
                  <a:srgbClr val="FF0000"/>
                </a:solidFill>
              </a:rPr>
              <a:t>desc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表名 </a:t>
            </a:r>
            <a:r>
              <a:rPr lang="zh-CN" altLang="en-US" dirty="0"/>
              <a:t>查看表结构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6.2.2 </a:t>
            </a:r>
            <a:r>
              <a:rPr lang="zh-CN" altLang="en-US"/>
              <a:t>查看数据表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839470" y="1099398"/>
            <a:ext cx="11099800" cy="554651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增加字段</a:t>
            </a:r>
            <a:endParaRPr lang="zh-CN" altLang="en-US" sz="2665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665" b="1" dirty="0">
                <a:solidFill>
                  <a:srgbClr val="FF0000"/>
                </a:solidFill>
              </a:rPr>
              <a:t>alter table </a:t>
            </a:r>
            <a:r>
              <a:rPr lang="zh-CN" altLang="en-US" sz="2665" b="1" dirty="0">
                <a:solidFill>
                  <a:srgbClr val="FF0000"/>
                </a:solidFill>
              </a:rPr>
              <a:t>表名 </a:t>
            </a:r>
            <a:r>
              <a:rPr lang="en-US" altLang="zh-CN" sz="2665" b="1" dirty="0">
                <a:solidFill>
                  <a:srgbClr val="FF0000"/>
                </a:solidFill>
              </a:rPr>
              <a:t>add </a:t>
            </a: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</a:rPr>
              <a:t>[</a:t>
            </a:r>
            <a:r>
              <a:rPr lang="en-US" altLang="zh-CN" sz="2665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colum</a:t>
            </a: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  <a:r>
              <a:rPr lang="en-US" sz="2665" b="1" dirty="0">
                <a:solidFill>
                  <a:srgbClr val="FF0000"/>
                </a:solidFill>
              </a:rPr>
              <a:t>  </a:t>
            </a:r>
            <a:r>
              <a:rPr lang="zh-CN" altLang="en-US" sz="2665" b="1" dirty="0">
                <a:solidFill>
                  <a:srgbClr val="FF0000"/>
                </a:solidFill>
              </a:rPr>
              <a:t>字段名 数据类型 </a:t>
            </a: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</a:rPr>
              <a:t>[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</a:rPr>
              <a:t>约束</a:t>
            </a: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  <a:endParaRPr lang="en-US" altLang="zh-CN" sz="2665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</a:rPr>
              <a:t>修改字段名</a:t>
            </a:r>
            <a:endParaRPr lang="zh-CN" altLang="en-US" sz="2665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665" b="1" dirty="0">
                <a:solidFill>
                  <a:srgbClr val="FF0000"/>
                </a:solidFill>
                <a:sym typeface="+mn-ea"/>
              </a:rPr>
              <a:t>alter table </a:t>
            </a:r>
            <a:r>
              <a:rPr lang="zh-CN" altLang="en-US" sz="2665" b="1" dirty="0">
                <a:solidFill>
                  <a:srgbClr val="FF0000"/>
                </a:solidFill>
                <a:sym typeface="+mn-ea"/>
              </a:rPr>
              <a:t>表名 </a:t>
            </a:r>
            <a:r>
              <a:rPr lang="en-US" sz="2665" b="1" dirty="0">
                <a:solidFill>
                  <a:srgbClr val="FF0000"/>
                </a:solidFill>
                <a:sym typeface="+mn-ea"/>
              </a:rPr>
              <a:t>change </a:t>
            </a:r>
            <a:r>
              <a:rPr lang="zh-CN" altLang="en-US" sz="2665" b="1" dirty="0">
                <a:solidFill>
                  <a:srgbClr val="FF0000"/>
                </a:solidFill>
                <a:sym typeface="+mn-ea"/>
              </a:rPr>
              <a:t>字段名  新字段名 数据类型 </a:t>
            </a: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[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约束</a:t>
            </a: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]</a:t>
            </a:r>
            <a:endParaRPr lang="zh-CN" altLang="en-US" sz="2665" dirty="0"/>
          </a:p>
          <a:p>
            <a:pPr>
              <a:lnSpc>
                <a:spcPct val="120000"/>
              </a:lnSpc>
            </a:pPr>
            <a:r>
              <a:rPr lang="zh-CN" altLang="en-US" sz="2665" dirty="0"/>
              <a:t>删除字段</a:t>
            </a:r>
            <a:endParaRPr lang="zh-CN" altLang="en-US" sz="2665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665" b="1" dirty="0">
                <a:solidFill>
                  <a:srgbClr val="FF0000"/>
                </a:solidFill>
                <a:sym typeface="+mn-ea"/>
              </a:rPr>
              <a:t>alter table </a:t>
            </a:r>
            <a:r>
              <a:rPr lang="zh-CN" altLang="en-US" sz="2665" b="1" dirty="0">
                <a:solidFill>
                  <a:srgbClr val="FF0000"/>
                </a:solidFill>
                <a:sym typeface="+mn-ea"/>
              </a:rPr>
              <a:t>表名 </a:t>
            </a:r>
            <a:r>
              <a:rPr lang="en-US" altLang="zh-CN" sz="2665" b="1" dirty="0">
                <a:solidFill>
                  <a:srgbClr val="FF0000"/>
                </a:solidFill>
                <a:sym typeface="+mn-ea"/>
              </a:rPr>
              <a:t>drop </a:t>
            </a: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[</a:t>
            </a:r>
            <a:r>
              <a:rPr lang="en-US" altLang="zh-CN" sz="2665" dirty="0" err="1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colum</a:t>
            </a: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]</a:t>
            </a:r>
            <a:r>
              <a:rPr lang="en-US" sz="2665" b="1" dirty="0">
                <a:solidFill>
                  <a:srgbClr val="FF0000"/>
                </a:solidFill>
                <a:sym typeface="+mn-ea"/>
              </a:rPr>
              <a:t>  </a:t>
            </a:r>
            <a:r>
              <a:rPr lang="zh-CN" altLang="en-US" sz="2665" b="1" dirty="0">
                <a:solidFill>
                  <a:srgbClr val="FF0000"/>
                </a:solidFill>
                <a:sym typeface="+mn-ea"/>
              </a:rPr>
              <a:t>字段名</a:t>
            </a:r>
            <a:endParaRPr lang="zh-CN" altLang="en-US" sz="2665" dirty="0"/>
          </a:p>
          <a:p>
            <a:pPr>
              <a:lnSpc>
                <a:spcPct val="120000"/>
              </a:lnSpc>
            </a:pPr>
            <a:r>
              <a:rPr lang="zh-CN" altLang="en-US" sz="2665" dirty="0"/>
              <a:t>更改表名</a:t>
            </a:r>
            <a:endParaRPr lang="zh-CN" altLang="en-US" sz="2665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665" b="1" dirty="0">
                <a:solidFill>
                  <a:srgbClr val="FF0000"/>
                </a:solidFill>
                <a:sym typeface="+mn-ea"/>
              </a:rPr>
              <a:t>alter table </a:t>
            </a:r>
            <a:r>
              <a:rPr lang="zh-CN" altLang="en-US" sz="2665" b="1" dirty="0">
                <a:solidFill>
                  <a:srgbClr val="FF0000"/>
                </a:solidFill>
                <a:sym typeface="+mn-ea"/>
              </a:rPr>
              <a:t>表名 </a:t>
            </a:r>
            <a:r>
              <a:rPr lang="en-US" sz="2665" b="1" dirty="0">
                <a:solidFill>
                  <a:srgbClr val="FF0000"/>
                </a:solidFill>
                <a:sym typeface="+mn-ea"/>
              </a:rPr>
              <a:t>rename </a:t>
            </a:r>
            <a:r>
              <a:rPr lang="en-US" altLang="zh-CN" sz="2665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[to]</a:t>
            </a:r>
            <a:r>
              <a:rPr lang="en-US" sz="2665" b="1" dirty="0">
                <a:solidFill>
                  <a:srgbClr val="FF0000"/>
                </a:solidFill>
                <a:sym typeface="+mn-ea"/>
              </a:rPr>
              <a:t>  </a:t>
            </a:r>
            <a:r>
              <a:rPr lang="zh-CN" altLang="en-US" sz="2665" b="1" dirty="0">
                <a:solidFill>
                  <a:srgbClr val="FF0000"/>
                </a:solidFill>
                <a:sym typeface="+mn-ea"/>
              </a:rPr>
              <a:t>新表名</a:t>
            </a:r>
            <a:endParaRPr lang="zh-CN" altLang="en-US" sz="2665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6.2.3 </a:t>
            </a:r>
            <a:r>
              <a:rPr lang="zh-CN" altLang="en-US" dirty="0"/>
              <a:t>修改数据表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147" y="1508760"/>
            <a:ext cx="9773920" cy="222334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drop table  </a:t>
            </a:r>
            <a:r>
              <a:rPr lang="zh-CN" altLang="en-US" b="1">
                <a:solidFill>
                  <a:srgbClr val="FF0000"/>
                </a:solidFill>
              </a:rPr>
              <a:t>表名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6.2.4 </a:t>
            </a:r>
            <a:r>
              <a:rPr lang="zh-CN"/>
              <a:t>删除数据表</a:t>
            </a:r>
            <a:endParaRPr 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4841" y="1316567"/>
            <a:ext cx="10565553" cy="5127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约束保证数据的完整性和一致性</a:t>
            </a:r>
            <a:endParaRPr lang="zh-CN" altLang="en-US" dirty="0"/>
          </a:p>
          <a:p>
            <a:r>
              <a:rPr lang="zh-CN" altLang="en-US" dirty="0"/>
              <a:t>约束分为表级约束和列级约束</a:t>
            </a:r>
            <a:endParaRPr lang="zh-CN" altLang="en-US" dirty="0"/>
          </a:p>
          <a:p>
            <a:r>
              <a:rPr lang="zh-CN" altLang="en-US" dirty="0"/>
              <a:t>约束类型包括</a:t>
            </a:r>
            <a:endParaRPr lang="zh-CN" altLang="en-US" dirty="0"/>
          </a:p>
          <a:p>
            <a:pPr lvl="1"/>
            <a:r>
              <a:rPr lang="zh-CN" altLang="en-US" dirty="0"/>
              <a:t>自增长约束 </a:t>
            </a:r>
            <a:r>
              <a:rPr lang="en-US" altLang="zh-CN" dirty="0" err="1">
                <a:solidFill>
                  <a:schemeClr val="tx1"/>
                </a:solidFill>
                <a:sym typeface="+mn-ea"/>
              </a:rPr>
              <a:t>auto_increment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endParaRPr lang="en-US" altLang="zh-CN" dirty="0"/>
          </a:p>
          <a:p>
            <a:pPr lvl="1"/>
            <a:r>
              <a:rPr lang="zh-CN" altLang="en-US" dirty="0"/>
              <a:t>主键约束 </a:t>
            </a:r>
            <a:r>
              <a:rPr lang="en-US" altLang="zh-CN" dirty="0"/>
              <a:t>primary key</a:t>
            </a:r>
            <a:endParaRPr lang="en-US" altLang="zh-CN" dirty="0"/>
          </a:p>
          <a:p>
            <a:pPr lvl="1"/>
            <a:r>
              <a:rPr lang="zh-CN" altLang="en-US" dirty="0"/>
              <a:t>唯一约束 </a:t>
            </a:r>
            <a:r>
              <a:rPr lang="en-US" altLang="zh-CN" dirty="0"/>
              <a:t>unique key</a:t>
            </a:r>
            <a:endParaRPr lang="en-US" altLang="zh-CN" dirty="0"/>
          </a:p>
          <a:p>
            <a:pPr lvl="1"/>
            <a:r>
              <a:rPr lang="zh-CN" altLang="en-US" dirty="0"/>
              <a:t>默认约束 </a:t>
            </a:r>
            <a:r>
              <a:rPr lang="en-US" altLang="zh-CN" dirty="0"/>
              <a:t>default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非空约束 </a:t>
            </a:r>
            <a:r>
              <a:rPr lang="en-US" altLang="zh-CN" dirty="0">
                <a:sym typeface="+mn-ea"/>
              </a:rPr>
              <a:t>not null</a:t>
            </a:r>
            <a:endParaRPr lang="en-US" altLang="zh-CN" dirty="0"/>
          </a:p>
          <a:p>
            <a:pPr lvl="1"/>
            <a:r>
              <a:rPr lang="zh-CN" altLang="en-US" dirty="0"/>
              <a:t>外键约束 </a:t>
            </a:r>
            <a:r>
              <a:rPr lang="en-US" altLang="zh-CN" dirty="0"/>
              <a:t>foreign key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 altLang="zh-CN"/>
              <a:t> </a:t>
            </a:r>
            <a:r>
              <a:rPr lang="zh-CN" altLang="zh-CN"/>
              <a:t>约束</a:t>
            </a:r>
            <a:endParaRPr lang="zh-CN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148" y="1124374"/>
            <a:ext cx="10565553" cy="5127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auto_increment</a:t>
            </a:r>
            <a:r>
              <a:rPr lang="en-US" altLang="zh-CN" b="1" dirty="0">
                <a:solidFill>
                  <a:srgbClr val="FF0000"/>
                </a:solidFill>
              </a:rPr>
              <a:t>  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自增长约束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必须与主键组合使用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默认情况下，起始值为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，增量为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更改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AUTO_INCREMENT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初始值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:</a:t>
            </a:r>
            <a:endParaRPr lang="en-US" altLang="x-none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  <a:p>
            <a:pPr lvl="2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A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LTER TABLE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表名称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 AUTO_INCREMENT=1</a:t>
            </a:r>
            <a:endParaRPr lang="en-US" altLang="x-none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2"/>
            <a:endParaRPr lang="en-US" altLang="x-none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7.1 </a:t>
            </a:r>
            <a:r>
              <a:rPr lang="zh-CN" altLang="en-US"/>
              <a:t>自增长约束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87594" y="4000500"/>
            <a:ext cx="6326293" cy="16173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665" dirty="0">
                <a:sym typeface="+mn-ea"/>
              </a:rPr>
              <a:t>create table </a:t>
            </a:r>
            <a:r>
              <a:rPr lang="en-US" altLang="zh-CN" sz="2660" dirty="0">
                <a:sym typeface="+mn-ea"/>
              </a:rPr>
              <a:t>yh_</a:t>
            </a:r>
            <a:r>
              <a:rPr lang="en-US" altLang="zh-CN" sz="2665" dirty="0" smtClean="0">
                <a:sym typeface="+mn-ea"/>
              </a:rPr>
              <a:t>member</a:t>
            </a:r>
            <a:r>
              <a:rPr lang="en-US" altLang="zh-CN" sz="2665" dirty="0">
                <a:sym typeface="+mn-ea"/>
              </a:rPr>
              <a:t>(</a:t>
            </a:r>
            <a:endParaRPr lang="en-US" altLang="zh-CN" sz="2665" dirty="0">
              <a:sym typeface="+mn-ea"/>
            </a:endParaRPr>
          </a:p>
          <a:p>
            <a:pPr lvl="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sym typeface="+mn-ea"/>
              </a:rPr>
              <a:t>id</a:t>
            </a:r>
            <a:r>
              <a:rPr lang="zh-CN" altLang="en-US" sz="2400" dirty="0" smtClean="0">
                <a:sym typeface="+mn-ea"/>
              </a:rPr>
              <a:t> </a:t>
            </a:r>
            <a:r>
              <a:rPr lang="en-US" altLang="zh-CN" sz="2400" dirty="0" err="1" smtClean="0">
                <a:sym typeface="+mn-ea"/>
              </a:rPr>
              <a:t>int</a:t>
            </a:r>
            <a:r>
              <a:rPr lang="zh-CN" altLang="en-US" sz="2400" dirty="0" smtClean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unsigned </a:t>
            </a:r>
            <a:r>
              <a:rPr lang="en-US" sz="2400" dirty="0">
                <a:sym typeface="+mn-ea"/>
              </a:rPr>
              <a:t>primary key  </a:t>
            </a:r>
            <a:r>
              <a:rPr lang="en-US" sz="2400" dirty="0" err="1">
                <a:sym typeface="+mn-ea"/>
              </a:rPr>
              <a:t>auto_increment</a:t>
            </a:r>
            <a:endParaRPr lang="en-US" sz="2400" dirty="0">
              <a:sym typeface="+mn-ea"/>
            </a:endParaRPr>
          </a:p>
          <a:p>
            <a:pPr lvl="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ym typeface="+mn-ea"/>
              </a:rPr>
              <a:t>);</a:t>
            </a:r>
            <a:endParaRPr lang="en-US" altLang="zh-CN" sz="2400" dirty="0">
              <a:solidFill>
                <a:schemeClr val="bg1"/>
              </a:solidFill>
              <a:latin typeface="Franklin Gothic Medium" panose="020B0603020102020204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11717" y="1158875"/>
            <a:ext cx="8982287" cy="2882053"/>
          </a:xfrm>
          <a:prstGeom prst="rect">
            <a:avLst/>
          </a:prstGeom>
        </p:spPr>
        <p:txBody>
          <a:bodyPr>
            <a:normAutofit fontScale="95000"/>
          </a:bodyPr>
          <a:lstStyle/>
          <a:p>
            <a:r>
              <a:rPr lang="en-US" altLang="zh-CN" sz="3200" dirty="0">
                <a:sym typeface="+mn-ea"/>
              </a:rPr>
              <a:t>[primary] 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key</a:t>
            </a:r>
            <a:r>
              <a:rPr lang="en-US" altLang="zh-CN" sz="3200" dirty="0">
                <a:sym typeface="+mn-ea"/>
              </a:rPr>
              <a:t>       </a:t>
            </a:r>
            <a:endParaRPr lang="en-US" altLang="zh-CN" sz="3200" dirty="0"/>
          </a:p>
          <a:p>
            <a:pPr lvl="1"/>
            <a:r>
              <a:rPr lang="zh-CN" altLang="en-US" sz="3200" dirty="0">
                <a:sym typeface="+mn-ea"/>
              </a:rPr>
              <a:t>主键约束</a:t>
            </a:r>
            <a:endParaRPr lang="zh-CN" altLang="en-US" sz="3200" dirty="0"/>
          </a:p>
          <a:p>
            <a:pPr lvl="1"/>
            <a:r>
              <a:rPr lang="zh-CN" altLang="en-US" sz="3200" dirty="0">
                <a:sym typeface="+mn-ea"/>
              </a:rPr>
              <a:t>每张表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只能存在一个主</a:t>
            </a:r>
            <a:r>
              <a:rPr lang="zh-CN" altLang="en-US" sz="3200" b="1" dirty="0" smtClean="0">
                <a:solidFill>
                  <a:srgbClr val="FF0000"/>
                </a:solidFill>
                <a:sym typeface="+mn-ea"/>
              </a:rPr>
              <a:t>键 </a:t>
            </a:r>
            <a:endParaRPr lang="zh-CN" altLang="en-US" sz="3200" b="1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sz="3200" dirty="0">
                <a:sym typeface="+mn-ea"/>
              </a:rPr>
              <a:t>主键必须保证记录的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唯一性</a:t>
            </a:r>
            <a:endParaRPr lang="zh-CN" altLang="en-US" sz="3200" b="1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sz="3200" dirty="0">
                <a:sym typeface="+mn-ea"/>
              </a:rPr>
              <a:t>主键自动为</a:t>
            </a:r>
            <a:r>
              <a:rPr lang="en-US" altLang="zh-CN" sz="3200" dirty="0">
                <a:sym typeface="+mn-ea"/>
              </a:rPr>
              <a:t>not null</a:t>
            </a:r>
            <a:endParaRPr lang="en-US" altLang="zh-CN" sz="3200" dirty="0"/>
          </a:p>
          <a:p>
            <a:pPr lvl="1"/>
            <a:r>
              <a:rPr lang="zh-CN" altLang="en-US" sz="3200" dirty="0">
                <a:sym typeface="+mn-ea"/>
              </a:rPr>
              <a:t>主键不必与自增长约束同时存在</a:t>
            </a:r>
            <a:endParaRPr lang="zh-CN" altLang="en-US" sz="32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7.2 </a:t>
            </a:r>
            <a:r>
              <a:rPr lang="zh-CN" altLang="en-US"/>
              <a:t>主键约束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95401" y="4170892"/>
            <a:ext cx="7614073" cy="21342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665" dirty="0">
                <a:sym typeface="+mn-ea"/>
              </a:rPr>
              <a:t>create table </a:t>
            </a:r>
            <a:r>
              <a:rPr lang="en-US" altLang="zh-CN" sz="2660" dirty="0">
                <a:sym typeface="+mn-ea"/>
              </a:rPr>
              <a:t>yh_</a:t>
            </a:r>
            <a:r>
              <a:rPr lang="en-US" altLang="zh-CN" sz="2665" dirty="0" err="1">
                <a:sym typeface="+mn-ea"/>
              </a:rPr>
              <a:t>mem</a:t>
            </a:r>
            <a:r>
              <a:rPr lang="en-US" altLang="zh-CN" sz="2660" dirty="0" err="1">
                <a:sym typeface="+mn-ea"/>
              </a:rPr>
              <a:t>b</a:t>
            </a:r>
            <a:r>
              <a:rPr lang="en-US" altLang="zh-CN" sz="2665" dirty="0" err="1">
                <a:sym typeface="+mn-ea"/>
              </a:rPr>
              <a:t>er</a:t>
            </a:r>
            <a:r>
              <a:rPr lang="en-US" altLang="zh-CN" sz="2665" dirty="0">
                <a:sym typeface="+mn-ea"/>
              </a:rPr>
              <a:t>(</a:t>
            </a:r>
            <a:endParaRPr lang="en-US" altLang="zh-CN" sz="2665" dirty="0">
              <a:sym typeface="+mn-ea"/>
            </a:endParaRPr>
          </a:p>
          <a:p>
            <a:pPr lvl="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ym typeface="+mn-ea"/>
              </a:rPr>
              <a:t>id</a:t>
            </a:r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 err="1">
                <a:sym typeface="+mn-ea"/>
              </a:rPr>
              <a:t>int</a:t>
            </a:r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unsigned </a:t>
            </a:r>
            <a:r>
              <a:rPr lang="en-US" sz="2400" dirty="0" err="1">
                <a:sym typeface="+mn-ea"/>
              </a:rPr>
              <a:t>auto_increment</a:t>
            </a:r>
            <a:r>
              <a:rPr lang="en-US" sz="2400" dirty="0">
                <a:sym typeface="+mn-ea"/>
              </a:rPr>
              <a:t>,</a:t>
            </a:r>
            <a:endParaRPr lang="en-US" sz="2400" dirty="0">
              <a:sym typeface="+mn-ea"/>
            </a:endParaRPr>
          </a:p>
          <a:p>
            <a:pPr lvl="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2400" dirty="0">
                <a:sym typeface="+mn-ea"/>
              </a:rPr>
              <a:t>primary key (id)</a:t>
            </a:r>
            <a:endParaRPr lang="en-US" altLang="en-US" sz="2400" dirty="0">
              <a:sym typeface="+mn-ea"/>
            </a:endParaRPr>
          </a:p>
          <a:p>
            <a:pPr lvl="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ym typeface="+mn-ea"/>
              </a:rPr>
              <a:t>);</a:t>
            </a:r>
            <a:endParaRPr lang="en-US" altLang="zh-CN" sz="2400" dirty="0">
              <a:solidFill>
                <a:schemeClr val="bg1"/>
              </a:solidFill>
              <a:latin typeface="Franklin Gothic Medium" panose="020B0603020102020204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335281" y="1028700"/>
            <a:ext cx="10565553" cy="5127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unique</a:t>
            </a:r>
            <a:r>
              <a:rPr lang="en-US" altLang="zh-CN" dirty="0"/>
              <a:t> [key]       </a:t>
            </a:r>
            <a:endParaRPr lang="en-US" altLang="zh-CN" dirty="0"/>
          </a:p>
          <a:p>
            <a:pPr lvl="1"/>
            <a:r>
              <a:rPr lang="zh-CN" altLang="en-US" dirty="0"/>
              <a:t>唯一约束</a:t>
            </a:r>
            <a:endParaRPr lang="zh-CN" altLang="en-US" dirty="0"/>
          </a:p>
          <a:p>
            <a:pPr lvl="1"/>
            <a:r>
              <a:rPr lang="zh-CN" altLang="en-US" dirty="0"/>
              <a:t>用来保证记录的唯一性 </a:t>
            </a:r>
            <a:endParaRPr lang="zh-CN" altLang="en-US" dirty="0"/>
          </a:p>
          <a:p>
            <a:pPr lvl="1"/>
            <a:r>
              <a:rPr lang="zh-CN" altLang="en-US" dirty="0"/>
              <a:t>唯一约束的字段可以为空值</a:t>
            </a:r>
            <a:r>
              <a:rPr lang="en-US" altLang="zh-CN" dirty="0"/>
              <a:t>(null)</a:t>
            </a:r>
            <a:endParaRPr lang="en-US" altLang="zh-CN" dirty="0"/>
          </a:p>
          <a:p>
            <a:pPr lvl="1"/>
            <a:r>
              <a:rPr lang="zh-CN" altLang="en-US" dirty="0"/>
              <a:t>每张表中可以存在多个唯一约束</a:t>
            </a:r>
            <a:endParaRPr lang="zh-CN" altLang="en-US" dirty="0"/>
          </a:p>
          <a:p>
            <a:pPr lvl="1"/>
            <a:endParaRPr lang="zh-CN" altLang="en-US" dirty="0"/>
          </a:p>
          <a:p>
            <a:pPr marL="609600" lvl="1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7.3 </a:t>
            </a:r>
            <a:r>
              <a:rPr lang="zh-CN" altLang="zh-CN"/>
              <a:t>唯一</a:t>
            </a:r>
            <a:r>
              <a:rPr lang="zh-CN" altLang="en-US"/>
              <a:t>约束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9141" y="3445499"/>
            <a:ext cx="4049607" cy="27089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665" dirty="0">
                <a:sym typeface="+mn-ea"/>
              </a:rPr>
              <a:t>方法一：</a:t>
            </a:r>
            <a:endParaRPr lang="zh-CN" altLang="en-US" sz="2665" dirty="0">
              <a:sym typeface="+mn-ea"/>
            </a:endParaRPr>
          </a:p>
          <a:p>
            <a:pPr lvl="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665" dirty="0">
                <a:sym typeface="+mn-ea"/>
              </a:rPr>
              <a:t>create table </a:t>
            </a:r>
            <a:r>
              <a:rPr lang="en-US" altLang="zh-CN" sz="2660" dirty="0">
                <a:sym typeface="+mn-ea"/>
              </a:rPr>
              <a:t>yh_</a:t>
            </a:r>
            <a:r>
              <a:rPr lang="en-US" altLang="zh-CN" sz="2665" dirty="0" err="1">
                <a:sym typeface="+mn-ea"/>
              </a:rPr>
              <a:t>mem</a:t>
            </a:r>
            <a:r>
              <a:rPr lang="en-US" altLang="zh-CN" sz="2660" dirty="0" err="1">
                <a:sym typeface="+mn-ea"/>
              </a:rPr>
              <a:t>b</a:t>
            </a:r>
            <a:r>
              <a:rPr lang="en-US" altLang="zh-CN" sz="2665" dirty="0" err="1">
                <a:sym typeface="+mn-ea"/>
              </a:rPr>
              <a:t>er</a:t>
            </a:r>
            <a:r>
              <a:rPr lang="en-US" altLang="zh-CN" sz="2665" dirty="0">
                <a:sym typeface="+mn-ea"/>
              </a:rPr>
              <a:t>(</a:t>
            </a:r>
            <a:endParaRPr lang="en-US" altLang="zh-CN" sz="2665" dirty="0">
              <a:sym typeface="+mn-ea"/>
            </a:endParaRPr>
          </a:p>
          <a:p>
            <a:pPr lvl="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sz="2400" dirty="0">
                <a:sym typeface="+mn-ea"/>
              </a:rPr>
              <a:t>mobile </a:t>
            </a:r>
            <a:r>
              <a:rPr sz="2400" dirty="0" err="1">
                <a:sym typeface="+mn-ea"/>
              </a:rPr>
              <a:t>varchar</a:t>
            </a:r>
            <a:r>
              <a:rPr sz="2400" dirty="0">
                <a:sym typeface="+mn-ea"/>
              </a:rPr>
              <a:t>(11) unique</a:t>
            </a:r>
            <a:endParaRPr sz="2400" dirty="0">
              <a:sym typeface="+mn-ea"/>
            </a:endParaRPr>
          </a:p>
          <a:p>
            <a:pPr lvl="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ym typeface="+mn-ea"/>
              </a:rPr>
              <a:t>);</a:t>
            </a:r>
            <a:endParaRPr lang="en-US" altLang="zh-CN" sz="2400" dirty="0">
              <a:sym typeface="+mn-ea"/>
            </a:endParaRPr>
          </a:p>
          <a:p>
            <a:pPr lvl="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sz="2400" dirty="0">
              <a:solidFill>
                <a:schemeClr val="bg1"/>
              </a:solidFill>
              <a:latin typeface="Franklin Gothic Medium" panose="020B06030201020202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28073" y="3445499"/>
            <a:ext cx="4241800" cy="27089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665" dirty="0">
                <a:sym typeface="+mn-ea"/>
              </a:rPr>
              <a:t>方法二：</a:t>
            </a:r>
            <a:endParaRPr lang="zh-CN" altLang="en-US" sz="2665" dirty="0">
              <a:sym typeface="+mn-ea"/>
            </a:endParaRPr>
          </a:p>
          <a:p>
            <a:pPr lvl="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665" dirty="0">
                <a:sym typeface="+mn-ea"/>
              </a:rPr>
              <a:t>create table </a:t>
            </a:r>
            <a:r>
              <a:rPr lang="en-US" altLang="zh-CN" sz="2660" dirty="0">
                <a:sym typeface="+mn-ea"/>
              </a:rPr>
              <a:t>yh_</a:t>
            </a:r>
            <a:r>
              <a:rPr lang="en-US" altLang="zh-CN" sz="2665" dirty="0" err="1">
                <a:sym typeface="+mn-ea"/>
              </a:rPr>
              <a:t>mem</a:t>
            </a:r>
            <a:r>
              <a:rPr lang="en-US" altLang="zh-CN" sz="2660" dirty="0" err="1">
                <a:sym typeface="+mn-ea"/>
              </a:rPr>
              <a:t>b</a:t>
            </a:r>
            <a:r>
              <a:rPr lang="en-US" altLang="zh-CN" sz="2665" dirty="0" err="1">
                <a:sym typeface="+mn-ea"/>
              </a:rPr>
              <a:t>er</a:t>
            </a:r>
            <a:r>
              <a:rPr lang="en-US" altLang="zh-CN" sz="2665" dirty="0">
                <a:sym typeface="+mn-ea"/>
              </a:rPr>
              <a:t>(</a:t>
            </a:r>
            <a:endParaRPr lang="en-US" altLang="zh-CN" sz="2665" dirty="0">
              <a:sym typeface="+mn-ea"/>
            </a:endParaRPr>
          </a:p>
          <a:p>
            <a:pPr lvl="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sz="2400" dirty="0">
                <a:sym typeface="+mn-ea"/>
              </a:rPr>
              <a:t>mobile </a:t>
            </a:r>
            <a:r>
              <a:rPr sz="2400" dirty="0" err="1">
                <a:sym typeface="+mn-ea"/>
              </a:rPr>
              <a:t>varchar</a:t>
            </a:r>
            <a:r>
              <a:rPr sz="2400" dirty="0">
                <a:sym typeface="+mn-ea"/>
              </a:rPr>
              <a:t>(11)</a:t>
            </a:r>
            <a:r>
              <a:rPr lang="en-US" sz="2400" dirty="0">
                <a:sym typeface="+mn-ea"/>
              </a:rPr>
              <a:t>,</a:t>
            </a:r>
            <a:endParaRPr lang="en-US" sz="2400" dirty="0">
              <a:sym typeface="+mn-ea"/>
            </a:endParaRPr>
          </a:p>
          <a:p>
            <a:pPr lvl="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sz="2400" dirty="0">
                <a:sym typeface="+mn-ea"/>
              </a:rPr>
              <a:t>unique </a:t>
            </a:r>
            <a:r>
              <a:rPr lang="en-US" sz="2400" dirty="0">
                <a:sym typeface="+mn-ea"/>
              </a:rPr>
              <a:t>key (mobile)</a:t>
            </a:r>
            <a:endParaRPr lang="en-US" sz="2400" dirty="0">
              <a:sym typeface="+mn-ea"/>
            </a:endParaRPr>
          </a:p>
          <a:p>
            <a:pPr lvl="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ym typeface="+mn-ea"/>
              </a:rPr>
              <a:t>);</a:t>
            </a:r>
            <a:endParaRPr lang="en-US" altLang="zh-CN" sz="2400" dirty="0">
              <a:solidFill>
                <a:schemeClr val="bg1"/>
              </a:solidFill>
              <a:latin typeface="Franklin Gothic Medium" panose="020B0603020102020204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335281" y="548640"/>
            <a:ext cx="10565553" cy="51274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9600" lvl="1" indent="0">
              <a:buNone/>
            </a:pPr>
            <a:endParaRPr lang="zh-CN" altLang="en-US"/>
          </a:p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default                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默认约束，当插入记录时，如果没有明确为字段赋值，则自动赋予默认值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7.4 </a:t>
            </a:r>
            <a:r>
              <a:rPr lang="zh-CN" altLang="zh-CN"/>
              <a:t>默认</a:t>
            </a:r>
            <a:r>
              <a:rPr lang="zh-CN" altLang="en-US"/>
              <a:t>约束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99727" y="3141134"/>
            <a:ext cx="7013787" cy="16173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665" dirty="0">
                <a:sym typeface="+mn-ea"/>
              </a:rPr>
              <a:t>create table </a:t>
            </a:r>
            <a:r>
              <a:rPr lang="en-US" altLang="zh-CN" sz="2660" dirty="0">
                <a:sym typeface="+mn-ea"/>
              </a:rPr>
              <a:t>yh_</a:t>
            </a:r>
            <a:r>
              <a:rPr lang="en-US" altLang="zh-CN" sz="2665" dirty="0" err="1">
                <a:sym typeface="+mn-ea"/>
              </a:rPr>
              <a:t>mebmer</a:t>
            </a:r>
            <a:r>
              <a:rPr lang="en-US" altLang="zh-CN" sz="2665" dirty="0">
                <a:sym typeface="+mn-ea"/>
              </a:rPr>
              <a:t>(</a:t>
            </a:r>
            <a:endParaRPr lang="en-US" altLang="zh-CN" sz="2665" dirty="0">
              <a:sym typeface="+mn-ea"/>
            </a:endParaRPr>
          </a:p>
          <a:p>
            <a:pPr lvl="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sz="2400" dirty="0">
                <a:sym typeface="+mn-ea"/>
              </a:rPr>
              <a:t>sex </a:t>
            </a:r>
            <a:r>
              <a:rPr sz="2400" dirty="0" err="1">
                <a:sym typeface="+mn-ea"/>
              </a:rPr>
              <a:t>enum</a:t>
            </a:r>
            <a:r>
              <a:rPr sz="2400" dirty="0">
                <a:sym typeface="+mn-ea"/>
              </a:rPr>
              <a:t>('</a:t>
            </a:r>
            <a:r>
              <a:rPr sz="2400" dirty="0" err="1">
                <a:sym typeface="+mn-ea"/>
              </a:rPr>
              <a:t>male','female</a:t>
            </a:r>
            <a:r>
              <a:rPr sz="2400" dirty="0">
                <a:sym typeface="+mn-ea"/>
              </a:rPr>
              <a:t>') default 'male'</a:t>
            </a:r>
            <a:endParaRPr sz="2400" dirty="0">
              <a:sym typeface="+mn-ea"/>
            </a:endParaRPr>
          </a:p>
          <a:p>
            <a:pPr lvl="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ym typeface="+mn-ea"/>
              </a:rPr>
              <a:t>);</a:t>
            </a:r>
            <a:endParaRPr lang="en-US" altLang="zh-CN" sz="2400" dirty="0">
              <a:solidFill>
                <a:schemeClr val="bg1"/>
              </a:solidFill>
              <a:latin typeface="Franklin Gothic Medium" panose="020B0603020102020204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31336" y="260751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defTabSz="1370965">
              <a:spcBef>
                <a:spcPct val="0"/>
              </a:spcBef>
              <a:defRPr/>
            </a:pPr>
            <a:r>
              <a:rPr lang="zh-CN" altLang="en-US" sz="3735" b="1" dirty="0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  <a:endParaRPr lang="zh-CN" altLang="en-US" sz="3735" b="1" dirty="0">
              <a:solidFill>
                <a:schemeClr val="accent5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815511" y="1021387"/>
            <a:ext cx="10561173" cy="523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sz="2800">
                <a:solidFill>
                  <a:schemeClr val="bg2">
                    <a:lumMod val="1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MySQL</a:t>
            </a:r>
            <a:r>
              <a:rPr lang="zh-CN" altLang="en-US" sz="2800">
                <a:solidFill>
                  <a:schemeClr val="bg2">
                    <a:lumMod val="1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概念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sz="28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8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安装与配置</a:t>
            </a:r>
            <a:endParaRPr lang="zh-CN" altLang="en-US" sz="280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8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8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登录与退出</a:t>
            </a:r>
            <a:endParaRPr lang="zh-CN" altLang="en-US" sz="240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8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8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</a:t>
            </a:r>
            <a:endParaRPr lang="zh-CN" altLang="en-US" sz="280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8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zh-CN" sz="28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数据类型</a:t>
            </a:r>
            <a:endParaRPr lang="zh-CN" altLang="zh-CN" sz="280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8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数据库操作</a:t>
            </a:r>
            <a:endParaRPr lang="zh-CN" altLang="en-US" sz="280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zh-CN" sz="28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数据表操作</a:t>
            </a:r>
            <a:endParaRPr lang="zh-CN" altLang="zh-CN" sz="280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148" y="1316567"/>
            <a:ext cx="10565553" cy="5127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null | not null     </a:t>
            </a:r>
            <a:endParaRPr lang="en-US" altLang="zh-CN" b="1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空约束，字段值允许为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null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非空约束，字段值不允许为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null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必须赋值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dirty="0"/>
              <a:t>增加非空约束</a:t>
            </a:r>
            <a:endParaRPr lang="zh-CN" altLang="en-US" dirty="0"/>
          </a:p>
          <a:p>
            <a:pPr marL="609600" lvl="1" indent="0">
              <a:buNone/>
            </a:pPr>
            <a:endParaRPr lang="zh-CN" altLang="en-US" dirty="0"/>
          </a:p>
          <a:p>
            <a:pPr marL="609600" lvl="1" indent="0">
              <a:buNone/>
            </a:pP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7.5 </a:t>
            </a:r>
            <a:r>
              <a:rPr lang="zh-CN" altLang="en-US"/>
              <a:t>非空约束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95401" y="3813387"/>
            <a:ext cx="6669193" cy="11988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create table </a:t>
            </a:r>
            <a:r>
              <a:rPr lang="en-US" altLang="zh-CN" sz="2400" dirty="0">
                <a:sym typeface="+mn-ea"/>
              </a:rPr>
              <a:t>yh_</a:t>
            </a:r>
            <a:r>
              <a:rPr lang="en-US" altLang="zh-CN" sz="2400" dirty="0" err="1"/>
              <a:t>mem</a:t>
            </a:r>
            <a:r>
              <a:rPr lang="en-US" altLang="zh-CN" sz="2400" dirty="0" err="1">
                <a:sym typeface="+mn-ea"/>
              </a:rPr>
              <a:t>b</a:t>
            </a:r>
            <a:r>
              <a:rPr lang="en-US" altLang="zh-CN" sz="2400" dirty="0" err="1"/>
              <a:t>er</a:t>
            </a:r>
            <a:r>
              <a:rPr lang="en-US" altLang="zh-CN" sz="2400" dirty="0"/>
              <a:t>(</a:t>
            </a:r>
            <a:endParaRPr lang="en-US" altLang="zh-CN" sz="2400" dirty="0"/>
          </a:p>
          <a:p>
            <a:r>
              <a:rPr lang="en-US" altLang="zh-CN" sz="2400" dirty="0"/>
              <a:t>user</a:t>
            </a:r>
            <a:r>
              <a:rPr lang="zh-CN" altLang="en-US" sz="2400" dirty="0"/>
              <a:t>name varchar(30)  not null</a:t>
            </a:r>
            <a:endParaRPr lang="en-US" altLang="zh-CN" sz="2400" dirty="0"/>
          </a:p>
          <a:p>
            <a:r>
              <a:rPr lang="en-US" altLang="zh-CN" sz="2400" dirty="0"/>
              <a:t>);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239608" y="1124374"/>
            <a:ext cx="10631593" cy="249004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sym typeface="+mn-ea"/>
              </a:rPr>
              <a:t>foreign key</a:t>
            </a:r>
            <a:r>
              <a:rPr lang="en-US" altLang="zh-CN" dirty="0">
                <a:sym typeface="+mn-ea"/>
              </a:rPr>
              <a:t>          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外键约束（当前表可以通过外键字段和其它表进行关联）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数据表的存储引擎只能为</a:t>
            </a:r>
            <a:r>
              <a:rPr lang="en-US" altLang="zh-CN" dirty="0" err="1">
                <a:sym typeface="+mn-ea"/>
              </a:rPr>
              <a:t>InnoDB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外键列和参照列必须具有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相似的数据类型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参照列必须存在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索引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 lvl="1"/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 </a:t>
            </a:r>
            <a:r>
              <a:rPr lang="zh-CN" altLang="zh-CN" dirty="0"/>
              <a:t>外键</a:t>
            </a:r>
            <a:r>
              <a:rPr lang="zh-CN" altLang="en-US" dirty="0"/>
              <a:t>约束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1850" y="3277235"/>
            <a:ext cx="8830945" cy="34118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create table </a:t>
            </a:r>
            <a:r>
              <a:rPr lang="en-US" altLang="zh-CN" sz="2400" dirty="0"/>
              <a:t>yh_</a:t>
            </a:r>
            <a:r>
              <a:rPr lang="zh-CN" altLang="en-US" sz="2400" dirty="0"/>
              <a:t>g</a:t>
            </a:r>
            <a:r>
              <a:rPr lang="en-US" altLang="zh-CN" sz="2400" dirty="0" err="1"/>
              <a:t>roup</a:t>
            </a:r>
            <a:r>
              <a:rPr lang="zh-CN" altLang="en-US" sz="2400" dirty="0"/>
              <a:t>(</a:t>
            </a:r>
            <a:endParaRPr lang="zh-CN" altLang="en-US" sz="2400" dirty="0"/>
          </a:p>
          <a:p>
            <a:r>
              <a:rPr lang="zh-CN" altLang="en-US" sz="2400" dirty="0"/>
              <a:t>id tinyint unsigned </a:t>
            </a:r>
            <a:r>
              <a:rPr lang="en-US" altLang="zh-CN" sz="2400" dirty="0"/>
              <a:t>primary </a:t>
            </a:r>
            <a:r>
              <a:rPr lang="zh-CN" altLang="en-US" sz="2400" dirty="0"/>
              <a:t>key auto_increment</a:t>
            </a:r>
            <a:r>
              <a:rPr lang="en-US" altLang="zh-CN" sz="2400" dirty="0"/>
              <a:t>,</a:t>
            </a:r>
            <a:endParaRPr lang="en-US" altLang="zh-CN" sz="2400" dirty="0"/>
          </a:p>
          <a:p>
            <a:r>
              <a:rPr lang="en-US" altLang="zh-CN" sz="2400" dirty="0"/>
              <a:t>groupname </a:t>
            </a:r>
            <a:r>
              <a:rPr lang="en-US" altLang="zh-CN" sz="2400" dirty="0" err="1"/>
              <a:t>varchar</a:t>
            </a:r>
            <a:r>
              <a:rPr lang="en-US" altLang="zh-CN" sz="2400" dirty="0"/>
              <a:t>(20) unique not null</a:t>
            </a:r>
            <a:endParaRPr lang="en-US" altLang="zh-CN" sz="2400" dirty="0"/>
          </a:p>
          <a:p>
            <a:r>
              <a:rPr lang="zh-CN" altLang="en-US" sz="2400" dirty="0"/>
              <a:t>);</a:t>
            </a:r>
            <a:endParaRPr lang="zh-CN" altLang="en-US" sz="2400" dirty="0"/>
          </a:p>
          <a:p>
            <a:pPr lvl="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ym typeface="+mn-ea"/>
              </a:rPr>
              <a:t>create table yh_</a:t>
            </a:r>
            <a:r>
              <a:rPr lang="en-US" altLang="zh-CN" sz="2400" dirty="0" err="1">
                <a:sym typeface="+mn-ea"/>
              </a:rPr>
              <a:t>member</a:t>
            </a:r>
            <a:r>
              <a:rPr lang="en-US" altLang="zh-CN" sz="2400" dirty="0">
                <a:sym typeface="+mn-ea"/>
              </a:rPr>
              <a:t>(</a:t>
            </a:r>
            <a:endParaRPr lang="en-US" altLang="zh-CN" sz="2400" dirty="0">
              <a:sym typeface="+mn-ea"/>
            </a:endParaRPr>
          </a:p>
          <a:p>
            <a:pPr lvl="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ym typeface="+mn-ea"/>
              </a:rPr>
              <a:t>id int unsigned </a:t>
            </a:r>
            <a:r>
              <a:rPr lang="en-US" altLang="zh-CN" sz="2400" dirty="0">
                <a:sym typeface="+mn-ea"/>
              </a:rPr>
              <a:t>primary </a:t>
            </a:r>
            <a:r>
              <a:rPr lang="zh-CN" altLang="en-US" sz="2400" dirty="0">
                <a:sym typeface="+mn-ea"/>
              </a:rPr>
              <a:t>key auto_increment</a:t>
            </a:r>
            <a:r>
              <a:rPr lang="en-US" altLang="zh-CN" sz="2400" dirty="0">
                <a:sym typeface="+mn-ea"/>
              </a:rPr>
              <a:t>,</a:t>
            </a:r>
            <a:endParaRPr lang="en-US" altLang="zh-CN" sz="2400" dirty="0">
              <a:sym typeface="+mn-ea"/>
            </a:endParaRPr>
          </a:p>
          <a:p>
            <a:pPr lvl="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sz="2400" dirty="0" err="1">
                <a:sym typeface="+mn-ea"/>
              </a:rPr>
              <a:t>gid</a:t>
            </a:r>
            <a:r>
              <a:rPr sz="2400" dirty="0">
                <a:sym typeface="+mn-ea"/>
              </a:rPr>
              <a:t> </a:t>
            </a:r>
            <a:r>
              <a:rPr sz="2400" dirty="0" err="1">
                <a:sym typeface="+mn-ea"/>
              </a:rPr>
              <a:t>tinyint</a:t>
            </a:r>
            <a:r>
              <a:rPr sz="2400" dirty="0">
                <a:sym typeface="+mn-ea"/>
              </a:rPr>
              <a:t> unsigned not null,</a:t>
            </a:r>
            <a:endParaRPr sz="2400" dirty="0">
              <a:sym typeface="+mn-ea"/>
            </a:endParaRPr>
          </a:p>
          <a:p>
            <a:pPr lvl="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sz="2400" dirty="0">
                <a:sym typeface="+mn-ea"/>
              </a:rPr>
              <a:t>constraint </a:t>
            </a:r>
            <a:r>
              <a:rPr lang="en-US" sz="2400" dirty="0" err="1">
                <a:sym typeface="+mn-ea"/>
              </a:rPr>
              <a:t>member_</a:t>
            </a:r>
            <a:r>
              <a:rPr sz="2400" dirty="0" err="1">
                <a:sym typeface="+mn-ea"/>
              </a:rPr>
              <a:t>group_key</a:t>
            </a:r>
            <a:r>
              <a:rPr sz="2400" dirty="0">
                <a:sym typeface="+mn-ea"/>
              </a:rPr>
              <a:t>  foreign key (</a:t>
            </a:r>
            <a:r>
              <a:rPr sz="2400" dirty="0" err="1">
                <a:sym typeface="+mn-ea"/>
              </a:rPr>
              <a:t>gid</a:t>
            </a:r>
            <a:r>
              <a:rPr sz="2400" dirty="0">
                <a:sym typeface="+mn-ea"/>
              </a:rPr>
              <a:t>) references </a:t>
            </a:r>
            <a:r>
              <a:rPr lang="en-US" sz="2400" dirty="0">
                <a:sym typeface="+mn-ea"/>
              </a:rPr>
              <a:t>group </a:t>
            </a:r>
            <a:r>
              <a:rPr sz="2400" dirty="0">
                <a:sym typeface="+mn-ea"/>
              </a:rPr>
              <a:t>(id)</a:t>
            </a:r>
            <a:endParaRPr sz="2400" dirty="0">
              <a:sym typeface="+mn-ea"/>
            </a:endParaRPr>
          </a:p>
          <a:p>
            <a:pPr lvl="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ym typeface="+mn-ea"/>
              </a:rPr>
              <a:t>);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430954" y="1413087"/>
            <a:ext cx="11339407" cy="41368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除外键约束外的其它约束</a:t>
            </a:r>
            <a:endParaRPr lang="zh-CN" altLang="en-US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A</a:t>
            </a:r>
            <a:r>
              <a:rPr lang="en-US" altLang="x-none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LTER TABLE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表名 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CHANGE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字段名 新字段名  数据类型 约束</a:t>
            </a:r>
            <a:endParaRPr lang="zh-CN" altLang="en-US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A</a:t>
            </a:r>
            <a:r>
              <a:rPr lang="en-US" altLang="x-none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LTER TABLE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表名</a:t>
            </a:r>
            <a:r>
              <a:rPr lang="en-US" altLang="x-none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A</a:t>
            </a:r>
            <a:r>
              <a:rPr lang="en-US" altLang="x-none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DD UNIQUE/PRIMARY KEY(</a:t>
            </a:r>
            <a:r>
              <a:rPr lang="zh-CN" altLang="en-US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字段名称</a:t>
            </a:r>
            <a:r>
              <a:rPr lang="en-US" altLang="x-none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)</a:t>
            </a:r>
            <a:endParaRPr lang="en-US" altLang="x-none" b="1" dirty="0">
              <a:solidFill>
                <a:srgbClr val="FF0000"/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zh-CN" altLang="en-US" dirty="0"/>
              <a:t>外键约束</a:t>
            </a:r>
            <a:endParaRPr lang="zh-CN" altLang="en-US" dirty="0"/>
          </a:p>
          <a:p>
            <a:pPr lvl="1"/>
            <a:r>
              <a:rPr lang="en-US" altLang="zh-CN" sz="2665" b="1" dirty="0">
                <a:solidFill>
                  <a:srgbClr val="FF0000"/>
                </a:solidFill>
              </a:rPr>
              <a:t>alter table </a:t>
            </a:r>
            <a:r>
              <a:rPr lang="zh-CN" altLang="en-US" sz="2665" b="1" dirty="0">
                <a:solidFill>
                  <a:srgbClr val="FF0000"/>
                </a:solidFill>
              </a:rPr>
              <a:t>表名 </a:t>
            </a:r>
            <a:r>
              <a:rPr lang="en-US" altLang="zh-CN" sz="2665" b="1" dirty="0">
                <a:solidFill>
                  <a:srgbClr val="FF0000"/>
                </a:solidFill>
              </a:rPr>
              <a:t>add </a:t>
            </a: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</a:rPr>
              <a:t>[constraint [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</a:rPr>
              <a:t>约束名</a:t>
            </a: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</a:rPr>
              <a:t>]]</a:t>
            </a:r>
            <a:r>
              <a:rPr lang="en-US" altLang="zh-CN" sz="2665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665" b="1" dirty="0">
                <a:solidFill>
                  <a:srgbClr val="FF0000"/>
                </a:solidFill>
              </a:rPr>
              <a:t> foreign key (</a:t>
            </a:r>
            <a:r>
              <a:rPr lang="zh-CN" altLang="en-US" sz="2665" b="1" dirty="0">
                <a:solidFill>
                  <a:srgbClr val="FF0000"/>
                </a:solidFill>
              </a:rPr>
              <a:t>外键字段名</a:t>
            </a:r>
            <a:r>
              <a:rPr lang="en-US" altLang="zh-CN" sz="2665" b="1" dirty="0">
                <a:solidFill>
                  <a:srgbClr val="FF0000"/>
                </a:solidFill>
              </a:rPr>
              <a:t>)  references </a:t>
            </a:r>
            <a:r>
              <a:rPr lang="zh-CN" altLang="en-US" sz="2665" b="1" dirty="0">
                <a:solidFill>
                  <a:srgbClr val="FF0000"/>
                </a:solidFill>
              </a:rPr>
              <a:t>被参照表 </a:t>
            </a:r>
            <a:r>
              <a:rPr lang="en-US" altLang="zh-CN" sz="2665" b="1" dirty="0">
                <a:solidFill>
                  <a:srgbClr val="FF0000"/>
                </a:solidFill>
              </a:rPr>
              <a:t>(</a:t>
            </a:r>
            <a:r>
              <a:rPr lang="zh-CN" altLang="en-US" sz="2665" b="1" dirty="0">
                <a:solidFill>
                  <a:srgbClr val="FF0000"/>
                </a:solidFill>
              </a:rPr>
              <a:t>被参照字段名</a:t>
            </a:r>
            <a:r>
              <a:rPr lang="en-US" altLang="zh-CN" sz="2665" b="1" dirty="0">
                <a:solidFill>
                  <a:srgbClr val="FF0000"/>
                </a:solidFill>
              </a:rPr>
              <a:t>)</a:t>
            </a:r>
            <a:endParaRPr lang="en-US" altLang="zh-CN" sz="2665" b="1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7.7 </a:t>
            </a:r>
            <a:r>
              <a:rPr lang="zh-CN" altLang="en-US"/>
              <a:t>增加约束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335281" y="1028701"/>
            <a:ext cx="10155767" cy="13843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删除唯一约束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 A</a:t>
            </a:r>
            <a:r>
              <a:rPr lang="en-US" altLang="x-none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LTER TABLE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表名</a:t>
            </a:r>
            <a:r>
              <a:rPr lang="en-US" altLang="x-none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DROP</a:t>
            </a:r>
            <a:r>
              <a:rPr lang="en-US" altLang="x-none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 INDEX </a:t>
            </a:r>
            <a:r>
              <a:rPr lang="zh-CN" altLang="en-US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字段名</a:t>
            </a:r>
            <a:endParaRPr lang="zh-CN" altLang="en-US" b="1" dirty="0">
              <a:solidFill>
                <a:srgbClr val="FF0000"/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7.8 </a:t>
            </a:r>
            <a:r>
              <a:rPr lang="zh-CN" altLang="en-US" dirty="0"/>
              <a:t>删除约束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/>
        </p:nvSpPr>
        <p:spPr>
          <a:xfrm>
            <a:off x="430954" y="2276687"/>
            <a:ext cx="10325100" cy="2139527"/>
          </a:xfrm>
          <a:prstGeom prst="rect">
            <a:avLst/>
          </a:prstGeom>
        </p:spPr>
        <p:txBody>
          <a:bodyPr vert="horz" lIns="121920" tIns="60960" rIns="121920" bIns="60960" rtlCol="0">
            <a:normAutofit fontScale="97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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删除主键约束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 A</a:t>
            </a:r>
            <a:r>
              <a:rPr lang="en-US" altLang="x-none" sz="3200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LTER TABLE 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表名</a:t>
            </a:r>
            <a:r>
              <a:rPr lang="en-US" altLang="x-none" sz="3200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DROP</a:t>
            </a:r>
            <a:r>
              <a:rPr lang="en-US" altLang="x-none" sz="3200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 PRIMARY KEY</a:t>
            </a:r>
            <a:endParaRPr lang="en-US" altLang="x-none" sz="3200" b="1" dirty="0">
              <a:solidFill>
                <a:srgbClr val="FF0000"/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3200" dirty="0"/>
              <a:t>如果主键列存在自增长约束，删除主键约束前必须先删自增长约束</a:t>
            </a:r>
            <a:endParaRPr lang="zh-CN" altLang="en-US" sz="3200" dirty="0"/>
          </a:p>
        </p:txBody>
      </p:sp>
      <p:sp>
        <p:nvSpPr>
          <p:cNvPr id="6" name="内容占位符 1"/>
          <p:cNvSpPr>
            <a:spLocks noGrp="1"/>
          </p:cNvSpPr>
          <p:nvPr/>
        </p:nvSpPr>
        <p:spPr>
          <a:xfrm>
            <a:off x="335281" y="4581314"/>
            <a:ext cx="10098193" cy="1042247"/>
          </a:xfrm>
          <a:prstGeom prst="rect">
            <a:avLst/>
          </a:prstGeom>
        </p:spPr>
        <p:txBody>
          <a:bodyPr vert="horz" lIns="121920" tIns="60960" rIns="121920" bIns="60960" rtlCol="0">
            <a:normAutofit fontScale="90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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删除外键约束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 A</a:t>
            </a:r>
            <a:r>
              <a:rPr lang="en-US" altLang="x-none" sz="3200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LTER TABLE 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表名</a:t>
            </a:r>
            <a:r>
              <a:rPr lang="en-US" altLang="x-none" sz="3200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DROP</a:t>
            </a:r>
            <a:r>
              <a:rPr lang="en-US" altLang="x-none" sz="3200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 FOREIGN KEY </a:t>
            </a:r>
            <a:r>
              <a:rPr lang="zh-CN" altLang="en-US" sz="3200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约束名</a:t>
            </a:r>
            <a:endParaRPr lang="zh-CN" altLang="en-US" sz="3200" b="1" dirty="0">
              <a:solidFill>
                <a:srgbClr val="FF0000"/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431800" y="165419"/>
            <a:ext cx="10972800" cy="1143000"/>
          </a:xfr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defTabSz="1370965"/>
            <a:r>
              <a:rPr lang="en-US" altLang="en-US" sz="3735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数据库</a:t>
            </a:r>
            <a:r>
              <a:rPr lang="zh-CN" altLang="en-US" sz="3735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系统</a:t>
            </a:r>
            <a:endParaRPr lang="zh-CN" altLang="en-US" sz="3735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85800" y="1122681"/>
            <a:ext cx="10595187" cy="5116407"/>
          </a:xfrm>
        </p:spPr>
        <p:txBody>
          <a:bodyPr/>
          <a:lstStyle/>
          <a:p>
            <a:pPr indent="0">
              <a:lnSpc>
                <a:spcPct val="150000"/>
              </a:lnSpc>
              <a:buNone/>
            </a:pPr>
            <a:r>
              <a:rPr lang="zh-CN" altLang="en-US" sz="2400" dirty="0"/>
              <a:t>数据库系统是计算机应用系统中的一种专门管理数据资源的系统。</a:t>
            </a:r>
            <a:endParaRPr lang="zh-CN" altLang="en-US" sz="2400" dirty="0"/>
          </a:p>
          <a:p>
            <a:pPr indent="0">
              <a:lnSpc>
                <a:spcPct val="150000"/>
              </a:lnSpc>
              <a:buNone/>
            </a:pPr>
            <a:r>
              <a:rPr lang="zh-CN" altLang="en-US" sz="2400" dirty="0"/>
              <a:t>数据库就是一组经过计算机整理后的数据，存储在一个或者多个文件中，而管理这个数据库的软件就称为数据库管理系统</a:t>
            </a:r>
            <a:endParaRPr lang="zh-CN" altLang="en-US" sz="2400" dirty="0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514582" y="3526897"/>
            <a:ext cx="1800225" cy="1871663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  <a:endParaRPr kumimoji="1"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kumimoji="1"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 system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线箭头连接符 8"/>
          <p:cNvCxnSpPr>
            <a:cxnSpLocks noChangeShapeType="1"/>
          </p:cNvCxnSpPr>
          <p:nvPr/>
        </p:nvCxnSpPr>
        <p:spPr bwMode="auto">
          <a:xfrm>
            <a:off x="3314807" y="3958696"/>
            <a:ext cx="1296987" cy="0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2" name="直线箭头连接符 11"/>
          <p:cNvCxnSpPr>
            <a:cxnSpLocks noChangeShapeType="1"/>
          </p:cNvCxnSpPr>
          <p:nvPr/>
        </p:nvCxnSpPr>
        <p:spPr bwMode="auto">
          <a:xfrm>
            <a:off x="3314807" y="5038196"/>
            <a:ext cx="1296987" cy="0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611794" y="3455459"/>
            <a:ext cx="3384551" cy="935039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kumimoji="1"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kumimoji="1"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611794" y="4606397"/>
            <a:ext cx="3384551" cy="936625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数据库管理系统</a:t>
            </a:r>
            <a:endParaRPr kumimoji="1"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kumimoji="1"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 Management system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7127" y="357293"/>
            <a:ext cx="8229600" cy="719139"/>
          </a:xfr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defTabSz="1370965"/>
            <a:r>
              <a:rPr lang="en-US" altLang="en-US" sz="3735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数据库在</a:t>
            </a:r>
            <a:r>
              <a:rPr lang="en-US" altLang="zh-CN" sz="3735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Web</a:t>
            </a:r>
            <a:r>
              <a:rPr lang="en-US" altLang="en-US" sz="3735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开发中的重要地位</a:t>
            </a:r>
            <a:endParaRPr lang="en-US" altLang="en-US" sz="3735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219" name="Rectangle 3"/>
          <p:cNvSpPr txBox="1">
            <a:spLocks noChangeArrowheads="1"/>
          </p:cNvSpPr>
          <p:nvPr/>
        </p:nvSpPr>
        <p:spPr bwMode="auto">
          <a:xfrm>
            <a:off x="525781" y="1232747"/>
            <a:ext cx="10927927" cy="4600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indent="-457200"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en-US" altLang="zh-CN" sz="22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2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动态网站都是对数据进行操作，我们平时浏览网页时，会发现网页的内容会经常变化，而页面的主体结构框架没变，</a:t>
            </a:r>
            <a:r>
              <a:rPr lang="en-US" altLang="zh-CN" sz="22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2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系统的开发基本上都离不开数据库，因为任何东西都要存放在数据库中。</a:t>
            </a:r>
            <a:endParaRPr lang="zh-CN" altLang="en-US" sz="220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en-US" altLang="zh-CN" sz="22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2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所谓的动态网站就是基于数据库开发的系统，最重要的就是数据管理，或者说我们在开发时都是在围绕数据库在写程序。我们再来回顾下</a:t>
            </a:r>
            <a:r>
              <a:rPr lang="en-US" altLang="zh-CN" sz="22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2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工作原理：</a:t>
            </a:r>
            <a:endParaRPr lang="zh-CN" altLang="en-US" sz="220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063751" y="4786324"/>
            <a:ext cx="1439863" cy="936625"/>
          </a:xfrm>
          <a:prstGeom prst="rect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miter lim="800000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endParaRPr kumimoji="1"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线箭头连接符 5"/>
          <p:cNvCxnSpPr>
            <a:cxnSpLocks noChangeShapeType="1"/>
            <a:stCxn id="2" idx="3"/>
          </p:cNvCxnSpPr>
          <p:nvPr/>
        </p:nvCxnSpPr>
        <p:spPr bwMode="auto">
          <a:xfrm flipV="1">
            <a:off x="3503614" y="5218124"/>
            <a:ext cx="1512887" cy="36513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arrow" w="med" len="med"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9222" name="文本框 7"/>
          <p:cNvSpPr txBox="1">
            <a:spLocks noChangeArrowheads="1"/>
          </p:cNvSpPr>
          <p:nvPr/>
        </p:nvSpPr>
        <p:spPr bwMode="auto">
          <a:xfrm>
            <a:off x="3575051" y="4808547"/>
            <a:ext cx="1415772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用户请求数据</a:t>
            </a:r>
            <a:endParaRPr kumimoji="1" lang="zh-CN" altLang="en-US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3" name="文本框 9"/>
          <p:cNvSpPr txBox="1">
            <a:spLocks noChangeArrowheads="1"/>
          </p:cNvSpPr>
          <p:nvPr/>
        </p:nvSpPr>
        <p:spPr bwMode="auto">
          <a:xfrm>
            <a:off x="3575051" y="5311786"/>
            <a:ext cx="1415772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返回响应数据</a:t>
            </a:r>
            <a:endParaRPr kumimoji="1"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016501" y="4857760"/>
            <a:ext cx="1800225" cy="720725"/>
          </a:xfrm>
          <a:prstGeom prst="rect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miter lim="800000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服务器脚本</a:t>
            </a:r>
            <a:endParaRPr kumimoji="1"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线箭头连接符 11"/>
          <p:cNvCxnSpPr>
            <a:cxnSpLocks noChangeShapeType="1"/>
          </p:cNvCxnSpPr>
          <p:nvPr/>
        </p:nvCxnSpPr>
        <p:spPr bwMode="auto">
          <a:xfrm flipV="1">
            <a:off x="6816726" y="5218124"/>
            <a:ext cx="1511300" cy="36513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arrow" w="med" len="med"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9226" name="文本框 12"/>
          <p:cNvSpPr txBox="1">
            <a:spLocks noChangeArrowheads="1"/>
          </p:cNvSpPr>
          <p:nvPr/>
        </p:nvSpPr>
        <p:spPr bwMode="auto">
          <a:xfrm>
            <a:off x="6816725" y="4857760"/>
            <a:ext cx="1396536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kumimoji="1"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kumimoji="1"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kumimoji="1" lang="zh-CN" altLang="en-US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7" name="文本框 13"/>
          <p:cNvSpPr txBox="1">
            <a:spLocks noChangeArrowheads="1"/>
          </p:cNvSpPr>
          <p:nvPr/>
        </p:nvSpPr>
        <p:spPr bwMode="auto">
          <a:xfrm>
            <a:off x="6816725" y="5311786"/>
            <a:ext cx="1415772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返回查询结果</a:t>
            </a:r>
            <a:endParaRPr kumimoji="1"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罐形 10"/>
          <p:cNvSpPr>
            <a:spLocks noChangeArrowheads="1"/>
          </p:cNvSpPr>
          <p:nvPr/>
        </p:nvSpPr>
        <p:spPr bwMode="auto">
          <a:xfrm>
            <a:off x="8328026" y="4786323"/>
            <a:ext cx="2016125" cy="863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数据库管理系统</a:t>
            </a:r>
            <a:endParaRPr kumimoji="1"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c6eddc451da81cb037c289d5366d016082431c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5365" y="3651250"/>
            <a:ext cx="2823845" cy="2118360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 bwMode="auto">
          <a:xfrm>
            <a:off x="239989" y="164231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defTabSz="1370965">
              <a:spcBef>
                <a:spcPct val="0"/>
              </a:spcBef>
              <a:defRPr/>
            </a:pPr>
            <a:r>
              <a:rPr lang="en-US" altLang="zh-CN" sz="3735" b="1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 </a:t>
            </a:r>
            <a:r>
              <a:rPr lang="en-US" sz="3735" b="1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zh-CN" altLang="en-US" sz="3735" b="1" dirty="0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概念</a:t>
            </a:r>
            <a:endParaRPr lang="zh-CN" altLang="en-US" sz="3735" b="1" dirty="0">
              <a:solidFill>
                <a:schemeClr val="accent5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3745" y="1028700"/>
            <a:ext cx="11378565" cy="422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MySQL是一个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sz="24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关系型数据库</a:t>
            </a:r>
            <a:r>
              <a:rPr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管理系统</a:t>
            </a:r>
            <a:r>
              <a:rPr 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kumimoji="1" lang="en-US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>
              <a:lnSpc>
                <a:spcPct val="16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GB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由瑞典</a:t>
            </a:r>
            <a:r>
              <a:rPr kumimoji="1"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kumimoji="1"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AB</a:t>
            </a:r>
            <a:r>
              <a:rPr kumimoji="1"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公司开发，目前属于</a:t>
            </a:r>
            <a:r>
              <a:rPr kumimoji="1"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Oracle</a:t>
            </a:r>
            <a:r>
              <a:rPr kumimoji="1"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公司</a:t>
            </a:r>
            <a:endParaRPr kumimoji="1" lang="zh-CN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>
              <a:lnSpc>
                <a:spcPct val="16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kumimoji="1"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分为社区版和企业版</a:t>
            </a:r>
            <a:endParaRPr kumimoji="1"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>
              <a:lnSpc>
                <a:spcPct val="16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</a:t>
            </a:r>
            <a:r>
              <a:rPr kumimoji="1"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(DataBase)</a:t>
            </a:r>
            <a:r>
              <a:rPr kumimoji="1" lang="en-GB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</a:t>
            </a:r>
            <a:r>
              <a:rPr kumimoji="1" lang="zh-CN" alt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一个</a:t>
            </a:r>
            <a:r>
              <a:rPr kumimoji="1" lang="en-GB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按照数据结构来组织、存储和管理数据的仓库</a:t>
            </a:r>
            <a:endParaRPr kumimoji="1" lang="en-GB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>
              <a:lnSpc>
                <a:spcPct val="16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数据库由数据表组成，且数据表之间存在一定关系</a:t>
            </a:r>
            <a:endParaRPr kumimoji="1"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>
              <a:lnSpc>
                <a:spcPct val="16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数据表由数据记录组成</a:t>
            </a:r>
            <a:endParaRPr kumimoji="1"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>
              <a:lnSpc>
                <a:spcPct val="16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数据记录由字段组成</a:t>
            </a:r>
            <a:endParaRPr kumimoji="1"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1795" y="35560"/>
            <a:ext cx="10515600" cy="1121410"/>
          </a:xfrm>
        </p:spPr>
        <p:txBody>
          <a:bodyPr/>
          <a:lstStyle/>
          <a:p>
            <a:r>
              <a:rPr lang="en-US" altLang="zh-CN"/>
              <a:t>2 </a:t>
            </a:r>
            <a:r>
              <a:rPr lang="en-US"/>
              <a:t>MySQL</a:t>
            </a:r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840740" y="1028700"/>
            <a:ext cx="10332720" cy="34442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err="1"/>
              <a:t>MySQL</a:t>
            </a:r>
            <a:r>
              <a:rPr lang="zh-CN" altLang="en-US" sz="2400" dirty="0"/>
              <a:t>的数据表存放在</a:t>
            </a:r>
            <a:r>
              <a:rPr lang="en-US" altLang="zh-CN" sz="2400" dirty="0"/>
              <a:t>data</a:t>
            </a:r>
            <a:r>
              <a:rPr lang="zh-CN" altLang="en-US" sz="2400" dirty="0"/>
              <a:t>目录下</a:t>
            </a:r>
            <a:endParaRPr lang="zh-CN" altLang="en-US" sz="2400" dirty="0"/>
          </a:p>
          <a:p>
            <a:pPr>
              <a:lnSpc>
                <a:spcPct val="120000"/>
              </a:lnSpc>
            </a:pPr>
            <a:r>
              <a:rPr lang="en-US" altLang="zh-CN" sz="2400" dirty="0" err="1"/>
              <a:t>MySQL</a:t>
            </a:r>
            <a:r>
              <a:rPr lang="zh-CN" altLang="en-US" sz="2400" dirty="0"/>
              <a:t>配置文件为</a:t>
            </a:r>
            <a:r>
              <a:rPr lang="en-US" altLang="zh-CN" sz="2400" dirty="0" err="1"/>
              <a:t>my.ini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en-US" altLang="zh-CN" sz="1800" dirty="0"/>
              <a:t>port=3306  //</a:t>
            </a:r>
            <a:r>
              <a:rPr lang="zh-CN" altLang="en-US" sz="1800" dirty="0"/>
              <a:t>端口</a:t>
            </a:r>
            <a:endParaRPr lang="zh-CN" altLang="en-US" sz="1800" dirty="0"/>
          </a:p>
          <a:p>
            <a:pPr lvl="1">
              <a:lnSpc>
                <a:spcPct val="120000"/>
              </a:lnSpc>
            </a:pPr>
            <a:r>
              <a:rPr lang="en-US" altLang="zh-CN" sz="1800" dirty="0" smtClean="0"/>
              <a:t>default-character-set=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utf8</a:t>
            </a:r>
            <a:r>
              <a:rPr lang="en-US" altLang="zh-CN" sz="1800" dirty="0" smtClean="0"/>
              <a:t>  </a:t>
            </a:r>
            <a:r>
              <a:rPr lang="en-US" altLang="zh-CN" sz="1800" dirty="0"/>
              <a:t>//</a:t>
            </a:r>
            <a:r>
              <a:rPr lang="zh-CN" altLang="en-US" sz="1800" dirty="0"/>
              <a:t>客户端汉字编码</a:t>
            </a:r>
            <a:endParaRPr lang="zh-CN" altLang="en-US" sz="1800" dirty="0"/>
          </a:p>
          <a:p>
            <a:pPr lvl="1">
              <a:lnSpc>
                <a:spcPct val="120000"/>
              </a:lnSpc>
            </a:pPr>
            <a:r>
              <a:rPr lang="en-US" altLang="zh-CN" sz="1800" dirty="0"/>
              <a:t>character-set-server=</a:t>
            </a:r>
            <a:r>
              <a:rPr lang="en-US" altLang="zh-CN" sz="1800" b="1" dirty="0">
                <a:solidFill>
                  <a:srgbClr val="FF0000"/>
                </a:solidFill>
              </a:rPr>
              <a:t>utf8</a:t>
            </a:r>
            <a:r>
              <a:rPr lang="en-US" altLang="zh-CN" sz="1800" dirty="0"/>
              <a:t>   //</a:t>
            </a:r>
            <a:r>
              <a:rPr lang="zh-CN" altLang="en-US" sz="1800" dirty="0"/>
              <a:t>服务端汉字编码</a:t>
            </a:r>
            <a:endParaRPr lang="zh-CN" altLang="en-US" sz="1800" dirty="0"/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default-storage-engine=</a:t>
            </a:r>
            <a:r>
              <a:rPr lang="zh-CN" altLang="en-US" sz="1800" b="1" dirty="0">
                <a:solidFill>
                  <a:srgbClr val="FF0000"/>
                </a:solidFill>
              </a:rPr>
              <a:t>MyISAM</a:t>
            </a:r>
            <a:r>
              <a:rPr lang="zh-CN" altLang="en-US" sz="1800" dirty="0"/>
              <a:t>  </a:t>
            </a:r>
            <a:r>
              <a:rPr lang="en-US" altLang="zh-CN" sz="1800" dirty="0"/>
              <a:t>//</a:t>
            </a:r>
            <a:r>
              <a:rPr lang="zh-CN" altLang="en-US" sz="1800" dirty="0"/>
              <a:t>默认存储引擎</a:t>
            </a:r>
            <a:endParaRPr lang="zh-CN" altLang="en-US" sz="1800" dirty="0"/>
          </a:p>
          <a:p>
            <a:pPr marL="0" lvl="0" indent="0">
              <a:lnSpc>
                <a:spcPct val="12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89610" y="548640"/>
            <a:ext cx="10707370" cy="57378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665" dirty="0">
                <a:sym typeface="+mn-ea"/>
              </a:rPr>
              <a:t>登录</a:t>
            </a:r>
            <a:r>
              <a:rPr lang="en-US" altLang="zh-CN" sz="2665" dirty="0">
                <a:sym typeface="+mn-ea"/>
              </a:rPr>
              <a:t>:  </a:t>
            </a:r>
            <a:r>
              <a:rPr lang="zh-CN" altLang="en-US" sz="2665" dirty="0">
                <a:sym typeface="+mn-ea"/>
              </a:rPr>
              <a:t>mysql -hlocalhost -P3306 -uroot -p</a:t>
            </a:r>
            <a:endParaRPr lang="zh-CN" altLang="en-US" sz="2665" dirty="0"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sym typeface="+mn-ea"/>
              </a:rPr>
              <a:t>-h  </a:t>
            </a:r>
            <a:r>
              <a:rPr lang="en-US" altLang="zh-CN" dirty="0" err="1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服务器</a:t>
            </a:r>
            <a:r>
              <a:rPr lang="en-US" altLang="zh-CN" dirty="0" err="1">
                <a:sym typeface="+mn-ea"/>
              </a:rPr>
              <a:t>ip</a:t>
            </a:r>
            <a:endParaRPr lang="en-US" altLang="zh-CN" dirty="0"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sym typeface="+mn-ea"/>
              </a:rPr>
              <a:t>-P  </a:t>
            </a:r>
            <a:r>
              <a:rPr lang="en-US" altLang="zh-CN" dirty="0" err="1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端口号</a:t>
            </a:r>
            <a:endParaRPr lang="zh-CN" altLang="en-US" dirty="0"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sym typeface="+mn-ea"/>
              </a:rPr>
              <a:t>-u  </a:t>
            </a:r>
            <a:r>
              <a:rPr lang="zh-CN" altLang="en-US" dirty="0">
                <a:sym typeface="+mn-ea"/>
              </a:rPr>
              <a:t>用户名</a:t>
            </a:r>
            <a:endParaRPr lang="zh-CN" altLang="en-US" dirty="0"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sym typeface="+mn-ea"/>
              </a:rPr>
              <a:t>-p  </a:t>
            </a:r>
            <a:r>
              <a:rPr lang="zh-CN" altLang="en-US" dirty="0">
                <a:sym typeface="+mn-ea"/>
              </a:rPr>
              <a:t>密码</a:t>
            </a:r>
            <a:endParaRPr lang="zh-CN" altLang="en-US" sz="2220" dirty="0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ym typeface="+mn-ea"/>
              </a:rPr>
              <a:t>退出</a:t>
            </a:r>
            <a:endParaRPr lang="zh-CN" altLang="en-US" dirty="0"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en-US" dirty="0">
                <a:sym typeface="+mn-ea"/>
              </a:rPr>
              <a:t>exit</a:t>
            </a:r>
            <a:endParaRPr lang="en-US" dirty="0"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en-US" dirty="0">
                <a:sym typeface="+mn-ea"/>
              </a:rPr>
              <a:t>quit</a:t>
            </a:r>
            <a:endParaRPr lang="en-US" dirty="0"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en-US" dirty="0">
                <a:sym typeface="+mn-ea"/>
              </a:rPr>
              <a:t>\q</a:t>
            </a:r>
            <a:endParaRPr lang="en-US" dirty="0">
              <a:sym typeface="+mn-ea"/>
            </a:endParaRPr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9856" y="-253"/>
            <a:ext cx="10972800" cy="1143000"/>
          </a:xfrm>
        </p:spPr>
        <p:txBody>
          <a:bodyPr/>
          <a:lstStyle/>
          <a:p>
            <a:r>
              <a:rPr lang="en-US" altLang="zh-CN"/>
              <a:t>3 MySQL</a:t>
            </a:r>
            <a:r>
              <a:rPr lang="zh-CN" altLang="en-US"/>
              <a:t>登录与退出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9790" y="260749"/>
            <a:ext cx="8362951" cy="7191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 </a:t>
            </a:r>
            <a:r>
              <a:rPr lang="en-US" altLang="zh-CN" dirty="0" smtClean="0"/>
              <a:t>MySQL</a:t>
            </a:r>
            <a:r>
              <a:rPr lang="zh-CN" altLang="en-US" dirty="0"/>
              <a:t>数据库的常见操作</a:t>
            </a:r>
            <a:endParaRPr lang="zh-CN" altLang="en-US" dirty="0"/>
          </a:p>
        </p:txBody>
      </p:sp>
      <p:sp>
        <p:nvSpPr>
          <p:cNvPr id="18435" name="Rectangle 3"/>
          <p:cNvSpPr txBox="1">
            <a:spLocks noChangeArrowheads="1"/>
          </p:cNvSpPr>
          <p:nvPr/>
        </p:nvSpPr>
        <p:spPr bwMode="auto">
          <a:xfrm>
            <a:off x="1094105" y="1104900"/>
            <a:ext cx="9787890" cy="464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lvl="0" indent="-342900">
              <a:lnSpc>
                <a:spcPct val="160000"/>
              </a:lnSpc>
              <a:buClr>
                <a:srgbClr val="00B0F0"/>
              </a:buClr>
              <a:buSzPct val="100000"/>
              <a:buFont typeface="Wingdings" panose="05000000000000000000" charset="0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我们可以使用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命令来查询快捷键：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0600" lvl="1" indent="-381000">
              <a:lnSpc>
                <a:spcPct val="160000"/>
              </a:lnSpc>
              <a:buClr>
                <a:srgbClr val="00B0F0"/>
              </a:buClr>
              <a:buSzPct val="75000"/>
              <a:buFont typeface="Wingdings" panose="05000000000000000000" charset="0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将查询后的数据立起来：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\G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0600" lvl="1" indent="-381000">
              <a:lnSpc>
                <a:spcPct val="160000"/>
              </a:lnSpc>
              <a:buClr>
                <a:srgbClr val="00B0F0"/>
              </a:buClr>
              <a:buSzPct val="75000"/>
              <a:buFont typeface="Wingdings" panose="05000000000000000000" charset="0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取消当前未完成的操作：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\c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0600" lvl="1" indent="-381000">
              <a:lnSpc>
                <a:spcPct val="160000"/>
              </a:lnSpc>
              <a:buClr>
                <a:srgbClr val="00B0F0"/>
              </a:buClr>
              <a:buSzPct val="75000"/>
              <a:buFont typeface="Wingdings" panose="05000000000000000000" charset="0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退出当前客户端：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0600" lvl="1" indent="-381000">
              <a:lnSpc>
                <a:spcPct val="160000"/>
              </a:lnSpc>
              <a:buClr>
                <a:srgbClr val="00B0F0"/>
              </a:buClr>
              <a:buSzPct val="75000"/>
              <a:buFont typeface="Wingdings" panose="05000000000000000000" charset="0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显示当前服务器状态：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0600" lvl="1" indent="-381000">
              <a:lnSpc>
                <a:spcPct val="160000"/>
              </a:lnSpc>
              <a:buClr>
                <a:srgbClr val="00B0F0"/>
              </a:buClr>
              <a:buSzPct val="75000"/>
              <a:buFont typeface="Wingdings" panose="05000000000000000000" charset="0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显示帮助信息：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\h(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endParaRPr lang="en-US" altLang="zh-CN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4407</Words>
  <Application>WPS 演示</Application>
  <PresentationFormat>自定义</PresentationFormat>
  <Paragraphs>367</Paragraphs>
  <Slides>34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Arial Unicode MS</vt:lpstr>
      <vt:lpstr>Franklin Gothic Medium</vt:lpstr>
      <vt:lpstr>云和</vt:lpstr>
      <vt:lpstr>Paint.Picture</vt:lpstr>
      <vt:lpstr>Paint.Picture</vt:lpstr>
      <vt:lpstr>PowerPoint 演示文稿</vt:lpstr>
      <vt:lpstr>PowerPoint 演示文稿</vt:lpstr>
      <vt:lpstr>PowerPoint 演示文稿</vt:lpstr>
      <vt:lpstr>数据库系统</vt:lpstr>
      <vt:lpstr>数据库在Web开发中的重要地位</vt:lpstr>
      <vt:lpstr>PowerPoint 演示文稿</vt:lpstr>
      <vt:lpstr>2 MySQL配置</vt:lpstr>
      <vt:lpstr>3 MySQL登录与退出</vt:lpstr>
      <vt:lpstr>4 MySQL数据库的常见操作</vt:lpstr>
      <vt:lpstr>5 MySQL语法</vt:lpstr>
      <vt:lpstr>6 MySQL操作</vt:lpstr>
      <vt:lpstr>6.1 数据库操作</vt:lpstr>
      <vt:lpstr>6.2 数据表操作</vt:lpstr>
      <vt:lpstr>6.2.1 添加数据表</vt:lpstr>
      <vt:lpstr>MySQL数据类型</vt:lpstr>
      <vt:lpstr>整型</vt:lpstr>
      <vt:lpstr>浮点型</vt:lpstr>
      <vt:lpstr>字符型</vt:lpstr>
      <vt:lpstr>PowerPoint 演示文稿</vt:lpstr>
      <vt:lpstr>日期型</vt:lpstr>
      <vt:lpstr> MySQL存储引擎</vt:lpstr>
      <vt:lpstr>6.2.2 查看数据表</vt:lpstr>
      <vt:lpstr>6.2.3 修改数据表</vt:lpstr>
      <vt:lpstr>6.2.4 删除数据表</vt:lpstr>
      <vt:lpstr>7 约束</vt:lpstr>
      <vt:lpstr>7.1 自增长约束</vt:lpstr>
      <vt:lpstr>7.2 主键约束</vt:lpstr>
      <vt:lpstr>7.3 唯一约束</vt:lpstr>
      <vt:lpstr>7.4 默认约束</vt:lpstr>
      <vt:lpstr>7.5 非空约束</vt:lpstr>
      <vt:lpstr>7.6 外键约束</vt:lpstr>
      <vt:lpstr>7.7 增加约束</vt:lpstr>
      <vt:lpstr>7.8 删除约束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217</cp:revision>
  <dcterms:created xsi:type="dcterms:W3CDTF">2016-09-06T02:25:00Z</dcterms:created>
  <dcterms:modified xsi:type="dcterms:W3CDTF">2019-08-08T09:22:23Z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