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8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80" r:id="rId20"/>
    <p:sldId id="281" r:id="rId21"/>
    <p:sldId id="282" r:id="rId22"/>
    <p:sldId id="283" r:id="rId23"/>
    <p:sldId id="290" r:id="rId24"/>
    <p:sldId id="287" r:id="rId25"/>
    <p:sldId id="288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12550" y="6560185"/>
            <a:ext cx="6210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7421" y="3077859"/>
            <a:ext cx="1092136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数据表记录操作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3 </a:t>
            </a:r>
            <a:r>
              <a:rPr lang="zh-CN"/>
              <a:t>更新记录</a:t>
            </a:r>
            <a:endParaRPr lang="zh-CN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335281" y="1316567"/>
            <a:ext cx="9998287" cy="32689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根据条件更新记录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set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字段名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新值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字段名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新值，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....... [where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条件子句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[order by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字段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asc|desc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altLang="x-none" dirty="0">
                <a:solidFill>
                  <a:schemeClr val="tx1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[limit </a:t>
            </a:r>
            <a:r>
              <a:rPr lang="zh-CN" altLang="en-US" dirty="0">
                <a:solidFill>
                  <a:schemeClr val="tx1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条数</a:t>
            </a:r>
            <a:r>
              <a:rPr lang="en-US" altLang="x-none" dirty="0">
                <a:solidFill>
                  <a:schemeClr val="tx1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</a:t>
            </a:r>
            <a:endParaRPr lang="en-US" altLang="x-none" dirty="0">
              <a:solidFill>
                <a:schemeClr val="tx1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05156" y="1312545"/>
            <a:ext cx="11251353" cy="42333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单表查询</a:t>
            </a:r>
            <a:endParaRPr lang="zh-CN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select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字段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字段</a:t>
            </a:r>
            <a:r>
              <a:rPr lang="en-US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,......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from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条件子句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group by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][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having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条件子句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[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order by </a:t>
            </a:r>
            <a:r>
              <a:rPr lang="zh-CN" altLang="en-US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字</a:t>
            </a:r>
            <a:r>
              <a:rPr lang="zh-CN" altLang="en-US" dirty="0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段 </a:t>
            </a:r>
            <a:r>
              <a:rPr lang="en-US" altLang="zh-CN" dirty="0" err="1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asc|desc</a:t>
            </a:r>
            <a:r>
              <a:rPr lang="en-US" altLang="x-none" dirty="0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</a:t>
            </a:r>
            <a:r>
              <a:rPr lang="en-US" altLang="x-none" b="1" dirty="0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[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limit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起始值</a:t>
            </a:r>
            <a:r>
              <a:rPr lang="en-US" altLang="x-none" dirty="0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],</a:t>
            </a:r>
            <a:r>
              <a:rPr lang="zh-CN" altLang="en-US" dirty="0" smtClean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条</a:t>
            </a:r>
            <a:r>
              <a:rPr lang="zh-CN" altLang="en-US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</a:t>
            </a:r>
            <a:r>
              <a:rPr lang="en-US" altLang="x-none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</a:t>
            </a:r>
            <a:endParaRPr lang="en-US" altLang="x-none" dirty="0">
              <a:solidFill>
                <a:srgbClr val="FF0000"/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查询记录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508761"/>
            <a:ext cx="10656147" cy="20311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通过使用 SQL，可以为字段名称和表名称指定别名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SELECT 字段名 AS 别名  FROM 表名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</a:rPr>
              <a:t>* </a:t>
            </a:r>
            <a:r>
              <a:rPr lang="zh-CN" altLang="en-US" b="1" dirty="0">
                <a:solidFill>
                  <a:srgbClr val="FF0000"/>
                </a:solidFill>
              </a:rPr>
              <a:t>FROM 表名 AS 表别名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>
                <a:sym typeface="+mn-ea"/>
              </a:rPr>
              <a:t>Alias</a:t>
            </a:r>
            <a:r>
              <a:rPr lang="en-US" altLang="zh-CN"/>
              <a:t> </a:t>
            </a:r>
            <a:r>
              <a:rPr lang="zh-CN" altLang="zh-CN"/>
              <a:t>别名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700953"/>
            <a:ext cx="9386147" cy="16188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关键词 DISTINCT 用于返回唯一不同的值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SELECT DISTINCT 字段名称 FROM 表名称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distinct </a:t>
            </a:r>
            <a:r>
              <a:rPr lang="zh-CN" altLang="en-US"/>
              <a:t>去重复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280" y="3609340"/>
            <a:ext cx="1056259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distinct </a:t>
            </a:r>
            <a:r>
              <a:rPr lang="zh-CN" altLang="en-US" sz="4000"/>
              <a:t>前面不能跟别的字段</a:t>
            </a:r>
            <a:r>
              <a:rPr lang="zh-CN" altLang="en-US" sz="3600"/>
              <a:t>名，后面跟的字符段名都会去重复（不推荐使用）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451253" cy="48039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avg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平均值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count() </a:t>
            </a:r>
            <a:r>
              <a:rPr lang="zh-CN" altLang="en-US" dirty="0"/>
              <a:t>总</a:t>
            </a:r>
            <a:r>
              <a:rPr lang="zh-CN" altLang="zh-CN" dirty="0"/>
              <a:t>记录数，不包括</a:t>
            </a:r>
            <a:r>
              <a:rPr lang="en-US" altLang="zh-CN" dirty="0"/>
              <a:t>null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max()</a:t>
            </a:r>
            <a:r>
              <a:rPr lang="en-US" altLang="zh-CN" dirty="0"/>
              <a:t> </a:t>
            </a:r>
            <a:r>
              <a:rPr lang="zh-CN" altLang="zh-CN" dirty="0"/>
              <a:t>最大值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min()</a:t>
            </a:r>
            <a:r>
              <a:rPr lang="en-US" altLang="zh-CN" dirty="0"/>
              <a:t> </a:t>
            </a:r>
            <a:r>
              <a:rPr lang="zh-CN" altLang="en-US" dirty="0"/>
              <a:t>最小值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sum()</a:t>
            </a:r>
            <a:r>
              <a:rPr lang="en-US" altLang="zh-CN" dirty="0"/>
              <a:t> 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聚合函数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10140527" cy="4036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unix_timestamp</a:t>
            </a:r>
            <a:r>
              <a:rPr lang="en-US" altLang="zh-CN" b="1" dirty="0" smtClean="0">
                <a:solidFill>
                  <a:srgbClr val="FF0000"/>
                </a:solidFill>
              </a:rPr>
              <a:t>() 1536628798</a:t>
            </a:r>
            <a:r>
              <a:rPr lang="zh-CN" altLang="en-US" b="1" dirty="0" smtClean="0">
                <a:solidFill>
                  <a:srgbClr val="FF0000"/>
                </a:solidFill>
              </a:rPr>
              <a:t>（ 不推荐）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from_unixtime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时间戳</a:t>
            </a:r>
            <a:r>
              <a:rPr lang="en-US" altLang="zh-CN" b="1" dirty="0" smtClean="0">
                <a:solidFill>
                  <a:srgbClr val="FF0000"/>
                </a:solidFill>
              </a:rPr>
              <a:t>) 2018-09-11 09:17:47 （</a:t>
            </a:r>
            <a:r>
              <a:rPr lang="zh-CN" altLang="en-US" b="1" dirty="0" smtClean="0">
                <a:solidFill>
                  <a:srgbClr val="FF0000"/>
                </a:solidFill>
              </a:rPr>
              <a:t>不推荐）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时期函数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9403927" cy="1460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password()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md5()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加密函数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3"/>
            <a:ext cx="10538460" cy="40623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 </a:t>
            </a:r>
            <a:r>
              <a:rPr lang="zh-CN" altLang="en-US" b="1" dirty="0">
                <a:solidFill>
                  <a:srgbClr val="FF0000"/>
                </a:solidFill>
              </a:rPr>
              <a:t>字段列表 </a:t>
            </a:r>
            <a:r>
              <a:rPr lang="en-US" altLang="zh-CN" b="1" dirty="0">
                <a:solidFill>
                  <a:srgbClr val="FF0000"/>
                </a:solidFill>
              </a:rPr>
              <a:t>from </a:t>
            </a:r>
            <a:r>
              <a:rPr lang="zh-CN" altLang="zh-CN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1  [[as] </a:t>
            </a:r>
            <a:r>
              <a:rPr lang="zh-CN" altLang="en-US" b="1" dirty="0">
                <a:solidFill>
                  <a:srgbClr val="FF0000"/>
                </a:solidFill>
              </a:rPr>
              <a:t>别名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zh-CN" altLang="en-US" b="1" dirty="0">
                <a:solidFill>
                  <a:srgbClr val="FF0000"/>
                </a:solidFill>
              </a:rPr>
              <a:t>连接类型  表</a:t>
            </a:r>
            <a:r>
              <a:rPr lang="en-US" altLang="zh-CN" b="1" dirty="0">
                <a:solidFill>
                  <a:srgbClr val="FF0000"/>
                </a:solidFill>
              </a:rPr>
              <a:t>2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[[as]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别名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]  on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连接条件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where ......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连接类型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/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内连接 </a:t>
            </a:r>
            <a:r>
              <a:rPr lang="en-US" altLang="zh-CN" sz="2665" b="1" dirty="0">
                <a:solidFill>
                  <a:srgbClr val="FF0000"/>
                </a:solidFill>
                <a:sym typeface="+mn-ea"/>
              </a:rPr>
              <a:t>inner </a:t>
            </a:r>
            <a:r>
              <a:rPr lang="en-US" altLang="zh-CN" sz="2665" b="1" dirty="0" smtClean="0">
                <a:solidFill>
                  <a:srgbClr val="FF0000"/>
                </a:solidFill>
                <a:sym typeface="+mn-ea"/>
              </a:rPr>
              <a:t>join</a:t>
            </a:r>
            <a:endParaRPr lang="en-US" altLang="zh-CN" sz="2665" b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外联接 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2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左外连接  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left [outer] join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右外连接  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right [outer] join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多表查询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18348" y="1221740"/>
            <a:ext cx="11556153" cy="8703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内连接：显示</a:t>
            </a:r>
            <a:r>
              <a:rPr lang="zh-CN" altLang="en-US">
                <a:sym typeface="+mn-ea"/>
              </a:rPr>
              <a:t>左表及右表中符合连接条件的记录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53" y="2564553"/>
            <a:ext cx="3804920" cy="28075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75761" y="3429000"/>
            <a:ext cx="757682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select</a:t>
            </a:r>
            <a:r>
              <a:rPr lang="zh-CN" altLang="en-US" sz="2400">
                <a:solidFill>
                  <a:srgbClr val="FF0000"/>
                </a:solidFill>
              </a:rPr>
              <a:t> id</a:t>
            </a:r>
            <a:r>
              <a:rPr lang="zh-CN" altLang="en-US" sz="2400"/>
              <a:t>,goods_name,brand_name,cate_name from goods </a:t>
            </a:r>
            <a:endParaRPr lang="zh-CN" altLang="en-US" sz="2400"/>
          </a:p>
          <a:p>
            <a:r>
              <a:rPr lang="zh-CN" altLang="en-US" sz="2400"/>
              <a:t>inner join brand on goods.brand_id=brand.bid </a:t>
            </a:r>
            <a:endParaRPr lang="zh-CN" altLang="en-US" sz="2400"/>
          </a:p>
          <a:p>
            <a:r>
              <a:rPr lang="zh-CN" altLang="en-US" sz="2400"/>
              <a:t>inner join category on goods.cate_id=category.cid;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342765" y="1904365"/>
            <a:ext cx="405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id</a:t>
            </a:r>
            <a:r>
              <a:rPr lang="zh-CN" altLang="en-US" sz="3200">
                <a:solidFill>
                  <a:srgbClr val="FF0000"/>
                </a:solidFill>
              </a:rPr>
              <a:t>为</a:t>
            </a:r>
            <a:r>
              <a:rPr lang="en-US" altLang="zh-CN" sz="3200">
                <a:solidFill>
                  <a:srgbClr val="FF0000"/>
                </a:solidFill>
              </a:rPr>
              <a:t>good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en-US" altLang="zh-CN" sz="3200">
                <a:solidFill>
                  <a:srgbClr val="FF0000"/>
                </a:solidFill>
              </a:rPr>
              <a:t>ID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719668" y="2852420"/>
            <a:ext cx="3961553" cy="3224107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/>
        </p:nvSpPr>
        <p:spPr>
          <a:xfrm>
            <a:off x="623147" y="1317414"/>
            <a:ext cx="11123507" cy="96096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ym typeface="+mn-ea"/>
              </a:rPr>
              <a:t>左外连接：显示左表全部记录及右表中符合连接条件的记录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4463627" y="3524674"/>
            <a:ext cx="757682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select id,goods_name,brand_name,cate_name from goods </a:t>
            </a:r>
            <a:endParaRPr lang="zh-CN" altLang="en-US" sz="2400" dirty="0"/>
          </a:p>
          <a:p>
            <a:r>
              <a:rPr lang="en-US" altLang="zh-CN" sz="2400" dirty="0"/>
              <a:t>left</a:t>
            </a:r>
            <a:r>
              <a:rPr lang="zh-CN" altLang="en-US" sz="2400" dirty="0"/>
              <a:t> join brand on goods.brand_id=brand.bid </a:t>
            </a:r>
            <a:endParaRPr lang="zh-CN" altLang="en-US" sz="2400" dirty="0"/>
          </a:p>
          <a:p>
            <a:r>
              <a:rPr lang="en-US" altLang="zh-CN" sz="2400" dirty="0"/>
              <a:t>left</a:t>
            </a:r>
            <a:r>
              <a:rPr lang="zh-CN" altLang="en-US" sz="2400" dirty="0"/>
              <a:t> join category on goods.cate_id=category.cid;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35642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31199" y="1219909"/>
            <a:ext cx="10561173" cy="587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安装与配置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登录与退出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endParaRPr lang="zh-CN" altLang="zh-CN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数据库操作</a:t>
            </a:r>
            <a:endParaRPr lang="zh-CN" altLang="en-US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数据表操作</a:t>
            </a:r>
            <a:endParaRPr lang="zh-CN" altLang="zh-CN" sz="32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/>
        </p:nvSpPr>
        <p:spPr>
          <a:xfrm>
            <a:off x="623147" y="1317414"/>
            <a:ext cx="11145520" cy="96096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ym typeface="+mn-ea"/>
              </a:rPr>
              <a:t>右外连接：显示右表全部记录及左表中符合连接条件的记录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239607" y="2756748"/>
            <a:ext cx="4301067" cy="32655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3627" y="3524673"/>
            <a:ext cx="757682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select id,goods_name,brand_name,cate_name from goods </a:t>
            </a:r>
            <a:endParaRPr lang="zh-CN" altLang="en-US" sz="2400"/>
          </a:p>
          <a:p>
            <a:r>
              <a:rPr lang="en-US" altLang="zh-CN" sz="2400"/>
              <a:t>right</a:t>
            </a:r>
            <a:r>
              <a:rPr lang="zh-CN" altLang="en-US" sz="2400"/>
              <a:t> join brand on goods.brand_id=brand.bid </a:t>
            </a:r>
            <a:endParaRPr lang="zh-CN" altLang="en-US" sz="2400"/>
          </a:p>
          <a:p>
            <a:r>
              <a:rPr lang="en-US" altLang="zh-CN" sz="2400"/>
              <a:t>right</a:t>
            </a:r>
            <a:r>
              <a:rPr lang="zh-CN" altLang="en-US" sz="2400"/>
              <a:t> join category on goods.cate_id=category.cid;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4"/>
            <a:ext cx="1026837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 </a:t>
            </a:r>
            <a:r>
              <a:rPr lang="zh-CN" altLang="en-US" b="1" dirty="0">
                <a:solidFill>
                  <a:srgbClr val="FF0000"/>
                </a:solidFill>
              </a:rPr>
              <a:t>字段列表 </a:t>
            </a:r>
            <a:r>
              <a:rPr lang="en-US" altLang="zh-CN" b="1" dirty="0">
                <a:solidFill>
                  <a:srgbClr val="FF0000"/>
                </a:solidFill>
              </a:rPr>
              <a:t>from 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1,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2,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3...... where </a:t>
            </a:r>
            <a:r>
              <a:rPr lang="zh-CN" altLang="en-US" b="1" dirty="0">
                <a:solidFill>
                  <a:srgbClr val="FF0000"/>
                </a:solidFill>
              </a:rPr>
              <a:t>连接条件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and </a:t>
            </a:r>
            <a:r>
              <a:rPr lang="zh-CN" altLang="en-US" b="1" dirty="0">
                <a:solidFill>
                  <a:srgbClr val="FF0000"/>
                </a:solidFill>
              </a:rPr>
              <a:t>连接条件</a:t>
            </a:r>
            <a:r>
              <a:rPr lang="en-US" altLang="zh-CN" b="1" dirty="0">
                <a:solidFill>
                  <a:srgbClr val="FF0000"/>
                </a:solidFill>
              </a:rPr>
              <a:t>2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.......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类似于内连接的多表查询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267" y="2895600"/>
            <a:ext cx="10295467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zh-CN" altLang="en-US" sz="2400" dirty="0"/>
              <a:t>select id,goods_name,cate_name,brand_name,price from goods as g,brand as b,category as c where g.brand_id=b.bid and g.cate_id=c.cid;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6567"/>
            <a:ext cx="10599629" cy="4580894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665" dirty="0"/>
              <a:t>方法</a:t>
            </a:r>
            <a:r>
              <a:rPr lang="en-US" altLang="zh-CN" sz="2665" dirty="0"/>
              <a:t>1</a:t>
            </a:r>
            <a:r>
              <a:rPr lang="zh-CN" altLang="en-US" sz="2665" dirty="0"/>
              <a:t>：</a:t>
            </a:r>
            <a:endParaRPr lang="zh-CN" altLang="en-US" sz="2665" dirty="0"/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备份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mysqldump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-h</a:t>
            </a:r>
            <a:r>
              <a:rPr lang="zh-CN" altLang="en-US" b="1" dirty="0">
                <a:solidFill>
                  <a:srgbClr val="FF0000"/>
                </a:solidFill>
              </a:rPr>
              <a:t>服务器 </a:t>
            </a:r>
            <a:r>
              <a:rPr lang="en-US" altLang="zh-CN" b="1" dirty="0">
                <a:solidFill>
                  <a:srgbClr val="FF0000"/>
                </a:solidFill>
              </a:rPr>
              <a:t>-P</a:t>
            </a:r>
            <a:r>
              <a:rPr lang="zh-CN" altLang="en-US" b="1" dirty="0">
                <a:solidFill>
                  <a:srgbClr val="FF0000"/>
                </a:solidFill>
              </a:rPr>
              <a:t>端口  </a:t>
            </a:r>
            <a:r>
              <a:rPr lang="en-US" altLang="zh-CN" b="1" dirty="0">
                <a:solidFill>
                  <a:srgbClr val="FF0000"/>
                </a:solidFill>
              </a:rPr>
              <a:t>-u</a:t>
            </a:r>
            <a:r>
              <a:rPr lang="zh-CN" altLang="en-US" b="1" dirty="0">
                <a:solidFill>
                  <a:srgbClr val="FF0000"/>
                </a:solidFill>
              </a:rPr>
              <a:t>用户名 </a:t>
            </a:r>
            <a:r>
              <a:rPr lang="en-US" altLang="zh-CN" b="1" dirty="0">
                <a:solidFill>
                  <a:srgbClr val="FF0000"/>
                </a:solidFill>
              </a:rPr>
              <a:t>-p</a:t>
            </a:r>
            <a:r>
              <a:rPr lang="zh-CN" altLang="en-US" b="1" dirty="0">
                <a:solidFill>
                  <a:srgbClr val="FF0000"/>
                </a:solidFill>
              </a:rPr>
              <a:t>密码 数据库名称 </a:t>
            </a: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备份文件路</a:t>
            </a:r>
            <a:r>
              <a:rPr lang="zh-CN" altLang="en-US" b="1" dirty="0" smtClean="0">
                <a:solidFill>
                  <a:srgbClr val="FF0000"/>
                </a:solidFill>
              </a:rPr>
              <a:t>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还原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3">
              <a:lnSpc>
                <a:spcPct val="11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b="1" dirty="0" smtClean="0">
                <a:solidFill>
                  <a:srgbClr val="FF0000"/>
                </a:solidFill>
              </a:rPr>
              <a:t> -h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 </a:t>
            </a:r>
            <a:r>
              <a:rPr lang="en-US" altLang="zh-CN" b="1" dirty="0" smtClean="0">
                <a:solidFill>
                  <a:srgbClr val="FF0000"/>
                </a:solidFill>
              </a:rPr>
              <a:t>-P</a:t>
            </a:r>
            <a:r>
              <a:rPr lang="zh-CN" altLang="en-US" b="1" dirty="0" smtClean="0">
                <a:solidFill>
                  <a:srgbClr val="FF0000"/>
                </a:solidFill>
              </a:rPr>
              <a:t>端口  </a:t>
            </a:r>
            <a:r>
              <a:rPr lang="en-US" altLang="zh-CN" b="1" dirty="0" smtClean="0">
                <a:solidFill>
                  <a:srgbClr val="FF0000"/>
                </a:solidFill>
              </a:rPr>
              <a:t>-u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 </a:t>
            </a:r>
            <a:r>
              <a:rPr lang="en-US" altLang="zh-CN" b="1" dirty="0" smtClean="0">
                <a:solidFill>
                  <a:srgbClr val="FF0000"/>
                </a:solidFill>
              </a:rPr>
              <a:t>-p</a:t>
            </a:r>
            <a:r>
              <a:rPr lang="zh-CN" altLang="en-US" b="1" dirty="0" smtClean="0">
                <a:solidFill>
                  <a:srgbClr val="FF0000"/>
                </a:solidFill>
              </a:rPr>
              <a:t>密码 数据库名称 </a:t>
            </a:r>
            <a:r>
              <a:rPr lang="en-US" altLang="zh-CN" b="1" dirty="0" smtClean="0">
                <a:solidFill>
                  <a:srgbClr val="FF0000"/>
                </a:solidFill>
              </a:rPr>
              <a:t>&lt; </a:t>
            </a:r>
            <a:r>
              <a:rPr lang="zh-CN" altLang="en-US" b="1" dirty="0" smtClean="0">
                <a:solidFill>
                  <a:srgbClr val="FF0000"/>
                </a:solidFill>
              </a:rPr>
              <a:t>备份文件路径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3">
              <a:lnSpc>
                <a:spcPct val="11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b="1" dirty="0" smtClean="0">
                <a:solidFill>
                  <a:srgbClr val="FF0000"/>
                </a:solidFill>
              </a:rPr>
              <a:t> -h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 </a:t>
            </a:r>
            <a:r>
              <a:rPr lang="en-US" altLang="zh-CN" b="1" dirty="0" smtClean="0">
                <a:solidFill>
                  <a:srgbClr val="FF0000"/>
                </a:solidFill>
              </a:rPr>
              <a:t>-P</a:t>
            </a:r>
            <a:r>
              <a:rPr lang="zh-CN" altLang="en-US" b="1" dirty="0" smtClean="0">
                <a:solidFill>
                  <a:srgbClr val="FF0000"/>
                </a:solidFill>
              </a:rPr>
              <a:t>端口  </a:t>
            </a:r>
            <a:r>
              <a:rPr lang="en-US" altLang="zh-CN" b="1" dirty="0" smtClean="0">
                <a:solidFill>
                  <a:srgbClr val="FF0000"/>
                </a:solidFill>
              </a:rPr>
              <a:t>-u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 </a:t>
            </a:r>
            <a:r>
              <a:rPr lang="en-US" altLang="zh-CN" b="1" dirty="0" smtClean="0">
                <a:solidFill>
                  <a:srgbClr val="FF0000"/>
                </a:solidFill>
              </a:rPr>
              <a:t>-p</a:t>
            </a:r>
            <a:r>
              <a:rPr lang="zh-CN" altLang="en-US" b="1" dirty="0" smtClean="0">
                <a:solidFill>
                  <a:srgbClr val="FF0000"/>
                </a:solidFill>
              </a:rPr>
              <a:t>密码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3">
              <a:lnSpc>
                <a:spcPct val="11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use 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数据库名称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3">
              <a:lnSpc>
                <a:spcPct val="11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source </a:t>
            </a:r>
            <a:r>
              <a:rPr lang="zh-CN" altLang="en-US" b="1" dirty="0">
                <a:solidFill>
                  <a:srgbClr val="FF0000"/>
                </a:solidFill>
              </a:rPr>
              <a:t>备份文件路径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 smtClean="0"/>
              <a:t>方法</a:t>
            </a:r>
            <a:r>
              <a:rPr lang="en-US" altLang="zh-CN" sz="2665" dirty="0" smtClean="0"/>
              <a:t>2</a:t>
            </a:r>
            <a:r>
              <a:rPr lang="zh-CN" altLang="en-US" sz="2665" dirty="0" smtClean="0"/>
              <a:t>：</a:t>
            </a:r>
            <a:endParaRPr lang="zh-CN" altLang="en-US" sz="2665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使用第三方工具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数据库的备份还原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9299787" cy="155109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phpMyAdmin</a:t>
            </a:r>
            <a:endParaRPr lang="en-US" altLang="zh-CN"/>
          </a:p>
          <a:p>
            <a:r>
              <a:rPr lang="en-US" altLang="zh-CN"/>
              <a:t>Navicat for MySQL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数据库管理工具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31199" y="932889"/>
            <a:ext cx="10561173" cy="366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插入记录</a:t>
            </a:r>
            <a:endParaRPr lang="zh-CN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删除记录</a:t>
            </a:r>
            <a:endParaRPr lang="zh-CN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更新记录</a:t>
            </a:r>
            <a:endParaRPr lang="zh-CN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查找记录</a:t>
            </a:r>
            <a:endParaRPr lang="zh-CN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335280" y="261621"/>
            <a:ext cx="10373360" cy="835660"/>
          </a:xfr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/>
            <a:r>
              <a:rPr lang="en-US" altLang="en-US" sz="3735" dirty="0" smtClean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数据表概念</a:t>
            </a:r>
            <a:endParaRPr lang="en-US" altLang="en-US" sz="3735" dirty="0" smtClean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45254" y="1291168"/>
            <a:ext cx="9943253" cy="4947073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数据表是数据库中的基本对象元素，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以记录（行）和字段（列）组成的二维结构用于存储数据。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数据表由表结构和表内容两部分组成，先建立表结构，然后才能输入数据。数据表结构设计主要包括字段名称、字段类型和字段属性的设置。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通常情况下，同一个数据库中可以有多个数据表，但表名必须是唯一的，表中每一条记录描述了一个相关信息的集合，每一个字段必须为唯一的，每个</a:t>
            </a:r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字段都需要指定数据类型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989" y="16423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插入记录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954" y="1028701"/>
            <a:ext cx="11700933" cy="563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插入一条新的记录</a:t>
            </a:r>
            <a:endParaRPr lang="zh-CN" altLang="en-US" sz="2665" dirty="0"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sz="2665" b="1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x-none" sz="2665" b="1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NSERT INTO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表名</a:t>
            </a:r>
            <a:r>
              <a:rPr lang="en-US" altLang="x-none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x-none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[(</a:t>
            </a:r>
            <a:r>
              <a:rPr lang="zh-CN" altLang="en-US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字段名</a:t>
            </a:r>
            <a:r>
              <a:rPr lang="en-US" altLang="x-none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,字段名</a:t>
            </a:r>
            <a:r>
              <a:rPr lang="en-US" altLang="x-none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2,…</a:t>
            </a:r>
            <a:r>
              <a:rPr lang="zh-CN" altLang="en-US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字段名</a:t>
            </a:r>
            <a:r>
              <a:rPr lang="en-US" altLang="x-none" sz="2665" dirty="0" smtClean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n)] </a:t>
            </a:r>
            <a:r>
              <a:rPr lang="en-US" altLang="x-none" sz="2665" b="1" dirty="0" smtClean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VALUES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(‘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1’,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‘值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,…,’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n’);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插入多条记录</a:t>
            </a:r>
            <a:endParaRPr lang="zh-CN" altLang="en-US" sz="2665" dirty="0"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65" b="1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x-none" sz="2665" b="1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NSERT INTO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表名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x-none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[(</a:t>
            </a:r>
            <a:r>
              <a:rPr lang="zh-CN" altLang="en-US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字段名</a:t>
            </a:r>
            <a:r>
              <a:rPr lang="en-US" altLang="x-none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,字段名</a:t>
            </a:r>
            <a:r>
              <a:rPr lang="en-US" altLang="x-none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2,…</a:t>
            </a:r>
            <a:r>
              <a:rPr lang="zh-CN" altLang="en-US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字段名</a:t>
            </a:r>
            <a:r>
              <a:rPr lang="en-US" altLang="x-none" sz="2665" dirty="0"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n)] </a:t>
            </a:r>
            <a:r>
              <a:rPr lang="en-US" altLang="x-none" sz="2665" b="1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VALUES</a:t>
            </a:r>
            <a:endParaRPr lang="en-US" altLang="x-none" sz="2665" dirty="0"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(‘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1’,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‘值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’，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，‘值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),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(‘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1’,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‘值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’，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，‘值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),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......</a:t>
            </a:r>
            <a:endParaRPr lang="en-US" altLang="zh-CN" sz="2665" dirty="0">
              <a:solidFill>
                <a:srgbClr val="FF0000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(‘</a:t>
            </a:r>
            <a:r>
              <a:rPr lang="zh-CN" altLang="en-US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1’</a:t>
            </a:r>
            <a:r>
              <a:rPr lang="zh-CN" altLang="en-US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,‘值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2’,…</a:t>
            </a:r>
            <a:r>
              <a:rPr lang="zh-CN" altLang="en-US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’</a:t>
            </a:r>
            <a:r>
              <a:rPr lang="zh-CN" altLang="en-US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r>
              <a:rPr lang="en-US" altLang="x-none" sz="2665" dirty="0">
                <a:solidFill>
                  <a:srgbClr val="FF0000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n’);</a:t>
            </a:r>
            <a:endParaRPr lang="en-US" altLang="x-none" sz="2665" dirty="0">
              <a:solidFill>
                <a:srgbClr val="FF0000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b="1" dirty="0">
              <a:solidFill>
                <a:srgbClr val="FF0000"/>
              </a:solidFill>
              <a:latin typeface="Franklin Gothic Medium" panose="020B060302010202020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00" y="35345"/>
            <a:ext cx="10515600" cy="132556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/>
              <a:t>删除记录</a:t>
            </a:r>
            <a:endParaRPr 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4341" y="836507"/>
            <a:ext cx="11439313" cy="39488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根据条件删除记录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delete from </a:t>
            </a:r>
            <a:r>
              <a:rPr lang="zh-CN" altLang="en-US" b="1" dirty="0">
                <a:solidFill>
                  <a:srgbClr val="FF0000"/>
                </a:solidFill>
              </a:rPr>
              <a:t>表名 </a:t>
            </a:r>
            <a:r>
              <a:rPr lang="en-US" altLang="zh-CN" b="1" dirty="0">
                <a:solidFill>
                  <a:srgbClr val="FF0000"/>
                </a:solidFill>
              </a:rPr>
              <a:t>[where </a:t>
            </a:r>
            <a:r>
              <a:rPr lang="zh-CN" altLang="en-US" b="1" dirty="0">
                <a:solidFill>
                  <a:srgbClr val="FF0000"/>
                </a:solidFill>
              </a:rPr>
              <a:t>条件子句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[order by 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字段 </a:t>
            </a:r>
            <a:r>
              <a:rPr lang="en-US" altLang="zh-CN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asc|desc 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 [limit </a:t>
            </a:r>
            <a:r>
              <a:rPr lang="zh-CN" altLang="en-US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条数</a:t>
            </a:r>
            <a:r>
              <a:rPr lang="en-US" altLang="x-none" b="1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在W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HERE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子句中，条件可以由一个或多个逻辑表达式组</a:t>
            </a:r>
            <a:r>
              <a:rPr lang="zh-CN" altLang="en-US" sz="213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80000"/>
              </a:lnSpc>
              <a:buFont typeface="Wingdings" panose="05000000000000000000" charset="0"/>
              <a:buChar char="ü"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在W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HERE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子句中，可以通过逻辑操作符和比较操作符指定基本的表达式条件</a:t>
            </a:r>
            <a:endParaRPr lang="zh-CN" altLang="en-US" sz="213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335281" y="4773507"/>
            <a:ext cx="11061700" cy="1728893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 dirty="0"/>
              <a:t>删除全部记录</a:t>
            </a:r>
            <a:endParaRPr lang="zh-CN" altLang="en-US" sz="32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truncate table </a:t>
            </a:r>
            <a:r>
              <a:rPr lang="zh-CN" altLang="en-US" sz="3200" b="1" dirty="0">
                <a:solidFill>
                  <a:srgbClr val="FF0000"/>
                </a:solidFill>
              </a:rPr>
              <a:t>表名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4919" y="0"/>
            <a:ext cx="10515600" cy="1201517"/>
          </a:xfrm>
        </p:spPr>
        <p:txBody>
          <a:bodyPr/>
          <a:lstStyle/>
          <a:p>
            <a:r>
              <a:rPr lang="zh-CN" altLang="en-US"/>
              <a:t>比较操作符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17411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474" y="952074"/>
            <a:ext cx="9321201" cy="5503706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比较操作符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9667" y="4330398"/>
            <a:ext cx="8839200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模糊查询通配符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个或多个字符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               通配一个字符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office6\wpsassist\cache\A000220150320G18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87" y="4389121"/>
            <a:ext cx="676487" cy="1755140"/>
          </a:xfrm>
          <a:prstGeom prst="rect">
            <a:avLst/>
          </a:prstGeom>
        </p:spPr>
      </p:pic>
      <p:pic>
        <p:nvPicPr>
          <p:cNvPr id="6" name="内容占位符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4" y="1124374"/>
            <a:ext cx="8946727" cy="289814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逻辑操作符</a:t>
            </a:r>
            <a:endParaRPr lang="zh-CN" altLang="en-US"/>
          </a:p>
        </p:txBody>
      </p:sp>
      <p:pic>
        <p:nvPicPr>
          <p:cNvPr id="16387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1" y="1316567"/>
            <a:ext cx="9767993" cy="5096933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2391</Words>
  <Application>WPS 演示</Application>
  <PresentationFormat>自定义</PresentationFormat>
  <Paragraphs>168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数据表概念</vt:lpstr>
      <vt:lpstr>PowerPoint 演示文稿</vt:lpstr>
      <vt:lpstr>2 删除记录</vt:lpstr>
      <vt:lpstr>比较操作符1</vt:lpstr>
      <vt:lpstr>比较操作符2</vt:lpstr>
      <vt:lpstr>逻辑操作符</vt:lpstr>
      <vt:lpstr>3 更新记录</vt:lpstr>
      <vt:lpstr>4 查询记录</vt:lpstr>
      <vt:lpstr>4.1 Alias 别名</vt:lpstr>
      <vt:lpstr>4.2 distinct 去重复</vt:lpstr>
      <vt:lpstr>聚合函数</vt:lpstr>
      <vt:lpstr>时期函数</vt:lpstr>
      <vt:lpstr>加密函数</vt:lpstr>
      <vt:lpstr>6 多表查询</vt:lpstr>
      <vt:lpstr>连接类型</vt:lpstr>
      <vt:lpstr>PowerPoint 演示文稿</vt:lpstr>
      <vt:lpstr>PowerPoint 演示文稿</vt:lpstr>
      <vt:lpstr>类似于内连接的多表查询</vt:lpstr>
      <vt:lpstr>数据库的备份还原</vt:lpstr>
      <vt:lpstr>数据库管理工具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96</cp:revision>
  <dcterms:created xsi:type="dcterms:W3CDTF">2016-09-06T02:25:00Z</dcterms:created>
  <dcterms:modified xsi:type="dcterms:W3CDTF">2019-08-09T10:43:39Z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