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2" r:id="rId6"/>
    <p:sldId id="275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8" r:id="rId19"/>
    <p:sldId id="26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314"/>
    <p:restoredTop sz="5000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44605" y="6570980"/>
            <a:ext cx="68897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0022" y="3141822"/>
            <a:ext cx="6857365" cy="139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函数库</a:t>
            </a:r>
            <a:endParaRPr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993" y="1317414"/>
            <a:ext cx="11221720" cy="4127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mysql_s</a:t>
            </a:r>
            <a:r>
              <a:rPr lang="en-US" altLang="zh-CN" b="1">
                <a:solidFill>
                  <a:srgbClr val="FF0000"/>
                </a:solidFill>
              </a:rPr>
              <a:t>et</a:t>
            </a:r>
            <a:r>
              <a:rPr lang="zh-CN" altLang="en-US" b="1">
                <a:solidFill>
                  <a:srgbClr val="FF0000"/>
                </a:solidFill>
              </a:rPr>
              <a:t>_</a:t>
            </a:r>
            <a:r>
              <a:rPr lang="en-US" altLang="zh-CN" b="1">
                <a:solidFill>
                  <a:srgbClr val="FF0000"/>
                </a:solidFill>
              </a:rPr>
              <a:t>charset</a:t>
            </a:r>
            <a:endParaRPr lang="en-US" altLang="zh-CN" b="1">
              <a:solidFill>
                <a:srgbClr val="FF0000"/>
              </a:solidFill>
            </a:endParaRPr>
          </a:p>
          <a:p>
            <a:endParaRPr lang="zh-CN" altLang="en-US"/>
          </a:p>
          <a:p>
            <a:pPr lvl="1"/>
            <a:r>
              <a:rPr lang="zh-CN" altLang="en-US"/>
              <a:t>描述:设置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数据库编码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lvl="1"/>
            <a:r>
              <a:rPr lang="zh-CN" altLang="en-US"/>
              <a:t>语法:bool mysql_se</a:t>
            </a:r>
            <a:r>
              <a:rPr lang="en-US" altLang="zh-CN"/>
              <a:t>t</a:t>
            </a:r>
            <a:r>
              <a:rPr lang="zh-CN" altLang="en-US"/>
              <a:t>_</a:t>
            </a:r>
            <a:r>
              <a:rPr lang="en-US" altLang="zh-CN"/>
              <a:t>charset</a:t>
            </a:r>
            <a:r>
              <a:rPr lang="zh-CN" altLang="en-US"/>
              <a:t> ( </a:t>
            </a:r>
            <a:r>
              <a:rPr lang="en-US" altLang="zh-CN"/>
              <a:t>utf8</a:t>
            </a:r>
            <a:r>
              <a:rPr lang="zh-CN" altLang="en-US"/>
              <a:t>, resource $link_identifier = NULL ] )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设置编码格式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87593" y="4293448"/>
            <a:ext cx="8050107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/>
              <a:t>mysql_set_charset("utf8");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27473" y="548641"/>
            <a:ext cx="10869507" cy="57378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sz="2665" b="1">
                <a:solidFill>
                  <a:srgbClr val="FF0000"/>
                </a:solidFill>
                <a:sym typeface="+mn-ea"/>
              </a:rPr>
              <a:t>mysql_query</a:t>
            </a:r>
            <a:endParaRPr sz="2665" b="1">
              <a:solidFill>
                <a:srgbClr val="FF0000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2220">
                <a:sym typeface="+mn-ea"/>
              </a:rPr>
              <a:t>描述:执行SQL查询(查询指所有SQL命令的统称)</a:t>
            </a:r>
            <a:endParaRPr sz="2665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2220">
                <a:sym typeface="+mn-ea"/>
              </a:rPr>
              <a:t>语法:mixed mysql_query ( string $</a:t>
            </a:r>
            <a:r>
              <a:rPr lang="en-US" sz="2220">
                <a:sym typeface="+mn-ea"/>
              </a:rPr>
              <a:t>sql</a:t>
            </a:r>
            <a:r>
              <a:rPr sz="2220">
                <a:sym typeface="+mn-ea"/>
              </a:rPr>
              <a:t> [, resource $link_identifier = NULL ] )</a:t>
            </a:r>
            <a:endParaRPr sz="222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2135">
                <a:sym typeface="+mn-ea"/>
              </a:rPr>
              <a:t>如果SQL为select、show</a:t>
            </a:r>
            <a:r>
              <a:rPr lang="zh-CN" altLang="en-US" sz="2135">
                <a:sym typeface="+mn-ea"/>
              </a:rPr>
              <a:t>等</a:t>
            </a:r>
            <a:r>
              <a:rPr lang="zh-CN" altLang="en-US" sz="2135" b="1">
                <a:solidFill>
                  <a:srgbClr val="FF0000"/>
                </a:solidFill>
                <a:sym typeface="+mn-ea"/>
              </a:rPr>
              <a:t>查询语句</a:t>
            </a:r>
            <a:r>
              <a:rPr sz="2135">
                <a:sym typeface="+mn-ea"/>
              </a:rPr>
              <a:t>，正确执行时将</a:t>
            </a:r>
            <a:r>
              <a:rPr sz="2135" b="1">
                <a:solidFill>
                  <a:srgbClr val="FF0000"/>
                </a:solidFill>
                <a:sym typeface="+mn-ea"/>
              </a:rPr>
              <a:t>返回资源</a:t>
            </a:r>
            <a:r>
              <a:rPr lang="zh-CN" altLang="en-US" sz="2135" b="1">
                <a:solidFill>
                  <a:srgbClr val="FF0000"/>
                </a:solidFill>
                <a:sym typeface="+mn-ea"/>
              </a:rPr>
              <a:t>结果集</a:t>
            </a:r>
            <a:r>
              <a:rPr sz="2135">
                <a:sym typeface="+mn-ea"/>
              </a:rPr>
              <a:t>,错误执行将返回false;</a:t>
            </a:r>
            <a:endParaRPr sz="2135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sz="2135">
                <a:sym typeface="+mn-ea"/>
              </a:rPr>
              <a:t>如果SQL为</a:t>
            </a:r>
            <a:r>
              <a:rPr lang="en-US" sz="2135">
                <a:sym typeface="+mn-ea"/>
              </a:rPr>
              <a:t>insert</a:t>
            </a:r>
            <a:r>
              <a:rPr sz="2135">
                <a:sym typeface="+mn-ea"/>
              </a:rPr>
              <a:t>、</a:t>
            </a:r>
            <a:r>
              <a:rPr lang="en-US" sz="2135">
                <a:sym typeface="+mn-ea"/>
              </a:rPr>
              <a:t>update</a:t>
            </a:r>
            <a:r>
              <a:rPr lang="zh-CN" altLang="en-US" sz="2135">
                <a:sym typeface="+mn-ea"/>
              </a:rPr>
              <a:t>、</a:t>
            </a:r>
            <a:r>
              <a:rPr lang="en-US" altLang="zh-CN" sz="2135">
                <a:sym typeface="+mn-ea"/>
              </a:rPr>
              <a:t>delete</a:t>
            </a:r>
            <a:r>
              <a:rPr lang="zh-CN" altLang="en-US" sz="2135">
                <a:sym typeface="+mn-ea"/>
              </a:rPr>
              <a:t>等</a:t>
            </a:r>
            <a:r>
              <a:rPr lang="zh-CN" altLang="en-US" sz="2135" b="1">
                <a:solidFill>
                  <a:srgbClr val="FF0000"/>
                </a:solidFill>
                <a:sym typeface="+mn-ea"/>
              </a:rPr>
              <a:t>操作语句时</a:t>
            </a:r>
            <a:r>
              <a:rPr sz="2135">
                <a:sym typeface="+mn-ea"/>
              </a:rPr>
              <a:t>，正确执行将</a:t>
            </a:r>
            <a:r>
              <a:rPr sz="2135" b="1">
                <a:solidFill>
                  <a:srgbClr val="FF0000"/>
                </a:solidFill>
                <a:sym typeface="+mn-ea"/>
              </a:rPr>
              <a:t>返回true</a:t>
            </a:r>
            <a:r>
              <a:rPr sz="2135">
                <a:sym typeface="+mn-ea"/>
              </a:rPr>
              <a:t>,错误执行将返回false。</a:t>
            </a:r>
            <a:endParaRPr sz="2135">
              <a:sym typeface="+mn-ea"/>
            </a:endParaRPr>
          </a:p>
          <a:p>
            <a:pPr marL="1219200" lvl="2" indent="0">
              <a:lnSpc>
                <a:spcPct val="130000"/>
              </a:lnSpc>
              <a:buNone/>
            </a:pPr>
            <a:endParaRPr lang="zh-CN" altLang="en-US" sz="2135">
              <a:sym typeface="+mn-ea"/>
            </a:endParaRPr>
          </a:p>
          <a:p>
            <a:pPr marL="0" indent="0">
              <a:buNone/>
            </a:pPr>
            <a:endParaRPr lang="zh-CN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9856" y="-253"/>
            <a:ext cx="10972800" cy="1143000"/>
          </a:xfrm>
        </p:spPr>
        <p:txBody>
          <a:bodyPr/>
          <a:lstStyle/>
          <a:p>
            <a:r>
              <a:rPr lang="en-US" altLang="zh-CN"/>
              <a:t>2.5 </a:t>
            </a:r>
            <a:r>
              <a:rPr lang="zh-CN" altLang="en-US"/>
              <a:t>执行</a:t>
            </a:r>
            <a:r>
              <a:rPr lang="en-US"/>
              <a:t>SQL</a:t>
            </a:r>
            <a:r>
              <a:rPr lang="zh-CN" altLang="en-US"/>
              <a:t>语句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30014" y="933873"/>
            <a:ext cx="11043073" cy="394546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2135" b="1">
                <a:solidFill>
                  <a:srgbClr val="FF0000"/>
                </a:solidFill>
                <a:sym typeface="+mn-ea"/>
              </a:rPr>
              <a:t>mysql_num_rows</a:t>
            </a:r>
            <a:endParaRPr lang="zh-CN" altLang="en-US" sz="2135" b="1">
              <a:solidFill>
                <a:srgbClr val="FF0000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2135">
                <a:sym typeface="+mn-ea"/>
              </a:rPr>
              <a:t>描述:返回结果集包含的记录数目</a:t>
            </a:r>
            <a:endParaRPr lang="zh-CN" altLang="en-US" sz="2135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2135">
                <a:sym typeface="+mn-ea"/>
              </a:rPr>
              <a:t>语法:int mysql_num_rows(resource $result)</a:t>
            </a:r>
            <a:endParaRPr lang="zh-CN" altLang="en-US" sz="2135" b="1">
              <a:solidFill>
                <a:srgbClr val="FF0000"/>
              </a:solidFill>
            </a:endParaRPr>
          </a:p>
          <a:p>
            <a:r>
              <a:rPr lang="zh-CN" altLang="en-US" sz="2135" b="1">
                <a:solidFill>
                  <a:schemeClr val="bg1">
                    <a:lumMod val="85000"/>
                  </a:schemeClr>
                </a:solidFill>
              </a:rPr>
              <a:t>mysql_fetch_row</a:t>
            </a:r>
            <a:endParaRPr lang="zh-CN" altLang="en-US" sz="2135" b="1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135"/>
              <a:t>描述:从结果集抽取一行作为索引数组返回,如果没有更多的行，则返回false</a:t>
            </a:r>
            <a:endParaRPr lang="zh-CN" altLang="en-US" sz="2135"/>
          </a:p>
          <a:p>
            <a:pPr lvl="1"/>
            <a:r>
              <a:rPr lang="zh-CN" altLang="en-US" sz="2135"/>
              <a:t>语法:array mysql_fetch_row ( resource $result )</a:t>
            </a:r>
            <a:endParaRPr lang="zh-CN" altLang="en-US" sz="2135"/>
          </a:p>
          <a:p>
            <a:r>
              <a:rPr lang="zh-CN" altLang="en-US" sz="2135" b="1">
                <a:solidFill>
                  <a:srgbClr val="FF0000"/>
                </a:solidFill>
              </a:rPr>
              <a:t>mysql_fetch_assoc</a:t>
            </a:r>
            <a:endParaRPr lang="zh-CN" altLang="en-US" sz="2135" b="1">
              <a:solidFill>
                <a:srgbClr val="FF0000"/>
              </a:solidFill>
            </a:endParaRPr>
          </a:p>
          <a:p>
            <a:pPr lvl="1"/>
            <a:r>
              <a:rPr lang="zh-CN" altLang="en-US" sz="2135"/>
              <a:t>描述:从结果集抽取一行作为关联数组返回,如果没有更多的行，则返回false</a:t>
            </a:r>
            <a:endParaRPr lang="zh-CN" altLang="en-US" sz="2135"/>
          </a:p>
          <a:p>
            <a:pPr lvl="1"/>
            <a:r>
              <a:rPr lang="zh-CN" altLang="en-US" sz="2135"/>
              <a:t>语法:array mysql_fetch_assoc ( resource $result )</a:t>
            </a:r>
            <a:endParaRPr lang="zh-CN" altLang="en-US" sz="2135"/>
          </a:p>
          <a:p>
            <a:r>
              <a:rPr lang="zh-CN" altLang="en-US" sz="2135" b="1">
                <a:solidFill>
                  <a:schemeClr val="bg1">
                    <a:lumMod val="75000"/>
                  </a:schemeClr>
                </a:solidFill>
              </a:rPr>
              <a:t>mysql_fetch_array</a:t>
            </a:r>
            <a:endParaRPr lang="zh-CN" altLang="en-US" sz="2135" b="1">
              <a:solidFill>
                <a:srgbClr val="FF0000"/>
              </a:solidFill>
            </a:endParaRPr>
          </a:p>
          <a:p>
            <a:pPr lvl="1"/>
            <a:r>
              <a:rPr lang="zh-CN" altLang="en-US" sz="2135"/>
              <a:t>描述:从结果集抽取一行作为索引数组/关联数组/两者兼有返回,如果没有更多的行，则返回false</a:t>
            </a:r>
            <a:endParaRPr lang="zh-CN" altLang="en-US" sz="2135"/>
          </a:p>
          <a:p>
            <a:pPr lvl="1"/>
            <a:r>
              <a:rPr lang="zh-CN" altLang="en-US" sz="2135">
                <a:sym typeface="+mn-ea"/>
              </a:rPr>
              <a:t>语法:array mysql_fetch_array ( resource $result )</a:t>
            </a:r>
            <a:endParaRPr lang="zh-CN" altLang="en-US" sz="2135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7433" y="16934"/>
            <a:ext cx="10972800" cy="927100"/>
          </a:xfrm>
        </p:spPr>
        <p:txBody>
          <a:bodyPr/>
          <a:lstStyle/>
          <a:p>
            <a:r>
              <a:rPr lang="en-US" altLang="zh-CN">
                <a:sym typeface="+mn-ea"/>
              </a:rPr>
              <a:t>2.6.1 </a:t>
            </a:r>
            <a:r>
              <a:rPr lang="zh-CN" altLang="en-US">
                <a:sym typeface="+mn-ea"/>
              </a:rPr>
              <a:t>处理资源结果集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54194" y="1594697"/>
            <a:ext cx="9541933" cy="2856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135" dirty="0">
                <a:solidFill>
                  <a:schemeClr val="bg1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$sql="select * from goods";</a:t>
            </a:r>
            <a:endParaRPr lang="zh-CN" altLang="en-US" sz="2135" dirty="0">
              <a:solidFill>
                <a:schemeClr val="bg1"/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135" dirty="0">
                <a:solidFill>
                  <a:schemeClr val="bg1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$result=mysql_query($sql);</a:t>
            </a:r>
            <a:endParaRPr lang="zh-CN" altLang="en-US" sz="2135" dirty="0">
              <a:solidFill>
                <a:schemeClr val="bg1"/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135" dirty="0">
                <a:solidFill>
                  <a:schemeClr val="bg1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if(mysql_num_rows($res</a:t>
            </a:r>
            <a:r>
              <a:rPr lang="en-US" altLang="zh-CN" sz="2135" dirty="0">
                <a:solidFill>
                  <a:schemeClr val="bg1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ult</a:t>
            </a:r>
            <a:r>
              <a:rPr lang="zh-CN" altLang="en-US" sz="2135" dirty="0">
                <a:solidFill>
                  <a:schemeClr val="bg1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)&gt;0){</a:t>
            </a:r>
            <a:endParaRPr lang="zh-CN" altLang="en-US" sz="2135" dirty="0">
              <a:solidFill>
                <a:schemeClr val="bg1"/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09600" lvl="1">
              <a:lnSpc>
                <a:spcPct val="120000"/>
              </a:lnSpc>
            </a:pPr>
            <a:r>
              <a:rPr lang="zh-CN" altLang="en-US" sz="2135" dirty="0">
                <a:solidFill>
                  <a:schemeClr val="bg1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w</a:t>
            </a:r>
            <a:r>
              <a:rPr lang="en-US" altLang="x-none" sz="2135" dirty="0">
                <a:solidFill>
                  <a:schemeClr val="bg1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hile($row=mysql_fetch_assoc($result)){</a:t>
            </a:r>
            <a:endParaRPr lang="en-US" altLang="x-none" sz="2135" dirty="0">
              <a:solidFill>
                <a:schemeClr val="bg1"/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09600" lvl="1">
              <a:lnSpc>
                <a:spcPct val="120000"/>
              </a:lnSpc>
            </a:pPr>
            <a:r>
              <a:rPr lang="en-US" altLang="x-none" sz="2135" dirty="0">
                <a:solidFill>
                  <a:schemeClr val="bg1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sz="2135" dirty="0">
                <a:solidFill>
                  <a:schemeClr val="bg1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echo "商品".$row['goods_name'].'的价格为￥'.$row['price']."&lt;br/&gt;";</a:t>
            </a:r>
            <a:r>
              <a:rPr lang="en-US" altLang="x-none" sz="2135" dirty="0">
                <a:solidFill>
                  <a:schemeClr val="bg1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	</a:t>
            </a:r>
            <a:endParaRPr lang="en-US" altLang="x-none" sz="2135" dirty="0">
              <a:solidFill>
                <a:schemeClr val="bg1"/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09600" lvl="1">
              <a:lnSpc>
                <a:spcPct val="120000"/>
              </a:lnSpc>
            </a:pPr>
            <a:r>
              <a:rPr lang="en-US" altLang="x-none" sz="2135" dirty="0">
                <a:solidFill>
                  <a:schemeClr val="bg1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}</a:t>
            </a:r>
            <a:endParaRPr lang="en-US" altLang="x-none" sz="2135" dirty="0">
              <a:solidFill>
                <a:schemeClr val="bg1"/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x-none" sz="2135" dirty="0">
                <a:solidFill>
                  <a:schemeClr val="bg1"/>
                </a:solidFill>
                <a:latin typeface="Franklin Gothic Medium" panose="020B0603020102020204" charset="0"/>
                <a:ea typeface="微软雅黑" panose="020B0503020204020204" pitchFamily="34" charset="-122"/>
                <a:sym typeface="Arial" panose="020B0604020202020204" pitchFamily="34" charset="0"/>
              </a:rPr>
              <a:t>}</a:t>
            </a:r>
            <a:endParaRPr lang="en-US" altLang="x-none" sz="2135" dirty="0">
              <a:solidFill>
                <a:schemeClr val="bg1"/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932180"/>
            <a:ext cx="10282767" cy="42401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mysql_affected_rows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zh-CN" altLang="en-US" sz="2665"/>
              <a:t>返回受影响记录的行数</a:t>
            </a:r>
            <a:endParaRPr lang="zh-CN" altLang="en-US" sz="2665"/>
          </a:p>
          <a:p>
            <a:pPr lvl="1"/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int mysql_affected_rows ([ resource $link_identifier ] )</a:t>
            </a:r>
            <a:endParaRPr lang="zh-CN" altLang="en-US" sz="2665"/>
          </a:p>
          <a:p>
            <a:r>
              <a:rPr lang="en-US" altLang="zh-CN" b="1">
                <a:solidFill>
                  <a:srgbClr val="FF0000"/>
                </a:solidFill>
              </a:rPr>
              <a:t>mysql_insert_id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在插入记录时，返回最后插入记录的主键</a:t>
            </a:r>
            <a:r>
              <a:rPr lang="en-US" altLang="zh-CN"/>
              <a:t>id</a:t>
            </a:r>
            <a:endParaRPr lang="en-US" altLang="zh-CN"/>
          </a:p>
          <a:p>
            <a:pPr lvl="1"/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int mysql_insert_id ([ resource $link_identifier ] )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6055" y="-59905"/>
            <a:ext cx="10515600" cy="1325563"/>
          </a:xfrm>
        </p:spPr>
        <p:txBody>
          <a:bodyPr/>
          <a:lstStyle/>
          <a:p>
            <a:r>
              <a:rPr lang="en-US" altLang="zh-CN"/>
              <a:t>2.6.2 </a:t>
            </a:r>
            <a:r>
              <a:rPr lang="zh-CN" altLang="en-US"/>
              <a:t>处理非查询语句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99727" y="4293447"/>
            <a:ext cx="9663853" cy="19389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/>
              <a:t>$insert_sql="insert into goods values(null,'乐视TV',3,5,3399)";</a:t>
            </a:r>
            <a:endParaRPr lang="zh-CN" altLang="en-US" sz="2400"/>
          </a:p>
          <a:p>
            <a:r>
              <a:rPr lang="zh-CN" altLang="en-US" sz="2400"/>
              <a:t>mysql_query($insert_sql);</a:t>
            </a:r>
            <a:endParaRPr lang="zh-CN" altLang="en-US" sz="2400"/>
          </a:p>
          <a:p>
            <a:r>
              <a:rPr lang="zh-CN" altLang="en-US" sz="2400"/>
              <a:t>echo mysql_affected_rows();</a:t>
            </a:r>
            <a:endParaRPr lang="zh-CN" altLang="en-US" sz="2400"/>
          </a:p>
          <a:p>
            <a:r>
              <a:rPr lang="zh-CN" altLang="en-US" sz="2400"/>
              <a:t>echo "&lt;br/&gt;";</a:t>
            </a:r>
            <a:endParaRPr lang="zh-CN" altLang="en-US" sz="2400"/>
          </a:p>
          <a:p>
            <a:r>
              <a:rPr lang="zh-CN" altLang="en-US" sz="2400"/>
              <a:t>echo mysql_insert_id();</a:t>
            </a: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317414"/>
            <a:ext cx="10100733" cy="404452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665" b="1">
                <a:solidFill>
                  <a:srgbClr val="FF0000"/>
                </a:solidFill>
              </a:rPr>
              <a:t>mysql_free_result</a:t>
            </a:r>
            <a:endParaRPr lang="zh-CN" altLang="en-US" sz="2665"/>
          </a:p>
          <a:p>
            <a:pPr lvl="1"/>
            <a:r>
              <a:rPr lang="zh-CN" altLang="en-US" sz="2665"/>
              <a:t>描述:释放结果集</a:t>
            </a:r>
            <a:endParaRPr lang="zh-CN" altLang="en-US" sz="2665"/>
          </a:p>
          <a:p>
            <a:pPr lvl="1"/>
            <a:r>
              <a:rPr lang="zh-CN" altLang="en-US" sz="2665"/>
              <a:t>语法:bool mysql_free_result(resource $result)</a:t>
            </a:r>
            <a:endParaRPr lang="zh-CN" altLang="en-US" sz="2665"/>
          </a:p>
          <a:p>
            <a:endParaRPr lang="zh-CN" altLang="en-US" sz="2665"/>
          </a:p>
          <a:p>
            <a:r>
              <a:rPr lang="zh-CN" altLang="en-US" sz="2665" b="1">
                <a:solidFill>
                  <a:srgbClr val="FF0000"/>
                </a:solidFill>
              </a:rPr>
              <a:t>mysql_close</a:t>
            </a:r>
            <a:endParaRPr lang="zh-CN" altLang="en-US" sz="2665"/>
          </a:p>
          <a:p>
            <a:pPr lvl="1"/>
            <a:r>
              <a:rPr lang="zh-CN" altLang="en-US" sz="2665"/>
              <a:t>描述:关闭连接</a:t>
            </a:r>
            <a:endParaRPr lang="zh-CN" altLang="en-US" sz="2665"/>
          </a:p>
          <a:p>
            <a:pPr lvl="1"/>
            <a:r>
              <a:rPr lang="zh-CN" altLang="en-US" sz="2665"/>
              <a:t>语法:bool mysql_close ([ resource $link_identifier = NULL ] )</a:t>
            </a:r>
            <a:endParaRPr lang="zh-CN" altLang="en-US" sz="2665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95275" y="-847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2.7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释放结果集资源，关闭数据库连接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6340" y="5400887"/>
            <a:ext cx="7396480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/>
              <a:t>mysql_free_result($res</a:t>
            </a:r>
            <a:r>
              <a:rPr lang="en-US" altLang="zh-CN" sz="2400"/>
              <a:t>ult</a:t>
            </a:r>
            <a:r>
              <a:rPr lang="zh-CN" altLang="en-US" sz="2400"/>
              <a:t>);</a:t>
            </a:r>
            <a:endParaRPr lang="zh-CN" altLang="en-US" sz="2400"/>
          </a:p>
          <a:p>
            <a:r>
              <a:rPr lang="zh-CN" altLang="en-US" sz="2400"/>
              <a:t>mysql_close($</a:t>
            </a:r>
            <a:r>
              <a:rPr lang="en-US" altLang="zh-CN" sz="2400"/>
              <a:t>connet</a:t>
            </a:r>
            <a:r>
              <a:rPr lang="zh-CN" altLang="en-US" sz="2400"/>
              <a:t>);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yhshop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 smtClean="0"/>
              <a:t>创建商品分类表 </a:t>
            </a:r>
            <a:r>
              <a:rPr lang="en-US" altLang="zh-CN" dirty="0" err="1" smtClean="0"/>
              <a:t>yh_category</a:t>
            </a:r>
            <a:endParaRPr lang="en-US" altLang="zh-CN" dirty="0" smtClean="0"/>
          </a:p>
          <a:p>
            <a:r>
              <a:rPr lang="zh-CN" altLang="en-US" dirty="0" smtClean="0"/>
              <a:t>创建商品表  </a:t>
            </a:r>
            <a:r>
              <a:rPr lang="en-US" altLang="zh-CN" dirty="0" err="1" smtClean="0"/>
              <a:t>yh_goods</a:t>
            </a:r>
            <a:endParaRPr lang="en-US" altLang="zh-CN" dirty="0" smtClean="0"/>
          </a:p>
          <a:p>
            <a:r>
              <a:rPr lang="zh-CN" altLang="en-US" dirty="0" smtClean="0"/>
              <a:t>搭建商品管理后台系统，实现如下功能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商品分类的增删改查功能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商品的增删改查功能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329948" y="150685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501684" y="1158737"/>
            <a:ext cx="10561173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单表</a:t>
            </a:r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CURD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多表查询</a:t>
            </a:r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子查询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备份还原数据库</a:t>
            </a:r>
            <a:endParaRPr lang="zh-CN" altLang="en-US" sz="28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数据库管理工具</a:t>
            </a:r>
            <a:endParaRPr lang="zh-CN" altLang="zh-CN" sz="28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31336" y="260751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431411" y="1285313"/>
            <a:ext cx="10561173" cy="262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开启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mysql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函数库</a:t>
            </a:r>
            <a:endParaRPr lang="zh-CN" altLang="en-US" sz="2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PHP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操作</a:t>
            </a:r>
            <a:r>
              <a:rPr lang="en-US" altLang="zh-CN" sz="2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mysql</a:t>
            </a: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数据库</a:t>
            </a:r>
            <a:endParaRPr lang="zh-CN" altLang="en-US" sz="2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zh-CN" altLang="en-US" sz="28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239260" y="260420"/>
            <a:ext cx="8229600" cy="628667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PHP</a:t>
            </a:r>
            <a:r>
              <a:rPr lang="zh-CN" altLang="zh-CN" sz="36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访问</a:t>
            </a:r>
            <a:r>
              <a:rPr lang="en-US" altLang="zh-CN" sz="3600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MySQL</a:t>
            </a:r>
            <a:r>
              <a:rPr lang="zh-CN" altLang="zh-CN" sz="3600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数据库服务器的流程</a:t>
            </a:r>
            <a:endParaRPr lang="zh-CN" altLang="zh-CN" sz="3600" dirty="0">
              <a:solidFill>
                <a:schemeClr val="accent5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536787" y="1107440"/>
            <a:ext cx="10982960" cy="4986867"/>
          </a:xfrm>
        </p:spPr>
        <p:txBody>
          <a:bodyPr/>
          <a:lstStyle/>
          <a:p>
            <a:pPr indent="0">
              <a:lnSpc>
                <a:spcPct val="150000"/>
              </a:lnSpc>
              <a:buNone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采用的是“客户机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服务器”体系结构。可以使用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脚本去处理数据库中的数据，则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充当了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客户机”的角色。因为通过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程序再去结合一些前台技术开发的图形界面，就可以很轻松的管理数据库了。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555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24100" y="3143248"/>
            <a:ext cx="7071659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39989" y="164231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en-US" altLang="zh-CN" sz="3735" b="1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 </a:t>
            </a:r>
            <a:r>
              <a:rPr lang="zh-CN" altLang="en-US" sz="3735" b="1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开启</a:t>
            </a:r>
            <a:r>
              <a:rPr lang="en-US" sz="3735" b="1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MySQL</a:t>
            </a:r>
            <a:r>
              <a:rPr lang="zh-CN" altLang="en-US" sz="3735" b="1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函数库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9357" y="1011133"/>
            <a:ext cx="11700933" cy="378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</a:t>
            </a: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可以通过</a:t>
            </a:r>
            <a:r>
              <a:rPr lang="en-US" altLang="zh-CN" sz="2665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函数库来操作数据库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开启</a:t>
            </a:r>
            <a:r>
              <a:rPr lang="en-US" altLang="zh-CN" sz="2665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</a:t>
            </a:r>
            <a:endParaRPr lang="zh-CN" altLang="en-US" sz="266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</a:pPr>
            <a:r>
              <a:rPr sz="266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编辑PHP配置文件 </a:t>
            </a:r>
            <a:r>
              <a:rPr sz="2665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php.ini</a:t>
            </a:r>
            <a:endParaRPr sz="266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066800" lvl="1" indent="-4572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extension_dir = "F:/wamp/php-5.4.45/ext"</a:t>
            </a:r>
            <a:endParaRPr sz="266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066800" lvl="1" indent="-4572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665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启用</a:t>
            </a:r>
            <a:r>
              <a:rPr sz="2665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extension</a:t>
            </a:r>
            <a:r>
              <a:rPr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sz="2665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php_mysql.dll</a:t>
            </a:r>
            <a:r>
              <a:rPr sz="2665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选项</a:t>
            </a:r>
            <a:endParaRPr lang="zh-CN" sz="2665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665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1800" y="35345"/>
            <a:ext cx="10515600" cy="1325563"/>
          </a:xfrm>
        </p:spPr>
        <p:txBody>
          <a:bodyPr/>
          <a:lstStyle/>
          <a:p>
            <a:pPr lvl="0"/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2 </a:t>
            </a:r>
            <a:r>
              <a:rPr lang="en-US" altLang="x-none" dirty="0">
                <a:solidFill>
                  <a:schemeClr val="accent5">
                    <a:lumMod val="75000"/>
                  </a:schemeClr>
                </a:solidFill>
                <a:sym typeface="Arial" panose="020B0604020202020204" pitchFamily="34" charset="0"/>
              </a:rPr>
              <a:t>PHP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sym typeface="Arial" panose="020B0604020202020204" pitchFamily="34" charset="0"/>
              </a:rPr>
              <a:t>操作</a:t>
            </a:r>
            <a:r>
              <a:rPr lang="en-US" altLang="x-none" dirty="0">
                <a:solidFill>
                  <a:schemeClr val="accent5">
                    <a:lumMod val="75000"/>
                  </a:schemeClr>
                </a:solidFill>
                <a:sym typeface="Arial" panose="020B0604020202020204" pitchFamily="34" charset="0"/>
              </a:rPr>
              <a:t>MySQL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sym typeface="Arial" panose="020B0604020202020204" pitchFamily="34" charset="0"/>
              </a:rPr>
              <a:t>数据库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431801" y="1285876"/>
            <a:ext cx="11061700" cy="51638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在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PHP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脚本中操作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MySQL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数据库步骤如下：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09600" lvl="1" indent="0">
              <a:lnSpc>
                <a:spcPct val="120000"/>
              </a:lnSpc>
              <a:buNone/>
            </a:pP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1</a:t>
            </a:r>
            <a:r>
              <a:rPr lang="en-US" altLang="x-none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.</a:t>
            </a: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连接</a:t>
            </a:r>
            <a:r>
              <a:rPr lang="en-US" altLang="x-none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MySQL</a:t>
            </a: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数据库服务器</a:t>
            </a:r>
            <a:endParaRPr lang="zh-CN" altLang="en-US" sz="222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09600" lvl="1" indent="0">
              <a:lnSpc>
                <a:spcPct val="120000"/>
              </a:lnSpc>
              <a:buNone/>
            </a:pP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2</a:t>
            </a:r>
            <a:r>
              <a:rPr lang="en-US" altLang="x-none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.</a:t>
            </a: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判断是否连接正确</a:t>
            </a:r>
            <a:endParaRPr lang="zh-CN" altLang="en-US" sz="222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09600" lvl="1" indent="0">
              <a:lnSpc>
                <a:spcPct val="120000"/>
              </a:lnSpc>
              <a:buNone/>
            </a:pP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3</a:t>
            </a:r>
            <a:r>
              <a:rPr lang="en-US" altLang="x-none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.</a:t>
            </a: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选择数据库</a:t>
            </a:r>
            <a:endParaRPr lang="zh-CN" altLang="en-US" sz="222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09600" lvl="1" indent="0">
              <a:lnSpc>
                <a:spcPct val="120000"/>
              </a:lnSpc>
              <a:buNone/>
            </a:pP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4</a:t>
            </a:r>
            <a:r>
              <a:rPr lang="en-US" altLang="x-none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.</a:t>
            </a: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设置字符集</a:t>
            </a:r>
            <a:endParaRPr lang="zh-CN" altLang="en-US" sz="222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09600" lvl="1" indent="0">
              <a:lnSpc>
                <a:spcPct val="120000"/>
              </a:lnSpc>
              <a:buNone/>
            </a:pP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5</a:t>
            </a:r>
            <a:r>
              <a:rPr lang="en-US" altLang="x-none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.</a:t>
            </a: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准备并执行</a:t>
            </a:r>
            <a:r>
              <a:rPr lang="en-US" altLang="x-none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SQL</a:t>
            </a: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语句</a:t>
            </a:r>
            <a:endParaRPr lang="zh-CN" altLang="en-US" sz="222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marL="609600" lvl="1" indent="0">
              <a:lnSpc>
                <a:spcPct val="120000"/>
              </a:lnSpc>
              <a:buNone/>
            </a:pPr>
            <a:r>
              <a:rPr lang="en-US" altLang="zh-CN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6</a:t>
            </a:r>
            <a:r>
              <a:rPr lang="en-US" altLang="x-none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.</a:t>
            </a: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处理结果集</a:t>
            </a:r>
            <a:endParaRPr lang="zh-CN" altLang="en-US" sz="222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09600" lvl="1" indent="0">
              <a:lnSpc>
                <a:spcPct val="120000"/>
              </a:lnSpc>
              <a:buNone/>
            </a:pPr>
            <a:r>
              <a:rPr lang="en-US" altLang="zh-CN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7</a:t>
            </a:r>
            <a:r>
              <a:rPr lang="en-US" altLang="x-none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.</a:t>
            </a:r>
            <a:r>
              <a:rPr lang="zh-CN" altLang="en-US" sz="222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Medium" panose="020B0603020102020204" charset="0"/>
                <a:sym typeface="Arial" panose="020B0604020202020204" pitchFamily="34" charset="0"/>
              </a:rPr>
              <a:t>释放结果集资源，关闭数据库连接</a:t>
            </a:r>
            <a:endParaRPr lang="zh-CN" altLang="en-US" sz="2220" dirty="0">
              <a:solidFill>
                <a:schemeClr val="tx1">
                  <a:lumMod val="95000"/>
                  <a:lumOff val="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316567"/>
            <a:ext cx="9900920" cy="422825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mysql_connect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/>
          </a:p>
          <a:p>
            <a:pPr lvl="1"/>
            <a:r>
              <a:rPr lang="zh-CN" altLang="en-US"/>
              <a:t>描述:连接到MySQL服务器</a:t>
            </a:r>
            <a:endParaRPr lang="zh-CN" altLang="en-US"/>
          </a:p>
          <a:p>
            <a:pPr lvl="1"/>
            <a:r>
              <a:rPr lang="zh-CN" altLang="en-US"/>
              <a:t>语法:resource mysql_connect(string $host:port,string $username,string $password)</a:t>
            </a:r>
            <a:endParaRPr lang="zh-CN" altLang="en-US"/>
          </a:p>
          <a:p>
            <a:pPr lvl="1"/>
            <a:r>
              <a:rPr lang="zh-CN" altLang="en-US"/>
              <a:t>说明:如果正确连接则返回mysql link类型的资源;否则返回false。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595" y="-9740"/>
            <a:ext cx="10515600" cy="1325563"/>
          </a:xfrm>
        </p:spPr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连接</a:t>
            </a:r>
            <a:r>
              <a:rPr lang="en-US" altLang="zh-CN"/>
              <a:t>MySQL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528320" y="934721"/>
            <a:ext cx="10358120" cy="3893820"/>
          </a:xfrm>
          <a:prstGeom prst="rect">
            <a:avLst/>
          </a:prstGeom>
        </p:spPr>
        <p:txBody>
          <a:bodyPr>
            <a:normAutofit fontScale="87500" lnSpcReduction="10000"/>
          </a:bodyPr>
          <a:lstStyle/>
          <a:p>
            <a:pPr lvl="0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r>
              <a:rPr lang="en-US" altLang="x-none" b="1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mysql_errno</a:t>
            </a:r>
            <a:endParaRPr lang="en-US" altLang="x-none" b="1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返回错误号</a:t>
            </a:r>
            <a:endParaRPr lang="en-US" altLang="x-none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 mysql_errno ([ resource $link_identifier ] )</a:t>
            </a:r>
            <a:endParaRPr lang="zh-CN" altLang="en-US" sz="222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如果未发生任何错误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,mysql_errno()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函数将返回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en-US" altLang="x-none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endParaRPr lang="en-US" altLang="x-none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v"/>
            </a:pPr>
            <a:r>
              <a:rPr lang="en-US" altLang="x-none" b="1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mysql_error</a:t>
            </a:r>
            <a:endParaRPr lang="en-US" altLang="x-none" b="1" dirty="0">
              <a:solidFill>
                <a:srgbClr val="FF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返回错误信息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Clr>
                <a:srgbClr val="00B0F0"/>
              </a:buClr>
              <a:buSzPct val="100000"/>
              <a:buFont typeface="Wingdings" panose="05000000000000000000" charset="0"/>
              <a:buChar char="ü"/>
            </a:pP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string mysql_error ([ resource $link_identifier ] )</a:t>
            </a:r>
            <a:endParaRPr lang="en-US" altLang="x-none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90600" lvl="1" indent="-381000" eaLnBrk="0" hangingPunct="0">
              <a:lnSpc>
                <a:spcPct val="120000"/>
              </a:lnSpc>
              <a:spcBef>
                <a:spcPct val="20000"/>
              </a:spcBef>
              <a:buSzPct val="100000"/>
              <a:buNone/>
            </a:pPr>
            <a:endParaRPr lang="en-US" altLang="x-none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判断是否连接成功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3147" y="5157047"/>
            <a:ext cx="10546080" cy="9787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81000" indent="-381000" eaLnBrk="0" hangingPunct="0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en-US" sz="2400"/>
              <a:t>      </a:t>
            </a:r>
            <a:r>
              <a:rPr sz="2400"/>
              <a:t>$connect=@mysql_connect("127.0.0.1:3306","root","</a:t>
            </a:r>
            <a:r>
              <a:rPr lang="en-US" sz="2400"/>
              <a:t>123456</a:t>
            </a:r>
            <a:r>
              <a:rPr sz="2400"/>
              <a:t>") or die("数据库服务器连接失败，错误号:".mysql_errno().",错误信息:".mysql_error());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993" y="1317413"/>
            <a:ext cx="11221720" cy="30632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mysql_select_db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/>
          </a:p>
          <a:p>
            <a:pPr lvl="1"/>
            <a:r>
              <a:rPr lang="zh-CN" altLang="en-US"/>
              <a:t>描述:选择指定数据库</a:t>
            </a:r>
            <a:endParaRPr lang="zh-CN" altLang="en-US"/>
          </a:p>
          <a:p>
            <a:pPr lvl="1"/>
            <a:r>
              <a:rPr lang="zh-CN" altLang="en-US"/>
              <a:t>语法:bool mysql_select_db ( string $database_name [, resource $link_identifier = NULL ] )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选择数据库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03207" y="4389121"/>
            <a:ext cx="9755293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/>
              <a:t>mysql_select_db('yhit') or die("数据库连接失败，错误号:".mysql_errno().",错误信息:".mysql_error());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2672</Words>
  <Application>WPS 演示</Application>
  <PresentationFormat>自定义</PresentationFormat>
  <Paragraphs>166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Franklin Gothic Medium</vt:lpstr>
      <vt:lpstr>Arial Unicode MS</vt:lpstr>
      <vt:lpstr>云和</vt:lpstr>
      <vt:lpstr>PowerPoint 演示文稿</vt:lpstr>
      <vt:lpstr>PowerPoint 演示文稿</vt:lpstr>
      <vt:lpstr>PowerPoint 演示文稿</vt:lpstr>
      <vt:lpstr>PHP访问MySQL数据库服务器的流程</vt:lpstr>
      <vt:lpstr>PowerPoint 演示文稿</vt:lpstr>
      <vt:lpstr>2 PHP操作MySQL数据库</vt:lpstr>
      <vt:lpstr>2.1 连接MySQL</vt:lpstr>
      <vt:lpstr>2.2 判断是否连接成功</vt:lpstr>
      <vt:lpstr>2.3 选择数据库</vt:lpstr>
      <vt:lpstr>2.4 设置编码格式</vt:lpstr>
      <vt:lpstr>2.5 执行SQL语句</vt:lpstr>
      <vt:lpstr>2.6.1 处理资源结果集</vt:lpstr>
      <vt:lpstr>demo</vt:lpstr>
      <vt:lpstr>2.6.2 处理非查询语句</vt:lpstr>
      <vt:lpstr>2.7 释放结果集资源，关闭数据库连接</vt:lpstr>
      <vt:lpstr>demo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63</cp:revision>
  <dcterms:created xsi:type="dcterms:W3CDTF">2016-09-06T02:25:00Z</dcterms:created>
  <dcterms:modified xsi:type="dcterms:W3CDTF">2019-08-09T09:24:26Z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