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63" r:id="rId7"/>
    <p:sldId id="264" r:id="rId8"/>
    <p:sldId id="265" r:id="rId9"/>
    <p:sldId id="279" r:id="rId10"/>
    <p:sldId id="312" r:id="rId11"/>
    <p:sldId id="313" r:id="rId12"/>
    <p:sldId id="303" r:id="rId13"/>
    <p:sldId id="304" r:id="rId14"/>
    <p:sldId id="305" r:id="rId15"/>
    <p:sldId id="314" r:id="rId16"/>
    <p:sldId id="307" r:id="rId17"/>
    <p:sldId id="315" r:id="rId18"/>
    <p:sldId id="316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97885" autoAdjust="0"/>
  </p:normalViewPr>
  <p:slideViewPr>
    <p:cSldViewPr snapToGrid="0" snapToObjects="1">
      <p:cViewPr varScale="1">
        <p:scale>
          <a:sx n="111" d="100"/>
          <a:sy n="111" d="100"/>
        </p:scale>
        <p:origin x="-306" y="-90"/>
      </p:cViewPr>
      <p:guideLst>
        <p:guide orient="horz" pos="2160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172" y="3128487"/>
            <a:ext cx="932688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面向对象的编程思想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233593"/>
            <a:ext cx="10282767" cy="1987973"/>
          </a:xfrm>
        </p:spPr>
        <p:txBody>
          <a:bodyPr>
            <a:norm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当定义好类后，我们使用</a:t>
            </a: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关键字来生成一个对象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对象名称 </a:t>
            </a: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en-GB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类名称</a:t>
            </a: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对象名称 </a:t>
            </a: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en-GB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new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类名称</a:t>
            </a: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参数列表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r>
              <a:rPr lang="en-GB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1795" y="-1485"/>
            <a:ext cx="10515600" cy="1325563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类的实例化</a:t>
            </a:r>
            <a:endParaRPr lang="zh-CN" altLang="en-US"/>
          </a:p>
        </p:txBody>
      </p:sp>
      <p:sp>
        <p:nvSpPr>
          <p:cNvPr id="17410" name="Rectangle 1"/>
          <p:cNvSpPr/>
          <p:nvPr/>
        </p:nvSpPr>
        <p:spPr>
          <a:xfrm>
            <a:off x="979593" y="3875193"/>
            <a:ext cx="9428480" cy="12598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A6A6A6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ts val="23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通过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Phone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类实例化三个对象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$phone1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、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$phone2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、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$phone3</a:t>
            </a:r>
            <a:endParaRPr lang="en-US" altLang="x-none" sz="1600" dirty="0">
              <a:solidFill>
                <a:srgbClr val="008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lnSpc>
                <a:spcPts val="23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$phone1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new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Phone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创建第一个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Phone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类对象，引用名为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$phone1</a:t>
            </a:r>
            <a:endParaRPr lang="en-US" altLang="x-none" sz="1600" dirty="0">
              <a:solidFill>
                <a:srgbClr val="008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lnSpc>
                <a:spcPts val="23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$phone2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new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Phone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创建第二个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Phone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类对象，引用名为</a:t>
            </a:r>
            <a:r>
              <a:rPr lang="en-US" altLang="x-none" sz="1600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$phone2</a:t>
            </a:r>
            <a:endParaRPr lang="en-US" altLang="x-none" sz="1600" dirty="0">
              <a:solidFill>
                <a:srgbClr val="008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0" hangingPunct="0">
              <a:lnSpc>
                <a:spcPts val="23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$phone3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new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Phone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//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创建第三个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Phone</a:t>
            </a:r>
            <a:r>
              <a:rPr lang="zh-CN" altLang="en-US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类对象，引用名为</a:t>
            </a:r>
            <a:r>
              <a:rPr lang="en-US" altLang="x-none" sz="1865" dirty="0">
                <a:solidFill>
                  <a:srgbClr val="008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$phone3</a:t>
            </a:r>
            <a:endParaRPr lang="en-US" altLang="x-none" sz="1865" dirty="0">
              <a:solidFill>
                <a:srgbClr val="008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实例化对象内存分析</a:t>
            </a:r>
            <a:endParaRPr lang="zh-CN" altLang="en-US"/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1622" y="1124373"/>
            <a:ext cx="7469293" cy="49953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2935" y="1221105"/>
            <a:ext cx="2636520" cy="3609975"/>
          </a:xfrm>
        </p:spPr>
        <p:txBody>
          <a:bodyPr>
            <a:normAutofit fontScale="90000"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实例化的过程就是为对象分配内存空间的过程，此时，对象才成为类的实例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644525"/>
            <a:ext cx="6889115" cy="4377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295" y="2645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2.4 </a:t>
            </a:r>
            <a:r>
              <a:rPr lang="zh-CN" altLang="zh-CN">
                <a:sym typeface="+mn-ea"/>
              </a:rPr>
              <a:t>对象成员的访问与赋值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15" y="1447165"/>
            <a:ext cx="10515600" cy="493903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使用特殊运算符“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-&gt;”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来访问对象中的成员属性或成员方法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$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对象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= new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类名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()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；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$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对象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-&gt;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成员属性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=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赋值；   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对象属性赋值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</a:t>
            </a:r>
            <a:endParaRPr lang="en-US" altLang="x-non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$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对象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-&gt;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成员属性；             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获取对象的属性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</a:t>
            </a:r>
            <a:endParaRPr lang="en-US" altLang="x-non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$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对象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-&gt;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成员方法（参数）； </a:t>
            </a:r>
            <a:r>
              <a:rPr lang="en-US" altLang="x-none" sz="28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Arial" panose="020B0604020202020204" pitchFamily="34" charset="0"/>
              </a:rPr>
              <a:t>调用对象的方法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sym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内部对象的引用 </a:t>
            </a:r>
            <a:r>
              <a:rPr lang="en-US" altLang="x-none" sz="2800" b="1" dirty="0">
                <a:solidFill>
                  <a:srgbClr val="FF0000"/>
                </a:solidFill>
                <a:sym typeface="+mn-ea"/>
              </a:rPr>
              <a:t>$this</a:t>
            </a:r>
            <a:endParaRPr lang="en-US" altLang="x-none" sz="2800" b="1" dirty="0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就是在对象内部的成员方法中，代表本对象的一个引用，但只能在对象的成员方法中使用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915" y="105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Question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31800" y="644313"/>
            <a:ext cx="10137987" cy="1366520"/>
          </a:xfrm>
        </p:spPr>
        <p:txBody>
          <a:bodyPr vert="horz" wrap="square" lIns="121920" tIns="60960" rIns="121920" bIns="60960" anchor="t">
            <a:noAutofit/>
          </a:bodyPr>
          <a:lstStyle/>
          <a:p>
            <a:pPr>
              <a:spcBef>
                <a:spcPts val="675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如果想创建不同类型的女朋友怎么办？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55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206" y="2661073"/>
            <a:ext cx="10485689" cy="172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015" y="-2942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3.1  </a:t>
            </a:r>
            <a:r>
              <a:rPr lang="zh-CN" altLang="zh-CN">
                <a:sym typeface="+mn-ea"/>
              </a:rPr>
              <a:t>构造方法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76325"/>
            <a:ext cx="11549380" cy="5130165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大多数类都有一种称为构造方法的特殊方法。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当创建一个对象时将自动调用构造方法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，通常用它执行一些有用的初始化任务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GB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PHP4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的版本中，构造方法的名称必须与类名相同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GB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PHP</a:t>
            </a:r>
            <a:r>
              <a:rPr lang="en-US" altLang="en-GB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5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的版本中，构造方法的名称采用魔术方法     </a:t>
            </a:r>
            <a:r>
              <a:rPr lang="en-GB" altLang="en-US" sz="2800" b="1" dirty="0">
                <a:solidFill>
                  <a:srgbClr val="FF0000"/>
                </a:solidFill>
                <a:sym typeface="+mn-ea"/>
              </a:rPr>
              <a:t>__construct( )</a:t>
            </a:r>
            <a:endParaRPr lang="en-GB" altLang="en-US" sz="2800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>
                <a:sym typeface="+mn-ea"/>
              </a:rPr>
              <a:t>构造方法没有返回值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ym typeface="+mn-ea"/>
              </a:rPr>
              <a:t>一个类只能有一个构造方法</a:t>
            </a:r>
            <a:endParaRPr lang="zh-CN" altLang="en-US" sz="2800"/>
          </a:p>
          <a:p>
            <a:pPr>
              <a:lnSpc>
                <a:spcPct val="140000"/>
              </a:lnSpc>
            </a:pPr>
            <a:r>
              <a:rPr lang="zh-CN" altLang="en-US" sz="2800">
                <a:sym typeface="+mn-ea"/>
              </a:rPr>
              <a:t>在实例化对象时给构造方法传参：</a:t>
            </a:r>
            <a:endParaRPr lang="zh-CN" altLang="en-US" sz="2800"/>
          </a:p>
          <a:p>
            <a:pPr lvl="1">
              <a:lnSpc>
                <a:spcPct val="140000"/>
              </a:lnSpc>
            </a:pPr>
            <a:r>
              <a:rPr lang="en-US" altLang="zh-CN" sz="2800">
                <a:sym typeface="+mn-ea"/>
              </a:rPr>
              <a:t>$</a:t>
            </a:r>
            <a:r>
              <a:rPr lang="zh-CN" altLang="en-US" sz="2800">
                <a:sym typeface="+mn-ea"/>
              </a:rPr>
              <a:t>对象名</a:t>
            </a:r>
            <a:r>
              <a:rPr lang="en-US" altLang="zh-CN" sz="2800">
                <a:sym typeface="+mn-ea"/>
              </a:rPr>
              <a:t>=new </a:t>
            </a:r>
            <a:r>
              <a:rPr lang="zh-CN" altLang="en-US" sz="2800">
                <a:sym typeface="+mn-ea"/>
              </a:rPr>
              <a:t>类名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参数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，参数</a:t>
            </a:r>
            <a:r>
              <a:rPr lang="en-US" altLang="zh-CN" sz="2800">
                <a:sym typeface="+mn-ea"/>
              </a:rPr>
              <a:t>2 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........)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245" y="-56730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析构方法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785" y="955675"/>
            <a:ext cx="10800715" cy="341566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与构造方法相对的就是析构方法。析构方法是</a:t>
            </a:r>
            <a:r>
              <a:rPr lang="en-GB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PHP5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新添加的内容，在</a:t>
            </a:r>
            <a:r>
              <a:rPr lang="en-GB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PHP4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中没有析构方法。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析构方法是在对象被销毁之前自动调用的方法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，主要执行一些特定的操作，例如关闭文件，释放结果集等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析构方法采用魔术方法</a:t>
            </a:r>
            <a:r>
              <a:rPr lang="en-GB" altLang="en-US" b="1" dirty="0">
                <a:solidFill>
                  <a:srgbClr val="FF0000"/>
                </a:solidFill>
                <a:sym typeface="+mn-ea"/>
              </a:rPr>
              <a:t>__</a:t>
            </a:r>
            <a:r>
              <a:rPr lang="en-US" altLang="en-GB" b="1" dirty="0">
                <a:solidFill>
                  <a:srgbClr val="FF0000"/>
                </a:solidFill>
                <a:sym typeface="+mn-ea"/>
              </a:rPr>
              <a:t>de</a:t>
            </a:r>
            <a:r>
              <a:rPr lang="en-GB" altLang="en-US" b="1" dirty="0">
                <a:solidFill>
                  <a:srgbClr val="FF0000"/>
                </a:solidFill>
                <a:sym typeface="+mn-ea"/>
              </a:rPr>
              <a:t>struct( )</a:t>
            </a:r>
            <a:endParaRPr lang="en-GB" altLang="en-US" b="1" dirty="0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析构函数不能带有任何参数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27650" name="Rectangle 1"/>
          <p:cNvSpPr/>
          <p:nvPr/>
        </p:nvSpPr>
        <p:spPr>
          <a:xfrm>
            <a:off x="947420" y="4371340"/>
            <a:ext cx="8098155" cy="207264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ts val="2100"/>
              </a:lnSpc>
            </a:pPr>
            <a:r>
              <a:rPr lang="en-US" altLang="x-none" sz="2135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&lt;?php</a:t>
            </a:r>
            <a:endParaRPr lang="en-US" altLang="x-none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x-none" sz="213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Person {                      </a:t>
            </a:r>
            <a:endParaRPr lang="en-US" altLang="x-none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//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声明的析构方法，在对象销毁前自动调用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ts val="2200"/>
              </a:lnSpc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</a:t>
            </a:r>
            <a:r>
              <a:rPr lang="en-US" altLang="x-none" sz="213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 function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x-none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__destruct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{</a:t>
            </a:r>
            <a:endParaRPr lang="en-US" altLang="x-none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en-US" altLang="x-none" sz="213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echo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"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再见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".$this-&gt;name."&lt;br&gt;";</a:t>
            </a:r>
            <a:endParaRPr lang="en-US" altLang="x-none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} </a:t>
            </a:r>
            <a:endParaRPr lang="en-US" altLang="x-none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hangingPunct="0">
              <a:lnSpc>
                <a:spcPts val="2200"/>
              </a:lnSpc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 </a:t>
            </a:r>
            <a:endParaRPr lang="en-US" altLang="x-none" sz="213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15340" y="1413087"/>
            <a:ext cx="10182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面向过程与面向对象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类与对象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构造方法与析构方法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1678940"/>
            <a:ext cx="6669405" cy="4579620"/>
          </a:xfrm>
          <a:prstGeom prst="rect">
            <a:avLst/>
          </a:prstGeom>
        </p:spPr>
      </p:pic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rtlCol="0" anchor="ctr"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面向过程与面向对象</a:t>
            </a:r>
            <a:endParaRPr lang="zh-CN" altLang="en-US" dirty="0"/>
          </a:p>
        </p:txBody>
      </p:sp>
      <p:pic>
        <p:nvPicPr>
          <p:cNvPr id="1127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35" y="1678940"/>
            <a:ext cx="7103745" cy="4580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10" y="1678940"/>
            <a:ext cx="6202045" cy="4618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30954" y="1124373"/>
            <a:ext cx="11425767" cy="50276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457200" indent="-457200" defTabSz="1218565" fontAlgn="base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  <a:defRPr/>
            </a:pPr>
            <a:r>
              <a:rPr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请问，单身的你，休息日是怎样度过的？</a:t>
            </a:r>
            <a:endParaRPr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70" y="48045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面向过程编程</a:t>
            </a:r>
            <a:endParaRPr lang="zh-CN" altLang="en-US" dirty="0"/>
          </a:p>
        </p:txBody>
      </p:sp>
      <p:sp>
        <p:nvSpPr>
          <p:cNvPr id="9219" name="TextBox 24"/>
          <p:cNvSpPr>
            <a:spLocks noGrp="1"/>
          </p:cNvSpPr>
          <p:nvPr>
            <p:ph idx="4294967295"/>
          </p:nvPr>
        </p:nvSpPr>
        <p:spPr>
          <a:xfrm>
            <a:off x="239184" y="1220894"/>
            <a:ext cx="11334749" cy="970915"/>
          </a:xfrm>
        </p:spPr>
        <p:txBody>
          <a:bodyPr vert="horz" wrap="square" lIns="121920" tIns="60960" rIns="121920" bIns="60960" rtlCol="0" anchor="t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面向过程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(Procedure Oriented Programming)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以事件为中心，分析出解决问题的步骤，然后用函数将这些步骤一步步实现，使用的时候依次调用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11" y="2757594"/>
            <a:ext cx="3744384" cy="255422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8565" fontAlgn="base">
              <a:spcBef>
                <a:spcPts val="1600"/>
              </a:spcBef>
              <a:spcAft>
                <a:spcPct val="0"/>
              </a:spcAft>
              <a:defRPr/>
            </a:pPr>
            <a:r>
              <a:rPr lang="zh-CN" altLang="en-US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：做饭</a:t>
            </a:r>
            <a:endParaRPr lang="zh-CN" altLang="en-US" sz="186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 fontAlgn="base">
              <a:spcBef>
                <a:spcPts val="1600"/>
              </a:spcBef>
              <a:spcAft>
                <a:spcPct val="0"/>
              </a:spcAft>
              <a:defRPr/>
            </a:pPr>
            <a:r>
              <a:rPr lang="zh-CN" altLang="en-US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6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：收拾房间</a:t>
            </a:r>
            <a:endParaRPr lang="zh-CN" altLang="en-US" sz="186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 fontAlgn="base">
              <a:spcBef>
                <a:spcPts val="1600"/>
              </a:spcBef>
              <a:spcAft>
                <a:spcPct val="0"/>
              </a:spcAft>
              <a:defRPr/>
            </a:pPr>
            <a:r>
              <a:rPr lang="zh-CN" altLang="en-US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6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：做饭</a:t>
            </a:r>
            <a:endParaRPr lang="zh-CN" altLang="en-US" sz="186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 fontAlgn="base">
              <a:spcBef>
                <a:spcPts val="1600"/>
              </a:spcBef>
              <a:spcAft>
                <a:spcPct val="0"/>
              </a:spcAft>
              <a:defRPr/>
            </a:pPr>
            <a:r>
              <a:rPr lang="zh-CN" altLang="en-US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6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：洗衣服</a:t>
            </a:r>
            <a:endParaRPr lang="zh-CN" altLang="en-US" sz="186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 fontAlgn="base">
              <a:spcBef>
                <a:spcPts val="1600"/>
              </a:spcBef>
              <a:spcAft>
                <a:spcPct val="0"/>
              </a:spcAft>
              <a:defRPr/>
            </a:pPr>
            <a:r>
              <a:rPr lang="zh-CN" altLang="en-US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13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65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做饭</a:t>
            </a:r>
            <a:endParaRPr lang="zh-CN" altLang="en-US" sz="1865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527719" y="326589"/>
            <a:ext cx="9121013" cy="9609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b="1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有对象之后？</a:t>
            </a:r>
            <a:endParaRPr lang="zh-CN" altLang="en-US" b="1" noProof="0" dirty="0">
              <a:ln>
                <a:noFill/>
              </a:ln>
              <a:solidFill>
                <a:srgbClr val="00206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242" name="标题 2"/>
          <p:cNvSpPr>
            <a:spLocks noGrp="1"/>
          </p:cNvSpPr>
          <p:nvPr/>
        </p:nvSpPr>
        <p:spPr>
          <a:xfrm>
            <a:off x="2256367" y="251884"/>
            <a:ext cx="9696451" cy="85301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21920" tIns="60960" rIns="121920" bIns="6096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4265" dirty="0"/>
          </a:p>
        </p:txBody>
      </p:sp>
      <p:pic>
        <p:nvPicPr>
          <p:cNvPr id="12291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793" y="1050714"/>
            <a:ext cx="6309360" cy="4650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27" y="1050714"/>
            <a:ext cx="5247640" cy="457877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1" y="955041"/>
            <a:ext cx="3712633" cy="4710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35280" y="644525"/>
            <a:ext cx="10579735" cy="14960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1218565" eaLnBrk="0" fontAlgn="base" hangingPunct="0">
              <a:lnSpc>
                <a:spcPct val="125000"/>
              </a:lnSpc>
              <a:spcBef>
                <a:spcPts val="90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Ø"/>
              <a:defRPr/>
            </a:pPr>
            <a:endParaRPr lang="zh-CN" altLang="en-US" sz="2665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面向对象编程</a:t>
            </a:r>
            <a:r>
              <a:rPr lang="en-US" altLang="zh-CN" sz="24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(Object Oriented Programming)</a:t>
            </a:r>
            <a:r>
              <a:rPr lang="zh-CN" altLang="en-US" sz="2400" kern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：以事物为中心，万物皆对象，由实体引发事件，更贴近现实世界，更易于扩展</a:t>
            </a:r>
            <a:endParaRPr lang="zh-CN" altLang="en-US" sz="2400" kern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8891" y="22183"/>
            <a:ext cx="10972800" cy="1143000"/>
          </a:xfrm>
        </p:spPr>
        <p:txBody>
          <a:bodyPr/>
          <a:lstStyle/>
          <a:p>
            <a:r>
              <a:rPr lang="zh-CN" altLang="en-US"/>
              <a:t>面向对象编程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8715" y="2939627"/>
            <a:ext cx="553998" cy="2643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对         象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1254" y="2948941"/>
            <a:ext cx="15053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做饭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254" y="3909061"/>
            <a:ext cx="16171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收拾房间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1254" y="4964854"/>
            <a:ext cx="15688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洗衣服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32"/>
          <p:cNvCxnSpPr/>
          <p:nvPr/>
        </p:nvCxnSpPr>
        <p:spPr>
          <a:xfrm>
            <a:off x="1871133" y="4196927"/>
            <a:ext cx="863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接箭头连接符 34"/>
          <p:cNvCxnSpPr/>
          <p:nvPr/>
        </p:nvCxnSpPr>
        <p:spPr>
          <a:xfrm>
            <a:off x="1774614" y="3235537"/>
            <a:ext cx="96096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箭头连接符 36"/>
          <p:cNvCxnSpPr/>
          <p:nvPr/>
        </p:nvCxnSpPr>
        <p:spPr>
          <a:xfrm>
            <a:off x="1871133" y="5252297"/>
            <a:ext cx="863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635000" y="1177926"/>
            <a:ext cx="107950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defTabSz="264795">
              <a:lnSpc>
                <a:spcPts val="3400"/>
              </a:lnSpc>
              <a:spcBef>
                <a:spcPts val="400"/>
              </a:spcBef>
              <a:buClr>
                <a:srgbClr val="00B0F0"/>
              </a:buClr>
              <a:buFont typeface="Wingdings" panose="05000000000000000000" pitchFamily="2" charset="2"/>
              <a:buNone/>
              <a:tabLst>
                <a:tab pos="527050" algn="l"/>
                <a:tab pos="791845" algn="l"/>
                <a:tab pos="1057275" algn="l"/>
                <a:tab pos="1322070" algn="l"/>
                <a:tab pos="1587500" algn="l"/>
                <a:tab pos="1852295" algn="l"/>
                <a:tab pos="2117725" algn="l"/>
                <a:tab pos="2382520" algn="l"/>
                <a:tab pos="2647950" algn="l"/>
                <a:tab pos="2912745" algn="l"/>
                <a:tab pos="3178175" algn="l"/>
                <a:tab pos="3442970" algn="l"/>
                <a:tab pos="3708400" algn="l"/>
                <a:tab pos="3973195" algn="l"/>
                <a:tab pos="4238625" algn="l"/>
                <a:tab pos="4503420" algn="l"/>
                <a:tab pos="4768850" algn="l"/>
                <a:tab pos="5033645" algn="l"/>
                <a:tab pos="5299075" algn="l"/>
                <a:tab pos="5563870" algn="l"/>
                <a:tab pos="5791200" algn="l"/>
              </a:tabLst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indent="-339725" defTabSz="264795">
              <a:lnSpc>
                <a:spcPts val="3400"/>
              </a:lnSpc>
              <a:spcBef>
                <a:spcPts val="400"/>
              </a:spcBef>
              <a:buClr>
                <a:srgbClr val="00B0F0"/>
              </a:buClr>
              <a:buFont typeface="Wingdings" panose="05000000000000000000" pitchFamily="2" charset="2"/>
              <a:buChar char="v"/>
              <a:tabLst>
                <a:tab pos="527050" algn="l"/>
                <a:tab pos="791845" algn="l"/>
                <a:tab pos="1057275" algn="l"/>
                <a:tab pos="1322070" algn="l"/>
                <a:tab pos="1587500" algn="l"/>
                <a:tab pos="1852295" algn="l"/>
                <a:tab pos="2117725" algn="l"/>
                <a:tab pos="2382520" algn="l"/>
                <a:tab pos="2647950" algn="l"/>
                <a:tab pos="2912745" algn="l"/>
                <a:tab pos="3178175" algn="l"/>
                <a:tab pos="3442970" algn="l"/>
                <a:tab pos="3708400" algn="l"/>
                <a:tab pos="3973195" algn="l"/>
                <a:tab pos="4238625" algn="l"/>
                <a:tab pos="4503420" algn="l"/>
                <a:tab pos="4768850" algn="l"/>
                <a:tab pos="5033645" algn="l"/>
                <a:tab pos="5299075" algn="l"/>
                <a:tab pos="5563870" algn="l"/>
                <a:tab pos="57912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达到了软件工程的三个目标：重用性、灵活性、扩展性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indent="-339725" defTabSz="264795">
              <a:lnSpc>
                <a:spcPts val="3400"/>
              </a:lnSpc>
              <a:buClr>
                <a:srgbClr val="00B0F0"/>
              </a:buClr>
              <a:buFont typeface="Wingdings" panose="05000000000000000000" pitchFamily="2" charset="2"/>
              <a:buChar char="v"/>
              <a:tabLst>
                <a:tab pos="527050" algn="l"/>
                <a:tab pos="791845" algn="l"/>
                <a:tab pos="1057275" algn="l"/>
                <a:tab pos="1322070" algn="l"/>
                <a:tab pos="1587500" algn="l"/>
                <a:tab pos="1852295" algn="l"/>
                <a:tab pos="2117725" algn="l"/>
                <a:tab pos="2382520" algn="l"/>
                <a:tab pos="2647950" algn="l"/>
                <a:tab pos="2912745" algn="l"/>
                <a:tab pos="3178175" algn="l"/>
                <a:tab pos="3442970" algn="l"/>
                <a:tab pos="3708400" algn="l"/>
                <a:tab pos="3973195" algn="l"/>
                <a:tab pos="4238625" algn="l"/>
                <a:tab pos="4503420" algn="l"/>
                <a:tab pos="4768850" algn="l"/>
                <a:tab pos="5033645" algn="l"/>
                <a:tab pos="5299075" algn="l"/>
                <a:tab pos="5563870" algn="l"/>
                <a:tab pos="57912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的三大特性：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封装、继承、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39725" indent="-339725" defTabSz="264795">
              <a:lnSpc>
                <a:spcPts val="3400"/>
              </a:lnSpc>
              <a:buClr>
                <a:srgbClr val="00B0F0"/>
              </a:buClr>
              <a:buFont typeface="Wingdings" panose="05000000000000000000" pitchFamily="2" charset="2"/>
              <a:buChar char="v"/>
              <a:tabLst>
                <a:tab pos="527050" algn="l"/>
                <a:tab pos="791845" algn="l"/>
                <a:tab pos="1057275" algn="l"/>
                <a:tab pos="1322070" algn="l"/>
                <a:tab pos="1587500" algn="l"/>
                <a:tab pos="1852295" algn="l"/>
                <a:tab pos="2117725" algn="l"/>
                <a:tab pos="2382520" algn="l"/>
                <a:tab pos="2647950" algn="l"/>
                <a:tab pos="2912745" algn="l"/>
                <a:tab pos="3178175" algn="l"/>
                <a:tab pos="3442970" algn="l"/>
                <a:tab pos="3708400" algn="l"/>
                <a:tab pos="3973195" algn="l"/>
                <a:tab pos="4238625" algn="l"/>
                <a:tab pos="4503420" algn="l"/>
                <a:tab pos="4768850" algn="l"/>
                <a:tab pos="5033645" algn="l"/>
                <a:tab pos="5299075" algn="l"/>
                <a:tab pos="5563870" algn="l"/>
                <a:tab pos="57912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的核心概念是类和对象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725" indent="-339725" defTabSz="264795">
              <a:lnSpc>
                <a:spcPts val="3400"/>
              </a:lnSpc>
              <a:buClr>
                <a:srgbClr val="00B0F0"/>
              </a:buClr>
              <a:buFont typeface="Wingdings" panose="05000000000000000000" pitchFamily="2" charset="2"/>
              <a:buChar char="v"/>
              <a:tabLst>
                <a:tab pos="527050" algn="l"/>
                <a:tab pos="791845" algn="l"/>
                <a:tab pos="1057275" algn="l"/>
                <a:tab pos="1322070" algn="l"/>
                <a:tab pos="1587500" algn="l"/>
                <a:tab pos="1852295" algn="l"/>
                <a:tab pos="2117725" algn="l"/>
                <a:tab pos="2382520" algn="l"/>
                <a:tab pos="2647950" algn="l"/>
                <a:tab pos="2912745" algn="l"/>
                <a:tab pos="3178175" algn="l"/>
                <a:tab pos="3442970" algn="l"/>
                <a:tab pos="3708400" algn="l"/>
                <a:tab pos="3973195" algn="l"/>
                <a:tab pos="4238625" algn="l"/>
                <a:tab pos="4503420" algn="l"/>
                <a:tab pos="4768850" algn="l"/>
                <a:tab pos="5033645" algn="l"/>
                <a:tab pos="5299075" algn="l"/>
                <a:tab pos="5563870" algn="l"/>
                <a:tab pos="5791200" algn="l"/>
              </a:tabLst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defTabSz="264795">
              <a:lnSpc>
                <a:spcPts val="3400"/>
              </a:lnSpc>
              <a:buClr>
                <a:srgbClr val="00B0F0"/>
              </a:buClr>
              <a:buFont typeface="Wingdings" panose="05000000000000000000" charset="0"/>
              <a:buChar char="ü"/>
              <a:tabLst>
                <a:tab pos="527050" algn="l"/>
                <a:tab pos="791845" algn="l"/>
                <a:tab pos="1057275" algn="l"/>
                <a:tab pos="1322070" algn="l"/>
                <a:tab pos="1587500" algn="l"/>
                <a:tab pos="1852295" algn="l"/>
                <a:tab pos="2117725" algn="l"/>
                <a:tab pos="2382520" algn="l"/>
                <a:tab pos="2647950" algn="l"/>
                <a:tab pos="2912745" algn="l"/>
                <a:tab pos="3178175" algn="l"/>
                <a:tab pos="3442970" algn="l"/>
                <a:tab pos="3708400" algn="l"/>
                <a:tab pos="3973195" algn="l"/>
                <a:tab pos="4238625" algn="l"/>
                <a:tab pos="4503420" algn="l"/>
                <a:tab pos="4768850" algn="l"/>
                <a:tab pos="5033645" algn="l"/>
                <a:tab pos="5299075" algn="l"/>
                <a:tab pos="5563870" algn="l"/>
                <a:tab pos="5791200" algn="l"/>
              </a:tabLst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264795">
              <a:lnSpc>
                <a:spcPts val="3400"/>
              </a:lnSpc>
              <a:buClr>
                <a:srgbClr val="00B0F0"/>
              </a:buClr>
              <a:buFont typeface="Wingdings" panose="05000000000000000000" charset="0"/>
              <a:buChar char="ü"/>
              <a:tabLst>
                <a:tab pos="527050" algn="l"/>
                <a:tab pos="791845" algn="l"/>
                <a:tab pos="1057275" algn="l"/>
                <a:tab pos="1322070" algn="l"/>
                <a:tab pos="1587500" algn="l"/>
                <a:tab pos="1852295" algn="l"/>
                <a:tab pos="2117725" algn="l"/>
                <a:tab pos="2382520" algn="l"/>
                <a:tab pos="2647950" algn="l"/>
                <a:tab pos="2912745" algn="l"/>
                <a:tab pos="3178175" algn="l"/>
                <a:tab pos="3442970" algn="l"/>
                <a:tab pos="3708400" algn="l"/>
                <a:tab pos="3973195" algn="l"/>
                <a:tab pos="4238625" algn="l"/>
                <a:tab pos="4503420" algn="l"/>
                <a:tab pos="4768850" algn="l"/>
                <a:tab pos="5033645" algn="l"/>
                <a:tab pos="5299075" algn="l"/>
                <a:tab pos="5563870" algn="l"/>
                <a:tab pos="5791200" algn="l"/>
              </a:tabLs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168101" y="150453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195" y="25820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类与对象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064260"/>
            <a:ext cx="10515600" cy="187515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什么是类：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lvl="1"/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具有相同特性和行为的对象的抽象就是类。因此，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sym typeface="+mn-ea"/>
              </a:rPr>
              <a:t>类是对具有共同属性行为的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对象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sym typeface="+mn-ea"/>
              </a:rPr>
              <a:t>的抽象</a:t>
            </a:r>
            <a:endParaRPr lang="zh-CN" altLang="en-US" sz="2000" kern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sym typeface="+mn-ea"/>
              </a:rPr>
              <a:t>什么是对象：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lvl="1"/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对象是客观事物的一个实体，类的实例化就是对象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3755" y="1965960"/>
            <a:ext cx="3457575" cy="3992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39" y="3257127"/>
            <a:ext cx="3227916" cy="20171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185" y="-2120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2.1 </a:t>
            </a:r>
            <a:r>
              <a:rPr lang="zh-CN" altLang="en-US" dirty="0">
                <a:sym typeface="+mn-ea"/>
              </a:rPr>
              <a:t>类的声明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780" y="1131570"/>
            <a:ext cx="10599420" cy="5250180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ym typeface="+mn-ea"/>
              </a:rPr>
              <a:t>类由成员属性和成员方法组成，是客观事物的抽象</a:t>
            </a:r>
            <a:endParaRPr lang="zh-CN" altLang="en-US" sz="24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ym typeface="+mn-ea"/>
              </a:rPr>
              <a:t>成员属性：事物的特性，可以用有形容</a:t>
            </a:r>
            <a:endParaRPr lang="zh-CN" altLang="en-US" sz="24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ym typeface="+mn-ea"/>
              </a:rPr>
              <a:t>成员方法：事物的功能，可以用能形容</a:t>
            </a:r>
            <a:endParaRPr lang="zh-CN" altLang="en-US" sz="24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ym typeface="+mn-ea"/>
              </a:rPr>
              <a:t>类的声明：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命名建议采用</a:t>
            </a:r>
            <a:r>
              <a:rPr lang="zh-CN" altLang="zh-CN" sz="2000" dirty="0">
                <a:sym typeface="+mn-ea"/>
              </a:rPr>
              <a:t>大驼峰 </a:t>
            </a:r>
            <a:r>
              <a:rPr lang="en-US" altLang="zh-CN" sz="2400" dirty="0" err="1">
                <a:sym typeface="+mn-ea"/>
              </a:rPr>
              <a:t>GirlFriend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class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类名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{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访问控制修饰符  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$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属性名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[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＝默认值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]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；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......	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访问控制修饰符   方法名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([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参数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,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参数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]){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	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方法体；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}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......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}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1713</Words>
  <Application>WPS 演示</Application>
  <PresentationFormat>自定义</PresentationFormat>
  <Paragraphs>133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Calibri Light</vt:lpstr>
      <vt:lpstr>云和</vt:lpstr>
      <vt:lpstr>PowerPoint 演示文稿</vt:lpstr>
      <vt:lpstr>PowerPoint 演示文稿</vt:lpstr>
      <vt:lpstr>1. 面向过程与面向对象</vt:lpstr>
      <vt:lpstr>面向过程编程</vt:lpstr>
      <vt:lpstr>PowerPoint 演示文稿</vt:lpstr>
      <vt:lpstr>面向对象编程</vt:lpstr>
      <vt:lpstr>PowerPoint 演示文稿</vt:lpstr>
      <vt:lpstr>2. 类与对象</vt:lpstr>
      <vt:lpstr>2.1 类的声明</vt:lpstr>
      <vt:lpstr>2.2 类的实例化</vt:lpstr>
      <vt:lpstr>2.3 实例化对象内存分析</vt:lpstr>
      <vt:lpstr>PowerPoint 演示文稿</vt:lpstr>
      <vt:lpstr>2.4 对象成员的访问与赋值</vt:lpstr>
      <vt:lpstr>Question </vt:lpstr>
      <vt:lpstr>3.1  构造方法</vt:lpstr>
      <vt:lpstr>3.2 析构方法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142</cp:revision>
  <dcterms:created xsi:type="dcterms:W3CDTF">2016-09-06T02:25:00Z</dcterms:created>
  <dcterms:modified xsi:type="dcterms:W3CDTF">2019-08-28T00:45:23Z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